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12"/>
  </p:notesMasterIdLst>
  <p:sldIdLst>
    <p:sldId id="280" r:id="rId6"/>
    <p:sldId id="285" r:id="rId7"/>
    <p:sldId id="286" r:id="rId8"/>
    <p:sldId id="288" r:id="rId9"/>
    <p:sldId id="289" r:id="rId10"/>
    <p:sldId id="292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5" autoAdjust="0"/>
    <p:restoredTop sz="60459" autoAdjust="0"/>
  </p:normalViewPr>
  <p:slideViewPr>
    <p:cSldViewPr snapToGrid="0">
      <p:cViewPr varScale="1">
        <p:scale>
          <a:sx n="72" d="100"/>
          <a:sy n="72" d="100"/>
        </p:scale>
        <p:origin x="1830" y="66"/>
      </p:cViewPr>
      <p:guideLst/>
    </p:cSldViewPr>
  </p:slideViewPr>
  <p:outlineViewPr>
    <p:cViewPr>
      <p:scale>
        <a:sx n="33" d="100"/>
        <a:sy n="33" d="100"/>
      </p:scale>
      <p:origin x="0" y="-41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074F8-749F-41AF-A96D-59E5583C111E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055AF-844F-4E9C-9751-8ABE97259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41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55AF-844F-4E9C-9751-8ABE97259AB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78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55AF-844F-4E9C-9751-8ABE97259AB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58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800" b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800" b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 startAt="5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55AF-844F-4E9C-9751-8ABE97259AB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855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55AF-844F-4E9C-9751-8ABE97259AB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2086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7495" marR="44450" indent="-6350">
              <a:lnSpc>
                <a:spcPct val="115000"/>
              </a:lnSpc>
              <a:spcAft>
                <a:spcPts val="550"/>
              </a:spcAft>
            </a:pPr>
            <a:endParaRPr lang="pl-PL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55AF-844F-4E9C-9751-8ABE97259AB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377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55AF-844F-4E9C-9751-8ABE97259AB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02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5D1CBC32-8AF8-4F1E-2558-B644064474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7839" y="255209"/>
            <a:ext cx="10515600" cy="735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50000"/>
              </a:lnSpc>
              <a:spcAft>
                <a:spcPts val="0"/>
              </a:spcAft>
              <a:buNone/>
              <a:tabLst/>
              <a:defRPr lang="pl-PL" sz="32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140E9FBE-9938-FC6C-AE9F-0974E10010B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67839" y="1218645"/>
            <a:ext cx="10754896" cy="41751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670151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46448-D936-65D6-6F12-482F0DABD5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D1A6EE-40D4-2234-0EC7-2FE96974DE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16560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039777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35853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E11835-23B5-1918-9576-CEAF90613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576"/>
            <a:ext cx="12192000" cy="5952560"/>
          </a:xfrm>
          <a:prstGeom prst="rect">
            <a:avLst/>
          </a:prstGeom>
        </p:spPr>
      </p:pic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75E4D903-6446-8B1B-8DCF-2CDBAF9E6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112264"/>
            <a:ext cx="10515600" cy="17120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pic>
        <p:nvPicPr>
          <p:cNvPr id="5" name="Obraz 4" descr="Logotypy: Krajowy Plan Odbudowy, Rzeczpospolita Polska, Sfinansowane przez Unię Europejską NextGenerationEU, Centrum Projektów Polska Cyfrowa">
            <a:extLst>
              <a:ext uri="{FF2B5EF4-FFF2-40B4-BE49-F238E27FC236}">
                <a16:creationId xmlns:a16="http://schemas.microsoft.com/office/drawing/2014/main" id="{C8B0E31F-F4E6-BE70-A337-C8F0D9FBCB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64" y="6157677"/>
            <a:ext cx="6367272" cy="566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0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7">
            <a:extLst>
              <a:ext uri="{FF2B5EF4-FFF2-40B4-BE49-F238E27FC236}">
                <a16:creationId xmlns:a16="http://schemas.microsoft.com/office/drawing/2014/main" id="{5E95FABE-4BBA-56D0-4B2C-CDB26EFD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185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3D5F53E-EED4-0485-C749-4056ECD4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pic>
        <p:nvPicPr>
          <p:cNvPr id="7" name="Obraz 6" descr="Logotypy: Krajowy Plan Odbudowy, Rzeczpospolita Polska, Sfinansowane przez Unię Europejską NextGenerationEU">
            <a:extLst>
              <a:ext uri="{FF2B5EF4-FFF2-40B4-BE49-F238E27FC236}">
                <a16:creationId xmlns:a16="http://schemas.microsoft.com/office/drawing/2014/main" id="{88DC05BB-8945-EC04-F442-7A9FDA4D3B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6171538"/>
            <a:ext cx="5151120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1" i="0" u="none" strike="noStrike" kern="1200" cap="none" spc="0" baseline="0">
          <a:solidFill>
            <a:schemeClr val="tx1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10478-B8BD-F096-BBA0-01E09AC4C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243" y="1698176"/>
            <a:ext cx="10703514" cy="2387598"/>
          </a:xfrm>
        </p:spPr>
        <p:txBody>
          <a:bodyPr>
            <a:normAutofit fontScale="90000"/>
          </a:bodyPr>
          <a:lstStyle/>
          <a:p>
            <a:r>
              <a:rPr lang="pl-PL" dirty="0"/>
              <a:t>Zmiany Umowy o objęcie wsparciem oraz bariery inwestycyjne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D46D00-0D06-5333-4EED-35858496D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9595"/>
            <a:ext cx="9144000" cy="1786704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957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Rodzaje zmian - § 21 Zmiany w Przedsięwzięciu 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CF264D2-1547-EF71-601A-B62AB5CFBA4C}"/>
              </a:ext>
            </a:extLst>
          </p:cNvPr>
          <p:cNvSpPr txBox="1"/>
          <p:nvPr/>
        </p:nvSpPr>
        <p:spPr>
          <a:xfrm>
            <a:off x="386176" y="1819921"/>
            <a:ext cx="10879587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b="1" dirty="0"/>
              <a:t>Wymagające zawarcia aneksu</a:t>
            </a:r>
            <a:r>
              <a:rPr lang="pl-PL" dirty="0"/>
              <a:t>: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pl-PL" dirty="0"/>
              <a:t>wymagające ponownej oceny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pl-PL" dirty="0"/>
              <a:t>niewymagające ponownej oceny</a:t>
            </a:r>
            <a:endParaRPr lang="pl-PL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pl-PL" dirty="0"/>
          </a:p>
          <a:p>
            <a:pPr>
              <a:lnSpc>
                <a:spcPct val="150000"/>
              </a:lnSpc>
            </a:pPr>
            <a:r>
              <a:rPr lang="pl-PL" dirty="0"/>
              <a:t>2.   </a:t>
            </a:r>
            <a:r>
              <a:rPr lang="pl-PL" b="1" dirty="0"/>
              <a:t>Niewymagające zawarcia aneksu</a:t>
            </a:r>
            <a:r>
              <a:rPr lang="pl-PL" dirty="0"/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zmiana danych adresowych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danych kontaktowych lub osób do kontaktu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Nazwy Ostatecznego odbiorcy wsparcia (bez zmiany formy prawnej)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Harmonogram płatności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6576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Procedura aneksowania zmian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213B825-298C-CE76-9CA9-43FD3EA8D983}"/>
              </a:ext>
            </a:extLst>
          </p:cNvPr>
          <p:cNvSpPr txBox="1"/>
          <p:nvPr/>
        </p:nvSpPr>
        <p:spPr>
          <a:xfrm>
            <a:off x="569651" y="1875707"/>
            <a:ext cx="10457895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Ostateczny odbiorca składa wniosek o zmianę nie później niż 21 dni przed jej dokonaniem, licząc od daty wpływu wniosku o zmianę.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W przypadku niezłożenia wyjaśnień lub nieprzekazania skorygowanego wniosku o zmianę, lub nieprzekazania dokumentów związanych z danym wnioskiem o zmianę w terminie wyznaczonym,  Jednostka wspierająca może odrzucić wniosek o zmianę.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Jednostka wspierająca ustosunkowuje się do wnioskowanych zmian w terminie nie dłuższym niż 30 dni licząc od daty wpływu wniosku o zmianę. Termin ten może ulec wydłużeniu w przypadku, gdy wnioskowana zmiana wymaga opinii eksperta.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Do czasu zawarcia aneksu do Umowy, Ostateczny odbiorca wsparcia ponosi wydatki na własne ryzyko.</a:t>
            </a:r>
          </a:p>
        </p:txBody>
      </p:sp>
    </p:spTree>
    <p:extLst>
      <p:ext uri="{BB962C8B-B14F-4D97-AF65-F5344CB8AC3E}">
        <p14:creationId xmlns:p14="http://schemas.microsoft.com/office/powerpoint/2010/main" val="293465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Bariery inwestycyjne – załącznik nr 7 katalog barier inwestycyjnych 1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2E29BF1-4746-BB49-AD03-DF94125568CD}"/>
              </a:ext>
            </a:extLst>
          </p:cNvPr>
          <p:cNvSpPr txBox="1"/>
          <p:nvPr/>
        </p:nvSpPr>
        <p:spPr>
          <a:xfrm>
            <a:off x="603682" y="1606858"/>
            <a:ext cx="109461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Bariery związane z wyznaczaniem białych plam:</a:t>
            </a:r>
          </a:p>
          <a:p>
            <a:endParaRPr lang="pl-PL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Ustalenie, że punkty adresowe objęte obowiązkiem objęcia zasięgiem siecią szerokopasmowego Internetu </a:t>
            </a:r>
            <a:r>
              <a:rPr lang="pl-PL" b="1" dirty="0"/>
              <a:t>nie spełniają definicji </a:t>
            </a:r>
            <a:r>
              <a:rPr lang="pl-PL" dirty="0"/>
              <a:t>określonej w § 3 ust. 2 Rozporządzenia Ministra Cyfryzacji z dnia 7 grudnia 2022 r. odmowa dostępu do infrastruktury;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wystąpienie </a:t>
            </a:r>
            <a:r>
              <a:rPr lang="pl-PL" b="1" dirty="0"/>
              <a:t>istotnych zmian prawnych lub faktycznych </a:t>
            </a:r>
            <a:r>
              <a:rPr lang="pl-PL" dirty="0"/>
              <a:t>dotyczących punktu adresowego;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wskazanie </a:t>
            </a:r>
            <a:r>
              <a:rPr lang="pl-PL" b="1" dirty="0"/>
              <a:t>błędnych danych dotyczących danego punktu adresowego</a:t>
            </a:r>
            <a:r>
              <a:rPr lang="pl-PL" dirty="0"/>
              <a:t>. Na przykład: brak budynku we wskazanym punkcie adresowym lub pustostan oznaczony jako punkt adresowy lub ten sam punkt adresowy został wskazany więcej niż raz w Obszarze projektowym– dokument potwierdzający barierę: oświadczenie z gminy.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652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Bariery inwestycyjne – załącznik nr 7 katalog barier inwestycyjnych 2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CD0CFCB-8BD9-2352-320E-766DA2D21A13}"/>
              </a:ext>
            </a:extLst>
          </p:cNvPr>
          <p:cNvSpPr txBox="1"/>
          <p:nvPr/>
        </p:nvSpPr>
        <p:spPr>
          <a:xfrm>
            <a:off x="374342" y="2041862"/>
            <a:ext cx="1033360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Bariery związane z utrudnionym dostępem do dróg, nieruchomości:</a:t>
            </a:r>
          </a:p>
          <a:p>
            <a:endParaRPr lang="pl-PL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Odmowa dostępu do nieruchomości;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odmowa dostępu do infrastruktury;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kolizja, przewlekłość postępowań z podmiotami typu: Lasy Państwowe, Wody Polskie, PKP.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Ostateczny odbiorca wsparcia musi wykazać, że przeanalizował i rozważył alternatywne możliwości – zgodnie z opisem z załącznika nr 7 Umowy o objęcie wsparciem</a:t>
            </a:r>
          </a:p>
          <a:p>
            <a:endParaRPr lang="pl-PL" dirty="0"/>
          </a:p>
          <a:p>
            <a:r>
              <a:rPr lang="pl-PL" dirty="0"/>
              <a:t>Dokumenty potwierdzające bariery: np. decyzja, pisemna odmowa, dowód nadania przesyłki poleconej do adresata (np. wnioskiem o udostępnienie nieruchomości, infrastruktury), zwrotne potwierdzenie odbioru.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670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Procedury kontrolne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27E9D0C-3EBD-0170-D10F-1082015159FA}"/>
              </a:ext>
            </a:extLst>
          </p:cNvPr>
          <p:cNvSpPr txBox="1"/>
          <p:nvPr/>
        </p:nvSpPr>
        <p:spPr>
          <a:xfrm>
            <a:off x="747204" y="2329881"/>
            <a:ext cx="102625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kontrola krzyżowa poprawności danych sprawozdawanych do systemu SIDUSIS;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punkty adresowe wyznaczone do interwencji będą podlegały dodatkowej kontroli krzyżowej z bazami danych z SIMBA;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weryfikacja punktów w systemie SIDUSIS na etapie realizacji.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34566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B96AF41238D4DA878551213186F22" ma:contentTypeVersion="2" ma:contentTypeDescription="Utwórz nowy dokument." ma:contentTypeScope="" ma:versionID="27355ec95b59db307203cf1707f87054">
  <xsd:schema xmlns:xsd="http://www.w3.org/2001/XMLSchema" xmlns:xs="http://www.w3.org/2001/XMLSchema" xmlns:p="http://schemas.microsoft.com/office/2006/metadata/properties" xmlns:ns2="3b41daa1-6750-4b31-afda-36cb41ae05c8" targetNamespace="http://schemas.microsoft.com/office/2006/metadata/properties" ma:root="true" ma:fieldsID="3bd844ee2aa79a406ac54578ad605f9d" ns2:_="">
    <xsd:import namespace="3b41daa1-6750-4b31-afda-36cb41ae0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1daa1-6750-4b31-afda-36cb41ae0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6DAB43-12F6-41C1-BBC6-3FBA7F8D1776}">
  <ds:schemaRefs>
    <ds:schemaRef ds:uri="http://www.w3.org/XML/1998/namespace"/>
    <ds:schemaRef ds:uri="3b41daa1-6750-4b31-afda-36cb41ae05c8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E3BCDAE-413B-41B6-9FEC-3007C03781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653276-CFA8-4823-B746-6143304E0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1daa1-6750-4b31-afda-36cb41ae0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417</Words>
  <Application>Microsoft Office PowerPoint</Application>
  <PresentationFormat>Panoramiczny</PresentationFormat>
  <Paragraphs>46</Paragraphs>
  <Slides>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3_Projekt niestandardowy</vt:lpstr>
      <vt:lpstr>Zmiany Umowy o objęcie wsparciem oraz bariery inwestycyjne </vt:lpstr>
      <vt:lpstr>Rodzaje zmian - § 21 Zmiany w Przedsięwzięciu </vt:lpstr>
      <vt:lpstr>Procedura aneksowania zmian</vt:lpstr>
      <vt:lpstr>Bariery inwestycyjne – załącznik nr 7 katalog barier inwestycyjnych 1</vt:lpstr>
      <vt:lpstr>Bariery inwestycyjne – załącznik nr 7 katalog barier inwestycyjnych 2</vt:lpstr>
      <vt:lpstr>Procedury kontrolne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KPO Zmiany i bariery</dc:title>
  <dc:creator>Anna Czekalska</dc:creator>
  <cp:lastModifiedBy>Izabela Kozińska</cp:lastModifiedBy>
  <cp:revision>52</cp:revision>
  <dcterms:created xsi:type="dcterms:W3CDTF">2023-03-05T08:28:36Z</dcterms:created>
  <dcterms:modified xsi:type="dcterms:W3CDTF">2024-02-20T09:40:03Z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0x010100A17B96AF41238D4DA878551213186F22</vt:lpwstr>
  </property>
</Properties>
</file>