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26"/>
  </p:notesMasterIdLst>
  <p:sldIdLst>
    <p:sldId id="280" r:id="rId6"/>
    <p:sldId id="286" r:id="rId7"/>
    <p:sldId id="292" r:id="rId8"/>
    <p:sldId id="293" r:id="rId9"/>
    <p:sldId id="290" r:id="rId10"/>
    <p:sldId id="289" r:id="rId11"/>
    <p:sldId id="307" r:id="rId12"/>
    <p:sldId id="295" r:id="rId13"/>
    <p:sldId id="296" r:id="rId14"/>
    <p:sldId id="297" r:id="rId15"/>
    <p:sldId id="298" r:id="rId16"/>
    <p:sldId id="299" r:id="rId17"/>
    <p:sldId id="301" r:id="rId18"/>
    <p:sldId id="302" r:id="rId19"/>
    <p:sldId id="303" r:id="rId20"/>
    <p:sldId id="304" r:id="rId21"/>
    <p:sldId id="305" r:id="rId22"/>
    <p:sldId id="306" r:id="rId23"/>
    <p:sldId id="308" r:id="rId24"/>
    <p:sldId id="281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A5349B-C9B7-735E-B8C5-AB9A6C7124D9}" name="Milena Tlak" initials="MT" userId="S::mcieszczyk@cppc.gov.pl::08ee282c-d70c-4bcb-b8aa-70afea66b06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66040" autoAdjust="0"/>
  </p:normalViewPr>
  <p:slideViewPr>
    <p:cSldViewPr snapToGrid="0">
      <p:cViewPr varScale="1">
        <p:scale>
          <a:sx n="44" d="100"/>
          <a:sy n="44" d="100"/>
        </p:scale>
        <p:origin x="1248" y="32"/>
      </p:cViewPr>
      <p:guideLst/>
    </p:cSldViewPr>
  </p:slideViewPr>
  <p:outlineViewPr>
    <p:cViewPr>
      <p:scale>
        <a:sx n="33" d="100"/>
        <a:sy n="33" d="100"/>
      </p:scale>
      <p:origin x="0" y="-27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9CE48-0425-4DC7-BE72-9D0AAEBB2680}" type="datetimeFigureOut">
              <a:rPr lang="pl-PL" smtClean="0"/>
              <a:t>26.02.2024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0FF02-EDB7-420C-8DDE-2030D86866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474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2183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960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096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018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281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80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6440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6818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5914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862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4513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16A0A-4328-4A2B-F43B-42C02CD8B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A206041-5BD4-F9CA-76C3-F6ABD96CE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7AFC1ED-C1D2-7BC4-61C5-EF9656727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66A87FF-B7C5-A8A9-25F8-0A6BCB38A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11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910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99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3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037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9442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221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542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364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538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pl-PL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436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5D1CBC32-8AF8-4F1E-2558-B644064474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7839" y="255209"/>
            <a:ext cx="10515600" cy="735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50000"/>
              </a:lnSpc>
              <a:spcAft>
                <a:spcPts val="0"/>
              </a:spcAft>
              <a:buNone/>
              <a:tabLst/>
              <a:defRPr lang="pl-PL" sz="32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140E9FBE-9938-FC6C-AE9F-0974E10010B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67839" y="1218645"/>
            <a:ext cx="10754896" cy="41751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670151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46448-D936-65D6-6F12-482F0DABD5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D1A6EE-40D4-2234-0EC7-2FE96974DE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16560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8C70C5-9838-7F81-B92D-54388E74E4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8368" y="264983"/>
            <a:ext cx="10881102" cy="97860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B5FA35-26FA-8714-EB69-89BBA3EC62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1527049"/>
            <a:ext cx="10881103" cy="41906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8713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039777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35853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E11835-23B5-1918-9576-CEAF906134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8576"/>
            <a:ext cx="12192000" cy="5952560"/>
          </a:xfrm>
          <a:prstGeom prst="rect">
            <a:avLst/>
          </a:prstGeom>
        </p:spPr>
      </p:pic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75E4D903-6446-8B1B-8DCF-2CDBAF9E6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112264"/>
            <a:ext cx="10515600" cy="17120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pic>
        <p:nvPicPr>
          <p:cNvPr id="5" name="Obraz 4" descr="Logotypy: Krajowy Plan Odbudowy, Rzeczpospolita Polska, Sfinansowane przez Unię Europejską NextGenerationEU, Centrum Projektów Polska Cyfrowa">
            <a:extLst>
              <a:ext uri="{FF2B5EF4-FFF2-40B4-BE49-F238E27FC236}">
                <a16:creationId xmlns:a16="http://schemas.microsoft.com/office/drawing/2014/main" id="{C8B0E31F-F4E6-BE70-A337-C8F0D9FBCBE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64" y="6157677"/>
            <a:ext cx="6367272" cy="566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0" r:id="rId2"/>
    <p:sldLayoutId id="2147483671" r:id="rId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7">
            <a:extLst>
              <a:ext uri="{FF2B5EF4-FFF2-40B4-BE49-F238E27FC236}">
                <a16:creationId xmlns:a16="http://schemas.microsoft.com/office/drawing/2014/main" id="{5E95FABE-4BBA-56D0-4B2C-CDB26EFD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185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3D5F53E-EED4-0485-C749-4056ECD4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pic>
        <p:nvPicPr>
          <p:cNvPr id="7" name="Obraz 6" descr="Logotypy: Krajowy Plan Odbudowy, Rzeczpospolita Polska, Sfinansowane przez Unię Europejską NextGenerationEU">
            <a:extLst>
              <a:ext uri="{FF2B5EF4-FFF2-40B4-BE49-F238E27FC236}">
                <a16:creationId xmlns:a16="http://schemas.microsoft.com/office/drawing/2014/main" id="{88DC05BB-8945-EC04-F442-7A9FDA4D3B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6171538"/>
            <a:ext cx="5151120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1" i="0" u="none" strike="noStrike" kern="1200" cap="none" spc="0" baseline="0">
          <a:solidFill>
            <a:schemeClr val="tx1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10478-B8BD-F096-BBA0-01E09AC4C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122361"/>
            <a:ext cx="9144000" cy="1911253"/>
          </a:xfrm>
        </p:spPr>
        <p:txBody>
          <a:bodyPr>
            <a:normAutofit/>
          </a:bodyPr>
          <a:lstStyle/>
          <a:p>
            <a:r>
              <a:rPr lang="pl-PL" dirty="0"/>
              <a:t>Rozliczanie Przedsięwzięcia</a:t>
            </a:r>
            <a:br>
              <a:rPr lang="pl-PL" dirty="0"/>
            </a:br>
            <a:r>
              <a:rPr lang="pl-PL" dirty="0"/>
              <a:t>KPO 2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D46D00-0D06-5333-4EED-35858496D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3" y="3602040"/>
            <a:ext cx="9144000" cy="1911253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 </a:t>
            </a:r>
          </a:p>
          <a:p>
            <a:r>
              <a:rPr lang="pl-PL" dirty="0"/>
              <a:t>Warszawa</a:t>
            </a:r>
          </a:p>
          <a:p>
            <a:r>
              <a:rPr lang="pl-PL" dirty="0"/>
              <a:t>26.02.2024 r.</a:t>
            </a:r>
          </a:p>
        </p:txBody>
      </p:sp>
    </p:spTree>
    <p:extLst>
      <p:ext uri="{BB962C8B-B14F-4D97-AF65-F5344CB8AC3E}">
        <p14:creationId xmlns:p14="http://schemas.microsoft.com/office/powerpoint/2010/main" val="88957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Przedsięwzięcia – dokumentacja 2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73451"/>
            <a:ext cx="10704773" cy="4803414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pl-PL" sz="800" b="1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Prawidłowe dokumentowanie realizacji PA </a:t>
            </a:r>
            <a:r>
              <a:rPr lang="pl-PL" sz="24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przez OOW: </a:t>
            </a: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dokumentacja dot. prac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wykonawcy zewnętrznego i prac wykonanych siłami własnymi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np.: </a:t>
            </a:r>
            <a:r>
              <a:rPr lang="pl-PL" sz="18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protokoły odbioru prac/ wydania materiałów; zlecenia wykonania prac/zadań; raporty z zakończenia prac/ przeprowadzenia testów jakościowych/ wydajnościowych, raporty z działania, etc.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pl-PL" sz="1800" b="1" kern="1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dokumentach:</a:t>
            </a:r>
          </a:p>
          <a:p>
            <a:pPr>
              <a:lnSpc>
                <a:spcPct val="114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konkretne daty/terminy, adresy, osoby realizujące</a:t>
            </a:r>
            <a:r>
              <a:rPr lang="pl-PL" sz="1800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  <a:r>
              <a:rPr lang="pl-PL" sz="18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ewentualna dokumentacja fotograficzna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1800" b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r>
              <a:rPr lang="pl-PL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l-PL" sz="1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kumenty potwierdzające rozpoczęcie prac, 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również prac wykonanych siłami własnymi.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4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Przedsięwzięcia – </a:t>
            </a:r>
            <a:r>
              <a:rPr lang="pl-PL" dirty="0" err="1"/>
              <a:t>niekwalifikowalność</a:t>
            </a: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73451"/>
            <a:ext cx="10704773" cy="458807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Jednostka wspierająca (JW) może uznać 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kwotę</a:t>
            </a:r>
            <a:r>
              <a:rPr lang="pl-PL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wskazaną w danym wniosku o płatność za </a:t>
            </a:r>
            <a:r>
              <a:rPr lang="pl-PL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niekwalifikowalną</a:t>
            </a:r>
            <a:r>
              <a:rPr lang="pl-PL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jeśli wykonanie danego punktu adresowego zostało 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niewłaściwie udokumentowane = </a:t>
            </a:r>
            <a:r>
              <a:rPr lang="pl-PL" sz="24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 jest możliwe potwierdzenie, zweryfikowanie, zidentyfikowanie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jego realizacji.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l-P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1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Wnioski o płatność (§ 9. Umowy ust. 6, 7, 8) 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80931"/>
            <a:ext cx="10704773" cy="486125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b="1" kern="1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Rodzaje wniosków o płatność </a:t>
            </a:r>
            <a:r>
              <a:rPr lang="pl-PL" kern="1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 CST2021: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wniosek zaliczkowy 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pl-PL" sz="1800" dirty="0">
                <a:latin typeface="+mn-lt"/>
              </a:rPr>
              <a:t>o przyznanie płatności zaliczkowej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wniosek refundacyjny</a:t>
            </a:r>
            <a:r>
              <a:rPr lang="pl-PL" sz="1800" b="1" kern="100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pl-PL" sz="1800" dirty="0">
                <a:latin typeface="+mn-lt"/>
              </a:rPr>
              <a:t>o 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refundację wydatków już poniesionych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wniosek rozliczający zaliczkę 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rozliczenie środków</a:t>
            </a:r>
            <a:r>
              <a:rPr lang="pl-PL" sz="1800" dirty="0">
                <a:latin typeface="+mn-lt"/>
              </a:rPr>
              <a:t> przekazanych OOW w ramach 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wcześniejszych transz zaliczkowych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wniosek sprawozdawczy - </a:t>
            </a:r>
            <a:r>
              <a:rPr lang="pl-PL" sz="1800" dirty="0">
                <a:latin typeface="+mn-lt"/>
              </a:rPr>
              <a:t>składany, gdy w danym okresie sprawozdawczym nie zostały zrealizowane żadne z PA; OOW opisuje postęp dotyczący realizacji projektu, zadań i etapów oraz planowane działania do realizacji</a:t>
            </a:r>
            <a:endParaRPr lang="pl-PL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wniosek końcowy </a:t>
            </a:r>
            <a:r>
              <a:rPr lang="pl-PL" sz="1800" dirty="0">
                <a:latin typeface="+mn-lt"/>
              </a:rPr>
              <a:t>– rozliczenie końcowe projektu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l-PL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Tworząc wniosek refundacyjny lub rozliczający zaliczkę, system CST2021 automatycznie oznaczy taki wniosek także jako sprawozdawczy.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4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Wnioski o płatność  - terminy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03506"/>
            <a:ext cx="10704773" cy="5107022"/>
          </a:xfrm>
        </p:spPr>
        <p:txBody>
          <a:bodyPr/>
          <a:lstStyle/>
          <a:p>
            <a:pPr marL="0" indent="0">
              <a:spcAft>
                <a:spcPts val="390"/>
              </a:spcAft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Terminy składania wniosków o płatność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 Systemie CST2021</a:t>
            </a:r>
            <a:r>
              <a:rPr lang="pl-PL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</a:p>
          <a:p>
            <a:pPr marL="0" indent="0">
              <a:spcAft>
                <a:spcPts val="390"/>
              </a:spcAft>
              <a:buNone/>
            </a:pPr>
            <a:endParaRPr lang="pl-PL" sz="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minimum co </a:t>
            </a:r>
            <a:r>
              <a:rPr lang="pl-PL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6 miesięcy</a:t>
            </a:r>
            <a:endParaRPr lang="pl-PL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pierwszy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wniosek o płatność w terminie</a:t>
            </a: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 6 miesięcy od dnia zawarcia Umowy</a:t>
            </a:r>
            <a:endParaRPr lang="pl-PL" sz="20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każdy kolejny wniosek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o płatność w terminie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 6 miesięcy od dnia złożenia poprzedniego </a:t>
            </a:r>
            <a:r>
              <a:rPr lang="pl-PL" sz="2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WoP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*uzupełnienie lub poprawa bądź złożenie dodatkowych wyjaśnień do złożonego wcześniej wniosku o płatność </a:t>
            </a: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nie jest traktowane jako złożenie kolejnego/nowego 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wniosku o płatność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ostatni wniosek o płatność końcową, 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potwierdza rozliczenie całości wydatków kwalifikowalnych,</a:t>
            </a: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składany 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 terminie</a:t>
            </a: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 14 dni </a:t>
            </a: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od zakończenia okresu kwalifikowalności wydatków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Pamiętaj:</a:t>
            </a:r>
            <a:r>
              <a:rPr lang="pl-PL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terminy składania wniosków </a:t>
            </a:r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należy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dostosować do terminów dotyczących rozliczania zaliczki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(§ 8 ust. </a:t>
            </a:r>
            <a:r>
              <a:rPr lang="pl-PL" sz="2000" dirty="0">
                <a:latin typeface="Calibri" panose="020F0502020204030204" pitchFamily="34" charset="0"/>
                <a:ea typeface="Aptos" panose="020B0004020202020204" pitchFamily="34" charset="0"/>
              </a:rPr>
              <a:t>8 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Umowy)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1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Zaliczka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73451"/>
            <a:ext cx="10704773" cy="4588078"/>
          </a:xfrm>
        </p:spPr>
        <p:txBody>
          <a:bodyPr/>
          <a:lstStyle/>
          <a:p>
            <a:pPr>
              <a:spcAft>
                <a:spcPts val="75"/>
              </a:spcAft>
            </a:pPr>
            <a:endParaRPr lang="pl-PL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Dofinansowanie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 formie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zaliczki</a:t>
            </a: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= max.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90%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udzielonego dofinansowania w ramach Przedsięwzięcia na koszty związane z realizacją projektu.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Poszczególna zaliczka = max.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40% kwoty dofinansowania.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Pozostała kwota dofinansowania, tj. min.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10%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=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refundacja końcowa</a:t>
            </a:r>
            <a:endParaRPr lang="pl-PL" sz="2000" b="1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przekazana po akceptacji przez JW wniosku o płatność końcową (§ 9 ust. 8 Umowy).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5" y="204544"/>
            <a:ext cx="10879587" cy="540401"/>
          </a:xfrm>
        </p:spPr>
        <p:txBody>
          <a:bodyPr>
            <a:normAutofit fontScale="90000"/>
          </a:bodyPr>
          <a:lstStyle/>
          <a:p>
            <a:r>
              <a:rPr lang="pl-PL" dirty="0"/>
              <a:t>Zaliczka – warunki wypłaty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225686"/>
            <a:ext cx="10879587" cy="5029200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900" b="1" dirty="0">
              <a:solidFill>
                <a:srgbClr val="156082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Pierwsza transza zaliczki 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warunek wypłaty</a:t>
            </a:r>
            <a:r>
              <a:rPr lang="pl-PL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wniesienie przez Ostatecznego odbiorcę wsparcia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wszystkich wymaganych zabezpieczeń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prawidłowej realizacji Umowy (§ 14 Umowy) oraz zatwierdzenie przez JW wniosku o płatność zaliczkową.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Druga i kolejne transze zaliczki </a:t>
            </a:r>
            <a:endParaRPr lang="pl-PL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warunek wypłaty</a:t>
            </a:r>
            <a:r>
              <a:rPr lang="pl-PL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Rozliczenie w </a:t>
            </a:r>
            <a:r>
              <a:rPr lang="pl-PL" sz="1800" dirty="0" err="1">
                <a:latin typeface="Calibri" panose="020F0502020204030204" pitchFamily="34" charset="0"/>
                <a:ea typeface="Aptos" panose="020B0004020202020204" pitchFamily="34" charset="0"/>
              </a:rPr>
              <a:t>WoP</a:t>
            </a:r>
            <a:r>
              <a:rPr lang="pl-PL" sz="1800" dirty="0">
                <a:latin typeface="Calibri" panose="020F0502020204030204" pitchFamily="34" charset="0"/>
                <a:ea typeface="Aptos" panose="020B0004020202020204" pitchFamily="34" charset="0"/>
              </a:rPr>
              <a:t> PA, dla których </a:t>
            </a:r>
            <a:r>
              <a:rPr lang="pl-PL" sz="1800" b="1" dirty="0">
                <a:latin typeface="Calibri" panose="020F0502020204030204" pitchFamily="34" charset="0"/>
                <a:ea typeface="Aptos" panose="020B0004020202020204" pitchFamily="34" charset="0"/>
              </a:rPr>
              <a:t>suma stawek jednostkowych stanowi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min. 70%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dotychczas udzielonych zaliczek.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18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Zaliczka a Kamienie Milowe (KM)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931437"/>
            <a:ext cx="10704773" cy="4030092"/>
          </a:xfrm>
        </p:spPr>
        <p:txBody>
          <a:bodyPr/>
          <a:lstStyle/>
          <a:p>
            <a:pPr>
              <a:spcAft>
                <a:spcPts val="75"/>
              </a:spcAft>
            </a:pPr>
            <a:endParaRPr lang="pl-PL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spcAft>
                <a:spcPts val="75"/>
              </a:spcAft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Nieterminowe realizowanie Kamieni Milowych </a:t>
            </a: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(KM) przez OOW:</a:t>
            </a:r>
          </a:p>
          <a:p>
            <a:pPr marL="342900" lvl="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obniżenie wysokości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wnioskowanej przez OOW zaliczki </a:t>
            </a:r>
          </a:p>
          <a:p>
            <a:pPr marL="342900" lvl="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lub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odmowa jej wypłaty.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indent="0">
              <a:lnSpc>
                <a:spcPct val="150000"/>
              </a:lnSpc>
              <a:spcAft>
                <a:spcPts val="75"/>
              </a:spcAft>
              <a:buNone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75"/>
              </a:spcAft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Jednostka wspierająca ma prawo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wstrzymać wypłatę kolejnej zaliczki do czasu osiągnięcia Kamieni Milowych.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84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Zaliczka – jak i kiedy rozliczyć otrzymaną zaliczkę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73450"/>
            <a:ext cx="10704773" cy="476737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</a:rPr>
              <a:t>Sposoby rozliczenia zaliczki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</a:rPr>
              <a:t>: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złożenie </a:t>
            </a:r>
            <a:r>
              <a:rPr lang="pl-PL" sz="1800" b="1" dirty="0" err="1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WoP</a:t>
            </a: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 rozliczających zaliczkę/i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 (wykazanie/rozliczenie w tych wnioskach wydatków kwalifikowalnych w formie stawek jednostkowych na wartość otrzymanej/</a:t>
            </a:r>
            <a:r>
              <a:rPr lang="pl-PL" sz="1800" dirty="0" err="1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ych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 zaliczki/</a:t>
            </a:r>
            <a:r>
              <a:rPr lang="pl-PL" sz="1800" dirty="0" err="1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ek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)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zwrot 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zaliczki/</a:t>
            </a:r>
            <a:r>
              <a:rPr lang="pl-PL" sz="1800" dirty="0" err="1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ek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</a:rPr>
              <a:t>Termin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rozliczenia zaliczki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</a:rPr>
              <a:t>: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najpóźniej w terminie </a:t>
            </a:r>
            <a:r>
              <a:rPr lang="pl-PL" sz="1800" b="1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18 m-</a:t>
            </a:r>
            <a:r>
              <a:rPr lang="pl-PL" sz="1800" b="1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cy</a:t>
            </a:r>
            <a:r>
              <a:rPr lang="pl-PL" sz="1800" b="1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od dnia </a:t>
            </a:r>
            <a:r>
              <a:rPr lang="pl-PL" sz="1800" b="1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otrzymania transzy zaliczki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nie później niż w dniu 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złożenia </a:t>
            </a: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wniosku o płatność końcową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.</a:t>
            </a:r>
          </a:p>
          <a:p>
            <a:pPr marL="0" indent="0">
              <a:spcAft>
                <a:spcPts val="75"/>
              </a:spcAft>
              <a:buNone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Odsetki od zaliczki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73451"/>
            <a:ext cx="10704773" cy="4588078"/>
          </a:xfrm>
        </p:spPr>
        <p:txBody>
          <a:bodyPr/>
          <a:lstStyle/>
          <a:p>
            <a:pPr marL="0" indent="0">
              <a:spcAft>
                <a:spcPts val="75"/>
              </a:spcAft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</a:p>
          <a:p>
            <a:pPr marL="0" indent="0">
              <a:spcAft>
                <a:spcPts val="75"/>
              </a:spcAft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Odsetki </a:t>
            </a:r>
            <a:endParaRPr lang="pl-PL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od zaliczki rozliczonej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nie w terminie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i/lub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 kwotę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wydatków kwalifikowalnych w formie stawek jednostkowych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niższą niż wymagana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 </a:t>
            </a:r>
          </a:p>
          <a:p>
            <a:pPr marL="342900" lvl="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liczone w wysokości określonej jak dla zaległości podatkowych</a:t>
            </a:r>
          </a:p>
          <a:p>
            <a:pPr marL="342900" lvl="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od środków pozostałych do rozliczenia</a:t>
            </a:r>
          </a:p>
          <a:p>
            <a:pPr marL="342900" lvl="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liczone </a:t>
            </a: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od dnia przekazania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OOW</a:t>
            </a: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środków </a:t>
            </a:r>
            <a:r>
              <a:rPr lang="pl-P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dnia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złożenia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przez OOW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wniosku o płatność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rozliczającego zaliczkę </a:t>
            </a: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lub</a:t>
            </a:r>
            <a:r>
              <a:rPr lang="pl-PL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dnia zwrotu niewykorzystanej </a:t>
            </a:r>
            <a:r>
              <a:rPr lang="pl-P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części zaliczki </a:t>
            </a:r>
          </a:p>
          <a:p>
            <a:pPr marL="342900" lvl="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OOW zwraca odsetki do JW lub, po wezwaniu przez JW, wyraża zgodę na pomniejszenie kolejnych płatności.</a:t>
            </a:r>
          </a:p>
          <a:p>
            <a:pPr>
              <a:lnSpc>
                <a:spcPct val="150000"/>
              </a:lnSpc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17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2D39B-D24A-8B8A-0BE9-924F50EF0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D3021D8-29C1-D4AD-4C9E-A957E9D7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5" y="197708"/>
            <a:ext cx="10879587" cy="963827"/>
          </a:xfrm>
        </p:spPr>
        <p:txBody>
          <a:bodyPr>
            <a:normAutofit fontScale="90000"/>
          </a:bodyPr>
          <a:lstStyle/>
          <a:p>
            <a:r>
              <a:rPr lang="pl-PL" dirty="0"/>
              <a:t>Odsetki od zaliczki narosłe na rachunku </a:t>
            </a:r>
            <a:br>
              <a:rPr lang="pl-PL" dirty="0"/>
            </a:br>
            <a:r>
              <a:rPr lang="pl-PL" dirty="0"/>
              <a:t>(§ 11 ust. 12)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56C0708-A20A-C390-A276-51F5ADEC0D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73451"/>
            <a:ext cx="10704773" cy="4588078"/>
          </a:xfrm>
        </p:spPr>
        <p:txBody>
          <a:bodyPr/>
          <a:lstStyle/>
          <a:p>
            <a:pPr marL="0" indent="0">
              <a:spcAft>
                <a:spcPts val="75"/>
              </a:spcAft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</a:p>
          <a:p>
            <a:pPr marL="0" indent="0">
              <a:spcAft>
                <a:spcPts val="75"/>
              </a:spcAft>
              <a:buNone/>
            </a:pPr>
            <a:endParaRPr lang="pl-PL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spcAft>
                <a:spcPts val="75"/>
              </a:spcAft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Odsetki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bankowe narosłe od dofinansowania w formie zaliczki</a:t>
            </a:r>
          </a:p>
          <a:p>
            <a:pPr marL="0" indent="0">
              <a:spcBef>
                <a:spcPts val="0"/>
              </a:spcBef>
              <a:buNone/>
            </a:pP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latin typeface="Calibri" panose="020F0502020204030204" pitchFamily="34" charset="0"/>
              </a:rPr>
              <a:t>zwrot </a:t>
            </a:r>
            <a:r>
              <a:rPr lang="pl-PL" sz="1800" dirty="0">
                <a:latin typeface="Calibri" panose="020F0502020204030204" pitchFamily="34" charset="0"/>
              </a:rPr>
              <a:t>najpóźniej </a:t>
            </a:r>
            <a:r>
              <a:rPr lang="pl-PL" sz="1800" b="1" dirty="0">
                <a:latin typeface="Calibri" panose="020F0502020204030204" pitchFamily="34" charset="0"/>
              </a:rPr>
              <a:t>z dniem złożenia wniosku o płatność końcową </a:t>
            </a:r>
          </a:p>
          <a:p>
            <a:pPr marL="34290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latin typeface="Calibri" panose="020F0502020204030204" pitchFamily="34" charset="0"/>
              </a:rPr>
              <a:t>wyciągi bankowe</a:t>
            </a:r>
            <a:r>
              <a:rPr lang="pl-PL" sz="1800" dirty="0">
                <a:latin typeface="Calibri" panose="020F0502020204030204" pitchFamily="34" charset="0"/>
              </a:rPr>
              <a:t>, które potwierdzą wysokość narosłych odsetek </a:t>
            </a:r>
            <a:r>
              <a:rPr lang="pl-PL" sz="1800" b="1" dirty="0">
                <a:latin typeface="Calibri" panose="020F0502020204030204" pitchFamily="34" charset="0"/>
              </a:rPr>
              <a:t>należy przesłać do CPPC</a:t>
            </a:r>
            <a:r>
              <a:rPr lang="pl-PL" sz="1800" dirty="0">
                <a:latin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5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Przedsięwzięcia – stawki jednostkowe 1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73451"/>
            <a:ext cx="10879587" cy="444464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Rozliczanie Przedsięwzięcia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(§ 9. Umowy oraz zał. nr 4 do Umowy)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Ostateczny odbiorca wsparcia (OOW) w KPO 2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rozlicza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Przedsięwzięcie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uproszczoną metodą rozliczania wydatków </a:t>
            </a:r>
            <a:r>
              <a:rPr lang="pl-PL" sz="1800" b="1" dirty="0">
                <a:latin typeface="Calibri" panose="020F0502020204030204" pitchFamily="34" charset="0"/>
                <a:ea typeface="Aptos" panose="020B0004020202020204" pitchFamily="34" charset="0"/>
              </a:rPr>
              <a:t>=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wyłącznie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stawkami jednostkowymi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3000"/>
              </a:spcBef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Cel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stawek jednostkowych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ułatwienie OOW realizacji i rozliczania realizowanego Przedsięwzięcia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brak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obowiązku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opisywania dokumentów księgowych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przekazywania ich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 CPPC przez OOW w ramach przedsięwzięcia na potwierdzenie poniesienia wydatków. </a:t>
            </a:r>
          </a:p>
          <a:p>
            <a:pPr marL="0" indent="0">
              <a:buNone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55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3E7DB-108A-783A-81D3-58BD31FA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1781175"/>
            <a:ext cx="10881102" cy="2085975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Dziękuję za uwagę.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606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Przedsięwzięcia – stawki jednostkowe 2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73450"/>
            <a:ext cx="10879587" cy="4910617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</a:rPr>
              <a:t>Stawka jednostkowa</a:t>
            </a:r>
            <a:r>
              <a:rPr lang="pl-PL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: </a:t>
            </a:r>
          </a:p>
          <a:p>
            <a:pPr marL="0" indent="0">
              <a:buNone/>
            </a:pPr>
            <a:endParaRPr lang="pl-PL" sz="900" dirty="0">
              <a:solidFill>
                <a:srgbClr val="00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</a:rPr>
              <a:t>uśredniony koszt/zapłata</a:t>
            </a: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za </a:t>
            </a: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objęcie 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przez OOW </a:t>
            </a: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zasięgiem szerokopasmowego Internetu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, zgodnie z wymaganiami technicznymi, </a:t>
            </a: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punktów adresowych (PA) 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określonych we Wniosku o dofinansowanie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(</a:t>
            </a:r>
            <a:r>
              <a:rPr lang="pl-PL" sz="1800" dirty="0" err="1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WoD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, tj. zał. 2 do Umowy)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kern="100" dirty="0">
                <a:solidFill>
                  <a:srgbClr val="C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 niezbędna 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opublikowana i zatwierdzona przez prezesa UKE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oferta hurtowa 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(dot. Zad. 1 i 2);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800" b="1" kern="1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wysokość </a:t>
            </a:r>
            <a:r>
              <a:rPr lang="pl-PL" sz="1800" b="1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stawek jednostkowych </a:t>
            </a:r>
            <a:r>
              <a:rPr lang="pl-PL" sz="18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została określona na etapie naboru wniosków oraz </a:t>
            </a:r>
            <a:r>
              <a:rPr lang="pl-PL" sz="18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zgodnie z Wyciągiem z metodyki stawek jednostkowych</a:t>
            </a:r>
            <a:r>
              <a:rPr lang="pl-PL" sz="18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(zał.</a:t>
            </a:r>
            <a:r>
              <a:rPr lang="pl-PL" sz="18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nr 4</a:t>
            </a:r>
            <a:r>
              <a:rPr lang="pl-PL" sz="18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do Umowy).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800" b="1" dirty="0">
              <a:solidFill>
                <a:srgbClr val="FF0000"/>
              </a:solidFill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Maksymalne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dofinansowanie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 ramach KPO 2 =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90%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sumy wartości stawek jednostkowych,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tj. stawka jednostkowa x intensywność pomocy (90%).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pl-PL" sz="1800" b="1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3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Stawki jednostkowe - </a:t>
            </a:r>
            <a:r>
              <a:rPr lang="pl-PL" dirty="0" err="1"/>
              <a:t>WoD</a:t>
            </a:r>
            <a:r>
              <a:rPr lang="pl-PL" dirty="0"/>
              <a:t> pkt. 14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DFA7B4B-79F2-2B02-9598-2FE76945C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09" y="1212036"/>
            <a:ext cx="6064773" cy="506818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1D98D94-9DCB-2FCB-501D-928DC307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008" y="1212036"/>
            <a:ext cx="5257802" cy="494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90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Przedsięwzięcia – stawki jednostkowe 3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42417"/>
            <a:ext cx="10879587" cy="485310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Rozliczenie/ zakończenie Przedsięwzięcia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objęcie zasięgiem sieci szerokopasmowego Internetu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danego punktu adresowego (PA)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podstawa do wypła</a:t>
            </a: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ty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wsparcia/rozliczenia stawki jednostkowej.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8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OOW we wnioskach o płatność (</a:t>
            </a:r>
            <a:r>
              <a:rPr lang="pl-PL" sz="18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WoP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) wykazuje wykonanie </a:t>
            </a: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Kamieni Milowych i osiągnięcie wskaźników produktu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określonych w </a:t>
            </a:r>
            <a:r>
              <a:rPr lang="pl-PL" sz="18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WoD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właściwych do rozliczenia stawki jednostkowej </a:t>
            </a: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 Zad.1.,</a:t>
            </a: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 dla </a:t>
            </a:r>
            <a:r>
              <a:rPr lang="pl-PL" sz="18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Zad. 2.</a:t>
            </a: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pl-PL" sz="18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wartość zrealizowanych inwestycji własnych (proporcjonalnie, równolegle do </a:t>
            </a: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% realizacji </a:t>
            </a:r>
            <a:r>
              <a:rPr lang="pl-PL" sz="18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Zad. 1.).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Kamienie Milowe 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powinny przekładać się bezpośrednio na </a:t>
            </a: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liczbę wskazanych do rozliczenia we wnioskach o płatność PA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objętych zasięgiem szerokopasmowego Internetu.</a:t>
            </a:r>
          </a:p>
          <a:p>
            <a:pPr>
              <a:lnSpc>
                <a:spcPct val="150000"/>
              </a:lnSpc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1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Przedsięwzięcia – stawki jednostkowe 4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73451"/>
            <a:ext cx="10879587" cy="4498431"/>
          </a:xfrm>
        </p:spPr>
        <p:txBody>
          <a:bodyPr/>
          <a:lstStyle/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Wydatek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rozliczany w formie stawki jednostkowej = 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wydatek </a:t>
            </a:r>
            <a:r>
              <a:rPr lang="pl-PL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poniesiony.</a:t>
            </a:r>
          </a:p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endParaRPr lang="pl-PL" sz="1800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Wydatek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będzie rozliczony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wg (pkt. 14. Zakres finansowy, Wniosek o dofinansowanie): </a:t>
            </a:r>
          </a:p>
          <a:p>
            <a:pPr marL="342900" lvl="0" indent="-342900">
              <a:lnSpc>
                <a:spcPct val="114000"/>
              </a:lnSpc>
              <a:spcAft>
                <a:spcPts val="340"/>
              </a:spcAft>
              <a:buFont typeface="Arial" panose="020B0604020202020204" pitchFamily="34" charset="0"/>
              <a:buChar char="•"/>
              <a:tabLst>
                <a:tab pos="450215" algn="l"/>
                <a:tab pos="540385" algn="l"/>
              </a:tabLst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wysokości stawki jednostkowej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przypisanej dla danego PA,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nie po kosztach rzeczywiście poniesionych</a:t>
            </a:r>
            <a:r>
              <a:rPr lang="pl-PL" sz="1800" b="1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*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4000"/>
              </a:lnSpc>
              <a:spcAft>
                <a:spcPts val="340"/>
              </a:spcAft>
              <a:buFont typeface="Arial" panose="020B0604020202020204" pitchFamily="34" charset="0"/>
              <a:buChar char="•"/>
              <a:tabLst>
                <a:tab pos="450215" algn="l"/>
                <a:tab pos="540385" algn="l"/>
              </a:tabLst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kwoty dofinansowania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przypisanej danemu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punktowi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adresowemu. </a:t>
            </a:r>
          </a:p>
          <a:p>
            <a:pPr marL="0" lvl="0" indent="0">
              <a:lnSpc>
                <a:spcPct val="114000"/>
              </a:lnSpc>
              <a:spcAft>
                <a:spcPts val="340"/>
              </a:spcAft>
              <a:buNone/>
              <a:tabLst>
                <a:tab pos="450215" algn="l"/>
                <a:tab pos="540385" algn="l"/>
              </a:tabLst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b="1" dirty="0"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5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Przedsięwzięcia – stawki jednostkowe 5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73451"/>
            <a:ext cx="10879587" cy="4498431"/>
          </a:xfrm>
        </p:spPr>
        <p:txBody>
          <a:bodyPr/>
          <a:lstStyle/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1800" b="1" kern="1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OOW 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przekazuje do Jednostki wspierającej (JW) żadnych 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dowodów księgowych/ faktur/ opisów do faktur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2400" kern="1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1800" b="1" kern="1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 </a:t>
            </a: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CPPC </a:t>
            </a:r>
            <a:r>
              <a:rPr lang="pl-PL" sz="1800" b="1" kern="100" dirty="0">
                <a:solidFill>
                  <a:srgbClr val="C00000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nie </a:t>
            </a: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weryfikuje wysokości faktycznie poniesionych wydatków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przez OOW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OOW otrzymuje </a:t>
            </a: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zryczałtowaną kwotę i strony nie mogą wykazywać wzajemnych roszczeń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z wyjątkiem mechanizmu waloryzacji opisanego w Umowie.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8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kern="1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 </a:t>
            </a: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CPPC 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nie</a:t>
            </a:r>
            <a:r>
              <a:rPr lang="pl-PL" sz="1800" b="1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prowadzi kontroli 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ex-</a:t>
            </a:r>
            <a:r>
              <a:rPr lang="pl-PL" sz="1800" b="1" kern="100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ante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ex-post</a:t>
            </a:r>
            <a:r>
              <a:rPr lang="pl-PL" sz="18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umów zawieranych z Wykonawcami.</a:t>
            </a:r>
            <a:endParaRPr lang="pl-PL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b="1" dirty="0"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77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Przedsięwzięcia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62269"/>
            <a:ext cx="10704773" cy="4668880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None/>
            </a:pPr>
            <a:r>
              <a:rPr lang="pl-PL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celu rozliczenia realizacji</a:t>
            </a:r>
            <a:r>
              <a:rPr lang="pl-PL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Przedsięwzięcia OOW</a:t>
            </a:r>
            <a:r>
              <a:rPr lang="pl-PL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pl-PL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składa w CST2021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wniosek o płatność 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(rozliczający zaliczkę, refundacyjny) za konkretny okres rozliczeniowy, minimum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raz na 6 miesięcy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wniosku o płatność 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poświadcza osiągnięcie rezultatów</a:t>
            </a:r>
            <a:r>
              <a:rPr lang="pl-PL" sz="18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(tj.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objęcie zasięgiem PA 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zgodnych z punktami wskazanymi w </a:t>
            </a:r>
            <a:r>
              <a:rPr lang="pl-PL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WoD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);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Systemie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SIMBA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oznacza rozliczane PA statusem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„wykonane”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raport z postępów prac w SIMBA min. </a:t>
            </a:r>
            <a:r>
              <a:rPr lang="pl-PL" sz="1800" b="1" kern="100" dirty="0">
                <a:solidFill>
                  <a:srgbClr val="C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 miesiąc</a:t>
            </a:r>
            <a:endParaRPr lang="pl-PL" sz="1800" b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poprzez CST2021 przekazuje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dokumenty potwierdzające realizację wykonanych PA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1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Przedsięwzięcia – dokumentacja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03506"/>
            <a:ext cx="10704773" cy="4966665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JW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weryfikując </a:t>
            </a:r>
            <a:r>
              <a:rPr lang="pl-PL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WoP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l-PL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potwierdza realizację wykonanych punktów adresowych 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(PA), zgodnie z określonymi w </a:t>
            </a:r>
            <a:r>
              <a:rPr lang="pl-PL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WoD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Kamieniami </a:t>
            </a:r>
            <a:r>
              <a:rPr lang="pl-PL" sz="18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ilowymi, poprzez: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dokumentację powykonawczą; 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projekty wybudowanej sieci w postaci wektorowej SHP; 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dokumenty przyjęcia środka trwałego – OT; 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inne, równoważne dokumenty wskazane przez OOW (np. oświadczenie projektanta/geodety o zgłoszeniu do zasobów);</a:t>
            </a: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protokoły odbioru prac lub inne równoważne dowody (dotyczy 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także prac wykonanych siłami własnymi</a:t>
            </a:r>
            <a:r>
              <a:rPr lang="pl-PL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 </a:t>
            </a:r>
            <a:endParaRPr lang="pl-PL" sz="1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l-PL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Lista dokumentów </a:t>
            </a:r>
            <a:r>
              <a:rPr lang="pl-PL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będzie wskazana przez CPPC OOW </a:t>
            </a:r>
            <a:r>
              <a:rPr lang="pl-PL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etapie weryfikacji </a:t>
            </a:r>
            <a:r>
              <a:rPr lang="pl-PL" sz="18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WoP</a:t>
            </a:r>
            <a:r>
              <a:rPr lang="pl-PL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na podstawie próby.</a:t>
            </a:r>
            <a:endParaRPr lang="pl-PL" sz="1800" b="1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Rozliczane PA mogą zostać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dodatkowo potwierdzone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poprzez analizę dostępnych rejestrów publicznych. 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55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B96AF41238D4DA878551213186F22" ma:contentTypeVersion="2" ma:contentTypeDescription="Utwórz nowy dokument." ma:contentTypeScope="" ma:versionID="27355ec95b59db307203cf1707f87054">
  <xsd:schema xmlns:xsd="http://www.w3.org/2001/XMLSchema" xmlns:xs="http://www.w3.org/2001/XMLSchema" xmlns:p="http://schemas.microsoft.com/office/2006/metadata/properties" xmlns:ns2="3b41daa1-6750-4b31-afda-36cb41ae05c8" targetNamespace="http://schemas.microsoft.com/office/2006/metadata/properties" ma:root="true" ma:fieldsID="3bd844ee2aa79a406ac54578ad605f9d" ns2:_="">
    <xsd:import namespace="3b41daa1-6750-4b31-afda-36cb41ae0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1daa1-6750-4b31-afda-36cb41ae0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6DAB43-12F6-41C1-BBC6-3FBA7F8D1776}">
  <ds:schemaRefs>
    <ds:schemaRef ds:uri="3b41daa1-6750-4b31-afda-36cb41ae05c8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8653276-CFA8-4823-B746-6143304E0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1daa1-6750-4b31-afda-36cb41ae0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3BCDAE-413B-41B6-9FEC-3007C03781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1349</Words>
  <Application>Microsoft Office PowerPoint</Application>
  <PresentationFormat>Panoramiczny</PresentationFormat>
  <Paragraphs>172</Paragraphs>
  <Slides>20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Segoe UI</vt:lpstr>
      <vt:lpstr>Symbol</vt:lpstr>
      <vt:lpstr>Motyw pakietu Office</vt:lpstr>
      <vt:lpstr>3_Projekt niestandardowy</vt:lpstr>
      <vt:lpstr>Rozliczanie Przedsięwzięcia KPO 2</vt:lpstr>
      <vt:lpstr>Rozliczanie Przedsięwzięcia – stawki jednostkowe 1</vt:lpstr>
      <vt:lpstr>Rozliczanie Przedsięwzięcia – stawki jednostkowe 2</vt:lpstr>
      <vt:lpstr>Stawki jednostkowe - WoD pkt. 14</vt:lpstr>
      <vt:lpstr>Rozliczanie Przedsięwzięcia – stawki jednostkowe 3</vt:lpstr>
      <vt:lpstr>Rozliczanie Przedsięwzięcia – stawki jednostkowe 4</vt:lpstr>
      <vt:lpstr>Rozliczanie Przedsięwzięcia – stawki jednostkowe 5</vt:lpstr>
      <vt:lpstr>Rozliczanie Przedsięwzięcia</vt:lpstr>
      <vt:lpstr>Rozliczanie Przedsięwzięcia – dokumentacja</vt:lpstr>
      <vt:lpstr>Rozliczanie Przedsięwzięcia – dokumentacja 2</vt:lpstr>
      <vt:lpstr>Rozliczanie Przedsięwzięcia – niekwalifikowalność</vt:lpstr>
      <vt:lpstr>Wnioski o płatność (§ 9. Umowy ust. 6, 7, 8) </vt:lpstr>
      <vt:lpstr>Wnioski o płatność  - terminy</vt:lpstr>
      <vt:lpstr>Zaliczka</vt:lpstr>
      <vt:lpstr>Zaliczka – warunki wypłaty</vt:lpstr>
      <vt:lpstr>Zaliczka a Kamienie Milowe (KM)</vt:lpstr>
      <vt:lpstr>Zaliczka – jak i kiedy rozliczyć otrzymaną zaliczkę</vt:lpstr>
      <vt:lpstr>Odsetki od zaliczki</vt:lpstr>
      <vt:lpstr>Odsetki od zaliczki narosłe na rachunku  (§ 11 ust. 12)</vt:lpstr>
      <vt:lpstr>Dziękuję za uwagę.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dla OOW KPO2</dc:title>
  <dc:creator>Anna Czekalska</dc:creator>
  <cp:lastModifiedBy>Milena Tlak</cp:lastModifiedBy>
  <cp:revision>112</cp:revision>
  <dcterms:created xsi:type="dcterms:W3CDTF">2023-03-05T08:28:36Z</dcterms:created>
  <dcterms:modified xsi:type="dcterms:W3CDTF">2024-02-26T10:43:00Z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0x010100A17B96AF41238D4DA878551213186F22</vt:lpwstr>
  </property>
</Properties>
</file>