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36"/>
  </p:notesMasterIdLst>
  <p:sldIdLst>
    <p:sldId id="280" r:id="rId6"/>
    <p:sldId id="288" r:id="rId7"/>
    <p:sldId id="293" r:id="rId8"/>
    <p:sldId id="296" r:id="rId9"/>
    <p:sldId id="297" r:id="rId10"/>
    <p:sldId id="298" r:id="rId11"/>
    <p:sldId id="299" r:id="rId12"/>
    <p:sldId id="301" r:id="rId13"/>
    <p:sldId id="302" r:id="rId14"/>
    <p:sldId id="303" r:id="rId15"/>
    <p:sldId id="322" r:id="rId16"/>
    <p:sldId id="304" r:id="rId17"/>
    <p:sldId id="321" r:id="rId18"/>
    <p:sldId id="294" r:id="rId19"/>
    <p:sldId id="307" r:id="rId20"/>
    <p:sldId id="308" r:id="rId21"/>
    <p:sldId id="309" r:id="rId22"/>
    <p:sldId id="310" r:id="rId23"/>
    <p:sldId id="311" r:id="rId24"/>
    <p:sldId id="306" r:id="rId25"/>
    <p:sldId id="312" r:id="rId26"/>
    <p:sldId id="313" r:id="rId27"/>
    <p:sldId id="314" r:id="rId28"/>
    <p:sldId id="324" r:id="rId29"/>
    <p:sldId id="315" r:id="rId30"/>
    <p:sldId id="316" r:id="rId31"/>
    <p:sldId id="317" r:id="rId32"/>
    <p:sldId id="318" r:id="rId33"/>
    <p:sldId id="319" r:id="rId34"/>
    <p:sldId id="320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420" autoAdjust="0"/>
  </p:normalViewPr>
  <p:slideViewPr>
    <p:cSldViewPr snapToGrid="0">
      <p:cViewPr varScale="1">
        <p:scale>
          <a:sx n="55" d="100"/>
          <a:sy n="55" d="100"/>
        </p:scale>
        <p:origin x="27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28EF0-D7F8-4778-93DE-E513ABB547D0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C4CEF-15C4-4123-A25A-8FCD2A7AEC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158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371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013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70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264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562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398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7920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842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9111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890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66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5D1CBC32-8AF8-4F1E-2558-B644064474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7839" y="255209"/>
            <a:ext cx="10515600" cy="735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50000"/>
              </a:lnSpc>
              <a:spcAft>
                <a:spcPts val="0"/>
              </a:spcAft>
              <a:buNone/>
              <a:tabLst/>
              <a:defRPr lang="pl-PL" sz="32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140E9FBE-9938-FC6C-AE9F-0974E10010B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67839" y="1218645"/>
            <a:ext cx="10754896" cy="41751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670151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46448-D936-65D6-6F12-482F0DABD5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D1A6EE-40D4-2234-0EC7-2FE96974DE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16560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039777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35853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E11835-23B5-1918-9576-CEAF90613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576"/>
            <a:ext cx="12192000" cy="5952560"/>
          </a:xfrm>
          <a:prstGeom prst="rect">
            <a:avLst/>
          </a:prstGeom>
        </p:spPr>
      </p:pic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75E4D903-6446-8B1B-8DCF-2CDBAF9E6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112264"/>
            <a:ext cx="10515600" cy="17120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pic>
        <p:nvPicPr>
          <p:cNvPr id="5" name="Obraz 4" descr="Logotypy: Krajowy Plan Odbudowy, Rzeczpospolita Polska, Sfinansowane przez Unię Europejską NextGenerationEU, Centrum Projektów Polska Cyfrowa">
            <a:extLst>
              <a:ext uri="{FF2B5EF4-FFF2-40B4-BE49-F238E27FC236}">
                <a16:creationId xmlns:a16="http://schemas.microsoft.com/office/drawing/2014/main" id="{C8B0E31F-F4E6-BE70-A337-C8F0D9FBCB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64" y="6157677"/>
            <a:ext cx="6367272" cy="566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0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7">
            <a:extLst>
              <a:ext uri="{FF2B5EF4-FFF2-40B4-BE49-F238E27FC236}">
                <a16:creationId xmlns:a16="http://schemas.microsoft.com/office/drawing/2014/main" id="{5E95FABE-4BBA-56D0-4B2C-CDB26EFD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185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3D5F53E-EED4-0485-C749-4056ECD4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pic>
        <p:nvPicPr>
          <p:cNvPr id="7" name="Obraz 6" descr="Logotypy: Krajowy Plan Odbudowy, Rzeczpospolita Polska, Sfinansowane przez Unię Europejską NextGenerationEU">
            <a:extLst>
              <a:ext uri="{FF2B5EF4-FFF2-40B4-BE49-F238E27FC236}">
                <a16:creationId xmlns:a16="http://schemas.microsoft.com/office/drawing/2014/main" id="{88DC05BB-8945-EC04-F442-7A9FDA4D3B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6171538"/>
            <a:ext cx="5151120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1" i="0" u="none" strike="noStrike" kern="1200" cap="none" spc="0" baseline="0">
          <a:solidFill>
            <a:schemeClr val="tx1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pfrsa.pl/kpo.html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10478-B8BD-F096-BBA0-01E09AC4C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Kamienie milowe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D46D00-0D06-5333-4EED-35858496D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3429000"/>
            <a:ext cx="9144000" cy="1655758"/>
          </a:xfrm>
        </p:spPr>
        <p:txBody>
          <a:bodyPr/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7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E0F0582-1500-F284-57E0-320A13852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294D006-8990-FE75-6D7B-D1A06A4E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5836" y="2753710"/>
            <a:ext cx="105517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Postęp w Inwestycjach własnych (Zadanie 2) będzie monitorowany na podstawie wartości ponoszonych na te inwestycje, zgodnie z wyceną CPPC (stawka z obszaru).</a:t>
            </a:r>
          </a:p>
          <a:p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Każdy z PA wyznaczonych w obszarze jak inwestycje własne- posiada przypisaną kwotę </a:t>
            </a:r>
            <a:r>
              <a:rPr lang="pl-P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CAPEXu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Do spełnienia tego zobowiązania uwzględniana będzie wyłącznie suma tych kwot.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7B4F64C-A99D-4AF6-1D86-E8F6B1815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2811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957FD35-C8E3-29EA-02B4-87D5B40BE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399032"/>
            <a:ext cx="11062255" cy="4788826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Przykład:</a:t>
            </a:r>
          </a:p>
          <a:p>
            <a:pPr marL="0" indent="0">
              <a:buNone/>
            </a:pPr>
            <a:r>
              <a:rPr lang="pl-PL" sz="2000" dirty="0" err="1"/>
              <a:t>Oow</a:t>
            </a:r>
            <a:r>
              <a:rPr lang="pl-PL" sz="2000" dirty="0"/>
              <a:t> zaplanował </a:t>
            </a:r>
            <a:r>
              <a:rPr lang="pl-PL" sz="2000" b="1" dirty="0"/>
              <a:t>inwestycję własną </a:t>
            </a:r>
            <a:r>
              <a:rPr lang="pl-PL" sz="2000" dirty="0"/>
              <a:t>na kwotę 1 000 000 PLN</a:t>
            </a:r>
          </a:p>
          <a:p>
            <a:pPr marL="0" indent="0">
              <a:buNone/>
            </a:pPr>
            <a:r>
              <a:rPr lang="pl-PL" sz="2000" dirty="0"/>
              <a:t>W obszarze (do inwestycji własnych) znajdują m.in. 2 PA wycenione po 500 000 PLN</a:t>
            </a:r>
          </a:p>
          <a:p>
            <a:pPr marL="0" indent="0">
              <a:buNone/>
            </a:pPr>
            <a:r>
              <a:rPr lang="pl-PL" sz="2000" dirty="0"/>
              <a:t>Realizując te 2 PA wykonuje zobowiązanie Inwestycji własnej</a:t>
            </a:r>
          </a:p>
          <a:p>
            <a:pPr marL="0" indent="0">
              <a:buNone/>
            </a:pPr>
            <a:r>
              <a:rPr lang="pl-PL" sz="2000" dirty="0"/>
              <a:t>lub /alternatywnie</a:t>
            </a:r>
          </a:p>
          <a:p>
            <a:pPr marL="0" indent="0">
              <a:buNone/>
            </a:pPr>
            <a:r>
              <a:rPr lang="pl-PL" sz="2000" dirty="0"/>
              <a:t>W tym samym obszarze (do inwestycji własnych) znajduje się m.in. 10 PA wycenione po</a:t>
            </a:r>
          </a:p>
          <a:p>
            <a:pPr marL="0" indent="0">
              <a:buNone/>
            </a:pPr>
            <a:r>
              <a:rPr lang="pl-PL" sz="2000" dirty="0"/>
              <a:t>100 000 PLN</a:t>
            </a:r>
          </a:p>
          <a:p>
            <a:pPr marL="0" indent="0">
              <a:buNone/>
            </a:pPr>
            <a:r>
              <a:rPr lang="pl-PL" sz="2000" dirty="0"/>
              <a:t>Realizując te 10 PA  też wykonuje zobowiązanie do inwestycji własnych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Wobec tego wybór z jakich PA (do inwestycji własnych) zostaną finalnie zrealizowane należą do decyzji </a:t>
            </a:r>
            <a:r>
              <a:rPr lang="pl-PL" sz="2000" dirty="0" err="1"/>
              <a:t>Oow</a:t>
            </a:r>
            <a:r>
              <a:rPr lang="pl-PL" sz="2000" dirty="0"/>
              <a:t> (nie dotyczy tych </a:t>
            </a:r>
            <a:r>
              <a:rPr lang="pl-PL" sz="2000" dirty="0" err="1"/>
              <a:t>Oow</a:t>
            </a:r>
            <a:r>
              <a:rPr lang="pl-PL" sz="2000" dirty="0"/>
              <a:t>, którzy wskazali kwotę inwestycji własnych równą 100% z obszaru- w tym przypadku zobowiązani są zrobić wszystkie punkty z inwestycji własnych)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E4BF4CCD-3350-D049-38E2-38D482B56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cz.10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7815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6AA7012-D4BC-A657-D3FE-2DFA12C2F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50EE539-CFB0-85F0-9AA0-BAE32CF84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cz.11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C9005B9-8436-8C3F-D23F-6157076A0934}"/>
              </a:ext>
            </a:extLst>
          </p:cNvPr>
          <p:cNvSpPr txBox="1"/>
          <p:nvPr/>
        </p:nvSpPr>
        <p:spPr>
          <a:xfrm>
            <a:off x="182555" y="1590563"/>
            <a:ext cx="1117124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Przykład:</a:t>
            </a:r>
            <a:b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Oow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zaplanował w we wniosku Inwestycje własne na poziomie 1 000 000 PLN.</a:t>
            </a:r>
          </a:p>
          <a:p>
            <a:b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Wobec tego:</a:t>
            </a:r>
          </a:p>
          <a:p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12 miesiącach musi je zrealizować na wartość 150 000 PLN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24 miesiącach musi mieć zrealizowane na wartość 350 000 PLN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30.06.2026 inwestycje własne muszą być zrealizowane na kwotę 1 000 000 PLN</a:t>
            </a:r>
            <a:b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42975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C202754-E0F2-562C-82EF-531BD59B9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B5A65D4-E07B-C515-AB37-72459DF4A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Inwestycje własne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B69F3F0-8A87-92ED-A77F-21855CB45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4215" y="1521571"/>
            <a:ext cx="110871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Inwestycje własne muszą być wykonane w oparciu o listę PA z Obszarów Konkursowych</a:t>
            </a:r>
          </a:p>
          <a:p>
            <a:pPr marL="0" indent="0">
              <a:buNone/>
            </a:pP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Zastrzeżenie</a:t>
            </a:r>
          </a:p>
          <a:p>
            <a:pPr marL="0" indent="0">
              <a:buNone/>
            </a:pPr>
            <a:endParaRPr lang="pl-PL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Wystąpienie bariery inwestycyjnych nie zwalnia </a:t>
            </a:r>
            <a:r>
              <a:rPr lang="pl-PL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Oow</a:t>
            </a: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wykonania w 100% zadeklarowanych inwestycji własnych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89163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10478-B8BD-F096-BBA0-01E09AC4C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072" y="2051137"/>
            <a:ext cx="8914356" cy="719936"/>
          </a:xfrm>
        </p:spPr>
        <p:txBody>
          <a:bodyPr>
            <a:normAutofit/>
          </a:bodyPr>
          <a:lstStyle/>
          <a:p>
            <a:r>
              <a:rPr lang="pl-PL" sz="4000" dirty="0"/>
              <a:t>Wskaźniki w przedsięwzięciu</a:t>
            </a:r>
            <a:endParaRPr lang="pl-PL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78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20D0887-83CA-368D-793F-EB59343B4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828E2C7-3CC6-0DFE-40FC-3D40ADFE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3D30DAB-60DA-2057-DAB0-AC70FC569074}"/>
              </a:ext>
            </a:extLst>
          </p:cNvPr>
          <p:cNvSpPr txBox="1"/>
          <p:nvPr/>
        </p:nvSpPr>
        <p:spPr>
          <a:xfrm>
            <a:off x="474215" y="1376855"/>
            <a:ext cx="9483977" cy="4827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– to bezpośrednie efekty realizacji projektu, mierzone konkretnymi wielkościami. Ich wartość powinna być wykazywana na poszczególnych wnioskach o płatność.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zostały zaplanowane we wniosku w pkt 9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Wszystkie wskaźniki produktu (oprócz węzłów dostępowych) dla każdego obszaru są już sparametryzowane w SIMBA. (każdy obszar zawiera informacje nt. ilości PA, gospodarstw domowych w danym PA, SED, przedsiębiorstw). </a:t>
            </a:r>
          </a:p>
        </p:txBody>
      </p:sp>
    </p:spTree>
    <p:extLst>
      <p:ext uri="{BB962C8B-B14F-4D97-AF65-F5344CB8AC3E}">
        <p14:creationId xmlns:p14="http://schemas.microsoft.com/office/powerpoint/2010/main" val="3672306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2F32CF4-41DF-04B5-FCC1-D63B429AA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pl-PL" sz="2000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DEF43F5-27AE-648C-0702-0D0B3C05E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cz.1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04B53E2-C0A5-EA87-3E11-52E9B1E5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4939" y="1703796"/>
            <a:ext cx="11602122" cy="4380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trakcie realizacji projektu </a:t>
            </a:r>
            <a:r>
              <a:rPr lang="pl-PL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Oow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musi raportować w składanych wnioskach następujące wskaźniki: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horyzontalne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w nim wskaźnik rezultatu pt.: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Dodatkowe lokale mieszkalne z dostępem do </a:t>
            </a:r>
            <a:r>
              <a:rPr lang="pl-PL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internetu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pośrednictwem sieci o bardzo dużej przepustowości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programowe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w nim wskaźnik rezultatu pt.: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C4G, C5G, C6G Dodatkowe gospodarstwa domowe (lokale mieszkalne) z szerokopasmowym dostępem do Internetu o przepustowości co najmniej 100 </a:t>
            </a:r>
            <a:r>
              <a:rPr lang="pl-PL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 (z możliwością zwiększenia do przepustowości gigabitowej)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783588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5FC0C15-D3CD-8AA2-0FC9-BFBB97956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399032"/>
            <a:ext cx="10879587" cy="4623396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własne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które dzielimy na: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produktu pt.: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Dodatkowe lokale mieszkalne dysponujące szerokopasmowym dostępem do sieci o bardzo wysokiej przepustowości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Dodatkowe podmioty objęte dostępem do sieci szerokopasmowej o bardzo dużej przepustowości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Dodatkowe przedsiębiorstwa dysponujące szerokopasmowym dostępem do sieci o bardzo wysokiej przepustowości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Dodatkowe punkty adresowe dysponujące szerokopasmowym dostępem do sieci o bardzo wysokiej przepustowości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Liczba węzłów dostępowych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9AD1040-AA67-0204-FE6E-AB4FE7B98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cz.2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42691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D081CA8-5559-9A03-5EEC-A30877F45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8102D86-2141-D6D6-0F75-08917D987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cz.3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57C2F79-8FBA-266B-88D9-B65300C84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4290" y="1534510"/>
            <a:ext cx="11059512" cy="3287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rezultatu: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Lokale mieszkalne z abonamentem na szerokopasmowy dostęp do sieci o bardzo wysokiej przepustowości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Przedsiębiorstwa z abonamentem na szerokopasmowy dostęp do sieci o bardzo wysokiej przepustowości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spełnienie zaplanowanych wskaźników rezultatu  jest 12 miesięcy od zakończenia realizacji przedsięwzięcia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9187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9D3D1B6-36B5-A109-B9F2-AC98788C1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EAB49AC5-AA6E-911E-1AF6-323A167B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cz.4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1E5F56C-F397-5708-746A-9DE34EB6D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6585" y="1606798"/>
            <a:ext cx="11214846" cy="4274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 produktu raportowane na poszczególnych wnioskach o płatność powinny być spójne z danymi w SIMBA.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Realizacja podanych wskaźników produktu będzie weryfikowana w trakcie (przy okazji weryfikacji wniosków o płatność) i po zakończeniu realizacji projektu oraz będzie warunkowała wypłatę dofinansowania projektu.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Oow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musi dysponować dokumentacją potwierdzającą wykonanie założonych w projekcie wskaźników.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Przykładowe dokumenty niezbędnymi do potwierdzenia wykonania PA w zasięgu  o które będzie proszony podczas weryfikacji </a:t>
            </a:r>
            <a:r>
              <a:rPr lang="pl-P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wop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rozliczającego wymienione są w treści Umowy.</a:t>
            </a:r>
          </a:p>
        </p:txBody>
      </p:sp>
    </p:spTree>
    <p:extLst>
      <p:ext uri="{BB962C8B-B14F-4D97-AF65-F5344CB8AC3E}">
        <p14:creationId xmlns:p14="http://schemas.microsoft.com/office/powerpoint/2010/main" val="3545165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cz.1</a:t>
            </a:r>
            <a:endParaRPr lang="pl-PL" sz="24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538FC-7472-27C5-9F01-38BBA801ECC6}"/>
              </a:ext>
            </a:extLst>
          </p:cNvPr>
          <p:cNvSpPr txBox="1"/>
          <p:nvPr/>
        </p:nvSpPr>
        <p:spPr>
          <a:xfrm>
            <a:off x="1539952" y="1549880"/>
            <a:ext cx="8748112" cy="346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amień milowy –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pojęcie oznaczające objęcie zasięgiem sieci NGA punktów adresowych w wymaganej liczbie dla Zadania 1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oraz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wartości dla Zadania 2 (inwestycje własne - jeśli dotyczy)</a:t>
            </a:r>
          </a:p>
          <a:p>
            <a:endParaRPr lang="pl-PL" sz="2400" b="1" i="0" u="none" strike="noStrike" baseline="0" dirty="0"/>
          </a:p>
          <a:p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37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68E7AA-133A-D273-E413-7A80A8903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l-PL" dirty="0"/>
              <a:t>Materiały i urządzenia fabrycznie nowe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9320894-AD36-5950-573D-B2BE94CFA3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pl-PL" sz="2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Użyte do budowy sieci NGA materiały i urządzenia powinny być fabrycznie nowe (</a:t>
            </a:r>
            <a:r>
              <a:rPr lang="pl-PL" sz="24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Oow</a:t>
            </a:r>
            <a:r>
              <a:rPr lang="pl-PL" sz="2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zostanie zobowiązany o oświadczenie w tym zakresie –na etapie weryfikacji poszczególnych wniosków o płatność)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6910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57AB04-1103-0BA3-0F96-1EABBA1CE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3" y="1122361"/>
            <a:ext cx="7504383" cy="1655758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Harmonogram płatności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0D8490E-E0A7-5437-4BE4-4DE87CD82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2031504"/>
          </a:xfrm>
        </p:spPr>
        <p:txBody>
          <a:bodyPr/>
          <a:lstStyle/>
          <a:p>
            <a:pPr algn="l">
              <a:lnSpc>
                <a:spcPct val="106000"/>
              </a:lnSpc>
              <a:spcAft>
                <a:spcPts val="600"/>
              </a:spcAft>
            </a:pP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Harmonogram płatności </a:t>
            </a: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załącznikiem do Umowy. </a:t>
            </a:r>
          </a:p>
          <a:p>
            <a:pPr algn="l">
              <a:lnSpc>
                <a:spcPct val="106000"/>
              </a:lnSpc>
              <a:spcAft>
                <a:spcPts val="600"/>
              </a:spcAft>
            </a:pP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l">
              <a:lnSpc>
                <a:spcPct val="106000"/>
              </a:lnSpc>
              <a:spcAft>
                <a:spcPts val="600"/>
              </a:spcAft>
            </a:pP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Oow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aktualizuje ten dokument na etapie jej realizacji w razie potrzeby i nie wymaga to aneksu.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8570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99A4658-991B-7679-DBCC-CD925A360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A53A68D-F14E-3D45-2F54-7F5B5FECA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Harmonogram płatności cz.1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3690DA9-CEC1-855A-BEE2-BFADD20A6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4215" y="2011679"/>
            <a:ext cx="10004599" cy="3296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Celem harmonogramu jest dostarczenie informacji o przewidywanych ramach czasowych przedkładania przez beneficjentów kolejnych wniosków o płatność i przewidywanych płatnościach w ramach projektu.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Harmonogram powinien być wypełniany z uwzględnieniem terminów uszczegółowionych w Umowie. (wniosek co 6 </a:t>
            </a:r>
            <a:r>
              <a:rPr lang="pl-P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msc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., rozlicznie transzy zaliczki maks. do 18 </a:t>
            </a:r>
            <a:r>
              <a:rPr lang="pl-P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msc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.)</a:t>
            </a: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34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AF74292-85E0-362C-9279-FE8AFD62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Wzór harmonogramu płatności cz.1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4B69866-C135-DC47-D6A4-D489F6C0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48" y="1398588"/>
            <a:ext cx="4351283" cy="47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17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AF74292-85E0-362C-9279-FE8AFD62A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0" y="356179"/>
            <a:ext cx="2995352" cy="209910"/>
          </a:xfrm>
        </p:spPr>
        <p:txBody>
          <a:bodyPr>
            <a:normAutofit fontScale="90000"/>
          </a:bodyPr>
          <a:lstStyle/>
          <a:p>
            <a:r>
              <a:rPr lang="pl-PL" sz="1400" b="1" dirty="0"/>
              <a:t>Wzór harmonogramu płatności cz.2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4B69866-C135-DC47-D6A4-D489F6C0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t="22674" r="5177" b="13388"/>
          <a:stretch/>
        </p:blipFill>
        <p:spPr>
          <a:xfrm>
            <a:off x="4422371" y="1229710"/>
            <a:ext cx="5453149" cy="435194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B9D09E1-454F-F92C-3519-EA9AD0EE241A}"/>
              </a:ext>
            </a:extLst>
          </p:cNvPr>
          <p:cNvSpPr txBox="1"/>
          <p:nvPr/>
        </p:nvSpPr>
        <p:spPr>
          <a:xfrm>
            <a:off x="238579" y="3764060"/>
            <a:ext cx="29953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W harmonogramie, w wierszu XII 2024 należy wskazać zrealizowanie Zadania 1 i 2</a:t>
            </a:r>
          </a:p>
          <a:p>
            <a:endParaRPr lang="pl-PL" sz="1400" dirty="0"/>
          </a:p>
          <a:p>
            <a:r>
              <a:rPr lang="pl-PL" sz="1400" dirty="0"/>
              <a:t>Nawiązując do wcześniejszego przykładu i inwestycji własnych na wartość 1 mln ( 1 KM= 15%, tj. 150tys) i taka wartość co najmniej powinna być uwzględniona w harmonogramie.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0056746-3290-8576-32E4-DB60F7DC7018}"/>
              </a:ext>
            </a:extLst>
          </p:cNvPr>
          <p:cNvSpPr txBox="1"/>
          <p:nvPr/>
        </p:nvSpPr>
        <p:spPr>
          <a:xfrm>
            <a:off x="238579" y="1322979"/>
            <a:ext cx="321210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 err="1"/>
              <a:t>Oow</a:t>
            </a:r>
            <a:r>
              <a:rPr lang="pl-PL" sz="1400" dirty="0"/>
              <a:t> pamiętaj!</a:t>
            </a:r>
          </a:p>
          <a:p>
            <a:r>
              <a:rPr lang="pl-PL" sz="1400" dirty="0"/>
              <a:t>Jeśli we Wniosku zaplanowałeś inwestycje własne (Zadanie 2) to kwoty poniesione na to zadanie powinny być odzwierciedlone w harmonogramie płatności (kolumna </a:t>
            </a:r>
            <a:r>
              <a:rPr lang="pl-PL" sz="1400" b="1" dirty="0"/>
              <a:t>Wydatki ogółem</a:t>
            </a:r>
            <a:r>
              <a:rPr lang="pl-PL" sz="1400" dirty="0"/>
              <a:t>).</a:t>
            </a:r>
          </a:p>
          <a:p>
            <a:r>
              <a:rPr lang="pl-PL" sz="1400" dirty="0"/>
              <a:t>Jeśli podpisałeś umowę w XII 2023 (i nie rozpocząłeś prac przed zwarciem), to</a:t>
            </a:r>
            <a:br>
              <a:rPr lang="pl-PL" sz="1400" dirty="0"/>
            </a:br>
            <a:r>
              <a:rPr lang="pl-PL" sz="1400" dirty="0"/>
              <a:t>I kamień milowy (Zadanie 1 i 2) zapada w XII 2024.</a:t>
            </a:r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66E3CA69-B858-5537-04C2-BDE45E3A9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5585" y="4029238"/>
            <a:ext cx="2628872" cy="3429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5389076-76E6-AE14-C5F8-16FA9215A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645" y="3429000"/>
            <a:ext cx="4867580" cy="342900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424AD66-0C79-1B69-BB88-9EC02C4360DA}"/>
              </a:ext>
            </a:extLst>
          </p:cNvPr>
          <p:cNvSpPr txBox="1"/>
          <p:nvPr/>
        </p:nvSpPr>
        <p:spPr>
          <a:xfrm>
            <a:off x="5403272" y="2685011"/>
            <a:ext cx="224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I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9D9A4138-EBC5-FF62-9AA9-8BBBAA479501}"/>
              </a:ext>
            </a:extLst>
          </p:cNvPr>
          <p:cNvSpPr txBox="1"/>
          <p:nvPr/>
        </p:nvSpPr>
        <p:spPr>
          <a:xfrm>
            <a:off x="5369994" y="3145349"/>
            <a:ext cx="349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II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A478C78A-A2AC-849C-4BA7-4DF4C6EC4D85}"/>
              </a:ext>
            </a:extLst>
          </p:cNvPr>
          <p:cNvSpPr txBox="1"/>
          <p:nvPr/>
        </p:nvSpPr>
        <p:spPr>
          <a:xfrm>
            <a:off x="5369994" y="3545107"/>
            <a:ext cx="432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III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CE14C66F-973B-E86C-5823-8FBE5E80D2C0}"/>
              </a:ext>
            </a:extLst>
          </p:cNvPr>
          <p:cNvSpPr txBox="1"/>
          <p:nvPr/>
        </p:nvSpPr>
        <p:spPr>
          <a:xfrm>
            <a:off x="5369994" y="3969693"/>
            <a:ext cx="384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IV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12A2ACEA-1688-1665-0F6E-0EE35B9D1A81}"/>
              </a:ext>
            </a:extLst>
          </p:cNvPr>
          <p:cNvSpPr txBox="1"/>
          <p:nvPr/>
        </p:nvSpPr>
        <p:spPr>
          <a:xfrm>
            <a:off x="5927544" y="4141306"/>
            <a:ext cx="64423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1" dirty="0"/>
              <a:t>grudzień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843626E9-09E3-7D67-8DC2-D4162A3A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46594" y="4204017"/>
            <a:ext cx="844819" cy="91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3CE2B0FC-2333-256F-072A-788AC3C783C0}"/>
              </a:ext>
            </a:extLst>
          </p:cNvPr>
          <p:cNvSpPr txBox="1"/>
          <p:nvPr/>
        </p:nvSpPr>
        <p:spPr>
          <a:xfrm>
            <a:off x="238579" y="5793210"/>
            <a:ext cx="11742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Uwaga!</a:t>
            </a:r>
          </a:p>
          <a:p>
            <a:r>
              <a:rPr lang="pl-PL" sz="1200" b="1" dirty="0">
                <a:solidFill>
                  <a:srgbClr val="FF0000"/>
                </a:solidFill>
              </a:rPr>
              <a:t>Powyższy przykład obrazuje wyłącznie sposób oznaczenie inwestycji własnych. Przedkładany przez OOW harmonogram powinien zawierać wypełnione wszystkie wymagane pola </a:t>
            </a:r>
          </a:p>
        </p:txBody>
      </p:sp>
    </p:spTree>
    <p:extLst>
      <p:ext uri="{BB962C8B-B14F-4D97-AF65-F5344CB8AC3E}">
        <p14:creationId xmlns:p14="http://schemas.microsoft.com/office/powerpoint/2010/main" val="59358359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8" grpId="0"/>
      <p:bldP spid="20" grpId="0"/>
      <p:bldP spid="22" grpId="0"/>
      <p:bldP spid="24" grpId="0"/>
      <p:bldP spid="26" grpId="0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0A4BB72-0C98-BFA7-5215-7985888C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A34E698-7DDD-17FC-B262-7FC4D2FA5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Harmonogram płatności c.d.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ECD45D8-6A75-D21F-0B19-3AE278E6F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4214" y="1727187"/>
            <a:ext cx="10879587" cy="2187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Harmonogram płatności w przyszłości będzie składany poprzez dedykowany moduł w CST2021. Moduł jest obecnie fazie uruchamiania.</a:t>
            </a:r>
          </a:p>
          <a:p>
            <a:pPr>
              <a:lnSpc>
                <a:spcPct val="106000"/>
              </a:lnSpc>
              <a:spcAft>
                <a:spcPts val="600"/>
              </a:spcAft>
            </a:pPr>
            <a:endParaRPr lang="pl-P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czasu uruchomienia tego modułu prosimy o aktualizację harmonogramu w formie pliku Excel poprzez moduł „Korespondencja: Harmonogram płatności” w CST2021.</a:t>
            </a:r>
          </a:p>
        </p:txBody>
      </p:sp>
    </p:spTree>
    <p:extLst>
      <p:ext uri="{BB962C8B-B14F-4D97-AF65-F5344CB8AC3E}">
        <p14:creationId xmlns:p14="http://schemas.microsoft.com/office/powerpoint/2010/main" val="2709424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2D94FB0-66F1-314C-5547-77D63E5E5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AF2D72B-12CD-98CC-D775-696A2E3BF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Harmonogram płatności c.d.1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332CB46-1E56-BF83-E42E-D7B71BB1E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4772" y="2102069"/>
            <a:ext cx="9777711" cy="257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pl-PL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obrą praktyką jest przedkładanie aktualizacji harmonogramu płatności przed złożeniem wniosku o płatność. </a:t>
            </a:r>
          </a:p>
          <a:p>
            <a:pPr marL="285750" indent="-28575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Aktualizacja harmonogramu płatności jest skuteczna, pod warunkiem jej akceptacji przez Jednostkę wspierającą. Jednostka wspierająca akceptuje lub odrzuca zmianę harmonogramu płatności w CST2021.</a:t>
            </a:r>
          </a:p>
        </p:txBody>
      </p:sp>
    </p:spTree>
    <p:extLst>
      <p:ext uri="{BB962C8B-B14F-4D97-AF65-F5344CB8AC3E}">
        <p14:creationId xmlns:p14="http://schemas.microsoft.com/office/powerpoint/2010/main" val="2477228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6CCE02-EEBE-0A71-44F3-9E75793592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Terminy płatności środków</a:t>
            </a:r>
          </a:p>
        </p:txBody>
      </p:sp>
    </p:spTree>
    <p:extLst>
      <p:ext uri="{BB962C8B-B14F-4D97-AF65-F5344CB8AC3E}">
        <p14:creationId xmlns:p14="http://schemas.microsoft.com/office/powerpoint/2010/main" val="2370876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EF8F34C-0259-5A1E-66C3-51AEDDA20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B801BCE-AEEC-E477-CB00-622540874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Terminy płatności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873E3F9-85E0-E081-C850-1DE611E7B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4215" y="1963198"/>
            <a:ext cx="11516060" cy="4248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6000"/>
              </a:lnSpc>
              <a:spcAft>
                <a:spcPts val="600"/>
              </a:spcAft>
              <a:buNone/>
            </a:pP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Zgodnie z zapisami Umowy wniosek o płatność powinien być zweryfikowany w terminie do 45 dni od jego wpływu  + zwiększony o czas uzyskiwania wyjaśnień/uzupełnień od </a:t>
            </a:r>
            <a:r>
              <a:rPr lang="pl-PL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Oow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6000"/>
              </a:lnSpc>
              <a:spcAft>
                <a:spcPts val="600"/>
              </a:spcAft>
              <a:buNone/>
            </a:pPr>
            <a:endParaRPr lang="pl-PL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600"/>
              </a:spcAft>
              <a:buNone/>
            </a:pPr>
            <a:r>
              <a:rPr lang="pl-PL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Wnioski są obsługiwane w departamencie merytorycznym oraz po jego zatwierdzeniu w departamencie finansowym.</a:t>
            </a:r>
          </a:p>
          <a:p>
            <a:pPr marL="0" indent="0">
              <a:lnSpc>
                <a:spcPct val="106000"/>
              </a:lnSpc>
              <a:spcAft>
                <a:spcPts val="600"/>
              </a:spcAft>
              <a:buNone/>
            </a:pPr>
            <a:endParaRPr lang="pl-PL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Wszystkie środki przekazywane </a:t>
            </a:r>
            <a:r>
              <a:rPr lang="pl-PL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Oow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(zaliczki i refundacje) będą wypłacane zgodnie z terminami opublikowanymi przez Polski Fundusz Rozwoju ( PFR). </a:t>
            </a:r>
          </a:p>
          <a:p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Terminarz wypłat dostępny jest na stronie </a:t>
            </a:r>
            <a:r>
              <a:rPr lang="pl-PL" sz="24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https://pfrsa.pl/kpo.html</a:t>
            </a:r>
            <a:endParaRPr lang="pl-P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65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E548E33-C9D0-EB1C-D7CE-978C26AF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Terminy płatności środków </a:t>
            </a:r>
            <a:r>
              <a:rPr lang="pl-PL" sz="2400" dirty="0" err="1"/>
              <a:t>c.d</a:t>
            </a:r>
            <a:endParaRPr lang="pl-PL" sz="24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63E2F7F-9E14-B66F-0E82-28DFA04BD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71804"/>
          <a:stretch/>
        </p:blipFill>
        <p:spPr>
          <a:xfrm>
            <a:off x="557199" y="2316843"/>
            <a:ext cx="11077602" cy="301715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3A15DE9-4F31-5518-2E38-94BD9A5AC358}"/>
              </a:ext>
            </a:extLst>
          </p:cNvPr>
          <p:cNvSpPr txBox="1"/>
          <p:nvPr/>
        </p:nvSpPr>
        <p:spPr>
          <a:xfrm>
            <a:off x="1853438" y="2060491"/>
            <a:ext cx="1965961" cy="279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6000"/>
              </a:lnSpc>
              <a:spcAft>
                <a:spcPts val="600"/>
              </a:spcAft>
              <a:buNone/>
            </a:pPr>
            <a:r>
              <a:rPr lang="pl-PL" sz="1200" b="1" dirty="0"/>
              <a:t>Okres Składania Zleceń (od</a:t>
            </a:r>
            <a:r>
              <a:rPr lang="pl-PL" sz="1050" b="1" dirty="0"/>
              <a:t>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85B6354-A2A5-BFAB-4B2C-90A49961B6C1}"/>
              </a:ext>
            </a:extLst>
          </p:cNvPr>
          <p:cNvSpPr txBox="1"/>
          <p:nvPr/>
        </p:nvSpPr>
        <p:spPr>
          <a:xfrm>
            <a:off x="4694809" y="2060491"/>
            <a:ext cx="1965960" cy="279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6000"/>
              </a:lnSpc>
              <a:spcAft>
                <a:spcPts val="600"/>
              </a:spcAft>
              <a:buNone/>
            </a:pPr>
            <a:r>
              <a:rPr lang="pl-PL" sz="1200" b="1" dirty="0"/>
              <a:t>Okres Składania Zleceń (do</a:t>
            </a:r>
            <a:r>
              <a:rPr lang="pl-PL" sz="1050" b="1" dirty="0"/>
              <a:t>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7F126A5-F95E-AEFB-1BC3-9044273653BF}"/>
              </a:ext>
            </a:extLst>
          </p:cNvPr>
          <p:cNvSpPr txBox="1"/>
          <p:nvPr/>
        </p:nvSpPr>
        <p:spPr>
          <a:xfrm>
            <a:off x="7795259" y="2060491"/>
            <a:ext cx="2354581" cy="279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6000"/>
              </a:lnSpc>
              <a:spcAft>
                <a:spcPts val="600"/>
              </a:spcAft>
              <a:buNone/>
            </a:pPr>
            <a:r>
              <a:rPr lang="pl-PL" sz="1200" b="1" dirty="0"/>
              <a:t>Termin realizacji Zlecenia Wypłaty</a:t>
            </a:r>
          </a:p>
        </p:txBody>
      </p:sp>
    </p:spTree>
    <p:extLst>
      <p:ext uri="{BB962C8B-B14F-4D97-AF65-F5344CB8AC3E}">
        <p14:creationId xmlns:p14="http://schemas.microsoft.com/office/powerpoint/2010/main" val="103467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39" y="346755"/>
            <a:ext cx="11633322" cy="540401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cz.2</a:t>
            </a:r>
            <a:endParaRPr lang="pl-PL" sz="24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F2A6C50-B100-FF75-E1E6-32B1D522E92A}"/>
              </a:ext>
            </a:extLst>
          </p:cNvPr>
          <p:cNvSpPr txBox="1"/>
          <p:nvPr/>
        </p:nvSpPr>
        <p:spPr>
          <a:xfrm>
            <a:off x="431293" y="1251856"/>
            <a:ext cx="10439400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Kamienie milowe (terminy) zostały zaplanowane przez 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Oow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formularzu Wniosku o dofinansowanie- w pkt pt. </a:t>
            </a:r>
            <a:r>
              <a:rPr lang="pl-PL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Zadania projektu i kamienie milowe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2D98F8A-42C7-5155-9810-070EC3AD4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6" r="1470"/>
          <a:stretch/>
        </p:blipFill>
        <p:spPr bwMode="auto">
          <a:xfrm>
            <a:off x="2123090" y="2327263"/>
            <a:ext cx="6602565" cy="39112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5729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D84249-3C35-B9DE-B86C-8D253E567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077" y="1122361"/>
            <a:ext cx="2693096" cy="2387598"/>
          </a:xfrm>
        </p:spPr>
        <p:txBody>
          <a:bodyPr/>
          <a:lstStyle/>
          <a:p>
            <a:pPr algn="l"/>
            <a:r>
              <a:rPr lang="pl-PL" sz="2400" dirty="0"/>
              <a:t>Dziękuję za uwagę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2543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39" y="346755"/>
            <a:ext cx="11633322" cy="540401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cz.3</a:t>
            </a:r>
            <a:endParaRPr lang="pl-PL" sz="24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F2A6C50-B100-FF75-E1E6-32B1D522E92A}"/>
              </a:ext>
            </a:extLst>
          </p:cNvPr>
          <p:cNvSpPr txBox="1"/>
          <p:nvPr/>
        </p:nvSpPr>
        <p:spPr>
          <a:xfrm>
            <a:off x="431293" y="1251856"/>
            <a:ext cx="1043940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Planowana data zakończenia: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D0CA935-018C-B3AE-E453-EC2741EF0630}"/>
              </a:ext>
            </a:extLst>
          </p:cNvPr>
          <p:cNvSpPr txBox="1"/>
          <p:nvPr/>
        </p:nvSpPr>
        <p:spPr>
          <a:xfrm>
            <a:off x="160773" y="1644015"/>
            <a:ext cx="10289513" cy="3577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 pierwszego roku realizacji kamień wynosi 15% z 100% wskazanych  do objęcia zasięgiem sieci NGA punktów adresowych, - powinien być osiągnięty do 12 m-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podpisania umowy lub rozpoczęcia projektu</a:t>
            </a: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 momencie rozliczania Punktów adresowych (PA) w zasięgu </a:t>
            </a:r>
            <a:r>
              <a:rPr lang="pl-PL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Oow</a:t>
            </a: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powinien dysponować zatwierdzoną przez Prezesa UKE Oferta hurtową.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 drugiego roku realizacji kamień wynosi – 35% z 100%  wskazanych do objęcia zasięgiem sieci NGA punktów adresowych, powinien być osiągnięty do 24 m-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podpisania umowy lub rozpoczęcia projektu.</a:t>
            </a:r>
          </a:p>
          <a:p>
            <a:pPr marL="457200">
              <a:lnSpc>
                <a:spcPct val="115000"/>
              </a:lnSpc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trzecim roku kamień wynosi – 100% wskazanych do objęcia zasięgiem sieci NGA punktów adresowych- powinien być osiągnięty najpóźniej do 30.06.2026 roku. </a:t>
            </a:r>
          </a:p>
        </p:txBody>
      </p:sp>
    </p:spTree>
    <p:extLst>
      <p:ext uri="{BB962C8B-B14F-4D97-AF65-F5344CB8AC3E}">
        <p14:creationId xmlns:p14="http://schemas.microsoft.com/office/powerpoint/2010/main" val="33671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39" y="346755"/>
            <a:ext cx="11633322" cy="540401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cz.4</a:t>
            </a:r>
            <a:endParaRPr lang="pl-PL" sz="24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D0CA935-018C-B3AE-E453-EC2741EF0630}"/>
              </a:ext>
            </a:extLst>
          </p:cNvPr>
          <p:cNvSpPr txBox="1"/>
          <p:nvPr/>
        </p:nvSpPr>
        <p:spPr>
          <a:xfrm>
            <a:off x="160773" y="1644015"/>
            <a:ext cx="10289513" cy="2108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Kamienie milowe obrazują postęp realizacji wskaźnika określonego w projekcie.</a:t>
            </a:r>
          </a:p>
          <a:p>
            <a:pPr marL="457200">
              <a:lnSpc>
                <a:spcPct val="115000"/>
              </a:lnSpc>
            </a:pP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Stopień realizacji Kamienia milowego musi być zgodny z ilością PA rozliczanych w WOP i z ilością osiągniętego wskaźnika.</a:t>
            </a:r>
          </a:p>
          <a:p>
            <a:pPr marL="457200">
              <a:lnSpc>
                <a:spcPct val="115000"/>
              </a:lnSpc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5401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39" y="346755"/>
            <a:ext cx="11633322" cy="540401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cz.5</a:t>
            </a:r>
            <a:endParaRPr lang="pl-PL" sz="24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D0CA935-018C-B3AE-E453-EC2741EF0630}"/>
              </a:ext>
            </a:extLst>
          </p:cNvPr>
          <p:cNvSpPr txBox="1"/>
          <p:nvPr/>
        </p:nvSpPr>
        <p:spPr>
          <a:xfrm>
            <a:off x="160773" y="1644015"/>
            <a:ext cx="10289513" cy="3716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Daty osiągniecia  poszczególnych Kamienie milowych (wydłużenie) w projekcie  nie podlegają aneksowaniu.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przypadku, gdy </a:t>
            </a:r>
            <a:r>
              <a:rPr lang="pl-P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Oow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nie realizuje kamieni milowych w terminach określonych we Wniosku, </a:t>
            </a: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zobowiązany jest 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przedstawienia Jednostce wspierającej planu naprawczego.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Oow</a:t>
            </a: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nie czeka na wezwanie CPPC o plan, jest zobowiązany do tego aby nadesłać go z własnej inicjatywy.</a:t>
            </a: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26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39" y="346755"/>
            <a:ext cx="11633322" cy="540401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cz.6</a:t>
            </a:r>
            <a:endParaRPr lang="pl-PL" sz="24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D0CA935-018C-B3AE-E453-EC2741EF0630}"/>
              </a:ext>
            </a:extLst>
          </p:cNvPr>
          <p:cNvSpPr txBox="1"/>
          <p:nvPr/>
        </p:nvSpPr>
        <p:spPr>
          <a:xfrm>
            <a:off x="130628" y="1342564"/>
            <a:ext cx="10289513" cy="4454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Jeśli pomimo wdrożenia planu naprawczego </a:t>
            </a:r>
            <a:r>
              <a:rPr lang="pl-P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Oow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nie osiągnie wartości kamienia milowego określonego we Wniosku w terminie do 6 miesięcy od „Daty punktu ostatecznego”, Jednostka wspierająca analizuje przyczyny nieosiągania kamienia milowego oraz wykonalność przedsięwzięcia.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Nieosiągnięcie kamieni milowych w terminach sygnalizuje problemy w projekcie z realizacją wskaźników.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Nieosiągnięcie kamienia milowego w terminie do 6 miesięcy od  „Daty punktu ostatecznego” stanowi przesłankę do rozwiązania umowy o objęcie przedsięwzięcia wsparciem.</a:t>
            </a:r>
          </a:p>
          <a:p>
            <a:pPr marL="457200">
              <a:lnSpc>
                <a:spcPct val="115000"/>
              </a:lnSpc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48424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45A8157-5542-FA18-16F7-9D6E63FB0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	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7AA99AB-671C-6421-57EF-0CEEAB733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cz.7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C26FA5D-9E79-A4EB-B287-FC48FBE94AEC}"/>
              </a:ext>
            </a:extLst>
          </p:cNvPr>
          <p:cNvSpPr txBox="1"/>
          <p:nvPr/>
        </p:nvSpPr>
        <p:spPr>
          <a:xfrm>
            <a:off x="987972" y="3152367"/>
            <a:ext cx="8156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Inwestycje własne a kamienie milowe</a:t>
            </a:r>
          </a:p>
        </p:txBody>
      </p:sp>
    </p:spTree>
    <p:extLst>
      <p:ext uri="{BB962C8B-B14F-4D97-AF65-F5344CB8AC3E}">
        <p14:creationId xmlns:p14="http://schemas.microsoft.com/office/powerpoint/2010/main" val="96881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3CAAD70-3EB6-44D3-56EC-254722673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7" y="1408386"/>
            <a:ext cx="10879586" cy="438951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Ostateczny odbiorca wsparcia który zaplanował we wniosku realizację inwestycji własnych  (Zadanie 2) zobowiązany jest do realizacji kamieni milowych w tym zadaniu proporcjonalnie i równolegle do realizacji kamieni milowych zaplanowanych w Zadaniu 1.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Kamienie milowe dla obu zadań (1 i 2) powinny być osiągane w tych samych terminach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Jednostka wspierająca będzie weryfikowała spełnienie obowiązku równoległej realizacji zadań, każdorazowo na etapie weryfikacji wniosku o płatność składanego po upływie terminu realizacji kamienia milowego.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4ABE4EA-C1BE-5DE6-B99B-B628F4D80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cz.8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1887875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B96AF41238D4DA878551213186F22" ma:contentTypeVersion="2" ma:contentTypeDescription="Utwórz nowy dokument." ma:contentTypeScope="" ma:versionID="27355ec95b59db307203cf1707f87054">
  <xsd:schema xmlns:xsd="http://www.w3.org/2001/XMLSchema" xmlns:xs="http://www.w3.org/2001/XMLSchema" xmlns:p="http://schemas.microsoft.com/office/2006/metadata/properties" xmlns:ns2="3b41daa1-6750-4b31-afda-36cb41ae05c8" targetNamespace="http://schemas.microsoft.com/office/2006/metadata/properties" ma:root="true" ma:fieldsID="3bd844ee2aa79a406ac54578ad605f9d" ns2:_="">
    <xsd:import namespace="3b41daa1-6750-4b31-afda-36cb41ae0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1daa1-6750-4b31-afda-36cb41ae0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653276-CFA8-4823-B746-6143304E0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1daa1-6750-4b31-afda-36cb41ae0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3BCDAE-413B-41B6-9FEC-3007C03781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6DAB43-12F6-41C1-BBC6-3FBA7F8D1776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3b41daa1-6750-4b31-afda-36cb41ae05c8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1556</Words>
  <Application>Microsoft Office PowerPoint</Application>
  <PresentationFormat>Panoramiczny</PresentationFormat>
  <Paragraphs>176</Paragraphs>
  <Slides>30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Wingdings</vt:lpstr>
      <vt:lpstr>Motyw pakietu Office</vt:lpstr>
      <vt:lpstr>3_Projekt niestandardowy</vt:lpstr>
      <vt:lpstr>Kamienie milowe</vt:lpstr>
      <vt:lpstr>Kamienie milowe cz.1</vt:lpstr>
      <vt:lpstr>Kamienie milowe cz.2</vt:lpstr>
      <vt:lpstr>Kamienie milowe cz.3</vt:lpstr>
      <vt:lpstr>Kamienie milowe cz.4</vt:lpstr>
      <vt:lpstr>Kamienie milowe cz.5</vt:lpstr>
      <vt:lpstr>Kamienie milowe cz.6</vt:lpstr>
      <vt:lpstr>Kamienie milowe cz.7</vt:lpstr>
      <vt:lpstr>Kamienie milowe cz.8</vt:lpstr>
      <vt:lpstr>Kamienie milowe cz.9</vt:lpstr>
      <vt:lpstr>Kamienie milowe cz.10</vt:lpstr>
      <vt:lpstr>Kamienie milowe cz.11</vt:lpstr>
      <vt:lpstr>Inwestycje własne</vt:lpstr>
      <vt:lpstr>Wskaźniki w przedsięwzięciu</vt:lpstr>
      <vt:lpstr>Wskaźniki</vt:lpstr>
      <vt:lpstr>Wskaźniki cz.1</vt:lpstr>
      <vt:lpstr>Wskaźniki cz.2</vt:lpstr>
      <vt:lpstr>Wskaźniki cz.3</vt:lpstr>
      <vt:lpstr>Wskaźniki cz.4</vt:lpstr>
      <vt:lpstr>Materiały i urządzenia fabrycznie nowe</vt:lpstr>
      <vt:lpstr>Harmonogram płatności</vt:lpstr>
      <vt:lpstr>Harmonogram płatności cz.1</vt:lpstr>
      <vt:lpstr>Wzór harmonogramu płatności cz.1</vt:lpstr>
      <vt:lpstr>Wzór harmonogramu płatności cz.2</vt:lpstr>
      <vt:lpstr>Harmonogram płatności c.d.</vt:lpstr>
      <vt:lpstr>Harmonogram płatności c.d.1</vt:lpstr>
      <vt:lpstr>Terminy płatności środków</vt:lpstr>
      <vt:lpstr>Terminy płatności</vt:lpstr>
      <vt:lpstr>Terminy płatności środków c.d</vt:lpstr>
      <vt:lpstr>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Wzorzec KPO</dc:title>
  <dc:creator>Anna Czekalska</dc:creator>
  <cp:lastModifiedBy>Krzysztof Jurek</cp:lastModifiedBy>
  <cp:revision>85</cp:revision>
  <dcterms:created xsi:type="dcterms:W3CDTF">2023-03-05T08:28:36Z</dcterms:created>
  <dcterms:modified xsi:type="dcterms:W3CDTF">2024-02-20T15:07:07Z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0x010100A17B96AF41238D4DA878551213186F22</vt:lpwstr>
  </property>
</Properties>
</file>