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66" r:id="rId5"/>
  </p:sldMasterIdLst>
  <p:notesMasterIdLst>
    <p:notesMasterId r:id="rId16"/>
  </p:notesMasterIdLst>
  <p:sldIdLst>
    <p:sldId id="280" r:id="rId6"/>
    <p:sldId id="307" r:id="rId7"/>
    <p:sldId id="286" r:id="rId8"/>
    <p:sldId id="309" r:id="rId9"/>
    <p:sldId id="291" r:id="rId10"/>
    <p:sldId id="289" r:id="rId11"/>
    <p:sldId id="310" r:id="rId12"/>
    <p:sldId id="287" r:id="rId13"/>
    <p:sldId id="302" r:id="rId14"/>
    <p:sldId id="281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9F93F-9ABD-4086-8262-A02A6AB77143}" v="29" dt="2024-02-28T15:36:21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8" autoAdjust="0"/>
    <p:restoredTop sz="86385" autoAdjust="0"/>
  </p:normalViewPr>
  <p:slideViewPr>
    <p:cSldViewPr snapToGrid="0">
      <p:cViewPr varScale="1">
        <p:scale>
          <a:sx n="95" d="100"/>
          <a:sy n="95" d="100"/>
        </p:scale>
        <p:origin x="312" y="78"/>
      </p:cViewPr>
      <p:guideLst/>
    </p:cSldViewPr>
  </p:slideViewPr>
  <p:outlineViewPr>
    <p:cViewPr>
      <p:scale>
        <a:sx n="33" d="100"/>
        <a:sy n="33" d="100"/>
      </p:scale>
      <p:origin x="0" y="-342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ena Tlak" userId="S::mcieszczyk@cppc.gov.pl::08ee282c-d70c-4bcb-b8aa-70afea66b063" providerId="AD" clId="Web-{4AB9F93F-9ABD-4086-8262-A02A6AB77143}"/>
    <pc:docChg chg="addSld delSld modSld sldOrd">
      <pc:chgData name="Milena Tlak" userId="S::mcieszczyk@cppc.gov.pl::08ee282c-d70c-4bcb-b8aa-70afea66b063" providerId="AD" clId="Web-{4AB9F93F-9ABD-4086-8262-A02A6AB77143}" dt="2024-02-28T15:36:20.207" v="25"/>
      <pc:docMkLst>
        <pc:docMk/>
      </pc:docMkLst>
      <pc:sldChg chg="modSp del">
        <pc:chgData name="Milena Tlak" userId="S::mcieszczyk@cppc.gov.pl::08ee282c-d70c-4bcb-b8aa-70afea66b063" providerId="AD" clId="Web-{4AB9F93F-9ABD-4086-8262-A02A6AB77143}" dt="2024-02-28T15:36:20.207" v="25"/>
        <pc:sldMkLst>
          <pc:docMk/>
          <pc:sldMk cId="1365763579" sldId="285"/>
        </pc:sldMkLst>
        <pc:spChg chg="mod">
          <ac:chgData name="Milena Tlak" userId="S::mcieszczyk@cppc.gov.pl::08ee282c-d70c-4bcb-b8aa-70afea66b063" providerId="AD" clId="Web-{4AB9F93F-9ABD-4086-8262-A02A6AB77143}" dt="2024-02-28T15:35:44.253" v="4" actId="20577"/>
          <ac:spMkLst>
            <pc:docMk/>
            <pc:sldMk cId="1365763579" sldId="285"/>
            <ac:spMk id="3" creationId="{BF7AB604-74DE-53A7-649E-5510A2854514}"/>
          </ac:spMkLst>
        </pc:spChg>
      </pc:sldChg>
      <pc:sldChg chg="modSp add ord replId">
        <pc:chgData name="Milena Tlak" userId="S::mcieszczyk@cppc.gov.pl::08ee282c-d70c-4bcb-b8aa-70afea66b063" providerId="AD" clId="Web-{4AB9F93F-9ABD-4086-8262-A02A6AB77143}" dt="2024-02-28T15:36:17.098" v="24" actId="20577"/>
        <pc:sldMkLst>
          <pc:docMk/>
          <pc:sldMk cId="1482537715" sldId="307"/>
        </pc:sldMkLst>
        <pc:spChg chg="mod">
          <ac:chgData name="Milena Tlak" userId="S::mcieszczyk@cppc.gov.pl::08ee282c-d70c-4bcb-b8aa-70afea66b063" providerId="AD" clId="Web-{4AB9F93F-9ABD-4086-8262-A02A6AB77143}" dt="2024-02-28T15:35:53.065" v="22" actId="20577"/>
          <ac:spMkLst>
            <pc:docMk/>
            <pc:sldMk cId="1482537715" sldId="307"/>
            <ac:spMk id="3" creationId="{AEBAC8AF-2960-E7C0-B162-84AEB286DE5C}"/>
          </ac:spMkLst>
        </pc:spChg>
        <pc:spChg chg="mod">
          <ac:chgData name="Milena Tlak" userId="S::mcieszczyk@cppc.gov.pl::08ee282c-d70c-4bcb-b8aa-70afea66b063" providerId="AD" clId="Web-{4AB9F93F-9ABD-4086-8262-A02A6AB77143}" dt="2024-02-28T15:36:17.098" v="24" actId="20577"/>
          <ac:spMkLst>
            <pc:docMk/>
            <pc:sldMk cId="1482537715" sldId="307"/>
            <ac:spMk id="4" creationId="{1C2B4E7D-7460-B3FC-EBD1-45B7A4A7C9B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FE4DF-5D41-418F-9EE1-D28E58266A2D}" type="datetimeFigureOut">
              <a:rPr lang="pl-PL" smtClean="0"/>
              <a:t>03.03.2024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BC178-7B6E-4CFF-8356-A7962F0886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106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p.lex.pl/akty-prawne/dzu-dziennik-ustaw/traktat-o-funkcjonowaniu-unii-europejskiej-rzym-1957-03-25-17099384/art-9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sip.lex.pl/akty-prawne/dzu-dziennik-ustaw/instytuty-badawcze-17622736/art-1" TargetMode="External"/><Relationship Id="rId4" Type="http://schemas.openxmlformats.org/officeDocument/2006/relationships/hyperlink" Target="https://sip.lex.pl/akty-prawne/dzu-dziennik-ustaw/traktat-o-funkcjonowaniu-unii-europejskiej-rzym-1957-03-25-17099384/art-106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000" dirty="0"/>
              <a:t>Urszula Mostek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solidFill>
                  <a:srgbClr val="1F497D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Biuro Projektów Sektora TCB - Telekomunikacji i </a:t>
            </a:r>
            <a:r>
              <a:rPr lang="pl-PL" sz="1200" dirty="0" err="1">
                <a:solidFill>
                  <a:srgbClr val="1F497D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Cyberbezpieczeństwa</a:t>
            </a:r>
            <a:br>
              <a:rPr lang="pl-PL" sz="1200" dirty="0">
                <a:solidFill>
                  <a:srgbClr val="1F497D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rgbClr val="1F497D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Departament Koordynacji Realizacji Projektów– Wydział II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497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340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baseline="30000" dirty="0">
                <a:latin typeface="+mn-lt"/>
                <a:cs typeface="Times New Roman" panose="02020603050405020304" pitchFamily="18" charset="0"/>
              </a:rPr>
              <a:t>1 </a:t>
            </a:r>
            <a:r>
              <a:rPr lang="pl-PL" sz="1200" dirty="0">
                <a:latin typeface="+mn-lt"/>
                <a:cs typeface="Times New Roman" panose="02020603050405020304" pitchFamily="18" charset="0"/>
              </a:rPr>
              <a:t>Należy pamiętać, że jeżeli weksel jest podpisywany przez pełnomocnika, to wymagane jest pełnomocnictwo szczególne do zaciągania zobowiązań wekslowych z podpisem notarialnie poświadczonym.  W przypadku, gdy Beneficjentem jest podmiot prowadzący działalność gospodarczą w formie spółki cywilnej - weksel in blanco, jest wystawiany przez każdego wspólnika tej spółki.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2314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aseline="30000" dirty="0">
                <a:latin typeface="+mn-lt"/>
              </a:rPr>
              <a:t>1 </a:t>
            </a:r>
            <a:r>
              <a:rPr lang="pl-PL" dirty="0"/>
              <a:t>po upływie 30 dni od dnia zamknięcia Programu ogłoszonego przez właściwą do tego instytucję i w przypadku, gdy nastąpił upływ okresu realizacji i trwałości Projektu oraz po wypełnieniu wszelkich zobowiązań określonych w Umowie.</a:t>
            </a:r>
            <a:endParaRPr lang="pl-PL" b="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96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aseline="30000" dirty="0">
                <a:cs typeface="Arial" panose="020B0604020202020204" pitchFamily="34" charset="0"/>
              </a:rPr>
              <a:t>1</a:t>
            </a:r>
            <a:r>
              <a:rPr lang="pl-PL" sz="1200" dirty="0">
                <a:cs typeface="Arial" panose="020B0604020202020204" pitchFamily="34" charset="0"/>
              </a:rPr>
              <a:t> które mówi że w</a:t>
            </a:r>
            <a:r>
              <a:rPr lang="pl-PL" b="0" i="0" dirty="0">
                <a:solidFill>
                  <a:srgbClr val="212529"/>
                </a:solidFill>
                <a:effectLst/>
                <a:latin typeface="Fira Sans" panose="020B0604020202020204" pitchFamily="34" charset="0"/>
              </a:rPr>
              <a:t> przypadku gdy wartość zaliczki przekracza 10 ml zł, zabezpieczenie jest ustanawiane w wysokości co najmniej równowartości najwyższej transzy zaliczki wynikającej z umowy o dofinansowanie, w jednej albo kilku form wybranych przez instytucję, z którą beneficjent zawiera umowę o dofinansowanie;</a:t>
            </a:r>
          </a:p>
          <a:p>
            <a:endParaRPr lang="pl-PL" b="0" i="0" dirty="0">
              <a:solidFill>
                <a:srgbClr val="212529"/>
              </a:solidFill>
              <a:effectLst/>
              <a:latin typeface="Fira Sans" panose="020B0604020202020204" pitchFamily="34" charset="0"/>
            </a:endParaRPr>
          </a:p>
          <a:p>
            <a:r>
              <a:rPr lang="pl-PL" b="0" i="0" baseline="30000" dirty="0">
                <a:solidFill>
                  <a:srgbClr val="212529"/>
                </a:solidFill>
                <a:effectLst/>
                <a:latin typeface="Fira Sans" panose="020B0604020202020204" pitchFamily="34" charset="0"/>
              </a:rPr>
              <a:t>2 </a:t>
            </a:r>
            <a:r>
              <a:rPr lang="pl-PL" sz="1200" b="0" i="0" kern="1200" dirty="0">
                <a:solidFill>
                  <a:srgbClr val="212529"/>
                </a:solidFill>
                <a:effectLst/>
                <a:latin typeface="Fira Sans" panose="020B0503050000020004" pitchFamily="34" charset="0"/>
                <a:ea typeface="+mn-ea"/>
                <a:cs typeface="+mn-cs"/>
              </a:rPr>
              <a:t>czyli kiedy  Beneficjent </a:t>
            </a:r>
            <a:r>
              <a:rPr lang="pl-PL" b="0" i="0" dirty="0">
                <a:solidFill>
                  <a:srgbClr val="212529"/>
                </a:solidFill>
                <a:effectLst/>
                <a:latin typeface="Fira Sans" panose="020B0503050000020004" pitchFamily="34" charset="0"/>
              </a:rPr>
              <a:t>jest podmiotem świadczącym usługi publiczne lub usługi w ogólnym interesie gospodarczym, o których mowa w </a:t>
            </a:r>
            <a:r>
              <a:rPr lang="pl-PL" b="0" i="0" u="sng" dirty="0">
                <a:solidFill>
                  <a:srgbClr val="007AC3"/>
                </a:solidFill>
                <a:effectLst/>
                <a:latin typeface="Fira Sans" panose="020B0503050000020004" pitchFamily="34" charset="0"/>
                <a:hlinkClick r:id="rId3"/>
              </a:rPr>
              <a:t>art. 93</a:t>
            </a:r>
            <a:r>
              <a:rPr lang="pl-PL" b="0" i="0" dirty="0">
                <a:solidFill>
                  <a:srgbClr val="212529"/>
                </a:solidFill>
                <a:effectLst/>
                <a:latin typeface="Fira Sans" panose="020B0503050000020004" pitchFamily="34" charset="0"/>
              </a:rPr>
              <a:t> i </a:t>
            </a:r>
            <a:r>
              <a:rPr lang="pl-PL" b="0" i="0" u="sng" dirty="0">
                <a:solidFill>
                  <a:srgbClr val="007AC3"/>
                </a:solidFill>
                <a:effectLst/>
                <a:latin typeface="Fira Sans" panose="020B0503050000020004" pitchFamily="34" charset="0"/>
                <a:hlinkClick r:id="rId4"/>
              </a:rPr>
              <a:t>art. 106 ust. 2</a:t>
            </a:r>
            <a:r>
              <a:rPr lang="pl-PL" b="0" i="0" dirty="0">
                <a:solidFill>
                  <a:srgbClr val="212529"/>
                </a:solidFill>
                <a:effectLst/>
                <a:latin typeface="Fira Sans" panose="020B0503050000020004" pitchFamily="34" charset="0"/>
              </a:rPr>
              <a:t> Traktatu o funkcjonowaniu Unii Europejskiej, lub jest instytutem badawczym w rozumieniu </a:t>
            </a:r>
            <a:r>
              <a:rPr lang="pl-PL" b="0" i="0" u="sng" dirty="0">
                <a:solidFill>
                  <a:srgbClr val="007AC3"/>
                </a:solidFill>
                <a:effectLst/>
                <a:latin typeface="Fira Sans" panose="020B0503050000020004" pitchFamily="34" charset="0"/>
                <a:hlinkClick r:id="rId5"/>
              </a:rPr>
              <a:t>art. 1 ust. 1</a:t>
            </a:r>
            <a:r>
              <a:rPr lang="pl-PL" b="0" i="0" dirty="0">
                <a:solidFill>
                  <a:srgbClr val="212529"/>
                </a:solidFill>
                <a:effectLst/>
                <a:latin typeface="Fira Sans" panose="020B0503050000020004" pitchFamily="34" charset="0"/>
              </a:rPr>
              <a:t> ustawy z dnia 30 kwietnia 2010 r. o instytutach badawczych (Dz. U. z 2022 r. poz. 498), </a:t>
            </a:r>
            <a:r>
              <a:rPr lang="pl-PL" b="0" i="0" dirty="0">
                <a:solidFill>
                  <a:srgbClr val="212529"/>
                </a:solidFill>
                <a:effectLst/>
                <a:latin typeface="Fira Sans" panose="020B0604020202020204" pitchFamily="34" charset="0"/>
              </a:rPr>
              <a:t>a </a:t>
            </a:r>
            <a:r>
              <a:rPr lang="pl-PL" sz="1200" b="1" dirty="0">
                <a:highlight>
                  <a:srgbClr val="FFFF00"/>
                </a:highlight>
              </a:rPr>
              <a:t>Zgodnie z stanowiskiem </a:t>
            </a:r>
            <a:r>
              <a:rPr lang="pl-PL" sz="1200" b="1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Arial" panose="020B0604020202020204" pitchFamily="34" charset="0"/>
              </a:rPr>
              <a:t>Instytucji </a:t>
            </a:r>
            <a:r>
              <a:rPr lang="pl-PL" sz="1200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Arial" panose="020B0604020202020204" pitchFamily="34" charset="0"/>
              </a:rPr>
              <a:t>odpowiedzialnej za </a:t>
            </a:r>
            <a:r>
              <a:rPr lang="pl-PL" sz="1200" dirty="0">
                <a:highlight>
                  <a:srgbClr val="FFFF00"/>
                </a:highlight>
                <a:cs typeface="Arial" panose="020B0604020202020204" pitchFamily="34" charset="0"/>
              </a:rPr>
              <a:t>inwestycję, Beneficjenci   FERC są podmiotami świadczącymi usługi publiczne lub usługi w ogólnym interesie gospodarczym i  oznacza to, </a:t>
            </a:r>
            <a:r>
              <a:rPr lang="pl-PL" sz="1200" b="1" dirty="0">
                <a:highlight>
                  <a:srgbClr val="FFFF00"/>
                </a:highlight>
                <a:cs typeface="Arial" panose="020B0604020202020204" pitchFamily="34" charset="0"/>
              </a:rPr>
              <a:t>że nie wymaga to przedłożenia dodatkowego zabezpieczenia w przypadku zaplanowania zaliczek powyżej 10 mln PLN.</a:t>
            </a:r>
            <a:endParaRPr lang="pl-PL" b="1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920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l-PL" sz="1200" baseline="30000" dirty="0"/>
              <a:t>1</a:t>
            </a:r>
            <a:r>
              <a:rPr lang="pl-PL" dirty="0"/>
              <a:t> 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ednym z kryteriów merytorycznych oceny przedsięwzięcia w inwestycji było kryterium , które badało, czy „Wnioskodawca posiada doświadczenie w zakresie realizacji projektów/inwestycji dotyczących budowy sieci telekomunikacyjnych uzyskane po 1.01.2015 r. do dnia złożenia Wniosku o dofinansowanie(…);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pl-PL" sz="1200" baseline="30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200" b="1" dirty="0"/>
              <a:t> na okres najpóźniej od dnia złożenia wniosku o płatność pierwszej transzy zaliczki do upływu 6 miesięcy od dnia zakończenia okresu kwalifikowalności wydatków.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1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678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Ścieżka : strona CPPC – zakładka finansowanie – „Fundusze Europejskie na Rozwój Cyfrowy” –  „Dokumenty do pobrania” - „Zabezpieczenie prawidłowej realizacji umowy(…)”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5097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4455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02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446448-D936-65D6-6F12-482F0DABD5E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D1A6EE-40D4-2234-0EC7-2FE96974DE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20441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8C70C5-9838-7F81-B92D-54388E74E4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8368" y="264983"/>
            <a:ext cx="10881102" cy="97860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0B5FA35-26FA-8714-EB69-89BBA3EC62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1527049"/>
            <a:ext cx="10881103" cy="41906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470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039777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835853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AE11835-23B5-1918-9576-CEAF906134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575"/>
            <a:ext cx="12192000" cy="6840849"/>
          </a:xfrm>
          <a:prstGeom prst="rect">
            <a:avLst/>
          </a:prstGeom>
        </p:spPr>
      </p:pic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75E4D903-6446-8B1B-8DCF-2CDBAF9E6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498726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/>
              <a:t>Kliknij, aby edytować styl</a:t>
            </a:r>
          </a:p>
        </p:txBody>
      </p:sp>
      <p:pic>
        <p:nvPicPr>
          <p:cNvPr id="5" name="Obraz 4" descr="Obraz zawierający tekst, zrzut ekranu, Czcionka, czarne&#10;&#10;Opis wygenerowany automatycznie">
            <a:extLst>
              <a:ext uri="{FF2B5EF4-FFF2-40B4-BE49-F238E27FC236}">
                <a16:creationId xmlns:a16="http://schemas.microsoft.com/office/drawing/2014/main" id="{BBE8C973-470A-C0DB-B0C3-4F7A517C78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82" y="5887577"/>
            <a:ext cx="5297435" cy="83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7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FFFFFF"/>
          </a:solidFill>
          <a:uFillTx/>
          <a:latin typeface="Calibr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7">
            <a:extLst>
              <a:ext uri="{FF2B5EF4-FFF2-40B4-BE49-F238E27FC236}">
                <a16:creationId xmlns:a16="http://schemas.microsoft.com/office/drawing/2014/main" id="{5E95FABE-4BBA-56D0-4B2C-CDB26EFD0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1185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3D5F53E-EED4-0485-C749-4056ECD4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2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6400EB-85D5-B679-2D20-4B432D11D2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88" y="6089458"/>
            <a:ext cx="6440424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1" i="0" u="none" strike="noStrike" kern="1200" cap="none" spc="0" baseline="0">
          <a:solidFill>
            <a:schemeClr val="tx1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cppc/dokumenty-do-pobrani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Janiak@cppc.gov.p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Panasiuk@cppc.gov.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610478-B8BD-F096-BBA0-01E09AC4C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sz="4400" b="1" i="0" u="none" strike="noStrike" dirty="0">
                <a:solidFill>
                  <a:srgbClr val="FFFFFF"/>
                </a:solidFill>
                <a:effectLst/>
                <a:latin typeface="Calibri Light" panose="020F0302020204030204" pitchFamily="34" charset="0"/>
              </a:rPr>
              <a:t>Szkolenie dla </a:t>
            </a:r>
            <a:r>
              <a:rPr lang="pl-PL" sz="4400" b="1" dirty="0">
                <a:latin typeface="Calibri Light" panose="020F0302020204030204" pitchFamily="34" charset="0"/>
              </a:rPr>
              <a:t>Beneficjentów FERC</a:t>
            </a:r>
            <a:br>
              <a:rPr lang="pl-PL" sz="4400" b="1" dirty="0">
                <a:latin typeface="Calibri Light" panose="020F0302020204030204" pitchFamily="34" charset="0"/>
              </a:rPr>
            </a:br>
            <a:r>
              <a:rPr lang="pl-PL" sz="4400" b="1" dirty="0">
                <a:latin typeface="+mj-lt"/>
              </a:rPr>
              <a:t>Zabezpieczenie prawidłowej realizacji Projektu</a:t>
            </a:r>
            <a:br>
              <a:rPr lang="pl-PL" sz="4400" b="1" dirty="0">
                <a:latin typeface="+mj-lt"/>
              </a:rPr>
            </a:br>
            <a:r>
              <a:rPr lang="pl-PL" sz="4400" b="1" dirty="0">
                <a:latin typeface="+mj-lt"/>
              </a:rPr>
              <a:t> (§ 14 i § 8 )</a:t>
            </a:r>
            <a:endParaRPr lang="pl-PL" sz="44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AD46D00-0D06-5333-4EED-35858496D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3602041"/>
            <a:ext cx="9231083" cy="1954028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Warszawa</a:t>
            </a:r>
          </a:p>
          <a:p>
            <a:r>
              <a:rPr lang="pl-PL" dirty="0"/>
              <a:t>4.03.2024 r.</a:t>
            </a:r>
          </a:p>
        </p:txBody>
      </p:sp>
    </p:spTree>
    <p:extLst>
      <p:ext uri="{BB962C8B-B14F-4D97-AF65-F5344CB8AC3E}">
        <p14:creationId xmlns:p14="http://schemas.microsoft.com/office/powerpoint/2010/main" val="889577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3E7DB-108A-783A-81D3-58BD31FA9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48" y="273691"/>
            <a:ext cx="10881102" cy="3012120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/>
              <a:t>Dziękuję za uwagę.</a:t>
            </a:r>
          </a:p>
        </p:txBody>
      </p:sp>
    </p:spTree>
    <p:extLst>
      <p:ext uri="{BB962C8B-B14F-4D97-AF65-F5344CB8AC3E}">
        <p14:creationId xmlns:p14="http://schemas.microsoft.com/office/powerpoint/2010/main" val="211606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>
                <a:latin typeface="+mj-lt"/>
              </a:rPr>
              <a:t>R</a:t>
            </a:r>
            <a:r>
              <a:rPr lang="pl-PL" sz="3600" b="1" dirty="0">
                <a:solidFill>
                  <a:schemeClr val="bg1"/>
                </a:solidFill>
                <a:latin typeface="+mj-lt"/>
              </a:rPr>
              <a:t>odzaje zabezpieczeń</a:t>
            </a:r>
            <a:endParaRPr lang="pl-PL" sz="36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2B4E7D-7460-B3FC-EBD1-45B7A4A7C9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399032"/>
            <a:ext cx="10879587" cy="4653425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pl-PL" dirty="0"/>
              <a:t>W samej Umowie są wskazane dwie formy zabezpieczenia:  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endParaRPr lang="pl-PL" dirty="0"/>
          </a:p>
          <a:p>
            <a:pPr marL="800100" lvl="1" indent="-3429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dirty="0"/>
              <a:t>zabezpieczenie obowiązkowe dla każdego Beneficjenta - </a:t>
            </a:r>
            <a:r>
              <a:rPr lang="pl-PL" b="1" dirty="0">
                <a:cs typeface="Times New Roman" panose="02020603050405020304" pitchFamily="18" charset="0"/>
              </a:rPr>
              <a:t>w</a:t>
            </a:r>
            <a:r>
              <a:rPr lang="pl-PL" b="1" dirty="0">
                <a:latin typeface="+mn-lt"/>
                <a:cs typeface="Times New Roman" panose="02020603050405020304" pitchFamily="18" charset="0"/>
              </a:rPr>
              <a:t>eksel in blanco z wypełnioną deklaracją wystawcy weksla</a:t>
            </a:r>
            <a:r>
              <a:rPr lang="pl-PL" dirty="0"/>
              <a:t>;</a:t>
            </a:r>
          </a:p>
          <a:p>
            <a:pPr marL="800100" lvl="1" indent="-3429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dirty="0"/>
              <a:t>zabezpieczenie dodatkowe - </a:t>
            </a:r>
            <a:r>
              <a:rPr lang="pl-PL" b="1" dirty="0"/>
              <a:t>gwarancja bankowa lub ubezpieczeniowa.</a:t>
            </a:r>
            <a:r>
              <a:rPr lang="pl-PL" dirty="0"/>
              <a:t> </a:t>
            </a:r>
            <a:endParaRPr lang="pl-PL" b="1" dirty="0"/>
          </a:p>
          <a:p>
            <a:pPr marL="0" indent="0">
              <a:buNone/>
            </a:pPr>
            <a:endParaRPr lang="pl-PL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53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>
                <a:latin typeface="+mj-lt"/>
              </a:rPr>
              <a:t>1. Weksel (§ 14 )</a:t>
            </a:r>
            <a:endParaRPr lang="pl-PL" sz="36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2B4E7D-7460-B3FC-EBD1-45B7A4A7C9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399032"/>
            <a:ext cx="10879587" cy="46534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>
                <a:latin typeface="+mn-lt"/>
                <a:cs typeface="Times New Roman" panose="02020603050405020304" pitchFamily="18" charset="0"/>
              </a:rPr>
              <a:t>Zabezpieczeniem obowiązkowym jest Weksel in blanco wraz z wypełnioną deklaracją wystawcy </a:t>
            </a:r>
            <a:r>
              <a:rPr lang="pl-PL" sz="1800" dirty="0">
                <a:latin typeface="+mn-lt"/>
                <a:cs typeface="Times New Roman" panose="02020603050405020304" pitchFamily="18" charset="0"/>
              </a:rPr>
              <a:t>weksla in blanco. Jest on składany przez Beneficjenta po podpisaniu Umowy, niezwłocznie, </a:t>
            </a:r>
            <a:r>
              <a:rPr lang="pl-PL" sz="1800" b="1" dirty="0">
                <a:latin typeface="+mn-lt"/>
                <a:cs typeface="Times New Roman" panose="02020603050405020304" pitchFamily="18" charset="0"/>
              </a:rPr>
              <a:t>najpóźniej przed pierwszą wypłatą środków</a:t>
            </a:r>
            <a:r>
              <a:rPr lang="pl-PL" sz="1800" b="1" baseline="30000" dirty="0">
                <a:latin typeface="+mn-lt"/>
                <a:cs typeface="Times New Roman" panose="02020603050405020304" pitchFamily="18" charset="0"/>
              </a:rPr>
              <a:t> 1</a:t>
            </a:r>
            <a:r>
              <a:rPr lang="pl-PL" sz="1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pl-PL" sz="1800" dirty="0">
                <a:latin typeface="+mn-lt"/>
              </a:rPr>
              <a:t>§ 14 ust. 3)</a:t>
            </a:r>
            <a:r>
              <a:rPr lang="pl-PL" sz="1800" dirty="0">
                <a:latin typeface="+mn-lt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>
                <a:latin typeface="+mn-lt"/>
                <a:cs typeface="Times New Roman" panose="02020603050405020304" pitchFamily="18" charset="0"/>
              </a:rPr>
              <a:t>Weksel składany jest na całą wartość dofinansowania </a:t>
            </a:r>
            <a:r>
              <a:rPr lang="pl-PL" sz="1800" dirty="0">
                <a:latin typeface="+mn-lt"/>
                <a:cs typeface="Times New Roman" panose="02020603050405020304" pitchFamily="18" charset="0"/>
              </a:rPr>
              <a:t>wskazanego w Umowie. W przypadku waloryzacji stawek jednostkowych (o której mowa w § 3 Umowy) Beneficjent zobowiązany jest do przedłożenia </a:t>
            </a:r>
            <a:r>
              <a:rPr lang="pl-PL" sz="1800" b="1" dirty="0">
                <a:latin typeface="+mn-lt"/>
                <a:cs typeface="Times New Roman" panose="02020603050405020304" pitchFamily="18" charset="0"/>
              </a:rPr>
              <a:t>przed dniem wypłaty dofinansowania objętego waloryzacją</a:t>
            </a:r>
            <a:r>
              <a:rPr lang="pl-PL" sz="18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pl-PL" sz="1800" b="1" dirty="0">
                <a:latin typeface="+mn-lt"/>
                <a:cs typeface="Times New Roman" panose="02020603050405020304" pitchFamily="18" charset="0"/>
              </a:rPr>
              <a:t>nowego zabezpieczenia </a:t>
            </a:r>
            <a:r>
              <a:rPr lang="pl-PL" sz="1800" dirty="0">
                <a:latin typeface="+mn-lt"/>
                <a:cs typeface="Times New Roman" panose="02020603050405020304" pitchFamily="18" charset="0"/>
              </a:rPr>
              <a:t>w formie weksla in blanco wraz z deklaracją wekslową na </a:t>
            </a:r>
            <a:r>
              <a:rPr lang="pl-PL" sz="1800" b="1" dirty="0">
                <a:latin typeface="+mn-lt"/>
                <a:cs typeface="Times New Roman" panose="02020603050405020304" pitchFamily="18" charset="0"/>
              </a:rPr>
              <a:t>wartość dofinansowania uwzględniającego waloryzację</a:t>
            </a:r>
            <a:r>
              <a:rPr lang="pl-PL" sz="1800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pl-PL" sz="1800" dirty="0">
                <a:latin typeface="+mn-lt"/>
              </a:rPr>
              <a:t>§ 14 ust. 4)</a:t>
            </a:r>
            <a:r>
              <a:rPr lang="pl-PL" sz="1800" b="1" dirty="0">
                <a:latin typeface="+mn-lt"/>
                <a:cs typeface="Times New Roman" panose="02020603050405020304" pitchFamily="18" charset="0"/>
              </a:rPr>
              <a:t>;</a:t>
            </a:r>
            <a:r>
              <a:rPr lang="pl-PL" sz="1800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465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2FA4088-2B32-2562-50D1-016533FEF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>
                <a:latin typeface="+mj-lt"/>
              </a:rPr>
              <a:t>1.1 Zwolnienie z zabezpieczenia wekslowego</a:t>
            </a:r>
            <a:endParaRPr lang="pl-PL" sz="36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99F865C-AB3B-8926-C502-C76890DFDB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7" y="1045030"/>
            <a:ext cx="10879586" cy="520139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>
                <a:latin typeface="+mn-lt"/>
              </a:rPr>
              <a:t>Zwolnienie z zabezpieczenia </a:t>
            </a:r>
            <a:r>
              <a:rPr lang="pl-PL" sz="1800" dirty="0">
                <a:latin typeface="+mn-lt"/>
              </a:rPr>
              <a:t>wekslowego </a:t>
            </a:r>
            <a:r>
              <a:rPr lang="pl-PL" sz="1800" b="1" dirty="0">
                <a:latin typeface="+mn-lt"/>
              </a:rPr>
              <a:t>nastąpi po upływie okresu trwałości Projektu oraz zakończenia okresu zobowiązania, </a:t>
            </a:r>
            <a:r>
              <a:rPr lang="pl-PL" sz="1800" dirty="0">
                <a:latin typeface="+mn-lt"/>
              </a:rPr>
              <a:t>o którym mowa w § 4 ust. 3, </a:t>
            </a:r>
            <a:r>
              <a:rPr lang="pl-PL" sz="1800" b="1" dirty="0">
                <a:latin typeface="+mn-lt"/>
              </a:rPr>
              <a:t>tj. do dnia wykonania przez obie Strony Umowy wszystkich obowiązków z niej wynikających, w tym związanych z zachowaniem zasady trwałości Projektu oraz zapewnieniem aktywnego dostępu hurtowego przez okres 10 lat od dnia zakończenia okresu realizacji Projektu </a:t>
            </a:r>
            <a:r>
              <a:rPr lang="pl-PL" sz="18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pl-PL" sz="1800" dirty="0">
                <a:latin typeface="+mn-lt"/>
              </a:rPr>
              <a:t>§ 14 ust. 8)</a:t>
            </a:r>
            <a:r>
              <a:rPr lang="pl-PL" sz="1800" b="1" dirty="0">
                <a:latin typeface="+mn-lt"/>
                <a:cs typeface="Times New Roman" panose="02020603050405020304" pitchFamily="18" charset="0"/>
              </a:rPr>
              <a:t>;</a:t>
            </a:r>
            <a:r>
              <a:rPr lang="pl-PL" sz="1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+mn-lt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>
                <a:latin typeface="+mn-lt"/>
              </a:rPr>
              <a:t>Weksel zostanie zwrócony Beneficjentowi po upływie okresu realizacji i trwałości Projektu oraz wypełnieniu wszelkich zobowiązań określonych w Umowie oraz przedawnieniu ewentualnych roszczeń, na pisemny wniosek Beneficjenta </a:t>
            </a:r>
            <a:r>
              <a:rPr lang="pl-PL" sz="18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pl-PL" sz="1800" dirty="0">
                <a:latin typeface="+mn-lt"/>
              </a:rPr>
              <a:t>§ 14 ust. 9)</a:t>
            </a:r>
            <a:r>
              <a:rPr lang="pl-PL" sz="1800" b="1" dirty="0">
                <a:latin typeface="+mn-lt"/>
                <a:cs typeface="Times New Roman" panose="02020603050405020304" pitchFamily="18" charset="0"/>
              </a:rPr>
              <a:t>;</a:t>
            </a:r>
            <a:r>
              <a:rPr lang="pl-PL" sz="1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+mn-lt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>
                <a:latin typeface="+mn-lt"/>
              </a:rPr>
              <a:t>Weksel</a:t>
            </a:r>
            <a:r>
              <a:rPr lang="pl-PL" sz="1800" dirty="0">
                <a:latin typeface="+mn-lt"/>
              </a:rPr>
              <a:t> może zostać </a:t>
            </a:r>
            <a:r>
              <a:rPr lang="pl-PL" sz="1800" b="1" dirty="0">
                <a:latin typeface="+mn-lt"/>
              </a:rPr>
              <a:t>komisyjnie zniszczony w siedzibie CPPC</a:t>
            </a:r>
            <a:r>
              <a:rPr lang="pl-PL" sz="1800" dirty="0">
                <a:latin typeface="+mn-lt"/>
              </a:rPr>
              <a:t>:</a:t>
            </a:r>
          </a:p>
          <a:p>
            <a:pPr lvl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l-PL" sz="1800" dirty="0">
                <a:latin typeface="+mn-lt"/>
              </a:rPr>
              <a:t>na pisemny wniosek Beneficjenta;</a:t>
            </a:r>
          </a:p>
          <a:p>
            <a:pPr lvl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l-PL" sz="1800" dirty="0">
                <a:latin typeface="+mn-lt"/>
              </a:rPr>
              <a:t>w przypadku braku pisemnego wniosku Beneficjenta z inicjatywy Instytucji Pośredniczącej</a:t>
            </a:r>
            <a:r>
              <a:rPr lang="pl-PL" sz="1800" baseline="30000" dirty="0">
                <a:latin typeface="+mn-lt"/>
              </a:rPr>
              <a:t>1 </a:t>
            </a:r>
            <a:r>
              <a:rPr lang="pl-PL" sz="18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pl-PL" sz="1800" dirty="0">
                <a:latin typeface="+mn-lt"/>
              </a:rPr>
              <a:t>§ 14 ust. 10).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255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B5DC9-33A3-1683-145B-E51DCCFAD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EFA4164-EEEB-5D30-C97F-1BE4538A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>
                <a:latin typeface="+mj-lt"/>
              </a:rPr>
              <a:t>2. Gwarancja bankowa lub ubezpieczeniowa </a:t>
            </a:r>
            <a:endParaRPr lang="pl-PL" sz="36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87FE43E-0411-0446-8066-BE12420640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399032"/>
            <a:ext cx="10879587" cy="456193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pl-PL" sz="1800" dirty="0"/>
              <a:t>W umowie wskazano dwa przypadki, w których wymagane jest od  Beneficjenta wniesienie gwarancji bankowej lub ubezpieczeniowej: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endParaRPr lang="pl-PL" sz="1800" dirty="0"/>
          </a:p>
          <a:p>
            <a:pPr marL="914400" lvl="1" indent="-457200">
              <a:lnSpc>
                <a:spcPct val="150000"/>
              </a:lnSpc>
              <a:spcBef>
                <a:spcPts val="1000"/>
              </a:spcBef>
              <a:buFont typeface="+mj-lt"/>
              <a:buAutoNum type="arabicParenR"/>
            </a:pPr>
            <a:r>
              <a:rPr lang="pl-PL" sz="1800" dirty="0"/>
              <a:t>gdy Beneficjent nie posiada doświadczenia w zakresie realizacji projektów lub inwestycji dotyczących budowy sieci telekomunikacyjnych i chce rozliczać dofinansowanie w formie zaliczki;</a:t>
            </a:r>
          </a:p>
          <a:p>
            <a:pPr marL="914400" lvl="1" indent="-457200">
              <a:lnSpc>
                <a:spcPct val="150000"/>
              </a:lnSpc>
              <a:spcBef>
                <a:spcPts val="1000"/>
              </a:spcBef>
              <a:buFont typeface="+mj-lt"/>
              <a:buAutoNum type="arabicParenR"/>
            </a:pPr>
            <a:r>
              <a:rPr lang="pl-PL" sz="1800" b="1" dirty="0">
                <a:cs typeface="Arial" panose="020B0604020202020204" pitchFamily="34" charset="0"/>
              </a:rPr>
              <a:t>w przypadku </a:t>
            </a:r>
            <a:r>
              <a:rPr lang="pl-PL" sz="1800" b="1" dirty="0"/>
              <a:t>gdy kwota zaliczki </a:t>
            </a:r>
            <a:r>
              <a:rPr lang="pl-PL" sz="1800" dirty="0"/>
              <a:t>określona w harmonogramie płatności </a:t>
            </a:r>
            <a:r>
              <a:rPr lang="pl-PL" sz="1800" b="1" dirty="0"/>
              <a:t>przekracza kwotę wskazaną w § 5 ust. 3 Rozporządzenia o zaliczkach</a:t>
            </a:r>
            <a:r>
              <a:rPr lang="pl-PL" sz="1800" baseline="30000" dirty="0">
                <a:cs typeface="Arial" panose="020B0604020202020204" pitchFamily="34" charset="0"/>
              </a:rPr>
              <a:t>1 </a:t>
            </a:r>
            <a:r>
              <a:rPr lang="pl-PL" sz="1800" dirty="0"/>
              <a:t>, </a:t>
            </a:r>
            <a:r>
              <a:rPr lang="pl-PL" sz="1800" dirty="0">
                <a:cs typeface="Arial" panose="020B0604020202020204" pitchFamily="34" charset="0"/>
              </a:rPr>
              <a:t>przy czym zapis </a:t>
            </a:r>
            <a:r>
              <a:rPr lang="pl-PL" sz="1800" b="1" dirty="0">
                <a:cs typeface="Arial" panose="020B0604020202020204" pitchFamily="34" charset="0"/>
              </a:rPr>
              <a:t>nie ma </a:t>
            </a:r>
            <a:r>
              <a:rPr lang="pl-PL" sz="1800" b="1" dirty="0"/>
              <a:t>zastosowania </a:t>
            </a:r>
            <a:r>
              <a:rPr lang="pl-PL" sz="1800" dirty="0"/>
              <a:t>między innymi w sytuacji, opisanej w § 5 ust. 2 pkt. 2 Rozporządzenia o zaliczkach</a:t>
            </a:r>
            <a:r>
              <a:rPr lang="pl-PL" sz="1800" baseline="30000" dirty="0"/>
              <a:t>2.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912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92768-3606-46F5-58A4-0DB647F67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C8708E-F7C7-DBC2-96BF-1350C71575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16" y="0"/>
            <a:ext cx="10908160" cy="971550"/>
          </a:xfrm>
        </p:spPr>
        <p:txBody>
          <a:bodyPr>
            <a:noAutofit/>
          </a:bodyPr>
          <a:lstStyle/>
          <a:p>
            <a:r>
              <a:rPr lang="pl-PL" sz="3600" dirty="0">
                <a:latin typeface="+mj-lt"/>
              </a:rPr>
              <a:t>2. 1 Zabezpieczenie Umowy wynikające z braku 	doświadczania Beneficjenta (§ 8)</a:t>
            </a:r>
            <a:endParaRPr lang="pl-PL" sz="36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F6A759F-7578-B49F-92DE-D8D8F8C274A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2875" y="1245966"/>
            <a:ext cx="11068051" cy="5031009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pl-PL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Zgodnie z </a:t>
            </a:r>
            <a:r>
              <a:rPr lang="pl-PL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opisem kry</a:t>
            </a:r>
            <a:r>
              <a:rPr lang="pl-PL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terium oraz z</a:t>
            </a:r>
            <a:r>
              <a:rPr lang="pl-PL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apisami Umowy, Beneficjent</a:t>
            </a:r>
            <a:r>
              <a:rPr lang="pl-PL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który nie wykazał doświadczenia w wysokości 100% netto wnioskowanego dofinansowania, zobowiązany jest do złożenia dodatkowego zabezpieczenia w formie gwarancji bankowej lub ubezpieczeniowej </a:t>
            </a:r>
            <a:r>
              <a:rPr lang="pl-PL" sz="1800" baseline="30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1800" dirty="0"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latin typeface="+mn-lt"/>
              </a:rPr>
              <a:t>Gwarancja bankowa lub ubezpieczeniowa jest wymagana od Beneficjenta,  jeśli we Wniosku Beneficjent oświadczył, że nie posiada wymaganego doświadczenia w zakresie realizacji projektów lub inwestycji dotyczących budowy sieci telekomunikacyjnych i będzie  rozliczał dofinansowanie w formie zaliczki, wówczas zaliczka takiemu Beneficjentowi będzie wypłacana jeśli złoży on dodatkowe zabezpieczenie w formie gwarancji bankowej lub ubezpieczeniowej na wartość najwyższej transzy zaliczki, określonej w harmonogramie, przed wypłatą pierwszej transzy takiej zaliczki;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latin typeface="+mn-lt"/>
              </a:rPr>
              <a:t>Gwarancje te, będą </a:t>
            </a:r>
            <a:r>
              <a:rPr lang="pl-PL" sz="1800" b="1" dirty="0">
                <a:latin typeface="+mn-lt"/>
              </a:rPr>
              <a:t>gwarancjami bezwarunkowymi i płatnymi na pierwsze żądanie</a:t>
            </a:r>
            <a:r>
              <a:rPr lang="pl-PL" sz="1800" baseline="30000" dirty="0">
                <a:latin typeface="+mn-lt"/>
              </a:rPr>
              <a:t> 2</a:t>
            </a:r>
            <a:r>
              <a:rPr lang="pl-PL" sz="1800" dirty="0">
                <a:effectLst/>
                <a:latin typeface="+mn-lt"/>
                <a:ea typeface="Calibri" panose="020F0502020204030204" pitchFamily="34" charset="0"/>
              </a:rPr>
              <a:t> a także zostaną każdorazowo ustanowione przed wypłatą transzy zaliczki, którą dana gwarancja zabezpiecza.</a:t>
            </a:r>
            <a:r>
              <a:rPr lang="pl-PL" sz="1800" b="1" dirty="0">
                <a:latin typeface="+mn-lt"/>
              </a:rPr>
              <a:t> </a:t>
            </a:r>
            <a:r>
              <a:rPr lang="pl-PL" sz="1800" dirty="0">
                <a:latin typeface="+mn-lt"/>
              </a:rPr>
              <a:t>(§ 14 ust.6).</a:t>
            </a:r>
            <a:endParaRPr lang="pl-PL" sz="1800" i="1" kern="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042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7153F14-6ACC-C49A-74CA-3EDA0AF4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Wzory i wykazy dokumentów</a:t>
            </a:r>
          </a:p>
        </p:txBody>
      </p:sp>
      <p:pic>
        <p:nvPicPr>
          <p:cNvPr id="5" name="Symbol zastępczy zawartości 1" descr="Obraz zawierający wykaz dokumentów oraz wzorów pism przydatnych przy gwarancji bankowej lub ubezpieczeniowej">
            <a:extLst>
              <a:ext uri="{FF2B5EF4-FFF2-40B4-BE49-F238E27FC236}">
                <a16:creationId xmlns:a16="http://schemas.microsoft.com/office/drawing/2014/main" id="{EA216D32-3DD7-97E0-5D69-36F69BD47B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37999" t="14230" r="44581" b="27791"/>
          <a:stretch/>
        </p:blipFill>
        <p:spPr bwMode="auto">
          <a:xfrm>
            <a:off x="1320800" y="1336778"/>
            <a:ext cx="8186720" cy="4910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808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0B09D-744F-5FDC-E408-23ABCF9F0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778FAE5-A792-7F52-A0B0-A31B43BAA0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Informacje na stronie WWW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BF9FE45-AF94-DBD6-749E-3C93D72620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190625"/>
            <a:ext cx="10879587" cy="480855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/>
              <a:t>Na stronie WWW </a:t>
            </a:r>
            <a:r>
              <a:rPr lang="pl-PL" sz="1800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https://www.gov.pl/web/cppc/dokumenty-do-pobrania</a:t>
            </a:r>
            <a:r>
              <a:rPr lang="pl-PL" sz="1800" u="sng" dirty="0">
                <a:solidFill>
                  <a:srgbClr val="0070C0"/>
                </a:solidFill>
              </a:rPr>
              <a:t>5 </a:t>
            </a:r>
            <a:r>
              <a:rPr lang="pl-PL" sz="1800" dirty="0"/>
              <a:t>zamieszczone są wzory dokumentów oraz wykaz elementów dla gwarancji  bankowych lub ubezpieczeniowych.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2" name="Obraz 1" descr="Obraz zawierający tekst, zrzut ekranu, oprogramowanie, &#10;&#10;">
            <a:extLst>
              <a:ext uri="{FF2B5EF4-FFF2-40B4-BE49-F238E27FC236}">
                <a16:creationId xmlns:a16="http://schemas.microsoft.com/office/drawing/2014/main" id="{865B310D-6F7F-04FA-46F7-2D4AB785CD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29" t="14397" r="41243" b="14066"/>
          <a:stretch/>
        </p:blipFill>
        <p:spPr bwMode="auto">
          <a:xfrm>
            <a:off x="474215" y="1889203"/>
            <a:ext cx="6111532" cy="4315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az 4" descr="Obraz zawierający tekst, zrzut ekranu, oprogramowanie, &#10;">
            <a:extLst>
              <a:ext uri="{FF2B5EF4-FFF2-40B4-BE49-F238E27FC236}">
                <a16:creationId xmlns:a16="http://schemas.microsoft.com/office/drawing/2014/main" id="{981ED57B-46EA-7CE9-635D-C673F5AD9B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992" t="12041" r="40111" b="54443"/>
          <a:stretch/>
        </p:blipFill>
        <p:spPr bwMode="auto">
          <a:xfrm>
            <a:off x="6200078" y="2286000"/>
            <a:ext cx="5651389" cy="1951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699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212F1-142E-C092-A3CD-911CF8086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F7A1D73-67BC-C9A0-894F-48E455900C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>
                <a:latin typeface="+mj-lt"/>
              </a:rPr>
              <a:t>Kontakt </a:t>
            </a:r>
            <a:endParaRPr lang="pl-PL" sz="36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324452A-66B5-54D8-EA22-6A5D23C161A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399032"/>
            <a:ext cx="10879587" cy="4573505"/>
          </a:xfrm>
        </p:spPr>
        <p:txBody>
          <a:bodyPr/>
          <a:lstStyle/>
          <a:p>
            <a:pPr marL="457200" lvl="1" indent="0">
              <a:lnSpc>
                <a:spcPct val="150000"/>
              </a:lnSpc>
              <a:buNone/>
            </a:pPr>
            <a:r>
              <a:rPr lang="pl-PL" sz="2000" dirty="0">
                <a:latin typeface="+mn-lt"/>
                <a:cs typeface="Calibri"/>
              </a:rPr>
              <a:t>Kontakt do osób zajmujących się w CPPC zabezpieczeniem należytego</a:t>
            </a:r>
            <a:r>
              <a:rPr lang="pl-PL" sz="2000" dirty="0">
                <a:latin typeface="+mn-lt"/>
              </a:rPr>
              <a:t> wykonania umowy: </a:t>
            </a:r>
            <a:endParaRPr lang="en-US" sz="2000" dirty="0">
              <a:latin typeface="+mn-lt"/>
              <a:cs typeface="Calibri" panose="020F0502020204030204"/>
            </a:endParaRPr>
          </a:p>
          <a:p>
            <a:pPr lvl="1">
              <a:lnSpc>
                <a:spcPct val="150000"/>
              </a:lnSpc>
            </a:pPr>
            <a:endParaRPr lang="pl-PL" sz="2000" dirty="0">
              <a:latin typeface="+mn-lt"/>
              <a:cs typeface="Arial"/>
            </a:endParaRPr>
          </a:p>
          <a:p>
            <a:pPr marL="1257300" lvl="2" indent="-342900">
              <a:lnSpc>
                <a:spcPct val="150000"/>
              </a:lnSpc>
              <a:buFont typeface="Wingdings"/>
              <a:buChar char="Ø"/>
            </a:pPr>
            <a:r>
              <a:rPr lang="pl-PL" dirty="0">
                <a:latin typeface="+mn-lt"/>
                <a:ea typeface="Calibri" panose="020F0502020204030204" pitchFamily="34" charset="0"/>
              </a:rPr>
              <a:t>Katarzyna Janiak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+mn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KJaniak@cppc.gov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 </a:t>
            </a:r>
            <a:endParaRPr lang="pl-PL" dirty="0">
              <a:solidFill>
                <a:schemeClr val="accent5">
                  <a:lumMod val="75000"/>
                </a:schemeClr>
              </a:solidFill>
              <a:latin typeface="+mn-lt"/>
              <a:cs typeface="Calibri" panose="020F0502020204030204"/>
            </a:endParaRPr>
          </a:p>
          <a:p>
            <a:pPr marL="1257300" lvl="2" indent="-342900">
              <a:lnSpc>
                <a:spcPct val="150000"/>
              </a:lnSpc>
              <a:buFont typeface="Wingdings"/>
              <a:buChar char="Ø"/>
            </a:pPr>
            <a:r>
              <a:rPr lang="pl-PL" dirty="0">
                <a:latin typeface="+mn-lt"/>
              </a:rPr>
              <a:t>Alena Panasiuk </a:t>
            </a:r>
            <a:r>
              <a:rPr lang="pl-PL" dirty="0">
                <a:latin typeface="+mn-lt"/>
                <a:hlinkClick r:id="rId4"/>
              </a:rPr>
              <a:t>APanasiuk@cppc.gov.pl</a:t>
            </a:r>
            <a:endParaRPr lang="pl-PL" dirty="0">
              <a:latin typeface="+mn-lt"/>
              <a:cs typeface="Calibri" panose="020F0502020204030204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pl-P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2602234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7B96AF41238D4DA878551213186F22" ma:contentTypeVersion="2" ma:contentTypeDescription="Utwórz nowy dokument." ma:contentTypeScope="" ma:versionID="27355ec95b59db307203cf1707f87054">
  <xsd:schema xmlns:xsd="http://www.w3.org/2001/XMLSchema" xmlns:xs="http://www.w3.org/2001/XMLSchema" xmlns:p="http://schemas.microsoft.com/office/2006/metadata/properties" xmlns:ns2="3b41daa1-6750-4b31-afda-36cb41ae05c8" targetNamespace="http://schemas.microsoft.com/office/2006/metadata/properties" ma:root="true" ma:fieldsID="3bd844ee2aa79a406ac54578ad605f9d" ns2:_="">
    <xsd:import namespace="3b41daa1-6750-4b31-afda-36cb41ae0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1daa1-6750-4b31-afda-36cb41ae0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FDD51E-3BE7-48E9-8574-EC8970EEE544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3b41daa1-6750-4b31-afda-36cb41ae05c8"/>
  </ds:schemaRefs>
</ds:datastoreItem>
</file>

<file path=customXml/itemProps2.xml><?xml version="1.0" encoding="utf-8"?>
<ds:datastoreItem xmlns:ds="http://schemas.openxmlformats.org/officeDocument/2006/customXml" ds:itemID="{8DDD877D-66AE-4554-8B4D-196835119A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8F4000-0824-4F14-AFA9-75C02B5E953B}">
  <ds:schemaRefs>
    <ds:schemaRef ds:uri="3b41daa1-6750-4b31-afda-36cb41ae05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989</Words>
  <Application>Microsoft Office PowerPoint</Application>
  <PresentationFormat>Panoramiczny</PresentationFormat>
  <Paragraphs>58</Paragraphs>
  <Slides>10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Fira Sans</vt:lpstr>
      <vt:lpstr>Trebuchet MS</vt:lpstr>
      <vt:lpstr>Wingdings</vt:lpstr>
      <vt:lpstr>1_Motyw pakietu Office</vt:lpstr>
      <vt:lpstr>3_Projekt niestandardowy</vt:lpstr>
      <vt:lpstr> Szkolenie dla Beneficjentów FERC Zabezpieczenie prawidłowej realizacji Projektu  (§ 14 i § 8 )</vt:lpstr>
      <vt:lpstr>Rodzaje zabezpieczeń</vt:lpstr>
      <vt:lpstr>1. Weksel (§ 14 )</vt:lpstr>
      <vt:lpstr>1.1 Zwolnienie z zabezpieczenia wekslowego</vt:lpstr>
      <vt:lpstr>2. Gwarancja bankowa lub ubezpieczeniowa </vt:lpstr>
      <vt:lpstr>2. 1 Zabezpieczenie Umowy wynikające z braku  doświadczania Beneficjenta (§ 8)</vt:lpstr>
      <vt:lpstr>Wzory i wykazy dokumentów</vt:lpstr>
      <vt:lpstr>Informacje na stronie WWW</vt:lpstr>
      <vt:lpstr>Kontakt </vt:lpstr>
      <vt:lpstr>Dziękuję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Szkolenei dla Beneficjentów FERC_3.04.2024</dc:title>
  <dc:creator>Anna Czekalska</dc:creator>
  <cp:lastModifiedBy>Urszula Mostek</cp:lastModifiedBy>
  <cp:revision>11</cp:revision>
  <dcterms:created xsi:type="dcterms:W3CDTF">2023-03-05T08:28:36Z</dcterms:created>
  <dcterms:modified xsi:type="dcterms:W3CDTF">2024-03-03T18:22:41Z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0x010100A17B96AF41238D4DA878551213186F22</vt:lpwstr>
  </property>
</Properties>
</file>