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8" r:id="rId4"/>
    <p:sldId id="259" r:id="rId5"/>
    <p:sldId id="260" r:id="rId6"/>
    <p:sldId id="1138" r:id="rId7"/>
    <p:sldId id="1458" r:id="rId8"/>
    <p:sldId id="1976" r:id="rId9"/>
    <p:sldId id="1488" r:id="rId10"/>
    <p:sldId id="1375" r:id="rId11"/>
    <p:sldId id="2568" r:id="rId12"/>
    <p:sldId id="1476" r:id="rId13"/>
    <p:sldId id="2278" r:id="rId14"/>
    <p:sldId id="2290" r:id="rId15"/>
    <p:sldId id="2543" r:id="rId16"/>
    <p:sldId id="2544" r:id="rId17"/>
    <p:sldId id="2545" r:id="rId18"/>
    <p:sldId id="1553" r:id="rId19"/>
    <p:sldId id="1490" r:id="rId20"/>
    <p:sldId id="1378" r:id="rId21"/>
    <p:sldId id="2569" r:id="rId22"/>
    <p:sldId id="1477" r:id="rId23"/>
    <p:sldId id="1481" r:id="rId24"/>
    <p:sldId id="1362" r:id="rId25"/>
    <p:sldId id="2570" r:id="rId26"/>
    <p:sldId id="1474" r:id="rId27"/>
    <p:sldId id="1486" r:id="rId28"/>
    <p:sldId id="1370" r:id="rId29"/>
    <p:sldId id="2571" r:id="rId30"/>
    <p:sldId id="1475" r:id="rId31"/>
    <p:sldId id="1495" r:id="rId32"/>
    <p:sldId id="1383" r:id="rId33"/>
    <p:sldId id="2572" r:id="rId34"/>
    <p:sldId id="1478" r:id="rId35"/>
    <p:sldId id="2279" r:id="rId36"/>
    <p:sldId id="2297" r:id="rId37"/>
    <p:sldId id="2547" r:id="rId38"/>
    <p:sldId id="2548" r:id="rId39"/>
    <p:sldId id="2560" r:id="rId40"/>
    <p:sldId id="2558" r:id="rId41"/>
    <p:sldId id="2559" r:id="rId42"/>
    <p:sldId id="2566" r:id="rId43"/>
    <p:sldId id="1361" r:id="rId44"/>
    <p:sldId id="2564" r:id="rId45"/>
    <p:sldId id="2563" r:id="rId46"/>
    <p:sldId id="1591" r:id="rId47"/>
    <p:sldId id="1325" r:id="rId48"/>
    <p:sldId id="1460" r:id="rId49"/>
    <p:sldId id="1462" r:id="rId50"/>
    <p:sldId id="1401" r:id="rId51"/>
    <p:sldId id="2573" r:id="rId52"/>
    <p:sldId id="1551" r:id="rId53"/>
    <p:sldId id="2575" r:id="rId54"/>
    <p:sldId id="1550" r:id="rId55"/>
    <p:sldId id="1395" r:id="rId56"/>
    <p:sldId id="1402" r:id="rId57"/>
    <p:sldId id="2576" r:id="rId58"/>
    <p:sldId id="1542" r:id="rId59"/>
    <p:sldId id="2578" r:id="rId60"/>
    <p:sldId id="1541" r:id="rId61"/>
    <p:sldId id="2579" r:id="rId62"/>
    <p:sldId id="2611" r:id="rId63"/>
    <p:sldId id="1396" r:id="rId64"/>
    <p:sldId id="1404" r:id="rId65"/>
    <p:sldId id="2577" r:id="rId66"/>
    <p:sldId id="1546" r:id="rId67"/>
    <p:sldId id="2562" r:id="rId68"/>
    <p:sldId id="2299" r:id="rId69"/>
    <p:sldId id="2503" r:id="rId70"/>
    <p:sldId id="2504" r:id="rId71"/>
    <p:sldId id="2505" r:id="rId72"/>
    <p:sldId id="1463" r:id="rId73"/>
    <p:sldId id="1406" r:id="rId74"/>
    <p:sldId id="1392" r:id="rId75"/>
    <p:sldId id="1408" r:id="rId76"/>
    <p:sldId id="2580" r:id="rId77"/>
    <p:sldId id="1548" r:id="rId78"/>
    <p:sldId id="2581" r:id="rId79"/>
    <p:sldId id="1549" r:id="rId80"/>
    <p:sldId id="1393" r:id="rId81"/>
    <p:sldId id="1407" r:id="rId82"/>
    <p:sldId id="2582" r:id="rId83"/>
    <p:sldId id="1538" r:id="rId84"/>
    <p:sldId id="2276" r:id="rId85"/>
    <p:sldId id="2306" r:id="rId86"/>
    <p:sldId id="2509" r:id="rId87"/>
    <p:sldId id="2510" r:id="rId88"/>
    <p:sldId id="2511" r:id="rId89"/>
    <p:sldId id="1464" r:id="rId90"/>
    <p:sldId id="1409" r:id="rId91"/>
    <p:sldId id="1437" r:id="rId92"/>
    <p:sldId id="1410" r:id="rId93"/>
    <p:sldId id="2583" r:id="rId94"/>
    <p:sldId id="1539" r:id="rId95"/>
    <p:sldId id="1471" r:id="rId96"/>
    <p:sldId id="1412" r:id="rId97"/>
    <p:sldId id="2584" r:id="rId98"/>
    <p:sldId id="1543" r:id="rId99"/>
    <p:sldId id="2585" r:id="rId100"/>
    <p:sldId id="2313" r:id="rId101"/>
    <p:sldId id="2314" r:id="rId102"/>
    <p:sldId id="2315" r:id="rId103"/>
    <p:sldId id="2316" r:id="rId104"/>
    <p:sldId id="2567" r:id="rId105"/>
    <p:sldId id="2565" r:id="rId106"/>
    <p:sldId id="1545" r:id="rId107"/>
    <p:sldId id="2333" r:id="rId108"/>
    <p:sldId id="1461" r:id="rId109"/>
    <p:sldId id="2561" r:id="rId110"/>
    <p:sldId id="2606" r:id="rId111"/>
    <p:sldId id="2607" r:id="rId112"/>
    <p:sldId id="2605" r:id="rId113"/>
    <p:sldId id="2608" r:id="rId114"/>
    <p:sldId id="2609" r:id="rId115"/>
    <p:sldId id="2610" r:id="rId116"/>
    <p:sldId id="2546" r:id="rId117"/>
    <p:sldId id="381" r:id="rId118"/>
    <p:sldId id="1472" r:id="rId1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6699FF"/>
    <a:srgbClr val="99CCFF"/>
    <a:srgbClr val="66CCFF"/>
    <a:srgbClr val="FFCCCC"/>
    <a:srgbClr val="FFCC66"/>
    <a:srgbClr val="FF9999"/>
    <a:srgbClr val="CCFFCC"/>
    <a:srgbClr val="FF99CC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4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viewProps" Target="view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arek\Ekspertyzy\2020\RDO&#346;%20Rzesz&#243;w\Cz.4.%20Nad%20Husowem\III%20ZLW\Ryc.%20liczba%20siedlisk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arek\Ekspertyzy\2020\RDO&#346;%20Rzesz&#243;w\Cz.4.%20Nad%20Husowem\III%20ZLW\Ryc.%20powierzchnia%20siedlisk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Darek\Ekspertyzy\2020\RDO&#346;%20Rzesz&#243;w\Cz.4.%20Nad%20Husowem\III%20ZLW\Ryc.%20liczba%20gatunk&#243;w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70702237096885"/>
          <c:y val="8.5236870143707261E-2"/>
          <c:w val="0.82517034346208307"/>
          <c:h val="0.7688175611711902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800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752-4DE3-8D72-4A781EFC7CD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752-4DE3-8D72-4A781EFC7CD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752-4DE3-8D72-4A781EFC7CD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752-4DE3-8D72-4A781EFC7CD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752-4DE3-8D72-4A781EFC7CD9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Arkusz1!$L$25:$L$29</c:f>
              <c:strCache>
                <c:ptCount val="5"/>
                <c:pt idx="0">
                  <c:v>6510</c:v>
                </c:pt>
                <c:pt idx="1">
                  <c:v>9110</c:v>
                </c:pt>
                <c:pt idx="2">
                  <c:v>9130</c:v>
                </c:pt>
                <c:pt idx="3">
                  <c:v>9170</c:v>
                </c:pt>
                <c:pt idx="4">
                  <c:v>*91E0</c:v>
                </c:pt>
              </c:strCache>
            </c:strRef>
          </c:cat>
          <c:val>
            <c:numRef>
              <c:f>Arkusz1!$M$25:$M$29</c:f>
              <c:numCache>
                <c:formatCode>General</c:formatCode>
                <c:ptCount val="5"/>
                <c:pt idx="0">
                  <c:v>1</c:v>
                </c:pt>
                <c:pt idx="1">
                  <c:v>8</c:v>
                </c:pt>
                <c:pt idx="2">
                  <c:v>14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752-4DE3-8D72-4A781EFC7C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95836079"/>
        <c:axId val="1"/>
      </c:barChart>
      <c:catAx>
        <c:axId val="1895836079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1"/>
                </a:pPr>
                <a:r>
                  <a:rPr lang="pl-PL" sz="2000" b="1"/>
                  <a:t>kody</a:t>
                </a:r>
                <a:r>
                  <a:rPr lang="pl-PL" sz="2000" b="1" baseline="0"/>
                  <a:t> siedlisk</a:t>
                </a:r>
                <a:endParaRPr lang="pl-PL" sz="2000" b="1"/>
              </a:p>
            </c:rich>
          </c:tx>
          <c:layout>
            <c:manualLayout>
              <c:xMode val="edge"/>
              <c:yMode val="edge"/>
              <c:x val="0.39389007354059669"/>
              <c:y val="0.9264497878359264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>
              <a:solidFill>
                <a:schemeClr val="tx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000" b="1"/>
                </a:pPr>
                <a:r>
                  <a:rPr lang="pl-PL" sz="2000" b="1"/>
                  <a:t>liczba płatów</a:t>
                </a:r>
              </a:p>
            </c:rich>
          </c:tx>
          <c:layout>
            <c:manualLayout>
              <c:xMode val="edge"/>
              <c:yMode val="edge"/>
              <c:x val="2.0407723007226836E-2"/>
              <c:y val="0.3485187123886742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l-PL"/>
          </a:p>
        </c:txPr>
        <c:crossAx val="1895836079"/>
        <c:crosses val="autoZero"/>
        <c:crossBetween val="between"/>
      </c:valAx>
      <c:spPr>
        <a:noFill/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E"/>
          <a:ea typeface="Arial CE"/>
          <a:cs typeface="Arial CE"/>
        </a:defRPr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70702237096885"/>
          <c:y val="8.5236870143707261E-2"/>
          <c:w val="0.82517034346208307"/>
          <c:h val="0.7688175611711902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800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463-4574-9C8A-539E566EB59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463-4574-9C8A-539E566EB59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463-4574-9C8A-539E566EB59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463-4574-9C8A-539E566EB59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463-4574-9C8A-539E566EB599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Arkusz1!$L$25:$L$29</c:f>
              <c:strCache>
                <c:ptCount val="5"/>
                <c:pt idx="0">
                  <c:v>6510</c:v>
                </c:pt>
                <c:pt idx="1">
                  <c:v>9110</c:v>
                </c:pt>
                <c:pt idx="2">
                  <c:v>9130</c:v>
                </c:pt>
                <c:pt idx="3">
                  <c:v>9170</c:v>
                </c:pt>
                <c:pt idx="4">
                  <c:v>*91E0</c:v>
                </c:pt>
              </c:strCache>
            </c:strRef>
          </c:cat>
          <c:val>
            <c:numRef>
              <c:f>Arkusz1!$M$25:$M$29</c:f>
              <c:numCache>
                <c:formatCode>General</c:formatCode>
                <c:ptCount val="5"/>
                <c:pt idx="0">
                  <c:v>1.05</c:v>
                </c:pt>
                <c:pt idx="1">
                  <c:v>44.35</c:v>
                </c:pt>
                <c:pt idx="2">
                  <c:v>401.59</c:v>
                </c:pt>
                <c:pt idx="3">
                  <c:v>22.74</c:v>
                </c:pt>
                <c:pt idx="4">
                  <c:v>3.34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463-4574-9C8A-539E566EB5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12437039"/>
        <c:axId val="1"/>
      </c:barChart>
      <c:catAx>
        <c:axId val="2012437039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1"/>
                </a:pPr>
                <a:r>
                  <a:rPr lang="pl-PL" sz="2000" b="1"/>
                  <a:t>kody</a:t>
                </a:r>
                <a:r>
                  <a:rPr lang="pl-PL" sz="2000" b="1" baseline="0"/>
                  <a:t> siedlisk</a:t>
                </a:r>
                <a:endParaRPr lang="pl-PL" sz="2000" b="1"/>
              </a:p>
            </c:rich>
          </c:tx>
          <c:layout>
            <c:manualLayout>
              <c:xMode val="edge"/>
              <c:yMode val="edge"/>
              <c:x val="0.39389007354059669"/>
              <c:y val="0.9264497878359264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>
              <a:solidFill>
                <a:schemeClr val="tx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000" b="1"/>
                </a:pPr>
                <a:r>
                  <a:rPr lang="pl-PL" sz="2000" b="1"/>
                  <a:t>powierzchnia płatów (w ha)</a:t>
                </a:r>
              </a:p>
            </c:rich>
          </c:tx>
          <c:layout>
            <c:manualLayout>
              <c:xMode val="edge"/>
              <c:yMode val="edge"/>
              <c:x val="4.9621510693671194E-3"/>
              <c:y val="0.241022248456566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l-PL"/>
          </a:p>
        </c:txPr>
        <c:crossAx val="2012437039"/>
        <c:crosses val="autoZero"/>
        <c:crossBetween val="between"/>
      </c:valAx>
      <c:spPr>
        <a:noFill/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E"/>
          <a:ea typeface="Arial CE"/>
          <a:cs typeface="Arial CE"/>
        </a:defRPr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737198312750424"/>
          <c:y val="1.1969505448574252E-3"/>
          <c:w val="0.68052685139085756"/>
          <c:h val="0.9562039743798098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9EA-462A-9594-6653C3C51F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99EA-462A-9594-6653C3C51F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9EA-462A-9594-6653C3C51F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9EA-462A-9594-6653C3C51FA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9EA-462A-9594-6653C3C51FA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99EA-462A-9594-6653C3C51FAA}"/>
              </c:ext>
            </c:extLst>
          </c:dPt>
          <c:dLbls>
            <c:dLbl>
              <c:idx val="0"/>
              <c:layout>
                <c:manualLayout>
                  <c:x val="-0.11682601642888353"/>
                  <c:y val="0.1435992661983765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EA-462A-9594-6653C3C51FAA}"/>
                </c:ext>
              </c:extLst>
            </c:dLbl>
            <c:dLbl>
              <c:idx val="2"/>
              <c:layout>
                <c:manualLayout>
                  <c:x val="-0.12891587741452135"/>
                  <c:y val="-0.2104825889313127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EA-462A-9594-6653C3C51FAA}"/>
                </c:ext>
              </c:extLst>
            </c:dLbl>
            <c:dLbl>
              <c:idx val="4"/>
              <c:layout>
                <c:manualLayout>
                  <c:x val="0.19860809525668102"/>
                  <c:y val="0.1129470642250307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EA-462A-9594-6653C3C51FAA}"/>
                </c:ext>
              </c:extLst>
            </c:dLbl>
            <c:dLbl>
              <c:idx val="5"/>
              <c:layout>
                <c:manualLayout>
                  <c:x val="0.12286963798006036"/>
                  <c:y val="0.1435992661983765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EA-462A-9594-6653C3C51FAA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Arkusz1!$L$25:$L$30</c:f>
              <c:strCache>
                <c:ptCount val="6"/>
                <c:pt idx="0">
                  <c:v>krasopani hera</c:v>
                </c:pt>
                <c:pt idx="1">
                  <c:v>czerwończyk nieparek</c:v>
                </c:pt>
                <c:pt idx="2">
                  <c:v>traszka grzebieniasta</c:v>
                </c:pt>
                <c:pt idx="3">
                  <c:v>kumak górski</c:v>
                </c:pt>
                <c:pt idx="4">
                  <c:v>bóbr europejski</c:v>
                </c:pt>
                <c:pt idx="5">
                  <c:v>wydra</c:v>
                </c:pt>
              </c:strCache>
            </c:strRef>
          </c:cat>
          <c:val>
            <c:numRef>
              <c:f>Arkusz1!$M$25:$M$30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73-4A78-806B-C7FF7416B0F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ayout>
        <c:manualLayout>
          <c:xMode val="edge"/>
          <c:yMode val="edge"/>
          <c:x val="5.2298168338462813E-4"/>
          <c:y val="0.72675302813552722"/>
          <c:w val="0.33755796231580809"/>
          <c:h val="0.2732469718644727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4DAC-E746-4930-8A64-1EC20DB19D7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3811-D7E7-413E-9709-00B7F6FBFD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8070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4DAC-E746-4930-8A64-1EC20DB19D7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3811-D7E7-413E-9709-00B7F6FBFD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1568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4DAC-E746-4930-8A64-1EC20DB19D7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3811-D7E7-413E-9709-00B7F6FBFD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95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Prostokąt zaokrąglony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20" name="Podtytuł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2159-F798-4055-ABA9-53ADDF712020}" type="datetime1">
              <a:rPr lang="pl-PL" smtClean="0"/>
              <a:t>10.06.2022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563B-7622-4035-B931-9E0F54D9577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8792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DBD5-37D2-4CA9-924A-8CC9F75C1835}" type="datetime1">
              <a:rPr lang="pl-PL" smtClean="0"/>
              <a:t>10.06.2022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563B-7622-4035-B931-9E0F54D9577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10767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aokrąglony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B6393-743C-4EAF-A117-5B8BE8B9A753}" type="datetime1">
              <a:rPr lang="pl-PL" smtClean="0"/>
              <a:t>10.06.2022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563B-7622-4035-B931-9E0F54D9577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4944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246F8-795A-412E-BB61-BEC09401CDC1}" type="datetime1">
              <a:rPr lang="pl-PL" smtClean="0"/>
              <a:t>10.06.2022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563B-7622-4035-B931-9E0F54D9577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9489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3EA8-1E1F-4FEC-8061-0E3B76BA5249}" type="datetime1">
              <a:rPr lang="pl-PL" smtClean="0"/>
              <a:t>10.06.2022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563B-7622-4035-B931-9E0F54D9577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57528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8F4D-9A7A-487D-903F-57D49310E60D}" type="datetime1">
              <a:rPr lang="pl-PL" smtClean="0"/>
              <a:t>10.06.2022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563B-7622-4035-B931-9E0F54D9577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1809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699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617FF-0A16-429C-B568-C28883007BEF}" type="datetime1">
              <a:rPr lang="pl-PL" smtClean="0"/>
              <a:t>10.06.2022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563B-7622-4035-B931-9E0F54D9577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6606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4DAC-E746-4930-8A64-1EC20DB19D7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3811-D7E7-413E-9709-00B7F6FBFD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2291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Prostokąt z zaokrąglonym rogi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F22AC-9603-4ABA-AFF0-7D26EC2B51DA}" type="datetime1">
              <a:rPr lang="pl-PL" smtClean="0"/>
              <a:t>10.06.2022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563B-7622-4035-B931-9E0F54D9577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dirty="0"/>
              <a:t>Kliknij ikonę, aby dodać obraz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456078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F0A3-1C8E-4E04-B629-D5886A5EE5DE}" type="datetime1">
              <a:rPr lang="pl-PL" smtClean="0"/>
              <a:t>10.06.2022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563B-7622-4035-B931-9E0F54D9577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8193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E165-BEA8-4608-9800-FDB821A04217}" type="datetime1">
              <a:rPr lang="pl-PL" smtClean="0"/>
              <a:t>10.06.2022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563B-7622-4035-B931-9E0F54D9577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8821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4DAC-E746-4930-8A64-1EC20DB19D7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3811-D7E7-413E-9709-00B7F6FBFD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400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4DAC-E746-4930-8A64-1EC20DB19D7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3811-D7E7-413E-9709-00B7F6FBFD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134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4DAC-E746-4930-8A64-1EC20DB19D7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3811-D7E7-413E-9709-00B7F6FBFD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105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4DAC-E746-4930-8A64-1EC20DB19D7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3811-D7E7-413E-9709-00B7F6FBFD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5225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4DAC-E746-4930-8A64-1EC20DB19D7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3811-D7E7-413E-9709-00B7F6FBFD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094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4DAC-E746-4930-8A64-1EC20DB19D7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3811-D7E7-413E-9709-00B7F6FBFD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0407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4DAC-E746-4930-8A64-1EC20DB19D7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3811-D7E7-413E-9709-00B7F6FBFD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0856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54DAC-E746-4930-8A64-1EC20DB19D7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23811-D7E7-413E-9709-00B7F6FBFD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488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Prostokąt zaokrąglony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ymbol zastępczy tytuł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0E4807A-02DA-45A3-9F98-72CA30A89648}" type="datetime1">
              <a:rPr lang="pl-PL" smtClean="0"/>
              <a:t>10.06.2022</a:t>
            </a:fld>
            <a:endParaRPr lang="pl-PL" dirty="0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026563B-7622-4035-B931-9E0F54D9577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375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0ED1A4C-DC9E-47BA-A2A7-D2A6028D09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5712"/>
            <a:ext cx="9144000" cy="573309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C5568F1-68AA-4086-8E74-5CDEE7108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62" y="8424"/>
            <a:ext cx="8472876" cy="847288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9EE2B937-9138-48E8-BC4C-91F010C02821}"/>
              </a:ext>
            </a:extLst>
          </p:cNvPr>
          <p:cNvSpPr txBox="1">
            <a:spLocks/>
          </p:cNvSpPr>
          <p:nvPr/>
        </p:nvSpPr>
        <p:spPr>
          <a:xfrm>
            <a:off x="295688" y="927519"/>
            <a:ext cx="8229600" cy="936104"/>
          </a:xfrm>
          <a:prstGeom prst="rect">
            <a:avLst/>
          </a:prstGeom>
          <a:effectLst>
            <a:glow>
              <a:schemeClr val="accent1">
                <a:alpha val="53000"/>
              </a:schemeClr>
            </a:glow>
            <a:outerShdw dist="50800" algn="ctr" rotWithShape="0">
              <a:srgbClr val="000000"/>
            </a:outerShdw>
          </a:effectLst>
          <a:scene3d>
            <a:camera prst="obliqueTopLeft"/>
            <a:lightRig rig="harsh" dir="t"/>
          </a:scene3d>
          <a:sp3d>
            <a:bevelT w="0" h="0" prst="slope"/>
          </a:sp3d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pl-PL" sz="480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Plan Zadań Ochronnych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339611C3-140A-A757-E0D6-B1524772ACF4}"/>
              </a:ext>
            </a:extLst>
          </p:cNvPr>
          <p:cNvSpPr txBox="1">
            <a:spLocks/>
          </p:cNvSpPr>
          <p:nvPr/>
        </p:nvSpPr>
        <p:spPr>
          <a:xfrm>
            <a:off x="295688" y="1613439"/>
            <a:ext cx="8229600" cy="936104"/>
          </a:xfrm>
          <a:prstGeom prst="rect">
            <a:avLst/>
          </a:prstGeom>
          <a:effectLst>
            <a:glow>
              <a:schemeClr val="accent1">
                <a:alpha val="53000"/>
              </a:schemeClr>
            </a:glow>
            <a:outerShdw blurRad="50800" dist="50800" dir="2400000" algn="ctr" rotWithShape="0">
              <a:srgbClr val="000000"/>
            </a:outerShdw>
          </a:effectLst>
          <a:scene3d>
            <a:camera prst="obliqueTopLeft"/>
            <a:lightRig rig="harsh" dir="t"/>
          </a:scene3d>
          <a:sp3d>
            <a:bevelT prst="slope"/>
          </a:sp3d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pl-PL" sz="300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III spotkanie </a:t>
            </a:r>
          </a:p>
          <a:p>
            <a:pPr algn="ctr"/>
            <a:r>
              <a:rPr lang="pl-PL" sz="300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Zespołu Lokalnej Współpracy</a:t>
            </a:r>
            <a:endParaRPr lang="pl-PL" sz="2400" dirty="0">
              <a:ln w="12700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l-PL" sz="240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10.06.2022</a:t>
            </a:r>
          </a:p>
        </p:txBody>
      </p:sp>
    </p:spTree>
    <p:extLst>
      <p:ext uri="{BB962C8B-B14F-4D97-AF65-F5344CB8AC3E}">
        <p14:creationId xmlns:p14="http://schemas.microsoft.com/office/powerpoint/2010/main" val="391233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1124744"/>
            <a:ext cx="8658311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Oceny siedlisk wymienionych w Załączniku 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inwentaryzacji z lat 2020-2021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62076"/>
              </p:ext>
            </p:extLst>
          </p:nvPr>
        </p:nvGraphicFramePr>
        <p:xfrm>
          <a:off x="204145" y="2552494"/>
          <a:ext cx="8735709" cy="3792122"/>
        </p:xfrm>
        <a:graphic>
          <a:graphicData uri="http://schemas.openxmlformats.org/drawingml/2006/table">
            <a:tbl>
              <a:tblPr firstRow="1" firstCol="1" bandRow="1"/>
              <a:tblGrid>
                <a:gridCol w="792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3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745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  <a:gridCol w="1441257">
                  <a:extLst>
                    <a:ext uri="{9D8B030D-6E8A-4147-A177-3AD203B41FA5}">
                      <a16:colId xmlns:a16="http://schemas.microsoft.com/office/drawing/2014/main" val="588795725"/>
                    </a:ext>
                  </a:extLst>
                </a:gridCol>
                <a:gridCol w="1622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6725">
                  <a:extLst>
                    <a:ext uri="{9D8B030D-6E8A-4147-A177-3AD203B41FA5}">
                      <a16:colId xmlns:a16="http://schemas.microsoft.com/office/drawing/2014/main" val="1011444975"/>
                    </a:ext>
                  </a:extLst>
                </a:gridCol>
              </a:tblGrid>
              <a:tr h="9816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siedliska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Liczba płatów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Powierzchnia płatów (ha)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zachowania siedliska w Obszarze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Stopień zachowania struktury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Stopień zachowania funkcji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908807"/>
                  </a:ext>
                </a:extLst>
              </a:tr>
              <a:tr h="9144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6510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Niżowe i górskie świeże łąki użytkowane ekstensywnie (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Arrhenatherion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elatioris</a:t>
                      </a: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(średni lub zdegradowany)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III (średnio zachowana)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II (dobre perspektywy)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56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7484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Zagrożenia potencjalne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759515"/>
              </p:ext>
            </p:extLst>
          </p:nvPr>
        </p:nvGraphicFramePr>
        <p:xfrm>
          <a:off x="284583" y="1393384"/>
          <a:ext cx="8574836" cy="5133571"/>
        </p:xfrm>
        <a:graphic>
          <a:graphicData uri="http://schemas.openxmlformats.org/drawingml/2006/table">
            <a:tbl>
              <a:tblPr firstRow="1" firstCol="1" bandRow="1"/>
              <a:tblGrid>
                <a:gridCol w="4287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7418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</a:tblGrid>
              <a:tr h="33616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600" b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2944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bóbr europejski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wydra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2609">
                <a:tc>
                  <a:txBody>
                    <a:bodyPr/>
                    <a:lstStyle/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G05.06 Chirurgia drzewna, ścinanie na potrzeby bezpieczeństwa</a:t>
                      </a: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F03.02.03 Chwytanie, trucie, kłusownictwo</a:t>
                      </a: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J02 Spowodowane przez człowieka zmiany stosunków wodnych</a:t>
                      </a:r>
                      <a:endParaRPr lang="pl-PL" sz="14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D01.02 Drogi, autostrady</a:t>
                      </a: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F03.02.03 Chwytanie, trucie, kłusownictwo</a:t>
                      </a: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F03.02.06 Inne formy pozyskiwania zwierząt</a:t>
                      </a: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7420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 działań ochronnych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271410"/>
              </p:ext>
            </p:extLst>
          </p:nvPr>
        </p:nvGraphicFramePr>
        <p:xfrm>
          <a:off x="284582" y="1423418"/>
          <a:ext cx="8574836" cy="5133571"/>
        </p:xfrm>
        <a:graphic>
          <a:graphicData uri="http://schemas.openxmlformats.org/drawingml/2006/table">
            <a:tbl>
              <a:tblPr firstRow="1" firstCol="1" bandRow="1"/>
              <a:tblGrid>
                <a:gridCol w="4287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7418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</a:tblGrid>
              <a:tr h="33616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600" b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2944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bóbr europejski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wydra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2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DejaVu Sans"/>
                        </a:rPr>
                        <a:t> Utrzymanie niepogorszonego stanu ochrony gatunku w skali obszaru Natura 2000.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pl-PL" sz="1400" b="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fontAlgn="auto">
                        <a:buFont typeface="Symbol" panose="05050102010706020507" pitchFamily="18" charset="2"/>
                        <a:buChar char=""/>
                      </a:pPr>
                      <a:r>
                        <a:rPr lang="pl-PL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Utrzymanie naturalnego charakteru cieków wraz z ich ichtiofauną oraz drożności Sanu (ze względu na zapewnienie dyspersji wydr i przemieszczania się ryb). </a:t>
                      </a:r>
                    </a:p>
                    <a:p>
                      <a:pPr marL="0" lvl="0" indent="0" algn="just" fontAlgn="auto">
                        <a:buFont typeface="Symbol" panose="05050102010706020507" pitchFamily="18" charset="2"/>
                        <a:buChar char=""/>
                      </a:pPr>
                      <a:endParaRPr lang="pl-PL" sz="1400" kern="150" dirty="0">
                        <a:latin typeface="Arial" panose="020B060402020202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  <a:p>
                      <a:pPr marL="0" lvl="0" indent="0" algn="just" fontAlgn="auto">
                        <a:buFont typeface="Symbol" panose="05050102010706020507" pitchFamily="18" charset="2"/>
                        <a:buChar char=""/>
                      </a:pPr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Utrzymanie populacji co najmniej na obecnym poziomie.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39878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 </a:t>
            </a:r>
            <a:r>
              <a:rPr lang="pl-PL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ochronn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12456"/>
              </p:ext>
            </p:extLst>
          </p:nvPr>
        </p:nvGraphicFramePr>
        <p:xfrm>
          <a:off x="284583" y="1432703"/>
          <a:ext cx="8574836" cy="5102209"/>
        </p:xfrm>
        <a:graphic>
          <a:graphicData uri="http://schemas.openxmlformats.org/drawingml/2006/table">
            <a:tbl>
              <a:tblPr firstRow="1" firstCol="1" bandRow="1"/>
              <a:tblGrid>
                <a:gridCol w="4287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7418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600" b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2944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bóbr europejski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wydra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2609">
                <a:tc>
                  <a:txBody>
                    <a:bodyPr/>
                    <a:lstStyle/>
                    <a:p>
                      <a:r>
                        <a:rPr lang="pl-PL" sz="14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Zadanie: </a:t>
                      </a:r>
                      <a:r>
                        <a:rPr lang="pl-PL" sz="1400" b="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Zachowanie siedlisk gatunku stanowiącego przedmiot ochrony – działanie obligatoryjne</a:t>
                      </a:r>
                      <a:endParaRPr lang="pl-PL" sz="1400" b="0" kern="150" dirty="0">
                        <a:effectLst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pl-PL" sz="1400" b="1" kern="150" dirty="0"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Zakres: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Dopuszczenie swobodnego rozwoju populacji i tolerowanie działalności bobrów z wyjątkami w razie zagrożenia dla zabudowy mieszkalnej bądź elementów infrastruktury komunikacyjnej. Niepogorszenie bazy pokarmowej dla gatunku (nieusuwanie nadbrzeżnych, </a:t>
                      </a:r>
                      <a:r>
                        <a:rPr lang="pl-PL" sz="1400" kern="1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zadrzewień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i </a:t>
                      </a:r>
                      <a:r>
                        <a:rPr lang="pl-PL" sz="1400" kern="1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zakrzewień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, rezygnacja z regulacji brzegów cieków o ile nie jest bezwzględnie konieczne). Wszelkie prace w dolinach rzek powinny być wykonywane z uwzględnieniem wymagań środowiskowych bobra, m.in. zachowanie starorzeczy, </a:t>
                      </a:r>
                      <a:r>
                        <a:rPr lang="pl-PL" sz="1400" kern="1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zadrzewień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, starych drzew, utrzymanie odpowiedniej ilości wód i eliminacja źródeł zanieczyszczeń.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400" b="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Zadanie: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Zachowanie siedlisk gatunku stanowiącego przedmiot </a:t>
                      </a:r>
                      <a:r>
                        <a:rPr lang="pl-PL" sz="1400" b="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ochrony – działanie obligatoryjne</a:t>
                      </a:r>
                      <a:endParaRPr lang="pl-PL" sz="1400" b="0" kern="150" dirty="0">
                        <a:effectLst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pl-PL" sz="1400" b="1" kern="150" dirty="0"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Zakres: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Niepogorszenie bazy pokarmowej dla gatunku (niewprowadzanie elementów zagrażających drożności cieków dla przemieszczania się wydr i ryb, rezygnacja z regulacji brzegów i dna cieków o ile nie jest to bezwzględnie konieczne, zapobieganie zanieczyszczeniu wody). Wszelkie prace w dolinach rzek powinny być wykonywane z uwzględnieniem wymagań środowiskowych wydry, ryb i płazów: m.in. zachowanie starorzeczy, utrzymanie odpowiedniej jakości wód i eliminacja źródeł zanieczyszczeń.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29169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D8F8B020-136A-4BAB-9C7A-7BA321850EF9}"/>
              </a:ext>
            </a:extLst>
          </p:cNvPr>
          <p:cNvSpPr txBox="1">
            <a:spLocks/>
          </p:cNvSpPr>
          <p:nvPr/>
        </p:nvSpPr>
        <p:spPr>
          <a:xfrm>
            <a:off x="0" y="2647366"/>
            <a:ext cx="9144000" cy="792088"/>
          </a:xfrm>
          <a:prstGeom prst="rect">
            <a:avLst/>
          </a:prstGeom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r>
              <a:rPr lang="pl-PL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Fauna </a:t>
            </a:r>
            <a:r>
              <a:rPr lang="pl-PL" sz="54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naturowa</a:t>
            </a:r>
            <a:r>
              <a:rPr lang="pl-PL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Obszaru </a:t>
            </a:r>
          </a:p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r>
              <a:rPr lang="pl-PL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podsumowanie</a:t>
            </a:r>
          </a:p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endParaRPr kumimoji="0" lang="pl-PL" sz="5400" b="1" i="0" u="none" strike="noStrike" kern="1200" cap="none" spc="0" normalizeH="0" baseline="0" noProof="0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908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10">
            <a:extLst>
              <a:ext uri="{FF2B5EF4-FFF2-40B4-BE49-F238E27FC236}">
                <a16:creationId xmlns:a16="http://schemas.microsoft.com/office/drawing/2014/main" id="{F771A003-B00D-2AC0-4C94-4F88251E8A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6623946"/>
              </p:ext>
            </p:extLst>
          </p:nvPr>
        </p:nvGraphicFramePr>
        <p:xfrm>
          <a:off x="740264" y="899504"/>
          <a:ext cx="8403736" cy="5980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438950F2-263C-2CBA-F854-03D1688C9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41" y="988901"/>
            <a:ext cx="297707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Liczba stanowisk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gatunków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fauny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naturowej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1468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07D04FC-BF38-4A47-B913-F0D57FE2711D}"/>
              </a:ext>
            </a:extLst>
          </p:cNvPr>
          <p:cNvSpPr txBox="1"/>
          <p:nvPr/>
        </p:nvSpPr>
        <p:spPr>
          <a:xfrm>
            <a:off x="444549" y="1633892"/>
            <a:ext cx="805542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Podsumowanie zmian w SDF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dotyczących fauny </a:t>
            </a:r>
            <a:r>
              <a:rPr lang="pl-PL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naturowej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Badania z lat 2020-2021 objęły zaledwie 17% powierzchni obszaru PLH180025 Nad Husowem, a mimo to lista przedmiotów ochrony wzbogaciła się aż o 3 gatunki (1166 traszka grzebieniasta </a:t>
            </a:r>
            <a:r>
              <a:rPr lang="pl-PL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Triturus</a:t>
            </a:r>
            <a:r>
              <a:rPr lang="pl-PL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cristatus</a:t>
            </a: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1337 bóbr europejski </a:t>
            </a:r>
            <a:r>
              <a:rPr lang="pl-PL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Castor</a:t>
            </a:r>
            <a:r>
              <a:rPr lang="pl-PL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oraz 1355 wydra </a:t>
            </a:r>
            <a:r>
              <a:rPr lang="pl-PL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Lutra lutra</a:t>
            </a: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W przypadku pozostałych taksonów zapisów w SDF nie zmieniano w żadnym przypadku, nawet przy braku stwierdzenia gatunku. Wynika to z faktu, że SDF dotyczy całego obszaru Natura 2000, dlatego kolejne stanowiska gatunków fauny </a:t>
            </a:r>
            <a:r>
              <a:rPr lang="pl-PL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naturowej</a:t>
            </a: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mogą znajdować się na niebadanych 83% jego powierzchni.</a:t>
            </a:r>
            <a:endParaRPr kumimoji="0" lang="pl-PL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5B2AB4B-ABA5-42B0-BAA9-EB83F8521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22" y="0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49725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D8F8B020-136A-4BAB-9C7A-7BA321850EF9}"/>
              </a:ext>
            </a:extLst>
          </p:cNvPr>
          <p:cNvSpPr txBox="1">
            <a:spLocks/>
          </p:cNvSpPr>
          <p:nvPr/>
        </p:nvSpPr>
        <p:spPr>
          <a:xfrm>
            <a:off x="0" y="2376612"/>
            <a:ext cx="9144000" cy="792088"/>
          </a:xfrm>
          <a:prstGeom prst="rect">
            <a:avLst/>
          </a:prstGeom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r>
              <a:rPr lang="pl-PL" sz="5400" b="1" dirty="0">
                <a:ln w="10160">
                  <a:solidFill>
                    <a:srgbClr val="604878"/>
                  </a:solidFill>
                  <a:prstDash val="solid"/>
                </a:ln>
                <a:solidFill>
                  <a:srgbClr val="CC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Nowe granice Obszaru </a:t>
            </a:r>
          </a:p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r>
              <a:rPr lang="pl-PL" sz="5400" b="1" dirty="0">
                <a:ln w="10160">
                  <a:solidFill>
                    <a:srgbClr val="604878"/>
                  </a:solidFill>
                  <a:prstDash val="solid"/>
                </a:ln>
                <a:solidFill>
                  <a:srgbClr val="CC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Natura 2000</a:t>
            </a:r>
            <a:endParaRPr kumimoji="0" lang="pl-PL" sz="5400" b="1" i="0" u="none" strike="noStrike" kern="1200" cap="none" spc="0" normalizeH="0" baseline="0" noProof="0" dirty="0">
              <a:ln w="10160">
                <a:solidFill>
                  <a:srgbClr val="604878"/>
                </a:solidFill>
                <a:prstDash val="solid"/>
              </a:ln>
              <a:solidFill>
                <a:srgbClr val="CC66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1018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4C2ADDC-6A4D-4CCB-982B-B9A2A42E1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67EB764-B3C3-472B-AC55-2A61C3684EF3}"/>
              </a:ext>
            </a:extLst>
          </p:cNvPr>
          <p:cNvSpPr txBox="1"/>
          <p:nvPr/>
        </p:nvSpPr>
        <p:spPr>
          <a:xfrm>
            <a:off x="489187" y="2245102"/>
            <a:ext cx="8320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kern="15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Korekta granic Obszaru</a:t>
            </a:r>
          </a:p>
          <a:p>
            <a:endParaRPr lang="pl-PL" kern="15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pl-PL" kern="15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Nowa delimitacja Obszaru będzie </a:t>
            </a:r>
            <a:r>
              <a:rPr lang="pl-PL" kern="150" dirty="0">
                <a:latin typeface="Arial" panose="020B0604020202020204" pitchFamily="34" charset="0"/>
                <a:ea typeface="Times New Roman" panose="02020603050405020304" pitchFamily="18" charset="0"/>
              </a:rPr>
              <a:t>skorelowana z przebiegiem granic działek ewidencyjnych, a ponadto uwzględni jego poszerzenie o mały fragment podmokłej łąki w dolinie Tarnawki, będącej siedliskiem czerwończyka nieparka.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08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4C2ADDC-6A4D-4CCB-982B-B9A2A42E1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3FB9DA7-0005-4B88-5EDE-57B059322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30" y="899504"/>
            <a:ext cx="8420684" cy="595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606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B3DBBB8C-54F4-4CC3-8D0A-5B559B15660F}"/>
              </a:ext>
            </a:extLst>
          </p:cNvPr>
          <p:cNvSpPr txBox="1"/>
          <p:nvPr/>
        </p:nvSpPr>
        <p:spPr>
          <a:xfrm>
            <a:off x="514431" y="903140"/>
            <a:ext cx="809026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Uwagi do miejscowych planów</a:t>
            </a:r>
          </a:p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zagospodarowania przestrzennego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2000" b="1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pl-PL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Brak uwag, chociaż szczegółowo analizowano szereg dokumentów, </a:t>
            </a:r>
          </a:p>
          <a:p>
            <a:r>
              <a:rPr lang="pl-PL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tym:</a:t>
            </a:r>
          </a:p>
          <a:p>
            <a:endParaRPr lang="pl-PL" b="1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Miejscowy Plan Zagospodarowania Przestrzennego Nr 1/96 terenu usług we wsi Markowa uchwalony Uchwałą Nr XXIV/115/97 Rady Gminy w Markowej z dnia 10 marca 1997r. ogłoszoną w Dzienniku Urzędowym Województwa Podkarpackiego Nr 4 z 1997 r. poz.43.</a:t>
            </a:r>
          </a:p>
          <a:p>
            <a:pPr marL="342900" indent="-342900">
              <a:buFont typeface="+mj-lt"/>
              <a:buAutoNum type="arabicPeriod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Miejscowy Plan Zagospodarowania Przestrzennego Nr 2/96 terenu usług we wsi Tarnawka,  uchwalony Uchwałą Nr XXIV/116/97 Rady Gminy w Markowej z dnia 10 marca 1997r. ogłoszoną w Dzienniku Urzędowym Województwa Podkarpackiego Nr 4 z 1997 r. poz.44.</a:t>
            </a:r>
          </a:p>
          <a:p>
            <a:pPr marL="342900" indent="-342900">
              <a:buFont typeface="+mj-lt"/>
              <a:buAutoNum type="arabicPeriod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Miejscowy Plan Zagospodarowania Przestrzennego Nr 3/96 terenu budownictwa we wsi Markowa uchwalony Uchwałą Nr XXIV/117/97 Rady Gminy w Markowej z dnia 10 marca 1997 r. ogłoszoną w Dzienniku Urzędowym Województwa Podkarpackiego Nr 4 z 1997r poz. 45.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6DAD3-CFCD-4724-B518-E0610B161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717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88" y="1309410"/>
            <a:ext cx="8837823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Siedliska wymienione w Załączniku 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według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starego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nowego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SDF 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585595"/>
              </p:ext>
            </p:extLst>
          </p:nvPr>
        </p:nvGraphicFramePr>
        <p:xfrm>
          <a:off x="336555" y="2552494"/>
          <a:ext cx="8574834" cy="3792122"/>
        </p:xfrm>
        <a:graphic>
          <a:graphicData uri="http://schemas.openxmlformats.org/drawingml/2006/table">
            <a:tbl>
              <a:tblPr firstRow="1" firstCol="1" bandRow="1"/>
              <a:tblGrid>
                <a:gridCol w="792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3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3257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  <a:gridCol w="669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9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46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3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63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siedliska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Powierzchnia (ha)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Reprezentatywność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Powierzchnia względna 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</a:t>
                      </a:r>
                      <a:b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stanu zachowania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ogólna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6510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Niżowe i górskie świeże łąki użytkowane ekstensywnie (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Arrhenatherion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elatioris</a:t>
                      </a: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000" b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69965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B3DBBB8C-54F4-4CC3-8D0A-5B559B15660F}"/>
              </a:ext>
            </a:extLst>
          </p:cNvPr>
          <p:cNvSpPr txBox="1"/>
          <p:nvPr/>
        </p:nvSpPr>
        <p:spPr>
          <a:xfrm>
            <a:off x="514431" y="903140"/>
            <a:ext cx="809026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Uwagi do miejscowych planów</a:t>
            </a:r>
          </a:p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zagospodarowania przestrzennego – c.d.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2000" b="1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Miejscowy Plan Zagospodarowania Przestrzennego Nr 4/96 terenu budownictwa mieszkaniowego we wsi Husów, uchwalony Uchwałą Nr XXIV/118/97 Rady Gminy w Markowej z dnia 10 marca 1997r. ogłoszoną w Dzienniku Urzędowym Województwa Podkarpackiego Nr 4 z 1997r poz. 46.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Miejscowy Plan Zagospodarowania Przestrzennego Nr 5/96 w gminie Markowa, terenu zbiornika retencyjnego w Tarnawce, uchwalony Uchwałą Nr XXIV/119/97 Rady Gminy w Markowej z dnia 10 marca 1997r. ogłoszoną w Dzienniku Urzędowym Województwa Podkarpackiego Nr 4 z 1997 r poz.47.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Miejscowy Plan Zagospodarowania Przestrzennego terenu pod „Kaplicę przedpogrzebową” w miejscowości Markowa uchwalony Uchwałą Nr VI/34/03 Rady Gminy w Markowej z dnia 29 kwietnia 2003r. ogłoszoną w Dzienniku Urzędowym  Województwa podkarpackiego  Nr 42 z 2003 r. poz. 857.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6DAD3-CFCD-4724-B518-E0610B161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529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B3DBBB8C-54F4-4CC3-8D0A-5B559B15660F}"/>
              </a:ext>
            </a:extLst>
          </p:cNvPr>
          <p:cNvSpPr txBox="1"/>
          <p:nvPr/>
        </p:nvSpPr>
        <p:spPr>
          <a:xfrm>
            <a:off x="514431" y="903140"/>
            <a:ext cx="809026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Uwagi do miejscowych planów</a:t>
            </a:r>
          </a:p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zagospodarowania przestrzennego – c.d.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2000" b="1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7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 Zagospodarowania Przestrzennego województwa podkarpackiego – perspektywa 2030. Załącznik nr 1 do uchwały nr LIX/930/18 Sejmiku Województwa Podkarpackiego z dnia 27 sierpnia 2018 r.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Uchwała nr XXVIII/166/2017 Rady Gminy Chmielnik z dnia 31 grudnia 2002 r. w sprawie uchwalenia miejscowego planu zagospodarowania przestrzennego terenów lasów i zalesień na obszarze Gminy Chmielnik.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Uchwała Nr XXXIV/232/97 Rady Gminy w Łańcucie z dnia 28 listopada 1997 w sprawie uchwalenia miejscowego planu zagospodarowania przestrzennego terenów leśnych i gruntów przeznaczonych do zalesienia.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Strategia Rozwoju Gminy Łańcut na lata 2008-2020. Uchwała Nr XII/137/08 Rady Gminy Łańcut z dnia 5 lutego 2008 r. w sprawie przyjęcia Strategii Rozwoju Gminy Łańcut na lata 2008-2020.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Strategia Rozwoju Gminy Jawornik Polski na lata 2008-2020. Uchwała Nr 144/XX/2008 Rady Gminy Jawornik Polski z dnia 26 lutego 2008 r. w sprawie uchwalenia „Strategii Rozwoju Gminy Jawornik Polski na lata 2008 – 2020”.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6DAD3-CFCD-4724-B518-E0610B161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24303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B3DBBB8C-54F4-4CC3-8D0A-5B559B15660F}"/>
              </a:ext>
            </a:extLst>
          </p:cNvPr>
          <p:cNvSpPr txBox="1"/>
          <p:nvPr/>
        </p:nvSpPr>
        <p:spPr>
          <a:xfrm>
            <a:off x="526869" y="822457"/>
            <a:ext cx="809026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Uwagi do miejscowych planów</a:t>
            </a:r>
          </a:p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zagospodarowania przestrzennego – c.d.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2000" b="1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12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Strategia Rozwoju Miasta i Gminy Kańczuga na lata 2016-2022. Uchwała Nr XIV/153/2016 Rady Miejskiej w Kańczudze z dnia 13 kwietnia 2016 r. w sprawie przyjęcia Strategii Rozwoju Miasta i Gminy Kańczuga na lata 2016-2022.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Strategia Rozwoju Gminy Chmielnik do 2029 roku (projekt roboczy). Chmielnik, 2019.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Strategia Rozwoju Lokalnego Gminy Hyżne na lata 2016-2025.  Uchwała Nr XVII/99/16 Rady Gminy Hyżne z dnia 2 marca 2016 r. w sprawie przyjęcia Strategii Rozwoju Lokalnego Gminy Hyżne na lata 2016-2025.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Studium Uwarunkowań i Kierunków Zagospodarowania Przestrzennego Gminy Łańcut. Uchwalono Uchwałą Nr XXVI/229/2001 Rady Gminy Łańcut z dnia 6 czerwca 2001 r. z późniejszymi zmianami.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Studium Uwarunkowań i Kierunków Zagospodarowania Przestrzennego Gminy Markowa. Kierunki zagospodarowania i polityka przestrzenna. Uchwalono uchwałą Nr XXI/131/2001 Rady Gminy Markowa z dnia 31 stycznia 2001 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6DAD3-CFCD-4724-B518-E0610B161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93864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B3DBBB8C-54F4-4CC3-8D0A-5B559B15660F}"/>
              </a:ext>
            </a:extLst>
          </p:cNvPr>
          <p:cNvSpPr txBox="1"/>
          <p:nvPr/>
        </p:nvSpPr>
        <p:spPr>
          <a:xfrm>
            <a:off x="514431" y="903140"/>
            <a:ext cx="809026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Uwagi do miejscowych planów</a:t>
            </a:r>
          </a:p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zagospodarowania przestrzennego – c.d.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2000" b="1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17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Studium Uwarunkowań i Kierunków Zagospodarowania Przestrzennego gminy i miasta Kańczuga. Uchwalone uchwałą nr V/34/2000 Rady Miejskiej w Kańczudze w dniu 27 października 2000 r. Ze zmianą nr 1 wprowadzoną Uchwałą nr V/60/2011 Rady Miejskiej w Kańczudze z dnia 20 maja 2011 r. Ze zmianą nr 3 wprowadzoną uchwałą nr Rady Miejskiej w Kańczudze z dnia 31 maja 2017 r.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Lokalny Program Rewitalizacji dla Gminy Łańcut na lata 2016-2022. Załącznik do uchwały XXVIII/236/17 Rady Gminy Łańcut z dnia 29 marca 2017 r. w sprawie przyjęcia Lokalnego Programu Rewitalizacji dla Gminy Łańcut na lata 2016-2022.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Lokalny Program Rewitalizacji Gminy Jawornik Polski na lata 2016-2023. Załącznik do Uchwały Nr 377/LIV/2018 Rady Gminy Jawornik Polski z dnia 30 lipca 2018. Jawornik Polski, 2017/2018.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 rewitalizacji dla Miasta i Gminy Kańczuga na lata 2017-2023. Załącznik do uchwały Nr XXXI/321/2018 Rady Miejskiej w Kańczudze z dnia 24 stycznia 2018 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6DAD3-CFCD-4724-B518-E0610B161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8730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B3DBBB8C-54F4-4CC3-8D0A-5B559B15660F}"/>
              </a:ext>
            </a:extLst>
          </p:cNvPr>
          <p:cNvSpPr txBox="1"/>
          <p:nvPr/>
        </p:nvSpPr>
        <p:spPr>
          <a:xfrm>
            <a:off x="514431" y="956930"/>
            <a:ext cx="809026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Uwagi do miejscowych planów</a:t>
            </a:r>
          </a:p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zagospodarowania przestrzennego – c.d.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2000" b="1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21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 Rozwoju Lokalnego Gminy Chmielnik Powiat Rzeszowski Województwo Podkarpackie. Chmielnik, lipiec 2004.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Strategia Rozwoju Gospodarczego Przeworsko-Dynowskiego Obszaru Wsparcia. Uchwała Nr XLIX/281/14 Rady Miasta Dynów z dnia 6 listopada 2014 r. w sprawie przyjęcia Strategii Rozwoju Gospodarczego Przeworsko-Dynowskiego Obszaru Wsparcia.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pl-PL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Strategia Rozwoju Powiatu Przeworskiego na lata 2014-2020, Rzeszów, grudzień 2014 r. Uchwała Nr 79/33/14 Zarządu Powiatu Przeworskiego z dnia 7 listopada 2014 roku w sprawie przyjęcia  oraz przeprowadzenia konsultacji społecznych projektu „Strategia Rozwoju Powiatu Przeworskiego na lata 2014-2020” wraz z „Prognozą oddziaływania na środowisko”.</a:t>
            </a:r>
            <a:endParaRPr lang="pl-PL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6DAD3-CFCD-4724-B518-E0610B161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71186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B3DBBB8C-54F4-4CC3-8D0A-5B559B15660F}"/>
              </a:ext>
            </a:extLst>
          </p:cNvPr>
          <p:cNvSpPr txBox="1"/>
          <p:nvPr/>
        </p:nvSpPr>
        <p:spPr>
          <a:xfrm>
            <a:off x="374469" y="1537626"/>
            <a:ext cx="8090262" cy="4224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Harmonogram dalszych prac nad PZO</a:t>
            </a:r>
          </a:p>
          <a:p>
            <a:pPr algn="ctr"/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AutoNum type="arabicPeriod"/>
            </a:pPr>
            <a:r>
              <a:rPr lang="pl-PL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Przygotowanie wstępnej wersji zarządzenia w sprawie ustanowienia PZO wraz z uzasadnieniem i projektem obwieszczenia (9 część zamówienia). </a:t>
            </a:r>
          </a:p>
          <a:p>
            <a:pPr marL="342900" indent="-342900" algn="just" fontAlgn="auto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AutoNum type="arabicPeriod"/>
            </a:pPr>
            <a:r>
              <a:rPr lang="pl-PL" b="1" kern="0" dirty="0">
                <a:latin typeface="Arial" panose="020B0604020202020204" pitchFamily="34" charset="0"/>
                <a:cs typeface="Arial" panose="020B0604020202020204" pitchFamily="34" charset="0"/>
              </a:rPr>
              <a:t>Odniesienie się do uwag społecznych i ich uwzględnienie w poprawionym projekcie </a:t>
            </a:r>
            <a:r>
              <a:rPr lang="pl-PL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zarządzenia w sprawie ustanowienia PZO</a:t>
            </a:r>
            <a:r>
              <a:rPr lang="pl-PL" b="1" kern="0" dirty="0">
                <a:latin typeface="Arial" panose="020B0604020202020204" pitchFamily="34" charset="0"/>
                <a:cs typeface="Arial" panose="020B0604020202020204" pitchFamily="34" charset="0"/>
              </a:rPr>
              <a:t> (10 część zamówienia).</a:t>
            </a:r>
          </a:p>
          <a:p>
            <a:pPr marL="342900" indent="-342900" algn="just" fontAlgn="auto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AutoNum type="arabicPeriod"/>
            </a:pPr>
            <a:r>
              <a:rPr lang="pl-PL" b="1" kern="0" dirty="0">
                <a:latin typeface="Arial" panose="020B0604020202020204" pitchFamily="34" charset="0"/>
                <a:cs typeface="Arial" panose="020B0604020202020204" pitchFamily="34" charset="0"/>
              </a:rPr>
              <a:t>Dwuetapowe przekazanie PZO Zamawiającemu (m.in. w wersji elektronicznej) oraz jego poprawa i uzupełnienie (11 i 12 część zamówienia).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6DAD3-CFCD-4724-B518-E0610B161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48668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19759"/>
            <a:ext cx="9144000" cy="457200"/>
          </a:xfrm>
          <a:prstGeom prst="rect">
            <a:avLst/>
          </a:prstGeom>
          <a:noFill/>
          <a:ln w="31750" cmpd="dbl">
            <a:noFill/>
            <a:miter lim="800000"/>
            <a:headEnd/>
            <a:tailEnd/>
          </a:ln>
        </p:spPr>
        <p:txBody>
          <a:bodyPr wrap="square" lIns="126000" rIns="126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Wykorzystane materiały</a:t>
            </a:r>
          </a:p>
        </p:txBody>
      </p:sp>
      <p:sp>
        <p:nvSpPr>
          <p:cNvPr id="3" name="Prostokąt 2"/>
          <p:cNvSpPr/>
          <p:nvPr/>
        </p:nvSpPr>
        <p:spPr>
          <a:xfrm>
            <a:off x="323528" y="712364"/>
            <a:ext cx="8496944" cy="59093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Herbich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J. (red). 2004. Poradniki ochrony siedlisk i gatunków Natura 2000 – podręcznik metodyczny. Ministerstwo Środowiska, Warszawa.</a:t>
            </a:r>
          </a:p>
          <a:p>
            <a:pPr algn="just">
              <a:buFont typeface="Arial" pitchFamily="34" charset="0"/>
              <a:buChar char="•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Makomaska-Juchiewicz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M. (red.) 2010. Monitoring gatunków zwierząt. Przewodnik metodyczny. Część I. GIOŚ, Warszawa.</a:t>
            </a:r>
          </a:p>
          <a:p>
            <a:pPr algn="just">
              <a:buFont typeface="Arial" pitchFamily="34" charset="0"/>
              <a:buChar char="•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Makomaska-Juchiewicz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M., Baran P. (red.). 2012. Monitoring gatunków zwierząt. Przewodnik metodyczny. Część II. GIOŚ, Warszawa.</a:t>
            </a:r>
          </a:p>
          <a:p>
            <a:pPr algn="just">
              <a:buFont typeface="Arial" pitchFamily="34" charset="0"/>
              <a:buChar char="•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Makomaska-Juchiewicz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M., Baran P. (red.). 2012. Monitoring gatunków zwierząt. Przewodnik metodyczny. Część III. GIOŚ, Warszawa.</a:t>
            </a:r>
          </a:p>
          <a:p>
            <a:pPr algn="just">
              <a:buFont typeface="Arial" pitchFamily="34" charset="0"/>
              <a:buChar char="•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Makomaska-Juchiewicz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M. Bonk M. (red.) 2015. Monitoring gatunków zwierząt. Przewodnik metodyczny. Część IV. GIOŚ, Warszawa.</a:t>
            </a:r>
          </a:p>
          <a:p>
            <a:pPr algn="just">
              <a:buFont typeface="Arial" pitchFamily="34" charset="0"/>
              <a:buChar char="•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 Mróz W. (red.) 2010. Monitoring siedlisk przyrodniczych. Przewodnik metodyczny. Część I. GIOŚ, Warszawa.</a:t>
            </a:r>
          </a:p>
          <a:p>
            <a:pPr algn="just">
              <a:buFont typeface="Arial" pitchFamily="34" charset="0"/>
              <a:buChar char="•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 Mróz W. (red.) 2012. Monitoring siedlisk przyrodniczych. Przewodnik metodyczny. Część II. GIOŚ, Warszawa.</a:t>
            </a:r>
          </a:p>
          <a:p>
            <a:pPr algn="just">
              <a:buFont typeface="Arial" pitchFamily="34" charset="0"/>
              <a:buChar char="•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sz="1400" b="0" i="0" u="none" strike="noStrike" baseline="0" dirty="0">
                <a:solidFill>
                  <a:srgbClr val="29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Mróz W. (red.) 2012. Monitoring siedlisk przyrodniczych. Przewodnik metodyczny. Część III. GIOŚ, Warszawa.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 Mróz W. (red.). 2015. Monitoring siedlisk przyrodniczych. Przewodnik metodyczny. Część IV. GIOŚ, Warszawa.</a:t>
            </a:r>
          </a:p>
          <a:p>
            <a:pPr algn="just">
              <a:buFont typeface="Arial" pitchFamily="34" charset="0"/>
              <a:buChar char="•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Natura 2000 partnerstwo dla przyrody”.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Prezentacja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opracowana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ramach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projektu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bliźniaczego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Polska –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Królestwo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Wielkiej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Brytanii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Królestwo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Niderlandów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nr PL2004/IB/EN-03: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Opracowanie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planów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renaturalizacji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siedlisk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przyrodniczych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siedlisk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gatunków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obszarach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Natura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2000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oraz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planów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zarządzania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dla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wybranych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gatunków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objętych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Dyrektywą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Ptasią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Dyrektywą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Siedliskową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. O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pracowanie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Paweł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Pawlaczyk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redakcja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Michał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Miazga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Opracowanie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lanu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zadań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ochronnych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dla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obszaru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Natura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2000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Generalna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Dyrekcja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Ochrony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Środowiska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Wytyczne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wydane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podstawie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art. 32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ust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 1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świetle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art. 32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ust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 2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pkt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ustawy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z 16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kwietnia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2004 r. o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ochronie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przyrody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. 12 grudnia 2012 r. </a:t>
            </a:r>
          </a:p>
          <a:p>
            <a:pPr algn="just">
              <a:buFont typeface="Arial" pitchFamily="34" charset="0"/>
              <a:buChar char="•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 Standardowy Formularz Danych SDF Obszaru Natura 2000 Nad Husowem.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FF53761-2735-4662-9569-BE3E7522A1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164" y="392373"/>
            <a:ext cx="8097672" cy="60732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A347306-F4B8-4F12-A8CB-7322B3775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05100"/>
            <a:ext cx="9144000" cy="580676"/>
          </a:xfrm>
        </p:spPr>
        <p:txBody>
          <a:bodyPr>
            <a:noAutofit/>
          </a:bodyPr>
          <a:lstStyle/>
          <a:p>
            <a:pPr algn="ctr"/>
            <a:r>
              <a:rPr lang="pl-PL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Dziękujemy za uwagę</a:t>
            </a: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48998" y="1030413"/>
            <a:ext cx="2225456" cy="150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46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D8F8B020-136A-4BAB-9C7A-7BA321850EF9}"/>
              </a:ext>
            </a:extLst>
          </p:cNvPr>
          <p:cNvSpPr txBox="1">
            <a:spLocks/>
          </p:cNvSpPr>
          <p:nvPr/>
        </p:nvSpPr>
        <p:spPr>
          <a:xfrm>
            <a:off x="0" y="2315673"/>
            <a:ext cx="9144000" cy="792088"/>
          </a:xfrm>
          <a:prstGeom prst="rect">
            <a:avLst/>
          </a:prstGeom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r>
              <a:rPr lang="pl-PL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Zagrożenia i ochrona siedlisk łąkowych</a:t>
            </a:r>
          </a:p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endParaRPr kumimoji="0" lang="pl-PL" sz="5400" b="1" i="0" u="none" strike="noStrike" kern="1200" cap="none" spc="0" normalizeH="0" baseline="0" noProof="0" dirty="0">
              <a:ln w="10160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558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Zagrożenia istniejące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751521"/>
              </p:ext>
            </p:extLst>
          </p:nvPr>
        </p:nvGraphicFramePr>
        <p:xfrm>
          <a:off x="284583" y="1393384"/>
          <a:ext cx="8574837" cy="5182077"/>
        </p:xfrm>
        <a:graphic>
          <a:graphicData uri="http://schemas.openxmlformats.org/drawingml/2006/table">
            <a:tbl>
              <a:tblPr firstRow="1" firstCol="1" bandRow="1"/>
              <a:tblGrid>
                <a:gridCol w="8574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2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 siedliska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400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6510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8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 Brak zagrożeń i nacisków</a:t>
                      </a:r>
                    </a:p>
                    <a:p>
                      <a:endParaRPr lang="pl-PL" sz="1400" b="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2728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Zagrożenia potencjalne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126410"/>
              </p:ext>
            </p:extLst>
          </p:nvPr>
        </p:nvGraphicFramePr>
        <p:xfrm>
          <a:off x="284583" y="1393384"/>
          <a:ext cx="8574837" cy="5182077"/>
        </p:xfrm>
        <a:graphic>
          <a:graphicData uri="http://schemas.openxmlformats.org/drawingml/2006/table">
            <a:tbl>
              <a:tblPr firstRow="1" firstCol="1" bandRow="1"/>
              <a:tblGrid>
                <a:gridCol w="8574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2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 siedliska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400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6510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8510">
                <a:tc>
                  <a:txBody>
                    <a:bodyPr/>
                    <a:lstStyle/>
                    <a:p>
                      <a:pPr fontAlgn="auto">
                        <a:lnSpc>
                          <a:spcPct val="115000"/>
                        </a:lnSpc>
                      </a:pPr>
                      <a:r>
                        <a:rPr lang="pl-PL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A03.03 Zaniechanie/brak koszenia</a:t>
                      </a:r>
                    </a:p>
                    <a:p>
                      <a:pPr fontAlgn="auto">
                        <a:lnSpc>
                          <a:spcPct val="115000"/>
                        </a:lnSpc>
                      </a:pPr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pPr fontAlgn="auto">
                        <a:lnSpc>
                          <a:spcPct val="115000"/>
                        </a:lnSpc>
                      </a:pPr>
                      <a:r>
                        <a:rPr lang="pl-PL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A04.03 Zarzucenie pasterstwa, brak wypasu</a:t>
                      </a:r>
                    </a:p>
                    <a:p>
                      <a:pPr fontAlgn="auto">
                        <a:lnSpc>
                          <a:spcPct val="115000"/>
                        </a:lnSpc>
                      </a:pPr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pPr fontAlgn="auto">
                        <a:lnSpc>
                          <a:spcPct val="115000"/>
                        </a:lnSpc>
                      </a:pPr>
                      <a:r>
                        <a:rPr lang="pl-PL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K02.01 Zmiana składu gatunkowego (sukcesja)</a:t>
                      </a:r>
                    </a:p>
                    <a:p>
                      <a:pPr fontAlgn="auto">
                        <a:lnSpc>
                          <a:spcPct val="115000"/>
                        </a:lnSpc>
                      </a:pPr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K02.02 Nagromadzenie materii organicznej</a:t>
                      </a:r>
                      <a:endParaRPr lang="pl-PL" sz="14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sz="1400" b="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622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 działań ochronnych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258081"/>
              </p:ext>
            </p:extLst>
          </p:nvPr>
        </p:nvGraphicFramePr>
        <p:xfrm>
          <a:off x="284583" y="1393384"/>
          <a:ext cx="8574837" cy="4311074"/>
        </p:xfrm>
        <a:graphic>
          <a:graphicData uri="http://schemas.openxmlformats.org/drawingml/2006/table">
            <a:tbl>
              <a:tblPr firstRow="1" firstCol="1" bandRow="1"/>
              <a:tblGrid>
                <a:gridCol w="8574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50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 siedliska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3310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6510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52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Utrzymanie siedliska przyrodniczego w obszarze (ok. 1 ha) z uwzględnieniem naturalnych procesów.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Utrzymanie na poziomie oceny FV wskaźników: struktura przestrzenna płatów siedliska; gatunki charakterystyczne; obce gatunki inwazyjne; gatunki ekspansywne roślin zielnych; ekspansja krzewów i podrostu drzew.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9459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 ochronne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699525"/>
              </p:ext>
            </p:extLst>
          </p:nvPr>
        </p:nvGraphicFramePr>
        <p:xfrm>
          <a:off x="284583" y="1393385"/>
          <a:ext cx="8574837" cy="5052240"/>
        </p:xfrm>
        <a:graphic>
          <a:graphicData uri="http://schemas.openxmlformats.org/drawingml/2006/table">
            <a:tbl>
              <a:tblPr firstRow="1" firstCol="1" bandRow="1"/>
              <a:tblGrid>
                <a:gridCol w="8574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5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 siedliska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3906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6510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7053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Prowadzenie ekstensywnego użytkowania kośnego, kośno-pastwiskowego lub pastwiskowego.</a:t>
                      </a:r>
                    </a:p>
                    <a:p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Użytkowanie zgodne z wymogami odpowiedniego pakietu rolno-środowiskowo-klimatycznego w ramach obowiązującego PROW, ukierunkowanego na ochronę siedlisk przyrodniczych.</a:t>
                      </a:r>
                    </a:p>
                    <a:p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099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D8F8B020-136A-4BAB-9C7A-7BA321850EF9}"/>
              </a:ext>
            </a:extLst>
          </p:cNvPr>
          <p:cNvSpPr txBox="1">
            <a:spLocks/>
          </p:cNvSpPr>
          <p:nvPr/>
        </p:nvSpPr>
        <p:spPr>
          <a:xfrm>
            <a:off x="0" y="2647366"/>
            <a:ext cx="9144000" cy="792088"/>
          </a:xfrm>
          <a:prstGeom prst="rect">
            <a:avLst/>
          </a:prstGeom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SIEDLISKA</a:t>
            </a:r>
          </a:p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r>
              <a:rPr lang="pl-PL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LEŚNE</a:t>
            </a:r>
            <a:endParaRPr kumimoji="0" lang="pl-PL" sz="5400" b="1" i="0" u="none" strike="noStrike" kern="1200" cap="none" spc="0" normalizeH="0" baseline="0" noProof="0" dirty="0">
              <a:ln w="10160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788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356F28F-5566-4B89-98C2-A66F3D8E32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34" y="899504"/>
            <a:ext cx="8901777" cy="593979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88424EB-3FAE-48D5-BABA-9AAC2EB24318}"/>
              </a:ext>
            </a:extLst>
          </p:cNvPr>
          <p:cNvSpPr txBox="1"/>
          <p:nvPr/>
        </p:nvSpPr>
        <p:spPr>
          <a:xfrm>
            <a:off x="112331" y="1063890"/>
            <a:ext cx="8970025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kern="0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9110 </a:t>
            </a:r>
            <a:r>
              <a:rPr lang="pl-PL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Kwaśne buczyny (</a:t>
            </a:r>
            <a:r>
              <a:rPr lang="pl-PL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Luzulo-Fagetum</a:t>
            </a:r>
            <a:r>
              <a:rPr lang="pl-PL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pl-PL" sz="2400" b="1" kern="150" dirty="0">
              <a:effectLst/>
              <a:latin typeface="Arial" panose="020B0604020202020204" pitchFamily="34" charset="0"/>
              <a:ea typeface="DejaVu Sans"/>
              <a:cs typeface="Tahom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A28CE3A-D1B6-475F-9C77-4989DD781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640" y="6473585"/>
            <a:ext cx="4440883" cy="27699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200" kern="0" dirty="0">
                <a:solidFill>
                  <a:srgbClr val="000000"/>
                </a:solidFill>
              </a:rPr>
              <a:t>Zabratówka, gmina Chmielnik, Nad Husowem</a:t>
            </a:r>
            <a:endParaRPr kumimoji="0" lang="pl-PL" altLang="pl-PL" sz="1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614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FA94F884-DBC2-4793-9BC6-23EDD9F062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4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16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3D215FD8-2CCD-457A-8239-3F9AFFB76A09}"/>
              </a:ext>
            </a:extLst>
          </p:cNvPr>
          <p:cNvSpPr txBox="1"/>
          <p:nvPr/>
        </p:nvSpPr>
        <p:spPr>
          <a:xfrm>
            <a:off x="323528" y="2924944"/>
            <a:ext cx="8496944" cy="2554545"/>
          </a:xfrm>
          <a:prstGeom prst="rect">
            <a:avLst/>
          </a:prstGeom>
          <a:noFill/>
          <a:effectLst>
            <a:glow>
              <a:schemeClr val="accent1"/>
            </a:glow>
            <a:outerShdw dist="12700" dir="2520000" algn="ctr" rotWithShape="0">
              <a:srgbClr val="000000">
                <a:alpha val="0"/>
              </a:srgbClr>
            </a:outerShdw>
            <a:reflection stA="45000" endPos="0" dist="889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  <a:sp3d extrusionH="57150">
              <a:bevelT w="38100" h="38100" prst="convex"/>
            </a:sp3d>
          </a:bodyPr>
          <a:lstStyle/>
          <a:p>
            <a:pPr algn="ctr"/>
            <a:r>
              <a:rPr lang="pl-PL" sz="3200" b="1" dirty="0">
                <a:solidFill>
                  <a:srgbClr val="008000"/>
                </a:solidFill>
                <a:effectLst>
                  <a:glow>
                    <a:schemeClr val="accent1">
                      <a:alpha val="40000"/>
                    </a:schemeClr>
                  </a:glow>
                  <a:outerShdw dist="50800" dir="5400000" sx="1000" sy="1000" algn="ctr" rotWithShape="0">
                    <a:srgbClr val="000000">
                      <a:alpha val="43137"/>
                    </a:srgbClr>
                  </a:outerShdw>
                  <a:reflection stA="45000" endPos="0" dist="50800" dir="5400000" sy="-100000" algn="bl" rotWithShape="0"/>
                </a:effectLst>
                <a:latin typeface="Arial" panose="020B0604020202020204" pitchFamily="34" charset="0"/>
                <a:cs typeface="Times New Roman" pitchFamily="18" charset="0"/>
              </a:rPr>
              <a:t>Plan zadań ochronnych dla Obszaru Natura 2000 Nad Husowem PLH180025 </a:t>
            </a:r>
          </a:p>
          <a:p>
            <a:pPr algn="ctr"/>
            <a:r>
              <a:rPr lang="pl-PL" sz="3200" b="1" dirty="0">
                <a:solidFill>
                  <a:srgbClr val="008000"/>
                </a:solidFill>
                <a:effectLst>
                  <a:glow>
                    <a:schemeClr val="accent1">
                      <a:alpha val="40000"/>
                    </a:schemeClr>
                  </a:glow>
                  <a:outerShdw dist="50800" dir="5400000" sx="1000" sy="1000" algn="ctr" rotWithShape="0">
                    <a:srgbClr val="000000">
                      <a:alpha val="43137"/>
                    </a:srgbClr>
                  </a:outerShdw>
                  <a:reflection stA="45000" endPos="0" dist="50800" dir="5400000" sy="-100000" algn="bl" rotWithShape="0"/>
                </a:effectLst>
                <a:latin typeface="Arial" panose="020B0604020202020204" pitchFamily="34" charset="0"/>
                <a:cs typeface="Times New Roman" pitchFamily="18" charset="0"/>
              </a:rPr>
              <a:t>(z wyłączeniem gruntów Skarbu Państwa w zarządzie Państwowego Gospodarstwa Leśnego Lasy Państwowe)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033F364E-97D5-479A-93DC-F1AD1D303241}"/>
              </a:ext>
            </a:extLst>
          </p:cNvPr>
          <p:cNvSpPr txBox="1">
            <a:spLocks/>
          </p:cNvSpPr>
          <p:nvPr/>
        </p:nvSpPr>
        <p:spPr>
          <a:xfrm>
            <a:off x="323528" y="997824"/>
            <a:ext cx="8496944" cy="18288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44958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pl-PL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Zadanie realizowane w ramach projektu POIS.02.04.00-00-1993/16 „Opracowanie planów zadań ochronnych dla obszarów Natura 2000” </a:t>
            </a:r>
            <a:r>
              <a:rPr lang="pl-PL" sz="1600" kern="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współfinansowanego ze środków pochodzących z Europejskiego Funduszu Spójności w ramach Programu Operacyjnego Infrastruktura i Środowisko, działając na podstawie art. 28 ust. 3 i 4 ustawy z dnia 16 kwietnia 2004 r. o ochronie przyrody (Dz. U. z 2018 r., poz. 1614 ze zm.), w związku z art. 39 ust. 1 z dnia 3 października 2008 r. o udostępnianiu informacji o środowisku i jego ochronie, udziale społeczeństwa w ochronie środowiska oraz o ocenach oddziaływania na środowisko (Dz. U. z 2018 r., poz. 2081 ze zm.).</a:t>
            </a:r>
            <a:endParaRPr lang="pl-PL" sz="1800" kern="50" dirty="0">
              <a:solidFill>
                <a:schemeClr val="tx1"/>
              </a:solidFill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88C2882-7F8E-4ED9-BFAF-4B27F41ED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013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1124744"/>
            <a:ext cx="8658311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Oceny siedlisk wymienionych w Załączniku 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inwentaryzacji z lat 2020-2021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044937"/>
              </p:ext>
            </p:extLst>
          </p:nvPr>
        </p:nvGraphicFramePr>
        <p:xfrm>
          <a:off x="204145" y="2552494"/>
          <a:ext cx="8735709" cy="3792122"/>
        </p:xfrm>
        <a:graphic>
          <a:graphicData uri="http://schemas.openxmlformats.org/drawingml/2006/table">
            <a:tbl>
              <a:tblPr firstRow="1" firstCol="1" bandRow="1"/>
              <a:tblGrid>
                <a:gridCol w="792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3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745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  <a:gridCol w="1441257">
                  <a:extLst>
                    <a:ext uri="{9D8B030D-6E8A-4147-A177-3AD203B41FA5}">
                      <a16:colId xmlns:a16="http://schemas.microsoft.com/office/drawing/2014/main" val="588795725"/>
                    </a:ext>
                  </a:extLst>
                </a:gridCol>
                <a:gridCol w="1622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6725">
                  <a:extLst>
                    <a:ext uri="{9D8B030D-6E8A-4147-A177-3AD203B41FA5}">
                      <a16:colId xmlns:a16="http://schemas.microsoft.com/office/drawing/2014/main" val="1011444975"/>
                    </a:ext>
                  </a:extLst>
                </a:gridCol>
              </a:tblGrid>
              <a:tr h="9816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siedliska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Liczba płatów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Powierzchnia płatów (ha)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zachowania siedliska w Obszarze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Stopień zachowania struktury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Stopień zachowania funkcji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908807"/>
                  </a:ext>
                </a:extLst>
              </a:tr>
              <a:tr h="9144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9110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Kwaśne buczyny (</a:t>
                      </a:r>
                      <a:r>
                        <a:rPr lang="pl-PL" sz="2000" b="1" i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Luzulo-Fagetum</a:t>
                      </a:r>
                      <a:r>
                        <a:rPr lang="pl-PL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 (dobry)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9110</a:t>
                      </a: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Kwaśne buczyny (</a:t>
                      </a:r>
                      <a:r>
                        <a:rPr lang="pl-PL" sz="2000" b="1" i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Luzulo-Fagetum</a:t>
                      </a:r>
                      <a:r>
                        <a:rPr lang="pl-PL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II (dobrze zachowana)</a:t>
                      </a:r>
                      <a:endParaRPr lang="pl-PL" sz="1600" b="1" kern="1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I (doskonałe perspektywy)</a:t>
                      </a:r>
                      <a:r>
                        <a:rPr lang="pl-PL" sz="1600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 </a:t>
                      </a:r>
                      <a:endParaRPr lang="pl-PL" sz="1600" b="1" kern="1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56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9765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22" y="1393685"/>
            <a:ext cx="8758300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Siedliska wymienione w Załączniku 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według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starego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nowego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SDF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827099"/>
              </p:ext>
            </p:extLst>
          </p:nvPr>
        </p:nvGraphicFramePr>
        <p:xfrm>
          <a:off x="336555" y="2552494"/>
          <a:ext cx="8574834" cy="3641610"/>
        </p:xfrm>
        <a:graphic>
          <a:graphicData uri="http://schemas.openxmlformats.org/drawingml/2006/table">
            <a:tbl>
              <a:tblPr firstRow="1" firstCol="1" bandRow="1"/>
              <a:tblGrid>
                <a:gridCol w="792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3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3257">
                  <a:extLst>
                    <a:ext uri="{9D8B030D-6E8A-4147-A177-3AD203B41FA5}">
                      <a16:colId xmlns:a16="http://schemas.microsoft.com/office/drawing/2014/main" val="996667366"/>
                    </a:ext>
                  </a:extLst>
                </a:gridCol>
                <a:gridCol w="669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9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46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3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63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siedliska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Powierzchnia (ha)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Reprezentatywność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Powierzchnia względna 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</a:t>
                      </a:r>
                      <a:b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stanu zachowania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ogólna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9110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Kwaśne buczyny (</a:t>
                      </a:r>
                      <a:r>
                        <a:rPr lang="pl-PL" sz="2000" b="1" i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Luzulo-Fagetum</a:t>
                      </a:r>
                      <a:r>
                        <a:rPr lang="pl-PL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i="0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i="0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i="0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0182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AFD328C-4309-4D57-8524-CD7A1BB8A5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12" y="899504"/>
            <a:ext cx="8901779" cy="593979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88424EB-3FAE-48D5-BABA-9AAC2EB24318}"/>
              </a:ext>
            </a:extLst>
          </p:cNvPr>
          <p:cNvSpPr txBox="1"/>
          <p:nvPr/>
        </p:nvSpPr>
        <p:spPr>
          <a:xfrm>
            <a:off x="173975" y="1063890"/>
            <a:ext cx="8807523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kern="150" dirty="0">
                <a:effectLst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9130 Żyzne buczyny (</a:t>
            </a:r>
            <a:r>
              <a:rPr lang="pl-PL" sz="2400" b="1" i="1" kern="150" dirty="0" err="1">
                <a:effectLst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Dentario</a:t>
            </a:r>
            <a:r>
              <a:rPr lang="pl-PL" sz="2400" b="1" i="1" kern="150" dirty="0">
                <a:effectLst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pl-PL" sz="2400" b="1" i="1" kern="150" dirty="0" err="1">
                <a:effectLst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glandulosae-Fagenion</a:t>
            </a:r>
            <a:r>
              <a:rPr lang="pl-PL" sz="2400" b="1" i="1" kern="150" dirty="0">
                <a:effectLst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, Galio </a:t>
            </a:r>
            <a:r>
              <a:rPr lang="pl-PL" sz="2400" b="1" i="1" kern="150" dirty="0" err="1">
                <a:effectLst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odorati-Fagenion</a:t>
            </a:r>
            <a:r>
              <a:rPr lang="pl-PL" sz="2400" b="1" kern="150" dirty="0">
                <a:effectLst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A28CE3A-D1B6-475F-9C77-4989DD781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641" y="6473585"/>
            <a:ext cx="3960440" cy="27699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200" kern="0" dirty="0">
                <a:solidFill>
                  <a:srgbClr val="000000"/>
                </a:solidFill>
              </a:rPr>
              <a:t>Husów, gmina Markowa, Nad Husowem</a:t>
            </a:r>
            <a:endParaRPr kumimoji="0" lang="pl-PL" altLang="pl-PL" sz="1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77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mapa&#10;&#10;Opis wygenerowany automatycznie">
            <a:extLst>
              <a:ext uri="{FF2B5EF4-FFF2-40B4-BE49-F238E27FC236}">
                <a16:creationId xmlns:a16="http://schemas.microsoft.com/office/drawing/2014/main" id="{30E2C239-0E88-4F7D-88F7-8BEE568909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4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02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1124744"/>
            <a:ext cx="8658311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Oceny siedlisk wymienionych w Załączniku 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inwentaryzacji z lat 2020-2021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531402"/>
              </p:ext>
            </p:extLst>
          </p:nvPr>
        </p:nvGraphicFramePr>
        <p:xfrm>
          <a:off x="204145" y="2552494"/>
          <a:ext cx="8735709" cy="3792122"/>
        </p:xfrm>
        <a:graphic>
          <a:graphicData uri="http://schemas.openxmlformats.org/drawingml/2006/table">
            <a:tbl>
              <a:tblPr firstRow="1" firstCol="1" bandRow="1"/>
              <a:tblGrid>
                <a:gridCol w="792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3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745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  <a:gridCol w="1441257">
                  <a:extLst>
                    <a:ext uri="{9D8B030D-6E8A-4147-A177-3AD203B41FA5}">
                      <a16:colId xmlns:a16="http://schemas.microsoft.com/office/drawing/2014/main" val="588795725"/>
                    </a:ext>
                  </a:extLst>
                </a:gridCol>
                <a:gridCol w="1622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6725">
                  <a:extLst>
                    <a:ext uri="{9D8B030D-6E8A-4147-A177-3AD203B41FA5}">
                      <a16:colId xmlns:a16="http://schemas.microsoft.com/office/drawing/2014/main" val="1011444975"/>
                    </a:ext>
                  </a:extLst>
                </a:gridCol>
              </a:tblGrid>
              <a:tr h="9816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siedliska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Liczba płatów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Powierzchnia płatów (ha)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zachowania siedliska w Obszarze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Stopień zachowania struktury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Stopień zachowania funkcji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908807"/>
                  </a:ext>
                </a:extLst>
              </a:tr>
              <a:tr h="9144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9130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Żyzne buczyny (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Dentario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glandulosae-Fagenion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, Galio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odorati-Fagenion</a:t>
                      </a: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i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etum</a:t>
                      </a:r>
                      <a:r>
                        <a:rPr lang="pl-PL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401,59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 (dobry)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9110</a:t>
                      </a: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Kwaśne buczyny (</a:t>
                      </a:r>
                      <a:r>
                        <a:rPr lang="pl-PL" sz="2000" b="1" i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Luzulo-Fagetum</a:t>
                      </a:r>
                      <a:r>
                        <a:rPr lang="pl-PL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II (dobrze zachowana)</a:t>
                      </a:r>
                      <a:endParaRPr lang="pl-PL" sz="1600" b="1" kern="1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I (doskonałe perspektywy)</a:t>
                      </a:r>
                      <a:r>
                        <a:rPr lang="pl-PL" sz="1600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 </a:t>
                      </a:r>
                      <a:endParaRPr lang="pl-PL" sz="1600" b="1" kern="1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56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056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83" y="1456440"/>
            <a:ext cx="8731406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Siedliska wymienione w Załączniku 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według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starego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nowego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SDF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44487"/>
              </p:ext>
            </p:extLst>
          </p:nvPr>
        </p:nvGraphicFramePr>
        <p:xfrm>
          <a:off x="336555" y="2552494"/>
          <a:ext cx="8574834" cy="3641610"/>
        </p:xfrm>
        <a:graphic>
          <a:graphicData uri="http://schemas.openxmlformats.org/drawingml/2006/table">
            <a:tbl>
              <a:tblPr firstRow="1" firstCol="1" bandRow="1"/>
              <a:tblGrid>
                <a:gridCol w="792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3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3257">
                  <a:extLst>
                    <a:ext uri="{9D8B030D-6E8A-4147-A177-3AD203B41FA5}">
                      <a16:colId xmlns:a16="http://schemas.microsoft.com/office/drawing/2014/main" val="2432561175"/>
                    </a:ext>
                  </a:extLst>
                </a:gridCol>
                <a:gridCol w="669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9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46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3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63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siedliska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Powierzchnia (ha)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Reprezentatywność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Powierzchnia względna 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</a:t>
                      </a:r>
                      <a:b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stanu zachowania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ogólna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9130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Żyzne buczyny (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Dentario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glandulosae-Fagenion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, Galio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odorati-Fagenion</a:t>
                      </a: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2739,42</a:t>
                      </a:r>
                    </a:p>
                    <a:p>
                      <a:pPr algn="ctr"/>
                      <a:endParaRPr lang="pl-PL" sz="2000" b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401,59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112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62C6D25-5CEB-485D-84DC-E8CFE2145B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6" y="890515"/>
            <a:ext cx="8984752" cy="596748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88424EB-3FAE-48D5-BABA-9AAC2EB24318}"/>
              </a:ext>
            </a:extLst>
          </p:cNvPr>
          <p:cNvSpPr txBox="1"/>
          <p:nvPr/>
        </p:nvSpPr>
        <p:spPr>
          <a:xfrm>
            <a:off x="112331" y="1063890"/>
            <a:ext cx="8970025" cy="83099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kern="150" dirty="0">
                <a:effectLst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9170 </a:t>
            </a:r>
            <a:r>
              <a:rPr lang="pl-PL" sz="2400" b="1" kern="150" dirty="0">
                <a:effectLst/>
                <a:latin typeface="Arial" panose="020B0604020202020204" pitchFamily="34" charset="0"/>
                <a:ea typeface="DejaVu Sans"/>
              </a:rPr>
              <a:t>Grąd środkowoeuropejski i </a:t>
            </a:r>
            <a:r>
              <a:rPr lang="pl-PL" sz="2400" b="1" kern="150" dirty="0" err="1">
                <a:effectLst/>
                <a:latin typeface="Arial" panose="020B0604020202020204" pitchFamily="34" charset="0"/>
                <a:ea typeface="DejaVu Sans"/>
              </a:rPr>
              <a:t>subkontynentalny</a:t>
            </a:r>
            <a:r>
              <a:rPr lang="pl-PL" sz="2400" b="1" kern="150" dirty="0">
                <a:effectLst/>
                <a:latin typeface="Arial" panose="020B0604020202020204" pitchFamily="34" charset="0"/>
                <a:ea typeface="DejaVu Sans"/>
              </a:rPr>
              <a:t> (</a:t>
            </a:r>
            <a:r>
              <a:rPr lang="pl-PL" sz="2400" b="1" i="1" kern="150" dirty="0">
                <a:effectLst/>
                <a:latin typeface="Arial" panose="020B0604020202020204" pitchFamily="34" charset="0"/>
                <a:ea typeface="DejaVu Sans"/>
              </a:rPr>
              <a:t>Galio-</a:t>
            </a:r>
            <a:r>
              <a:rPr lang="pl-PL" sz="2400" b="1" i="1" kern="150" dirty="0" err="1">
                <a:effectLst/>
                <a:latin typeface="Arial" panose="020B0604020202020204" pitchFamily="34" charset="0"/>
                <a:ea typeface="DejaVu Sans"/>
              </a:rPr>
              <a:t>Carpinetum</a:t>
            </a:r>
            <a:r>
              <a:rPr lang="pl-PL" sz="2400" b="1" i="1" kern="150" dirty="0">
                <a:effectLst/>
                <a:latin typeface="Arial" panose="020B0604020202020204" pitchFamily="34" charset="0"/>
                <a:ea typeface="DejaVu Sans"/>
              </a:rPr>
              <a:t>, </a:t>
            </a:r>
            <a:r>
              <a:rPr lang="pl-PL" sz="2400" b="1" i="1" kern="150" dirty="0" err="1">
                <a:effectLst/>
                <a:latin typeface="Arial" panose="020B0604020202020204" pitchFamily="34" charset="0"/>
                <a:ea typeface="DejaVu Sans"/>
              </a:rPr>
              <a:t>Tilio-Carpinetum</a:t>
            </a:r>
            <a:r>
              <a:rPr lang="pl-PL" sz="2400" b="1" kern="150" dirty="0">
                <a:effectLst/>
                <a:latin typeface="Arial" panose="020B0604020202020204" pitchFamily="34" charset="0"/>
                <a:ea typeface="DejaVu Sans"/>
              </a:rPr>
              <a:t>)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A28CE3A-D1B6-475F-9C77-4989DD781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640" y="6473585"/>
            <a:ext cx="4440883" cy="27699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200" kern="0" dirty="0">
                <a:solidFill>
                  <a:srgbClr val="000000"/>
                </a:solidFill>
              </a:rPr>
              <a:t>Lipnik, gmina Kańczuga, Nad Husowem</a:t>
            </a:r>
            <a:endParaRPr kumimoji="0" lang="pl-PL" altLang="pl-PL" sz="1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20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655CA70D-BF0C-42E4-BF59-A8188C64D2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4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63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1124744"/>
            <a:ext cx="8658311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Oceny siedlisk wymienionych w Załączniku 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inwentaryzacji z lat 2020-2021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113526"/>
              </p:ext>
            </p:extLst>
          </p:nvPr>
        </p:nvGraphicFramePr>
        <p:xfrm>
          <a:off x="204145" y="2552494"/>
          <a:ext cx="8735709" cy="3792122"/>
        </p:xfrm>
        <a:graphic>
          <a:graphicData uri="http://schemas.openxmlformats.org/drawingml/2006/table">
            <a:tbl>
              <a:tblPr firstRow="1" firstCol="1" bandRow="1"/>
              <a:tblGrid>
                <a:gridCol w="683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2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745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  <a:gridCol w="1441257">
                  <a:extLst>
                    <a:ext uri="{9D8B030D-6E8A-4147-A177-3AD203B41FA5}">
                      <a16:colId xmlns:a16="http://schemas.microsoft.com/office/drawing/2014/main" val="588795725"/>
                    </a:ext>
                  </a:extLst>
                </a:gridCol>
                <a:gridCol w="1622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6725">
                  <a:extLst>
                    <a:ext uri="{9D8B030D-6E8A-4147-A177-3AD203B41FA5}">
                      <a16:colId xmlns:a16="http://schemas.microsoft.com/office/drawing/2014/main" val="1011444975"/>
                    </a:ext>
                  </a:extLst>
                </a:gridCol>
              </a:tblGrid>
              <a:tr h="9816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siedliska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Liczba płatów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Powierzchnia płatów (ha)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zachowania siedliska w Obszarze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Stopień zachowania struktury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Stopień zachowania funkcji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908807"/>
                  </a:ext>
                </a:extLst>
              </a:tr>
              <a:tr h="9144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9170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DejaVu Sans"/>
                        </a:rPr>
                        <a:t>Grąd środkowoeuropejski i subkontynentalny (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</a:rPr>
                        <a:t>Galio-Carpinetum, Tilio-Carpinetum</a:t>
                      </a: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DejaVu Sans"/>
                        </a:rPr>
                        <a:t>)</a:t>
                      </a:r>
                      <a:endParaRPr lang="pl-PL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000" b="1" kern="150" dirty="0">
                        <a:effectLst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l-PL" sz="1600" b="1" kern="1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 (dobry)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9110</a:t>
                      </a: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Kwaśne buczyny (</a:t>
                      </a:r>
                      <a:r>
                        <a:rPr lang="pl-PL" sz="2000" b="1" i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Luzulo-Fagetum</a:t>
                      </a:r>
                      <a:r>
                        <a:rPr lang="pl-PL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II (dobrze zachowana)</a:t>
                      </a:r>
                      <a:endParaRPr lang="pl-PL" sz="1600" b="1" kern="1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I (doskonałe perspektywy)</a:t>
                      </a:r>
                      <a:r>
                        <a:rPr lang="pl-PL" sz="1600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 </a:t>
                      </a:r>
                      <a:endParaRPr lang="pl-PL" sz="1600" b="1" kern="1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56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91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77" y="1281094"/>
            <a:ext cx="8708228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Siedliska wymienione w Załączniku 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według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starego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nowego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SDF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447199"/>
              </p:ext>
            </p:extLst>
          </p:nvPr>
        </p:nvGraphicFramePr>
        <p:xfrm>
          <a:off x="309893" y="2852936"/>
          <a:ext cx="8574834" cy="3641610"/>
        </p:xfrm>
        <a:graphic>
          <a:graphicData uri="http://schemas.openxmlformats.org/drawingml/2006/table">
            <a:tbl>
              <a:tblPr firstRow="1" firstCol="1" bandRow="1"/>
              <a:tblGrid>
                <a:gridCol w="792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7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247">
                  <a:extLst>
                    <a:ext uri="{9D8B030D-6E8A-4147-A177-3AD203B41FA5}">
                      <a16:colId xmlns:a16="http://schemas.microsoft.com/office/drawing/2014/main" val="3684761089"/>
                    </a:ext>
                  </a:extLst>
                </a:gridCol>
                <a:gridCol w="669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9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46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3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63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siedliska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Powierzchnia (ha)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Reprezentatywność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Powierzchnia względna 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</a:t>
                      </a:r>
                      <a:b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stanu zachowania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ogólna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9170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DejaVu Sans"/>
                        </a:rPr>
                        <a:t>Grąd środkowoeuropejski i subkontynentalny (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</a:rPr>
                        <a:t>Galio-Carpinetum, Tilio-Carpinetum</a:t>
                      </a: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DejaVu Sans"/>
                        </a:rPr>
                        <a:t>)</a:t>
                      </a:r>
                      <a:endParaRPr lang="pl-PL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568,1</a:t>
                      </a:r>
                    </a:p>
                    <a:p>
                      <a:pPr algn="ctr"/>
                      <a:endParaRPr lang="pl-PL" sz="2000" b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41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E7EB8EF-8B62-4A02-9910-F84D656E7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BCA2A5A6-EADA-4359-861C-B1156EDFFD15}"/>
              </a:ext>
            </a:extLst>
          </p:cNvPr>
          <p:cNvSpPr/>
          <p:nvPr/>
        </p:nvSpPr>
        <p:spPr>
          <a:xfrm>
            <a:off x="337074" y="966787"/>
            <a:ext cx="852047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2000" b="1" kern="15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Wykonawca:</a:t>
            </a:r>
            <a:endParaRPr lang="pl-PL" sz="2000" kern="15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pl-PL" sz="2000" b="1" kern="15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Usługi Ekologiczne Alojzy Przemyski </a:t>
            </a:r>
            <a:endParaRPr lang="pl-PL" sz="2000" kern="15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pl-PL" sz="2000" b="1" kern="15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na zlecenie Regionalnej Dyrekcji Ochrony Środowiska w Rzeszowie</a:t>
            </a:r>
            <a:endParaRPr lang="pl-PL" sz="2000" kern="15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pl-PL" sz="2000" b="1" kern="150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pl-PL" sz="2000" b="1" kern="150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Koordynator projektu PZO: dr Alojzy Przemyski</a:t>
            </a:r>
          </a:p>
          <a:p>
            <a:pPr>
              <a:spcAft>
                <a:spcPts val="0"/>
              </a:spcAft>
            </a:pPr>
            <a:r>
              <a:rPr lang="pl-PL" sz="2000" b="1" kern="15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Planista Regionalny: mgr Olimpia Bator</a:t>
            </a:r>
          </a:p>
          <a:p>
            <a:pPr>
              <a:spcAft>
                <a:spcPts val="0"/>
              </a:spcAft>
            </a:pPr>
            <a:r>
              <a:rPr lang="pl-PL" sz="2000" b="1" kern="150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Asystent planisty regionalnego: mgr </a:t>
            </a:r>
            <a:r>
              <a:rPr lang="pl-PL" sz="2000" b="1" kern="15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Krzysztof Cholewa</a:t>
            </a:r>
          </a:p>
          <a:p>
            <a:pPr>
              <a:spcAft>
                <a:spcPts val="0"/>
              </a:spcAft>
            </a:pPr>
            <a:endParaRPr lang="pl-PL" sz="2000" b="1" kern="15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Autorzy: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 Alojzy Przemyski, </a:t>
            </a:r>
            <a:r>
              <a:rPr lang="pl-PL" sz="2000" b="1" kern="15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 Joanna Przybylska, dr Katarzyna Bojarska, mgr </a:t>
            </a:r>
            <a:r>
              <a:rPr kumimoji="0" lang="pl-PL" sz="2000" b="1" i="0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Luca</a:t>
            </a: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l-PL" sz="2000" b="1" i="0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Maugeri</a:t>
            </a: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dr Krzysztof </a:t>
            </a:r>
            <a:r>
              <a:rPr kumimoji="0" lang="pl-PL" sz="2000" b="1" i="0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Werstak</a:t>
            </a: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dr Dariusz Wojdan, mgr Iwona Kuleta, mgr Aleksandra </a:t>
            </a:r>
            <a:r>
              <a:rPr kumimoji="0" lang="pl-PL" sz="2000" b="1" i="0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Starus</a:t>
            </a: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mgr Piotr Przemyski, m</a:t>
            </a: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gr Jan </a:t>
            </a:r>
            <a:r>
              <a:rPr kumimoji="0" lang="pl-PL" sz="2000" b="1" i="0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Starus</a:t>
            </a: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, mgr Bartosz Nowak, mgr Anna Anioł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pl-PL" b="1" kern="15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pl-PL" b="1" kern="15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pl-PL" kern="15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72A379FA-8EB6-4F39-A29A-F11F9D346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35896" y="5234324"/>
            <a:ext cx="2225456" cy="150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3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D921273-FA78-4835-855A-40544BF33A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12" y="899504"/>
            <a:ext cx="7962472" cy="597185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88424EB-3FAE-48D5-BABA-9AAC2EB24318}"/>
              </a:ext>
            </a:extLst>
          </p:cNvPr>
          <p:cNvSpPr txBox="1"/>
          <p:nvPr/>
        </p:nvSpPr>
        <p:spPr>
          <a:xfrm>
            <a:off x="595895" y="1063890"/>
            <a:ext cx="7962472" cy="120032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kern="150" dirty="0">
                <a:effectLst/>
                <a:latin typeface="Arial" panose="020B0604020202020204" pitchFamily="34" charset="0"/>
                <a:ea typeface="DejaVu Sans"/>
                <a:cs typeface="Tahoma" panose="020B0604030504040204" pitchFamily="34" charset="0"/>
              </a:rPr>
              <a:t>*91E0 Łęgi wierzbowe, topolowe, olszowe i jesionowe (</a:t>
            </a:r>
            <a:r>
              <a:rPr lang="pl-PL" sz="2400" b="1" i="1" kern="150" dirty="0" err="1">
                <a:effectLst/>
                <a:latin typeface="Arial" panose="020B0604020202020204" pitchFamily="34" charset="0"/>
                <a:ea typeface="DejaVu Sans"/>
                <a:cs typeface="Tahoma" panose="020B0604030504040204" pitchFamily="34" charset="0"/>
              </a:rPr>
              <a:t>Salicetum</a:t>
            </a:r>
            <a:r>
              <a:rPr lang="pl-PL" sz="2400" b="1" i="1" kern="150" dirty="0">
                <a:effectLst/>
                <a:latin typeface="Arial" panose="020B0604020202020204" pitchFamily="34" charset="0"/>
                <a:ea typeface="DejaVu Sans"/>
                <a:cs typeface="Tahoma" panose="020B0604030504040204" pitchFamily="34" charset="0"/>
              </a:rPr>
              <a:t> albo-</a:t>
            </a:r>
            <a:r>
              <a:rPr lang="pl-PL" sz="2400" b="1" i="1" kern="150" dirty="0" err="1">
                <a:effectLst/>
                <a:latin typeface="Arial" panose="020B0604020202020204" pitchFamily="34" charset="0"/>
                <a:ea typeface="DejaVu Sans"/>
                <a:cs typeface="Tahoma" panose="020B0604030504040204" pitchFamily="34" charset="0"/>
              </a:rPr>
              <a:t>fragilis</a:t>
            </a:r>
            <a:r>
              <a:rPr lang="pl-PL" sz="2400" b="1" i="1" kern="150" dirty="0">
                <a:effectLst/>
                <a:latin typeface="Arial" panose="020B0604020202020204" pitchFamily="34" charset="0"/>
                <a:ea typeface="DejaVu Sans"/>
                <a:cs typeface="Tahoma" panose="020B0604030504040204" pitchFamily="34" charset="0"/>
              </a:rPr>
              <a:t>, </a:t>
            </a:r>
            <a:r>
              <a:rPr lang="pl-PL" sz="2400" b="1" i="1" kern="150" dirty="0" err="1">
                <a:effectLst/>
                <a:latin typeface="Arial" panose="020B0604020202020204" pitchFamily="34" charset="0"/>
                <a:ea typeface="DejaVu Sans"/>
                <a:cs typeface="Tahoma" panose="020B0604030504040204" pitchFamily="34" charset="0"/>
              </a:rPr>
              <a:t>Populetum</a:t>
            </a:r>
            <a:r>
              <a:rPr lang="pl-PL" sz="2400" b="1" i="1" kern="150" dirty="0">
                <a:effectLst/>
                <a:latin typeface="Arial" panose="020B0604020202020204" pitchFamily="34" charset="0"/>
                <a:ea typeface="DejaVu Sans"/>
                <a:cs typeface="Tahoma" panose="020B0604030504040204" pitchFamily="34" charset="0"/>
              </a:rPr>
              <a:t> </a:t>
            </a:r>
            <a:r>
              <a:rPr lang="pl-PL" sz="2400" b="1" i="1" kern="150" dirty="0" err="1">
                <a:effectLst/>
                <a:latin typeface="Arial" panose="020B0604020202020204" pitchFamily="34" charset="0"/>
                <a:ea typeface="DejaVu Sans"/>
                <a:cs typeface="Tahoma" panose="020B0604030504040204" pitchFamily="34" charset="0"/>
              </a:rPr>
              <a:t>albae</a:t>
            </a:r>
            <a:r>
              <a:rPr lang="pl-PL" sz="2400" b="1" i="1" kern="150" dirty="0">
                <a:effectLst/>
                <a:latin typeface="Arial" panose="020B0604020202020204" pitchFamily="34" charset="0"/>
                <a:ea typeface="DejaVu Sans"/>
                <a:cs typeface="Tahoma" panose="020B0604030504040204" pitchFamily="34" charset="0"/>
              </a:rPr>
              <a:t>, </a:t>
            </a:r>
            <a:r>
              <a:rPr lang="pl-PL" sz="2400" b="1" i="1" kern="150" dirty="0" err="1">
                <a:effectLst/>
                <a:latin typeface="Arial" panose="020B0604020202020204" pitchFamily="34" charset="0"/>
                <a:ea typeface="DejaVu Sans"/>
                <a:cs typeface="Tahoma" panose="020B0604030504040204" pitchFamily="34" charset="0"/>
              </a:rPr>
              <a:t>Alnenion</a:t>
            </a:r>
            <a:r>
              <a:rPr lang="pl-PL" sz="2400" b="1" i="1" kern="150" dirty="0">
                <a:effectLst/>
                <a:latin typeface="Arial" panose="020B0604020202020204" pitchFamily="34" charset="0"/>
                <a:ea typeface="DejaVu Sans"/>
                <a:cs typeface="Tahoma" panose="020B0604030504040204" pitchFamily="34" charset="0"/>
              </a:rPr>
              <a:t> </a:t>
            </a:r>
            <a:r>
              <a:rPr lang="pl-PL" sz="2400" b="1" i="1" kern="150" dirty="0" err="1">
                <a:effectLst/>
                <a:latin typeface="Arial" panose="020B0604020202020204" pitchFamily="34" charset="0"/>
                <a:ea typeface="DejaVu Sans"/>
                <a:cs typeface="Tahoma" panose="020B0604030504040204" pitchFamily="34" charset="0"/>
              </a:rPr>
              <a:t>glutinoso-incanae</a:t>
            </a:r>
            <a:r>
              <a:rPr lang="pl-PL" sz="2400" b="1" i="1" kern="150" dirty="0">
                <a:effectLst/>
                <a:latin typeface="Arial" panose="020B0604020202020204" pitchFamily="34" charset="0"/>
                <a:ea typeface="DejaVu Sans"/>
                <a:cs typeface="Tahoma" panose="020B0604030504040204" pitchFamily="34" charset="0"/>
              </a:rPr>
              <a:t>,</a:t>
            </a:r>
            <a:r>
              <a:rPr lang="pl-PL" sz="2400" b="1" kern="150" dirty="0">
                <a:effectLst/>
                <a:latin typeface="Arial" panose="020B0604020202020204" pitchFamily="34" charset="0"/>
                <a:ea typeface="DejaVu Sans"/>
                <a:cs typeface="Tahoma" panose="020B0604030504040204" pitchFamily="34" charset="0"/>
              </a:rPr>
              <a:t> olsy źródliskowe)</a:t>
            </a:r>
            <a:endParaRPr lang="pl-PL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A28CE3A-D1B6-475F-9C77-4989DD781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640" y="6473585"/>
            <a:ext cx="4440883" cy="27699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200" kern="0" dirty="0">
                <a:solidFill>
                  <a:srgbClr val="000000"/>
                </a:solidFill>
              </a:rPr>
              <a:t>Tarnawka, gmina Markowa, Nad Husowem</a:t>
            </a:r>
            <a:endParaRPr kumimoji="0" lang="pl-PL" altLang="pl-PL" sz="1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190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6733D08E-9CBE-461D-929C-341881ACD9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4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11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54415"/>
            <a:ext cx="8658311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Oceny siedlisk wymienionych w Załączniku 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inwentaryzacji z lat 2020-2021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810430"/>
              </p:ext>
            </p:extLst>
          </p:nvPr>
        </p:nvGraphicFramePr>
        <p:xfrm>
          <a:off x="204145" y="2229754"/>
          <a:ext cx="8735709" cy="4401722"/>
        </p:xfrm>
        <a:graphic>
          <a:graphicData uri="http://schemas.openxmlformats.org/drawingml/2006/table">
            <a:tbl>
              <a:tblPr firstRow="1" firstCol="1" bandRow="1"/>
              <a:tblGrid>
                <a:gridCol w="808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745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  <a:gridCol w="1441257">
                  <a:extLst>
                    <a:ext uri="{9D8B030D-6E8A-4147-A177-3AD203B41FA5}">
                      <a16:colId xmlns:a16="http://schemas.microsoft.com/office/drawing/2014/main" val="588795725"/>
                    </a:ext>
                  </a:extLst>
                </a:gridCol>
                <a:gridCol w="1622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6725">
                  <a:extLst>
                    <a:ext uri="{9D8B030D-6E8A-4147-A177-3AD203B41FA5}">
                      <a16:colId xmlns:a16="http://schemas.microsoft.com/office/drawing/2014/main" val="1011444975"/>
                    </a:ext>
                  </a:extLst>
                </a:gridCol>
              </a:tblGrid>
              <a:tr h="9816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siedliska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Liczba płatów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Powierzchnia płatów (ha)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zachowania siedliska w Obszarze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Stopień zachowania struktury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Stopień zachowania funkcji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908807"/>
                  </a:ext>
                </a:extLst>
              </a:tr>
              <a:tr h="9144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20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*91E0 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Łęgi wierzbowe, topolowe, olszowe i jesionowe (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Salicetum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 albo-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fragilis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Populetum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albae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Alnenion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glutinoso-incanae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,</a:t>
                      </a: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 olsy źródliskowe)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l-PL" sz="1600" b="1" kern="1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 (dobry)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000" b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III (średni lub zdegradowany)</a:t>
                      </a:r>
                      <a:endParaRPr lang="pl-PL" sz="1600" b="1" kern="1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II (dobre perspektywy)</a:t>
                      </a:r>
                      <a:r>
                        <a:rPr lang="pl-PL" sz="1600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 </a:t>
                      </a:r>
                      <a:endParaRPr lang="pl-PL" sz="1600" b="1" kern="1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56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4573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47" y="918551"/>
            <a:ext cx="8722441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Siedliska wymienione w Załączniku 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według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starego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nowego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SDF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398892"/>
              </p:ext>
            </p:extLst>
          </p:nvPr>
        </p:nvGraphicFramePr>
        <p:xfrm>
          <a:off x="306177" y="2151478"/>
          <a:ext cx="8574834" cy="4401722"/>
        </p:xfrm>
        <a:graphic>
          <a:graphicData uri="http://schemas.openxmlformats.org/drawingml/2006/table">
            <a:tbl>
              <a:tblPr firstRow="1" firstCol="1" bandRow="1"/>
              <a:tblGrid>
                <a:gridCol w="792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3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3257">
                  <a:extLst>
                    <a:ext uri="{9D8B030D-6E8A-4147-A177-3AD203B41FA5}">
                      <a16:colId xmlns:a16="http://schemas.microsoft.com/office/drawing/2014/main" val="216545033"/>
                    </a:ext>
                  </a:extLst>
                </a:gridCol>
                <a:gridCol w="669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9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46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3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63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siedliska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Powierzchnia (ha)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Reprezentatywność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Powierzchnia względna 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</a:t>
                      </a:r>
                      <a:b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stanu zachowania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ogólna</a:t>
                      </a:r>
                    </a:p>
                  </a:txBody>
                  <a:tcPr marL="25197" marR="2519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20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*91E0 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Łęgi wierzbowe, topolowe, olszowe i jesionowe (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Salicetum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 albo-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fragilis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Populetum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albae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Alnenion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glutinoso-incanae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,</a:t>
                      </a: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Tahoma" panose="020B0604030504040204" pitchFamily="34" charset="0"/>
                        </a:rPr>
                        <a:t> olsy źródliskowe)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987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D8F8B020-136A-4BAB-9C7A-7BA321850EF9}"/>
              </a:ext>
            </a:extLst>
          </p:cNvPr>
          <p:cNvSpPr txBox="1">
            <a:spLocks/>
          </p:cNvSpPr>
          <p:nvPr/>
        </p:nvSpPr>
        <p:spPr>
          <a:xfrm>
            <a:off x="0" y="2647366"/>
            <a:ext cx="9144000" cy="792088"/>
          </a:xfrm>
          <a:prstGeom prst="rect">
            <a:avLst/>
          </a:prstGeom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r>
              <a:rPr lang="pl-PL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Zagrożenia i ochrona siedlisk leśnych</a:t>
            </a:r>
          </a:p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endParaRPr kumimoji="0" lang="pl-PL" sz="5400" b="1" i="0" u="none" strike="noStrike" kern="1200" cap="none" spc="0" normalizeH="0" baseline="0" noProof="0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436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Zagrożenia istniejące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174309"/>
              </p:ext>
            </p:extLst>
          </p:nvPr>
        </p:nvGraphicFramePr>
        <p:xfrm>
          <a:off x="284584" y="1393384"/>
          <a:ext cx="8574835" cy="4993460"/>
        </p:xfrm>
        <a:graphic>
          <a:graphicData uri="http://schemas.openxmlformats.org/drawingml/2006/table">
            <a:tbl>
              <a:tblPr firstRow="1" firstCol="1" bandRow="1"/>
              <a:tblGrid>
                <a:gridCol w="1920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0188">
                  <a:extLst>
                    <a:ext uri="{9D8B030D-6E8A-4147-A177-3AD203B41FA5}">
                      <a16:colId xmlns:a16="http://schemas.microsoft.com/office/drawing/2014/main" val="1195066131"/>
                    </a:ext>
                  </a:extLst>
                </a:gridCol>
                <a:gridCol w="2034988">
                  <a:extLst>
                    <a:ext uri="{9D8B030D-6E8A-4147-A177-3AD203B41FA5}">
                      <a16:colId xmlns:a16="http://schemas.microsoft.com/office/drawing/2014/main" val="1541969756"/>
                    </a:ext>
                  </a:extLst>
                </a:gridCol>
                <a:gridCol w="2888925">
                  <a:extLst>
                    <a:ext uri="{9D8B030D-6E8A-4147-A177-3AD203B41FA5}">
                      <a16:colId xmlns:a16="http://schemas.microsoft.com/office/drawing/2014/main" val="1021926151"/>
                    </a:ext>
                  </a:extLst>
                </a:gridCol>
              </a:tblGrid>
              <a:tr h="342949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 siedliska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336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9130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2000" b="1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9170 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2000" b="1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*91E0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3586">
                <a:tc>
                  <a:txBody>
                    <a:bodyPr/>
                    <a:lstStyle/>
                    <a:p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B02.04 Usuwanie martwych i umierających drzew</a:t>
                      </a:r>
                    </a:p>
                    <a:p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J03.01 Zmniejszenie lub utrata określonych cech siedliska</a:t>
                      </a:r>
                      <a:endParaRPr lang="pl-PL" sz="14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B02.04 Usuwanie martwych i umierających drzew</a:t>
                      </a:r>
                    </a:p>
                    <a:p>
                      <a:endParaRPr lang="pl-PL" sz="1400" kern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H05.01 Odpadki i odpady stałe</a:t>
                      </a: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I01 Obce gatunki inwazyjne</a:t>
                      </a: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I02 Problematyczne gatunki rodzime</a:t>
                      </a: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J03.01 Zmniejszenie lub utrata określonych cech siedliska</a:t>
                      </a:r>
                    </a:p>
                    <a:p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B02.04 Usuwanie martwych i umierających drzew</a:t>
                      </a:r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B02.04 Usuwanie martwych i umierających drzew</a:t>
                      </a:r>
                    </a:p>
                    <a:p>
                      <a:endParaRPr lang="pl-PL" sz="1400" kern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I01 Obce gatunki inwazyjne</a:t>
                      </a: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I02 Problematyczne gatunki rodzime</a:t>
                      </a:r>
                      <a:endParaRPr lang="pl-PL" sz="1400" kern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6352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Zagrożenia </a:t>
            </a:r>
            <a:r>
              <a:rPr lang="pl-PL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potencjaln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25084"/>
              </p:ext>
            </p:extLst>
          </p:nvPr>
        </p:nvGraphicFramePr>
        <p:xfrm>
          <a:off x="284584" y="1393384"/>
          <a:ext cx="8574836" cy="4993460"/>
        </p:xfrm>
        <a:graphic>
          <a:graphicData uri="http://schemas.openxmlformats.org/drawingml/2006/table">
            <a:tbl>
              <a:tblPr firstRow="1" firstCol="1" bandRow="1"/>
              <a:tblGrid>
                <a:gridCol w="2143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709">
                  <a:extLst>
                    <a:ext uri="{9D8B030D-6E8A-4147-A177-3AD203B41FA5}">
                      <a16:colId xmlns:a16="http://schemas.microsoft.com/office/drawing/2014/main" val="1195066131"/>
                    </a:ext>
                  </a:extLst>
                </a:gridCol>
                <a:gridCol w="2143709">
                  <a:extLst>
                    <a:ext uri="{9D8B030D-6E8A-4147-A177-3AD203B41FA5}">
                      <a16:colId xmlns:a16="http://schemas.microsoft.com/office/drawing/2014/main" val="1541969756"/>
                    </a:ext>
                  </a:extLst>
                </a:gridCol>
                <a:gridCol w="2143709">
                  <a:extLst>
                    <a:ext uri="{9D8B030D-6E8A-4147-A177-3AD203B41FA5}">
                      <a16:colId xmlns:a16="http://schemas.microsoft.com/office/drawing/2014/main" val="1021926151"/>
                    </a:ext>
                  </a:extLst>
                </a:gridCol>
              </a:tblGrid>
              <a:tr h="342949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 siedliska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336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9130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2000" b="1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9170 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2000" b="1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*91E0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3586">
                <a:tc>
                  <a:txBody>
                    <a:bodyPr/>
                    <a:lstStyle/>
                    <a:p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Brak zagrożeń i nacisków</a:t>
                      </a: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Brak zagrożeń i nacisków</a:t>
                      </a:r>
                    </a:p>
                  </a:txBody>
                  <a:tcPr marL="25197" marR="2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Brak zagrożeń i nacisków</a:t>
                      </a:r>
                    </a:p>
                    <a:p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Brak zagrożeń i nacisków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264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 działań ochronnych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813828"/>
              </p:ext>
            </p:extLst>
          </p:nvPr>
        </p:nvGraphicFramePr>
        <p:xfrm>
          <a:off x="284584" y="1393385"/>
          <a:ext cx="8574836" cy="4898958"/>
        </p:xfrm>
        <a:graphic>
          <a:graphicData uri="http://schemas.openxmlformats.org/drawingml/2006/table">
            <a:tbl>
              <a:tblPr firstRow="1" firstCol="1" bandRow="1"/>
              <a:tblGrid>
                <a:gridCol w="3534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455">
                  <a:extLst>
                    <a:ext uri="{9D8B030D-6E8A-4147-A177-3AD203B41FA5}">
                      <a16:colId xmlns:a16="http://schemas.microsoft.com/office/drawing/2014/main" val="1195066131"/>
                    </a:ext>
                  </a:extLst>
                </a:gridCol>
              </a:tblGrid>
              <a:tr h="29179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 siedliska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291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9130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935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Utrzymanie powierzchni siedliska przyrodniczego w obszarze (min. 40 ha) z uwzględnieniem naturalnych procesów.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Pozostawianie większej ilości martwego drewna (całych pni drzew) (&gt;20 m</a:t>
                      </a:r>
                      <a:r>
                        <a:rPr lang="pl-PL" sz="1400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/ha) i martwego drewna wielkowymiarowego &gt;5 szt./ha na tych powierzchniach, gdzie wskaźnik „martwe drewno...” oceniono na U1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pl-PL" sz="1400" dirty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DejaVu Sans"/>
                        </a:rPr>
                        <a:t> Pozostawianie większej ilości martwego drewna (całych pni drzew) (10-20 m</a:t>
                      </a:r>
                      <a:r>
                        <a:rPr lang="pl-PL" sz="1400" kern="150" baseline="30000" dirty="0">
                          <a:effectLst/>
                          <a:latin typeface="Arial" panose="020B0604020202020204" pitchFamily="34" charset="0"/>
                          <a:ea typeface="DejaVu Sans"/>
                        </a:rPr>
                        <a:t>3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DejaVu Sans"/>
                        </a:rPr>
                        <a:t>/ha) i martwego drewna wielkowymiarowego 3-5 szt./ha na tych powierzchniach, gdzie wskaźnik „martwe drewno....” oceniony był na U2.</a:t>
                      </a:r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Utrzymanie powierzchni siedliska przyrodniczego w obszarze (ok. 400 ha) z uwzględnieniem naturalnych procesów.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Pozostawianie większej ilości martwego drewna (całych pni drzew) (&gt;20 m</a:t>
                      </a:r>
                      <a:r>
                        <a:rPr kumimoji="0" lang="pl-PL" sz="1400" b="0" i="0" u="none" strike="noStrike" kern="15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/ha) i martwego drewna wielkowymiarowego &gt;5 szt./ha na tych powierzchniach, gdzie wskaźnik „martwe drewno...” oceniony był na U1.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Pozostawianie większej ilości martwego drewna (całych pni drzew) (10-20 m</a:t>
                      </a:r>
                      <a:r>
                        <a:rPr kumimoji="0" lang="pl-PL" sz="1400" b="0" i="0" u="none" strike="noStrike" kern="15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/ha) i martwego drewna wielkowymiarowego 3-5 szt./ha na tych powierzchniach, gdzie wskaźnik „martwe drewno...” oceniony był na U2.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Utrzymanie wskaźnika „ekspansywne gatunki rodzime w runie” na poziomie oceny FV oraz poprawa oceny tego wskaźnika na stanowiskach, gdzie nadano ocenę U1.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Utrzymanie wskaźnika „ekspansywne inne gatunki obce w podszycie i runie” na poziomie oceny FV oraz poprawa oceny tego wskaźnika na stanowiskach, gdzie nadano ocenę U1.</a:t>
                      </a:r>
                    </a:p>
                  </a:txBody>
                  <a:tcPr marL="25197" marR="2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5916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 działań ochronnych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339235"/>
              </p:ext>
            </p:extLst>
          </p:nvPr>
        </p:nvGraphicFramePr>
        <p:xfrm>
          <a:off x="284584" y="1393385"/>
          <a:ext cx="8574836" cy="5396694"/>
        </p:xfrm>
        <a:graphic>
          <a:graphicData uri="http://schemas.openxmlformats.org/drawingml/2006/table">
            <a:tbl>
              <a:tblPr firstRow="1" firstCol="1" bandRow="1"/>
              <a:tblGrid>
                <a:gridCol w="4995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9208">
                  <a:extLst>
                    <a:ext uri="{9D8B030D-6E8A-4147-A177-3AD203B41FA5}">
                      <a16:colId xmlns:a16="http://schemas.microsoft.com/office/drawing/2014/main" val="1021926151"/>
                    </a:ext>
                  </a:extLst>
                </a:gridCol>
              </a:tblGrid>
              <a:tr h="28505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 siedliska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285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2000" b="1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9170 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2000" b="1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*91E0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709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Utrzymanie powierzchni siedliska przyrodniczego w obszarze (ok. 20 ha) z uwzględnieniem naturalnych procesów.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Utrzymanie wskaźnika „ekspansywne gatunki rodzime w runie” na poziomie oceny FV. Brak gatunków ekspansywnych.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Utrzymanie wskaźnika „inwazyjne gatunki rodzime w runie” na poziomie oceny FV. Brak gatunków inwazyjnych.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Pozostawianie większej ilości martwego drewna (całych pni drzew) (&gt;20 m</a:t>
                      </a:r>
                      <a:r>
                        <a:rPr kumimoji="0" lang="pl-PL" sz="1400" b="0" i="0" u="none" strike="noStrike" kern="15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</a:t>
                      </a: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ha) na powierzchniach gdzie wskaźnik „martwe drewno...” oceniony był na U1.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Pozostawianie większej ilości martwego drewna wielkowymiarowego &gt;5 szt./ha na powierzchniach, gdzie wskaźnik „martwe drewno...” był oceniony na U1 i 3-5 szt./ha na powierzchniach gdzie wskaźnik „martwe drewno...” oceniony był na U2.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Utrzymanie powierzchni siedliska przyrodniczego w obszarze (ok. 3 ha) z uwzględnieniem naturalnych procesów.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l-PL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Pozostawianie większej ilości martwego drewna (całych pni drzew) (&gt;20 m3/ha) na powierzchniach gdzie wskaźnik „martwe drewno...” oceniony był na U1.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l-PL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Pozostawianie większej ilości martwego drewna wielkowymiarowego &gt;5 szt./ha na powierzchniach, gdzie wskaźnik „martwe drewno...” był oceniony na U1 i 3-5 szt./ha na powierzchniach gdzie wskaźnik „martwe drewno...” oceniony był na U2.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l-PL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1528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 ochronne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406255"/>
              </p:ext>
            </p:extLst>
          </p:nvPr>
        </p:nvGraphicFramePr>
        <p:xfrm>
          <a:off x="284584" y="1393384"/>
          <a:ext cx="8574836" cy="4828122"/>
        </p:xfrm>
        <a:graphic>
          <a:graphicData uri="http://schemas.openxmlformats.org/drawingml/2006/table">
            <a:tbl>
              <a:tblPr firstRow="1" firstCol="1" bandRow="1"/>
              <a:tblGrid>
                <a:gridCol w="4287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7418">
                  <a:extLst>
                    <a:ext uri="{9D8B030D-6E8A-4147-A177-3AD203B41FA5}">
                      <a16:colId xmlns:a16="http://schemas.microsoft.com/office/drawing/2014/main" val="1195066131"/>
                    </a:ext>
                  </a:extLst>
                </a:gridCol>
              </a:tblGrid>
              <a:tr h="33159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 siedliska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325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9130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0759">
                <a:tc>
                  <a:txBody>
                    <a:bodyPr/>
                    <a:lstStyle/>
                    <a:p>
                      <a:r>
                        <a:rPr kumimoji="0" lang="pl-PL" sz="14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Zwiększenie udziału starych i zamierających drzew.</a:t>
                      </a:r>
                    </a:p>
                    <a:p>
                      <a:r>
                        <a:rPr kumimoji="0" lang="pl-PL" sz="14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Zakres prac</a:t>
                      </a: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Ograniczenie wycinania martwych i zamierających drzew w siedlisku przyrodniczym.</a:t>
                      </a:r>
                    </a:p>
                    <a:p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kumimoji="0" lang="pl-PL" sz="14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Zachowanie siedliska przyrodniczego stanowiącego przedmiot ochrony.</a:t>
                      </a:r>
                    </a:p>
                    <a:p>
                      <a:r>
                        <a:rPr kumimoji="0" lang="pl-PL" sz="14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Zakres prac:</a:t>
                      </a:r>
                    </a:p>
                    <a:p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Prowadzenie gospodarki leśnej zgodnie z typem siedliska przyrodniczego.</a:t>
                      </a: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pl-PL" sz="14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Zwiększenie udziału starych i zamierających drzew.</a:t>
                      </a:r>
                    </a:p>
                    <a:p>
                      <a:r>
                        <a:rPr kumimoji="0" lang="pl-PL" sz="14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Zakres prac:</a:t>
                      </a:r>
                    </a:p>
                    <a:p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Ograniczenie wycinania martwych i zamierających drzew w siedlisku przyrodniczym.</a:t>
                      </a:r>
                    </a:p>
                    <a:p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kumimoji="0" lang="pl-PL" sz="14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Usuwanie inwazyjnych gatunków – niecierpka drobnokwiatowego </a:t>
                      </a:r>
                      <a:r>
                        <a:rPr kumimoji="0" lang="pl-PL" sz="1400" b="1" i="1" u="none" strike="noStrike" kern="15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Impatiens</a:t>
                      </a:r>
                      <a:r>
                        <a:rPr kumimoji="0" lang="pl-PL" sz="1400" b="1" i="1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pl-PL" sz="1400" b="1" i="1" u="none" strike="noStrike" kern="15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parviflora</a:t>
                      </a:r>
                      <a:r>
                        <a:rPr kumimoji="0" lang="pl-PL" sz="1400" b="1" i="1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pl-PL" sz="14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niecierpka gruczołowatego </a:t>
                      </a:r>
                      <a:r>
                        <a:rPr kumimoji="0" lang="pl-PL" sz="1400" b="1" i="1" u="none" strike="noStrike" kern="15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Impatiens</a:t>
                      </a:r>
                      <a:r>
                        <a:rPr kumimoji="0" lang="pl-PL" sz="1400" b="1" i="1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pl-PL" sz="1400" b="1" i="1" u="none" strike="noStrike" kern="15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glandulifera</a:t>
                      </a:r>
                      <a:r>
                        <a:rPr kumimoji="0" lang="pl-PL" sz="14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kumimoji="0" lang="pl-PL" sz="14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Zakres prac:</a:t>
                      </a:r>
                    </a:p>
                    <a:p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Usuwanie okazów inwazyjnych i obcych gatunków roślin poprzez koszenie lub ręczne wyrywanie.</a:t>
                      </a:r>
                    </a:p>
                    <a:p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kumimoji="0" lang="pl-PL" sz="14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Zachowanie siedliska przyrodniczego stanowiącego przedmiot ochrony. </a:t>
                      </a:r>
                    </a:p>
                    <a:p>
                      <a:r>
                        <a:rPr kumimoji="0" lang="pl-PL" sz="14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Zakres prac:</a:t>
                      </a:r>
                    </a:p>
                    <a:p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Prowadzenie gospodarki leśnej zgodnie z typem siedliska przyrodniczego.</a:t>
                      </a:r>
                    </a:p>
                  </a:txBody>
                  <a:tcPr marL="25197" marR="2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67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87166856-A048-4562-A25C-BF31DE75F0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2" y="0"/>
            <a:ext cx="9133818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0A4CA8F-C6D2-4FB5-8670-E089E252F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349" y="0"/>
            <a:ext cx="7855955" cy="79208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2572A3D-6B28-4481-B73A-8A075865A4C8}"/>
              </a:ext>
            </a:extLst>
          </p:cNvPr>
          <p:cNvSpPr txBox="1"/>
          <p:nvPr/>
        </p:nvSpPr>
        <p:spPr>
          <a:xfrm>
            <a:off x="0" y="66433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" panose="020B0503020202020204" pitchFamily="34" charset="0"/>
              </a:rPr>
              <a:t>Cele trzeciego spotkania </a:t>
            </a:r>
          </a:p>
          <a:p>
            <a:pPr algn="ctr"/>
            <a:r>
              <a:rPr lang="pl-PL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" panose="020B0503020202020204" pitchFamily="34" charset="0"/>
              </a:rPr>
              <a:t>Zespołu Lokalnej Współpracy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A387B50-EC81-4376-8DBB-6729557C3EC9}"/>
              </a:ext>
            </a:extLst>
          </p:cNvPr>
          <p:cNvSpPr txBox="1"/>
          <p:nvPr/>
        </p:nvSpPr>
        <p:spPr>
          <a:xfrm>
            <a:off x="288733" y="1761888"/>
            <a:ext cx="8855267" cy="510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r>
              <a:rPr lang="pl-PL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Ostateczny wykaz siedlisk, gatunków i ich ocen, uwzględniony m.in. w projekcie nowego  SDF.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pl-PL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Najważniejsze dane przewidziane do zamieszczenia w projektowanym zarządzeniu w sprawie ustanowienia PZO:</a:t>
            </a:r>
          </a:p>
          <a:p>
            <a:pPr marL="457200" indent="-457200">
              <a:lnSpc>
                <a:spcPct val="150000"/>
              </a:lnSpc>
              <a:buAutoNum type="alphaLcParenR"/>
            </a:pPr>
            <a:r>
              <a:rPr lang="pl-PL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nowa delimitacja Obszaru;</a:t>
            </a:r>
          </a:p>
          <a:p>
            <a:pPr marL="457200" indent="-457200">
              <a:lnSpc>
                <a:spcPct val="150000"/>
              </a:lnSpc>
              <a:buAutoNum type="alphaLcParenR"/>
            </a:pPr>
            <a:r>
              <a:rPr lang="pl-PL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rozmieszczenie przedmiotów ochrony;</a:t>
            </a:r>
          </a:p>
          <a:p>
            <a:pPr marL="457200" indent="-457200">
              <a:lnSpc>
                <a:spcPct val="150000"/>
              </a:lnSpc>
              <a:buAutoNum type="alphaLcParenR"/>
            </a:pPr>
            <a:r>
              <a:rPr lang="pl-PL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stwierdzone zagrożenia rzeczywiste i potencjalne;</a:t>
            </a:r>
          </a:p>
          <a:p>
            <a:pPr marL="457200" indent="-457200">
              <a:lnSpc>
                <a:spcPct val="150000"/>
              </a:lnSpc>
              <a:buAutoNum type="alphaLcParenR"/>
            </a:pPr>
            <a:r>
              <a:rPr lang="pl-PL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cele i opis działań ochronnych.</a:t>
            </a:r>
          </a:p>
          <a:p>
            <a:pPr>
              <a:lnSpc>
                <a:spcPct val="150000"/>
              </a:lnSpc>
            </a:pPr>
            <a:r>
              <a:rPr lang="pl-PL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Uwagi do miejscowych planów zagospodarowania przestrzennego.</a:t>
            </a:r>
          </a:p>
          <a:p>
            <a:pPr>
              <a:lnSpc>
                <a:spcPct val="150000"/>
              </a:lnSpc>
            </a:pPr>
            <a:r>
              <a:rPr lang="pl-PL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Harmonogram dalszych prac nad PZO.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93D6EB5-0F73-4521-8349-F970D5E089EC}"/>
              </a:ext>
            </a:extLst>
          </p:cNvPr>
          <p:cNvSpPr txBox="1"/>
          <p:nvPr/>
        </p:nvSpPr>
        <p:spPr>
          <a:xfrm>
            <a:off x="-10182" y="497685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    </a:t>
            </a:r>
            <a:endParaRPr lang="pl-PL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5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 ochronne – c.d.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922707"/>
              </p:ext>
            </p:extLst>
          </p:nvPr>
        </p:nvGraphicFramePr>
        <p:xfrm>
          <a:off x="284584" y="1393384"/>
          <a:ext cx="8574836" cy="4993460"/>
        </p:xfrm>
        <a:graphic>
          <a:graphicData uri="http://schemas.openxmlformats.org/drawingml/2006/table">
            <a:tbl>
              <a:tblPr firstRow="1" firstCol="1" bandRow="1"/>
              <a:tblGrid>
                <a:gridCol w="3606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8738">
                  <a:extLst>
                    <a:ext uri="{9D8B030D-6E8A-4147-A177-3AD203B41FA5}">
                      <a16:colId xmlns:a16="http://schemas.microsoft.com/office/drawing/2014/main" val="1021926151"/>
                    </a:ext>
                  </a:extLst>
                </a:gridCol>
              </a:tblGrid>
              <a:tr h="34294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 siedliska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336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2000" b="1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9170 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2000" b="1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*91E0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3586">
                <a:tc>
                  <a:txBody>
                    <a:bodyPr/>
                    <a:lstStyle/>
                    <a:p>
                      <a:r>
                        <a:rPr kumimoji="0" lang="pl-PL" sz="14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Zwiększenie udziału starych i zamierających drzew </a:t>
                      </a:r>
                    </a:p>
                    <a:p>
                      <a:r>
                        <a:rPr kumimoji="0" lang="pl-PL" sz="14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Zakres prac:</a:t>
                      </a:r>
                    </a:p>
                    <a:p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Ograniczenie wycinania martwych i zamierających drzew w siedlisku przyrodniczym.</a:t>
                      </a:r>
                    </a:p>
                    <a:p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kumimoji="0" lang="pl-PL" sz="14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Zachowanie siedliska przyrodniczego stanowiącego przedmiot ochrony </a:t>
                      </a:r>
                    </a:p>
                    <a:p>
                      <a:r>
                        <a:rPr kumimoji="0" lang="pl-PL" sz="14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Zakres prac:</a:t>
                      </a:r>
                    </a:p>
                    <a:p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Prowadzenie gospodarki leśnej zgodnie z typem siedliska przyrodniczego.</a:t>
                      </a:r>
                    </a:p>
                    <a:p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Zwiększenie udziału starych i zamierających drzew </a:t>
                      </a:r>
                    </a:p>
                    <a:p>
                      <a:r>
                        <a:rPr lang="pl-PL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Zakres prac:</a:t>
                      </a:r>
                    </a:p>
                    <a:p>
                      <a:r>
                        <a:rPr lang="pl-PL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Ograniczenie wycinania martwych i zamierających drzew w siedlisku przyrodniczym.</a:t>
                      </a:r>
                    </a:p>
                    <a:p>
                      <a:endParaRPr lang="pl-PL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l-PL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Usuwanie obcych gatunków inwazyjnych  - nawłoć pospolita </a:t>
                      </a:r>
                      <a:r>
                        <a:rPr lang="pl-PL" sz="14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Solidago</a:t>
                      </a:r>
                      <a:r>
                        <a:rPr lang="pl-PL" sz="1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4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gigantea</a:t>
                      </a:r>
                      <a:r>
                        <a:rPr lang="pl-PL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niecierpek drobnokwiatowy </a:t>
                      </a:r>
                      <a:r>
                        <a:rPr lang="pl-PL" sz="14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Impatiens</a:t>
                      </a:r>
                      <a:r>
                        <a:rPr lang="pl-PL" sz="1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4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parviflora</a:t>
                      </a:r>
                      <a:r>
                        <a:rPr lang="pl-PL" sz="1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pl-PL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Zakres prac:</a:t>
                      </a:r>
                    </a:p>
                    <a:p>
                      <a:r>
                        <a:rPr lang="pl-PL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Usuwanie okazów inwazyjnych i obcych gatunków roślin poprzez koszenie lub ręczne wyrywanie</a:t>
                      </a:r>
                    </a:p>
                    <a:p>
                      <a:endParaRPr lang="pl-PL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l-PL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Zachowanie siedliska przyrodniczego stanowiącego przedmiot ochrony </a:t>
                      </a:r>
                    </a:p>
                    <a:p>
                      <a:r>
                        <a:rPr lang="pl-PL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Zakres prac:</a:t>
                      </a:r>
                    </a:p>
                    <a:p>
                      <a:r>
                        <a:rPr lang="pl-PL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Prowadzenie gospodarki leśnej zgodnie z typem siedliska przyrodniczego.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6643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D8F8B020-136A-4BAB-9C7A-7BA321850EF9}"/>
              </a:ext>
            </a:extLst>
          </p:cNvPr>
          <p:cNvSpPr txBox="1">
            <a:spLocks/>
          </p:cNvSpPr>
          <p:nvPr/>
        </p:nvSpPr>
        <p:spPr>
          <a:xfrm>
            <a:off x="0" y="2647366"/>
            <a:ext cx="9144000" cy="792088"/>
          </a:xfrm>
          <a:prstGeom prst="rect">
            <a:avLst/>
          </a:prstGeom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r>
              <a:rPr lang="pl-PL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Siedliska </a:t>
            </a:r>
            <a:r>
              <a:rPr lang="pl-PL" sz="54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naturowe</a:t>
            </a:r>
            <a:r>
              <a:rPr lang="pl-PL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Obszaru – podsumowanie</a:t>
            </a:r>
          </a:p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endParaRPr kumimoji="0" lang="pl-PL" sz="5400" b="1" i="0" u="none" strike="noStrike" kern="1200" cap="none" spc="0" normalizeH="0" baseline="0" noProof="0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1848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EDA2A42A-21CE-472D-854E-8327E839A6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4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035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10">
            <a:extLst>
              <a:ext uri="{FF2B5EF4-FFF2-40B4-BE49-F238E27FC236}">
                <a16:creationId xmlns:a16="http://schemas.microsoft.com/office/drawing/2014/main" id="{F0504A1B-CF09-DFE9-A530-1C1A392175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3621269"/>
              </p:ext>
            </p:extLst>
          </p:nvPr>
        </p:nvGraphicFramePr>
        <p:xfrm>
          <a:off x="335825" y="870058"/>
          <a:ext cx="8474665" cy="5987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438950F2-263C-2CBA-F854-03D1688C9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334" y="870058"/>
            <a:ext cx="847466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Liczba płatów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siedlisk </a:t>
            </a: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naturowych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730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10">
            <a:extLst>
              <a:ext uri="{FF2B5EF4-FFF2-40B4-BE49-F238E27FC236}">
                <a16:creationId xmlns:a16="http://schemas.microsoft.com/office/drawing/2014/main" id="{DE184D6D-95B5-92AA-2BF1-A3A881E8FC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8502026"/>
              </p:ext>
            </p:extLst>
          </p:nvPr>
        </p:nvGraphicFramePr>
        <p:xfrm>
          <a:off x="322729" y="845876"/>
          <a:ext cx="8579225" cy="6000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438950F2-263C-2CBA-F854-03D1688C9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46" y="857714"/>
            <a:ext cx="8901953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Powierzchnia płatów siedlisk </a:t>
            </a: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naturowych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4034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07D04FC-BF38-4A47-B913-F0D57FE2711D}"/>
              </a:ext>
            </a:extLst>
          </p:cNvPr>
          <p:cNvSpPr txBox="1"/>
          <p:nvPr/>
        </p:nvSpPr>
        <p:spPr>
          <a:xfrm>
            <a:off x="444549" y="1633892"/>
            <a:ext cx="805542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Podsumowanie zmian w SDF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dotyczących siedlisk </a:t>
            </a:r>
            <a:r>
              <a:rPr lang="pl-PL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naturowych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Badania objęły zaledwie 17% powierzchni obszaru Nad Husowem, a mimo to lista przedmiotów ochrony wzbogaciła się aż o 3 siedliska </a:t>
            </a:r>
            <a:r>
              <a:rPr lang="pl-PL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naturowe</a:t>
            </a: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(6510 niżowe i górskie świeże łąki użytkowane ekstensywnie (</a:t>
            </a:r>
            <a:r>
              <a:rPr lang="pl-PL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Arrhenatherion </a:t>
            </a:r>
            <a:r>
              <a:rPr lang="pl-PL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elatioris</a:t>
            </a: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9110 kwaśne buczyny (</a:t>
            </a:r>
            <a:r>
              <a:rPr lang="pl-PL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Luzulo-Fagetum</a:t>
            </a: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oraz *91E0 łęgi wierzbowe, topolowe, olszowe i jesionowe (</a:t>
            </a:r>
            <a:r>
              <a:rPr lang="pl-PL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Salicetum</a:t>
            </a:r>
            <a:r>
              <a:rPr lang="pl-PL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albo-</a:t>
            </a:r>
            <a:r>
              <a:rPr lang="pl-PL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fragilis</a:t>
            </a:r>
            <a:r>
              <a:rPr lang="pl-PL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Populetum</a:t>
            </a:r>
            <a:r>
              <a:rPr lang="pl-PL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albae</a:t>
            </a:r>
            <a:r>
              <a:rPr lang="pl-PL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Alnenion</a:t>
            </a:r>
            <a:r>
              <a:rPr lang="pl-PL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glutinoso-incanae</a:t>
            </a: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 olsy źródliskowe). Poza dopisaniem wyżej wymienionych, innych zapisów w SDF dotyczących siedlisk nie zmieniano, gdyż dokument ten dotyczy całego obszaru Natura 2000. Na pozostającej w administracji Lasów Państwowych większej części (83% powierzchni) obszaru Natura 2000 mogą znajdować się kolejne płaty siedlisk </a:t>
            </a:r>
            <a:r>
              <a:rPr lang="pl-PL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naturowych</a:t>
            </a: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 ma kluczowe znaczenie dla ich oceny w SDF.</a:t>
            </a:r>
            <a:endParaRPr kumimoji="0" lang="pl-PL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5B2AB4B-ABA5-42B0-BAA9-EB83F8521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22" y="0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604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0421260-A319-41DB-93E2-6A871AE6C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398" y="1196752"/>
            <a:ext cx="4011826" cy="3312368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tytuł 2">
            <a:extLst>
              <a:ext uri="{FF2B5EF4-FFF2-40B4-BE49-F238E27FC236}">
                <a16:creationId xmlns:a16="http://schemas.microsoft.com/office/drawing/2014/main" id="{39DE952C-FAF9-4DBA-BB50-CF11A1956179}"/>
              </a:ext>
            </a:extLst>
          </p:cNvPr>
          <p:cNvSpPr txBox="1">
            <a:spLocks/>
          </p:cNvSpPr>
          <p:nvPr/>
        </p:nvSpPr>
        <p:spPr>
          <a:xfrm>
            <a:off x="179512" y="4806368"/>
            <a:ext cx="8856984" cy="914400"/>
          </a:xfrm>
          <a:prstGeom prst="rect">
            <a:avLst/>
          </a:prstGeom>
        </p:spPr>
        <p:txBody>
          <a:bodyPr vert="horz" lIns="182880" tIns="0">
            <a:normAutofit/>
          </a:bodyPr>
          <a:lstStyle>
            <a:lvl1pPr marL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bg2">
                    <a:shade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None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None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lang="pl-PL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Naturowe</a:t>
            </a:r>
            <a:r>
              <a:rPr lang="pl-PL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gatunki</a:t>
            </a: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fauny</a:t>
            </a:r>
          </a:p>
        </p:txBody>
      </p:sp>
    </p:spTree>
    <p:extLst>
      <p:ext uri="{BB962C8B-B14F-4D97-AF65-F5344CB8AC3E}">
        <p14:creationId xmlns:p14="http://schemas.microsoft.com/office/powerpoint/2010/main" val="1751660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07D04FC-BF38-4A47-B913-F0D57FE2711D}"/>
              </a:ext>
            </a:extLst>
          </p:cNvPr>
          <p:cNvSpPr txBox="1"/>
          <p:nvPr/>
        </p:nvSpPr>
        <p:spPr>
          <a:xfrm>
            <a:off x="444549" y="969697"/>
            <a:ext cx="805542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Gatunki wymienione w nowym SDF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 przedmioty ochrony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kumimoji="0" lang="pl-PL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4014 biegacz urozmaicony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Carabus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variolosus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kumimoji="0" lang="pl-PL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1086 zgniotek cynobrowy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Cucujus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cinnaberinus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kumimoji="0" lang="pl-PL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6199 </a:t>
            </a:r>
            <a:r>
              <a:rPr kumimoji="0" lang="pl-PL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krasopani</a:t>
            </a:r>
            <a:r>
              <a:rPr kumimoji="0" lang="pl-PL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hera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Euplagia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quadripunctaria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kumimoji="0" lang="pl-PL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6179 modraszek </a:t>
            </a:r>
            <a:r>
              <a:rPr kumimoji="0" lang="pl-PL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nausitous</a:t>
            </a:r>
            <a:r>
              <a:rPr kumimoji="0" lang="pl-PL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Phengaris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nausithous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kumimoji="0" lang="pl-PL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6177 modraszek </a:t>
            </a:r>
            <a:r>
              <a:rPr kumimoji="0" lang="pl-PL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telejus</a:t>
            </a:r>
            <a:r>
              <a:rPr kumimoji="0" lang="pl-PL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Phengaris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telejus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kumimoji="0" lang="pl-PL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1060 czerwończyk nieparek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Lycaena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dispar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0" lang="pl-PL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1166 traszka grzebieniasta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Triturus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cristatus</a:t>
            </a: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kumimoji="0" lang="pl-PL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2001 traszka karpacka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Lissotriton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montadoni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1188 kumak nizinny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Bombina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bombina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kumimoji="0" lang="pl-PL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1337 bóbr europejski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Castor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fiber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kumimoji="0" lang="pl-PL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1355 wydra 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Lutra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lutra</a:t>
            </a: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pl-PL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5B2AB4B-ABA5-42B0-BAA9-EB83F8521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22" y="0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8683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9328127E-2717-42A4-875E-261CE38BF242}"/>
              </a:ext>
            </a:extLst>
          </p:cNvPr>
          <p:cNvSpPr txBox="1">
            <a:spLocks/>
          </p:cNvSpPr>
          <p:nvPr/>
        </p:nvSpPr>
        <p:spPr>
          <a:xfrm>
            <a:off x="0" y="2780928"/>
            <a:ext cx="9144000" cy="792088"/>
          </a:xfrm>
          <a:prstGeom prst="rect">
            <a:avLst/>
          </a:prstGeom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algn="ctr">
              <a:buClr>
                <a:srgbClr val="F07F09"/>
              </a:buClr>
              <a:buSzPct val="80000"/>
              <a:defRPr/>
            </a:pPr>
            <a:r>
              <a:rPr lang="pl-PL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OWADY</a:t>
            </a:r>
          </a:p>
        </p:txBody>
      </p:sp>
    </p:spTree>
    <p:extLst>
      <p:ext uri="{BB962C8B-B14F-4D97-AF65-F5344CB8AC3E}">
        <p14:creationId xmlns:p14="http://schemas.microsoft.com/office/powerpoint/2010/main" val="223276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CC8A18F4-5899-4A99-9977-1F2C7C02A6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4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55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0421260-A319-41DB-93E2-6A871AE6C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398" y="1196752"/>
            <a:ext cx="4011826" cy="3312368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tytuł 2">
            <a:extLst>
              <a:ext uri="{FF2B5EF4-FFF2-40B4-BE49-F238E27FC236}">
                <a16:creationId xmlns:a16="http://schemas.microsoft.com/office/drawing/2014/main" id="{39DE952C-FAF9-4DBA-BB50-CF11A1956179}"/>
              </a:ext>
            </a:extLst>
          </p:cNvPr>
          <p:cNvSpPr txBox="1">
            <a:spLocks/>
          </p:cNvSpPr>
          <p:nvPr/>
        </p:nvSpPr>
        <p:spPr>
          <a:xfrm>
            <a:off x="179512" y="4806368"/>
            <a:ext cx="8856984" cy="914400"/>
          </a:xfrm>
          <a:prstGeom prst="rect">
            <a:avLst/>
          </a:prstGeom>
        </p:spPr>
        <p:txBody>
          <a:bodyPr vert="horz" lIns="182880" tIns="0">
            <a:normAutofit/>
          </a:bodyPr>
          <a:lstStyle>
            <a:lvl1pPr marL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bg2">
                    <a:shade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None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None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lang="pl-PL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Naturowe</a:t>
            </a:r>
            <a:r>
              <a:rPr lang="pl-PL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kumimoji="0" lang="pl-PL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iedliska</a:t>
            </a: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przyrodnicze</a:t>
            </a:r>
          </a:p>
        </p:txBody>
      </p:sp>
    </p:spTree>
    <p:extLst>
      <p:ext uri="{BB962C8B-B14F-4D97-AF65-F5344CB8AC3E}">
        <p14:creationId xmlns:p14="http://schemas.microsoft.com/office/powerpoint/2010/main" val="32492320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54415"/>
            <a:ext cx="8658311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Oceny gatunków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wymienionych w Załączniku II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inwentaryzacji z lat 2020-2021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115243"/>
              </p:ext>
            </p:extLst>
          </p:nvPr>
        </p:nvGraphicFramePr>
        <p:xfrm>
          <a:off x="204145" y="2229754"/>
          <a:ext cx="8735709" cy="3792122"/>
        </p:xfrm>
        <a:graphic>
          <a:graphicData uri="http://schemas.openxmlformats.org/drawingml/2006/table">
            <a:tbl>
              <a:tblPr firstRow="1" firstCol="1" bandRow="1"/>
              <a:tblGrid>
                <a:gridCol w="808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1002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  <a:gridCol w="1622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6725">
                  <a:extLst>
                    <a:ext uri="{9D8B030D-6E8A-4147-A177-3AD203B41FA5}">
                      <a16:colId xmlns:a16="http://schemas.microsoft.com/office/drawing/2014/main" val="1011444975"/>
                    </a:ext>
                  </a:extLst>
                </a:gridCol>
              </a:tblGrid>
              <a:tr h="9816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siedliska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Liczba stanowisk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Ogólna ocena stanu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zachowania gatunku w obszarze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908807"/>
                  </a:ext>
                </a:extLst>
              </a:tr>
              <a:tr h="914400">
                <a:tc rowSpan="2">
                  <a:txBody>
                    <a:bodyPr/>
                    <a:lstStyle/>
                    <a:p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4014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2000" b="1" kern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biegacz</a:t>
                      </a:r>
                      <a:r>
                        <a:rPr lang="en-GB" sz="2000" b="1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1" kern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urozmaicony</a:t>
                      </a:r>
                      <a:endParaRPr lang="pl-PL" sz="2000" b="1" kern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l-PL" sz="2000" b="1" i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Carabus</a:t>
                      </a:r>
                      <a:r>
                        <a:rPr lang="pl-PL" sz="2000" b="1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variolosus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 (dobra)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endParaRPr lang="pl-PL" sz="2000" b="1" kern="1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pl-PL" sz="2000" b="1" kern="1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</a:t>
                      </a:r>
                    </a:p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(&lt;2% populacji krajowej)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 (dobry)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56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116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1121989-6C6A-456C-9142-C4A03C64E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317844"/>
              </p:ext>
            </p:extLst>
          </p:nvPr>
        </p:nvGraphicFramePr>
        <p:xfrm>
          <a:off x="426374" y="2601298"/>
          <a:ext cx="8291252" cy="4002914"/>
        </p:xfrm>
        <a:graphic>
          <a:graphicData uri="http://schemas.openxmlformats.org/drawingml/2006/table">
            <a:tbl>
              <a:tblPr firstRow="1" firstCol="1" bandRow="1"/>
              <a:tblGrid>
                <a:gridCol w="82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1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90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77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Liczebność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kern="150" dirty="0">
                        <a:effectLst/>
                        <a:latin typeface="Times New Roman"/>
                        <a:ea typeface="Times New Roman"/>
                        <a:cs typeface="Tahoma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</a:t>
                      </a:r>
                      <a:b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stanu zach.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izolacji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ogólna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60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Min.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Maks.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680443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4014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kern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biegacz</a:t>
                      </a:r>
                      <a:r>
                        <a:rPr lang="en-GB" sz="2000" b="1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1" kern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urozmaicony</a:t>
                      </a:r>
                      <a:endParaRPr lang="pl-PL" sz="2000" b="1" kern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l-PL" sz="2000" b="1" i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Carabus</a:t>
                      </a:r>
                      <a:r>
                        <a:rPr lang="pl-PL" sz="2000" b="1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variolosus</a:t>
                      </a:r>
                      <a:endParaRPr lang="pl-PL" sz="2000" b="1" kern="1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2">
            <a:extLst>
              <a:ext uri="{FF2B5EF4-FFF2-40B4-BE49-F238E27FC236}">
                <a16:creationId xmlns:a16="http://schemas.microsoft.com/office/drawing/2014/main" id="{55DBDD6F-8604-4476-9162-BFA4E02D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518902"/>
            <a:ext cx="8784976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wymienione w Załączniku II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według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starego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nowego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SDF</a:t>
            </a:r>
          </a:p>
        </p:txBody>
      </p:sp>
    </p:spTree>
    <p:extLst>
      <p:ext uri="{BB962C8B-B14F-4D97-AF65-F5344CB8AC3E}">
        <p14:creationId xmlns:p14="http://schemas.microsoft.com/office/powerpoint/2010/main" val="10034228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54415"/>
            <a:ext cx="8658311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wymienione w Załączniku II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inwentaryzacji z lat 2020-2021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035568"/>
              </p:ext>
            </p:extLst>
          </p:nvPr>
        </p:nvGraphicFramePr>
        <p:xfrm>
          <a:off x="204145" y="2229754"/>
          <a:ext cx="8735709" cy="3792122"/>
        </p:xfrm>
        <a:graphic>
          <a:graphicData uri="http://schemas.openxmlformats.org/drawingml/2006/table">
            <a:tbl>
              <a:tblPr firstRow="1" firstCol="1" bandRow="1"/>
              <a:tblGrid>
                <a:gridCol w="808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6202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  <a:gridCol w="1766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8089">
                  <a:extLst>
                    <a:ext uri="{9D8B030D-6E8A-4147-A177-3AD203B41FA5}">
                      <a16:colId xmlns:a16="http://schemas.microsoft.com/office/drawing/2014/main" val="2652047200"/>
                    </a:ext>
                  </a:extLst>
                </a:gridCol>
              </a:tblGrid>
              <a:tr h="9816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siedliska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Liczba stanowisk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Ogólna ocena stanu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zachowania gatunku w obszarze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908807"/>
                  </a:ext>
                </a:extLst>
              </a:tr>
              <a:tr h="914400">
                <a:tc rowSpan="2">
                  <a:txBody>
                    <a:bodyPr/>
                    <a:lstStyle/>
                    <a:p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1086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zgniotek cynobrowy</a:t>
                      </a:r>
                    </a:p>
                    <a:p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Cucujus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cinnaberinus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(znacząca)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1086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zgniotek cynobrowy</a:t>
                      </a:r>
                    </a:p>
                    <a:p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Cucujus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cinnaberinus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</a:t>
                      </a:r>
                    </a:p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(&lt;2% populacji krajowej)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(średni lub zdegradowany)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56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2571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1121989-6C6A-456C-9142-C4A03C64E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800563"/>
              </p:ext>
            </p:extLst>
          </p:nvPr>
        </p:nvGraphicFramePr>
        <p:xfrm>
          <a:off x="426374" y="2601298"/>
          <a:ext cx="8291252" cy="4002914"/>
        </p:xfrm>
        <a:graphic>
          <a:graphicData uri="http://schemas.openxmlformats.org/drawingml/2006/table">
            <a:tbl>
              <a:tblPr firstRow="1" firstCol="1" bandRow="1"/>
              <a:tblGrid>
                <a:gridCol w="82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1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90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77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Liczebność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kern="150" dirty="0">
                        <a:effectLst/>
                        <a:latin typeface="Times New Roman"/>
                        <a:ea typeface="Times New Roman"/>
                        <a:cs typeface="Tahoma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</a:t>
                      </a:r>
                      <a:b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stanu zach.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izolacji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ogólna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60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Min.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Maks.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680443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1086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zgniotek cynobrowy</a:t>
                      </a:r>
                    </a:p>
                    <a:p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Cucujus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cinnaberinus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2">
            <a:extLst>
              <a:ext uri="{FF2B5EF4-FFF2-40B4-BE49-F238E27FC236}">
                <a16:creationId xmlns:a16="http://schemas.microsoft.com/office/drawing/2014/main" id="{55DBDD6F-8604-4476-9162-BFA4E02D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483044"/>
            <a:ext cx="8784976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wymienione w Załączniku II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według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starego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nowego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SDF </a:t>
            </a:r>
          </a:p>
        </p:txBody>
      </p:sp>
    </p:spTree>
    <p:extLst>
      <p:ext uri="{BB962C8B-B14F-4D97-AF65-F5344CB8AC3E}">
        <p14:creationId xmlns:p14="http://schemas.microsoft.com/office/powerpoint/2010/main" val="1562628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drzewo, zewnętrzne, zielony, roślina&#10;&#10;Opis wygenerowany automatycznie">
            <a:extLst>
              <a:ext uri="{FF2B5EF4-FFF2-40B4-BE49-F238E27FC236}">
                <a16:creationId xmlns:a16="http://schemas.microsoft.com/office/drawing/2014/main" id="{EF3A4C77-C6E0-4C09-A964-4645258090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02" y="986319"/>
            <a:ext cx="8807523" cy="58716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88424EB-3FAE-48D5-BABA-9AAC2EB24318}"/>
              </a:ext>
            </a:extLst>
          </p:cNvPr>
          <p:cNvSpPr txBox="1"/>
          <p:nvPr/>
        </p:nvSpPr>
        <p:spPr>
          <a:xfrm>
            <a:off x="173975" y="1063890"/>
            <a:ext cx="8807523" cy="46166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6199 </a:t>
            </a:r>
            <a:r>
              <a:rPr lang="pl-P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krasopani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 hera </a:t>
            </a:r>
            <a:r>
              <a:rPr lang="pl-PL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Euplagia</a:t>
            </a:r>
            <a:r>
              <a:rPr lang="pl-PL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quadripunctaria</a:t>
            </a:r>
            <a:endParaRPr lang="pl-PL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A28CE3A-D1B6-475F-9C77-4989DD781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641" y="6473585"/>
            <a:ext cx="3960440" cy="27699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200" kern="0" dirty="0">
                <a:solidFill>
                  <a:srgbClr val="000000"/>
                </a:solidFill>
              </a:rPr>
              <a:t>Hadle Szklarskie, gmina Jawornik Polski, Nad Husowem</a:t>
            </a:r>
            <a:endParaRPr kumimoji="0" lang="pl-PL" altLang="pl-PL" sz="1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8648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5AD3912-B030-4460-B8A6-5FFEBAF65A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3842"/>
            <a:ext cx="9144000" cy="647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634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54415"/>
            <a:ext cx="8658311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wymienione w Załączniku II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inwentaryzacji z lat 2020-2021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772966"/>
              </p:ext>
            </p:extLst>
          </p:nvPr>
        </p:nvGraphicFramePr>
        <p:xfrm>
          <a:off x="204145" y="2229754"/>
          <a:ext cx="8735709" cy="3792122"/>
        </p:xfrm>
        <a:graphic>
          <a:graphicData uri="http://schemas.openxmlformats.org/drawingml/2006/table">
            <a:tbl>
              <a:tblPr firstRow="1" firstCol="1" bandRow="1"/>
              <a:tblGrid>
                <a:gridCol w="808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1002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  <a:gridCol w="1622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6725">
                  <a:extLst>
                    <a:ext uri="{9D8B030D-6E8A-4147-A177-3AD203B41FA5}">
                      <a16:colId xmlns:a16="http://schemas.microsoft.com/office/drawing/2014/main" val="1011444975"/>
                    </a:ext>
                  </a:extLst>
                </a:gridCol>
              </a:tblGrid>
              <a:tr h="9816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Liczba stanowisk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Ogólna ocena stanu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zachowania gatunku w obszarze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908807"/>
                  </a:ext>
                </a:extLst>
              </a:tr>
              <a:tr h="914400">
                <a:tc rowSpan="2">
                  <a:txBody>
                    <a:bodyPr/>
                    <a:lstStyle/>
                    <a:p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6199</a:t>
                      </a:r>
                      <a:endParaRPr lang="pl-PL" sz="2000" b="1" kern="150" dirty="0">
                        <a:effectLst/>
                        <a:latin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r>
                        <a:rPr lang="pl-PL" sz="2000" b="1" kern="150" dirty="0" err="1"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krasopani</a:t>
                      </a: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 hera</a:t>
                      </a:r>
                    </a:p>
                    <a:p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Euplagia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quadripunctaria</a:t>
                      </a:r>
                      <a:endParaRPr lang="pl-PL" sz="2000" b="1" i="1" kern="150" dirty="0">
                        <a:effectLst/>
                        <a:latin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 (dobra)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6199</a:t>
                      </a:r>
                      <a:endParaRPr lang="pl-PL" sz="2000" b="1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r>
                        <a:rPr lang="pl-PL" sz="2000" b="1" kern="1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krasopani</a:t>
                      </a: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 hera</a:t>
                      </a:r>
                    </a:p>
                    <a:p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Euplagia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quadripunctaria</a:t>
                      </a:r>
                      <a:endParaRPr lang="pl-PL" sz="2000" b="1" i="1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(&lt;2% populacji krajowej)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 (dobry)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56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719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1121989-6C6A-456C-9142-C4A03C64E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06061"/>
              </p:ext>
            </p:extLst>
          </p:nvPr>
        </p:nvGraphicFramePr>
        <p:xfrm>
          <a:off x="426374" y="2601298"/>
          <a:ext cx="8291252" cy="4002914"/>
        </p:xfrm>
        <a:graphic>
          <a:graphicData uri="http://schemas.openxmlformats.org/drawingml/2006/table">
            <a:tbl>
              <a:tblPr firstRow="1" firstCol="1" bandRow="1"/>
              <a:tblGrid>
                <a:gridCol w="82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1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90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77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Liczebność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kern="150" dirty="0">
                        <a:effectLst/>
                        <a:latin typeface="Times New Roman"/>
                        <a:ea typeface="Times New Roman"/>
                        <a:cs typeface="Tahoma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</a:t>
                      </a:r>
                      <a:b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stanu zach.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izolacji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ogólna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60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Min.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Maks.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680443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6199</a:t>
                      </a:r>
                      <a:endParaRPr lang="pl-PL" sz="2000" b="1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kern="1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krasopani</a:t>
                      </a: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 hera</a:t>
                      </a:r>
                    </a:p>
                    <a:p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Euplagia</a:t>
                      </a:r>
                      <a:r>
                        <a:rPr lang="pl-PL" sz="2000" b="1" i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2000" b="1" i="1" kern="1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quadripunctaria</a:t>
                      </a:r>
                      <a:endParaRPr lang="pl-PL" sz="2000" b="1" i="1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2">
            <a:extLst>
              <a:ext uri="{FF2B5EF4-FFF2-40B4-BE49-F238E27FC236}">
                <a16:creationId xmlns:a16="http://schemas.microsoft.com/office/drawing/2014/main" id="{55DBDD6F-8604-4476-9162-BFA4E02D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420289"/>
            <a:ext cx="8784976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wymienione w Załączniku II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według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starego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nowego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SDF 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54415"/>
            <a:ext cx="8658311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wymienione w Załączniku II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inwentaryzacji z lat 2020-2021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751069"/>
              </p:ext>
            </p:extLst>
          </p:nvPr>
        </p:nvGraphicFramePr>
        <p:xfrm>
          <a:off x="204145" y="2229754"/>
          <a:ext cx="8735709" cy="3792122"/>
        </p:xfrm>
        <a:graphic>
          <a:graphicData uri="http://schemas.openxmlformats.org/drawingml/2006/table">
            <a:tbl>
              <a:tblPr firstRow="1" firstCol="1" bandRow="1"/>
              <a:tblGrid>
                <a:gridCol w="808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1002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  <a:gridCol w="1622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6725">
                  <a:extLst>
                    <a:ext uri="{9D8B030D-6E8A-4147-A177-3AD203B41FA5}">
                      <a16:colId xmlns:a16="http://schemas.microsoft.com/office/drawing/2014/main" val="1011444975"/>
                    </a:ext>
                  </a:extLst>
                </a:gridCol>
              </a:tblGrid>
              <a:tr h="9816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Liczba stanowisk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Ogólna ocena stanu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zachowania gatunku w obszarze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908807"/>
                  </a:ext>
                </a:extLst>
              </a:tr>
              <a:tr h="9144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6179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modraszek </a:t>
                      </a:r>
                      <a:r>
                        <a:rPr lang="pl-PL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nausitous</a:t>
                      </a: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Phengaris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nausithous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(średni lub zdegradowany)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6179</a:t>
                      </a: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modraszek </a:t>
                      </a:r>
                      <a:r>
                        <a:rPr lang="pl-PL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nausitous</a:t>
                      </a: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Phengaris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nausithous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(&lt;2% populacji krajowej)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 (dobry)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56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661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1121989-6C6A-456C-9142-C4A03C64E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002554"/>
              </p:ext>
            </p:extLst>
          </p:nvPr>
        </p:nvGraphicFramePr>
        <p:xfrm>
          <a:off x="426374" y="2601298"/>
          <a:ext cx="8291252" cy="3672011"/>
        </p:xfrm>
        <a:graphic>
          <a:graphicData uri="http://schemas.openxmlformats.org/drawingml/2006/table">
            <a:tbl>
              <a:tblPr firstRow="1" firstCol="1" bandRow="1"/>
              <a:tblGrid>
                <a:gridCol w="82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6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90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269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Liczebność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kern="150" dirty="0">
                        <a:effectLst/>
                        <a:latin typeface="Times New Roman"/>
                        <a:ea typeface="Times New Roman"/>
                        <a:cs typeface="Tahoma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</a:t>
                      </a:r>
                      <a:b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stanu zach.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izolacji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ogólna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18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Min.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Maks.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680443"/>
                  </a:ext>
                </a:extLst>
              </a:tr>
              <a:tr h="18881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6179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modraszek </a:t>
                      </a:r>
                      <a:r>
                        <a:rPr lang="pl-PL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nausitous</a:t>
                      </a: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Phengaris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nausithous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2">
            <a:extLst>
              <a:ext uri="{FF2B5EF4-FFF2-40B4-BE49-F238E27FC236}">
                <a16:creationId xmlns:a16="http://schemas.microsoft.com/office/drawing/2014/main" id="{55DBDD6F-8604-4476-9162-BFA4E02D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518901"/>
            <a:ext cx="8784976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wymienione w Załączniku II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według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starego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nowego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SDF </a:t>
            </a:r>
          </a:p>
        </p:txBody>
      </p:sp>
    </p:spTree>
    <p:extLst>
      <p:ext uri="{BB962C8B-B14F-4D97-AF65-F5344CB8AC3E}">
        <p14:creationId xmlns:p14="http://schemas.microsoft.com/office/powerpoint/2010/main" val="1882882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07D04FC-BF38-4A47-B913-F0D57FE2711D}"/>
              </a:ext>
            </a:extLst>
          </p:cNvPr>
          <p:cNvSpPr txBox="1"/>
          <p:nvPr/>
        </p:nvSpPr>
        <p:spPr>
          <a:xfrm>
            <a:off x="323527" y="1552375"/>
            <a:ext cx="849694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Siedliska wymienione w nowym SDF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jako przedmioty ochrony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6510 Niżowe i górskie świeże łąki użytkowane ekstensywnie (</a:t>
            </a:r>
            <a:r>
              <a:rPr kumimoji="0" lang="pl-PL" sz="2000" b="1" i="1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Arrhenatherion </a:t>
            </a:r>
            <a:r>
              <a:rPr kumimoji="0" lang="pl-PL" sz="2000" b="1" i="1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elatioris</a:t>
            </a: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);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9110 Kwaśne buczyny (</a:t>
            </a:r>
            <a:r>
              <a:rPr kumimoji="0" lang="pl-PL" sz="2000" b="1" i="1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Luzulo-Fagetum</a:t>
            </a: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);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9130 Żyzne buczyny (</a:t>
            </a:r>
            <a:r>
              <a:rPr kumimoji="0" lang="pl-PL" sz="2000" b="1" i="1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Dentario</a:t>
            </a:r>
            <a:r>
              <a:rPr kumimoji="0" lang="pl-PL" sz="2000" b="1" i="1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kumimoji="0" lang="pl-PL" sz="2000" b="1" i="1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glandulosae</a:t>
            </a:r>
            <a:r>
              <a:rPr kumimoji="0" lang="pl-PL" sz="2000" b="1" i="1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kumimoji="0" lang="pl-PL" sz="2000" b="1" i="1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Fagenion</a:t>
            </a:r>
            <a:r>
              <a:rPr kumimoji="0" lang="pl-PL" sz="2000" b="1" i="1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, Galio </a:t>
            </a:r>
            <a:r>
              <a:rPr kumimoji="0" lang="pl-PL" sz="2000" b="1" i="1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odorati-Fagenion</a:t>
            </a: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);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9170 Grąd środkowoeuropejski i subkontynentalny (</a:t>
            </a:r>
            <a:r>
              <a:rPr kumimoji="0" lang="pl-PL" sz="2000" b="1" i="1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Galio-Carpinetum, Tilio-Carpinetum</a:t>
            </a: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);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*91E0 Łęgi wierzbowe, topolowe, olszowe i jesionowe (</a:t>
            </a:r>
            <a:r>
              <a:rPr kumimoji="0" lang="pl-PL" sz="2000" b="1" i="1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Salicetum</a:t>
            </a:r>
            <a:r>
              <a:rPr kumimoji="0" lang="pl-PL" sz="2000" b="1" i="1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albo-</a:t>
            </a:r>
            <a:r>
              <a:rPr kumimoji="0" lang="pl-PL" sz="2000" b="1" i="1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fragilis</a:t>
            </a:r>
            <a:r>
              <a:rPr kumimoji="0" lang="pl-PL" sz="2000" b="1" i="1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, </a:t>
            </a:r>
            <a:r>
              <a:rPr kumimoji="0" lang="pl-PL" sz="2000" b="1" i="1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Populetum</a:t>
            </a:r>
            <a:r>
              <a:rPr kumimoji="0" lang="pl-PL" sz="2000" b="1" i="1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kumimoji="0" lang="pl-PL" sz="2000" b="1" i="1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albae</a:t>
            </a:r>
            <a:r>
              <a:rPr kumimoji="0" lang="pl-PL" sz="2000" b="1" i="1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, </a:t>
            </a:r>
            <a:r>
              <a:rPr kumimoji="0" lang="pl-PL" sz="2000" b="1" i="1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Alnenion</a:t>
            </a:r>
            <a:r>
              <a:rPr kumimoji="0" lang="pl-PL" sz="2000" b="1" i="1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kumimoji="0" lang="pl-PL" sz="2000" b="1" i="1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glutinoso-incanae</a:t>
            </a:r>
            <a:r>
              <a:rPr kumimoji="0" lang="pl-PL" sz="20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) i olsy źródliskowe</a:t>
            </a:r>
            <a:r>
              <a:rPr lang="pl-PL" sz="2000" b="1" kern="1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.</a:t>
            </a:r>
            <a:endParaRPr kumimoji="0" lang="pl-PL" sz="2000" b="1" i="0" u="none" strike="noStrike" kern="1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5B2AB4B-ABA5-42B0-BAA9-EB83F8521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22" y="0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6870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54415"/>
            <a:ext cx="8658311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wymienione w Załączniku II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inwentaryzacji z lat 2020-2021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835152"/>
              </p:ext>
            </p:extLst>
          </p:nvPr>
        </p:nvGraphicFramePr>
        <p:xfrm>
          <a:off x="204145" y="2229754"/>
          <a:ext cx="8735709" cy="3792122"/>
        </p:xfrm>
        <a:graphic>
          <a:graphicData uri="http://schemas.openxmlformats.org/drawingml/2006/table">
            <a:tbl>
              <a:tblPr firstRow="1" firstCol="1" bandRow="1"/>
              <a:tblGrid>
                <a:gridCol w="808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1002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  <a:gridCol w="1622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6725">
                  <a:extLst>
                    <a:ext uri="{9D8B030D-6E8A-4147-A177-3AD203B41FA5}">
                      <a16:colId xmlns:a16="http://schemas.microsoft.com/office/drawing/2014/main" val="1011444975"/>
                    </a:ext>
                  </a:extLst>
                </a:gridCol>
              </a:tblGrid>
              <a:tr h="9816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Liczba stanowisk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Ogólna ocena stanu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zachowania gatunku w obszarze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908807"/>
                  </a:ext>
                </a:extLst>
              </a:tr>
              <a:tr h="9144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6177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modraszek </a:t>
                      </a:r>
                      <a:r>
                        <a:rPr lang="pl-PL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telejus</a:t>
                      </a: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Phengaris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teleius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(znacząca)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6177</a:t>
                      </a: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modraszek </a:t>
                      </a:r>
                      <a:r>
                        <a:rPr lang="pl-PL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telejus</a:t>
                      </a: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Phengaris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teleius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(&lt;2% populacji krajowej)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 (dobry)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56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366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1121989-6C6A-456C-9142-C4A03C64E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045719"/>
              </p:ext>
            </p:extLst>
          </p:nvPr>
        </p:nvGraphicFramePr>
        <p:xfrm>
          <a:off x="426374" y="2601298"/>
          <a:ext cx="8291252" cy="3672011"/>
        </p:xfrm>
        <a:graphic>
          <a:graphicData uri="http://schemas.openxmlformats.org/drawingml/2006/table">
            <a:tbl>
              <a:tblPr firstRow="1" firstCol="1" bandRow="1"/>
              <a:tblGrid>
                <a:gridCol w="82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6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90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269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Liczebność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kern="150" dirty="0">
                        <a:effectLst/>
                        <a:latin typeface="Times New Roman"/>
                        <a:ea typeface="Times New Roman"/>
                        <a:cs typeface="Tahoma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</a:t>
                      </a:r>
                      <a:b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stanu zach.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izolacji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ogólna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18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Min.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Maks.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680443"/>
                  </a:ext>
                </a:extLst>
              </a:tr>
              <a:tr h="18881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6177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modraszek </a:t>
                      </a:r>
                      <a:r>
                        <a:rPr lang="pl-PL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telejus</a:t>
                      </a: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Phengaris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teleius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2">
            <a:extLst>
              <a:ext uri="{FF2B5EF4-FFF2-40B4-BE49-F238E27FC236}">
                <a16:creationId xmlns:a16="http://schemas.microsoft.com/office/drawing/2014/main" id="{55DBDD6F-8604-4476-9162-BFA4E02D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518901"/>
            <a:ext cx="8784976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wymienione w Załączniku II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według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starego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nowego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SDF </a:t>
            </a:r>
          </a:p>
        </p:txBody>
      </p:sp>
    </p:spTree>
    <p:extLst>
      <p:ext uri="{BB962C8B-B14F-4D97-AF65-F5344CB8AC3E}">
        <p14:creationId xmlns:p14="http://schemas.microsoft.com/office/powerpoint/2010/main" val="8938101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_03">
            <a:extLst>
              <a:ext uri="{FF2B5EF4-FFF2-40B4-BE49-F238E27FC236}">
                <a16:creationId xmlns:a16="http://schemas.microsoft.com/office/drawing/2014/main" id="{E0759A1A-EDAD-4C35-B5C1-BB7D1500A0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288" y="919276"/>
            <a:ext cx="8887146" cy="5908139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tytuł 2">
            <a:extLst>
              <a:ext uri="{FF2B5EF4-FFF2-40B4-BE49-F238E27FC236}">
                <a16:creationId xmlns:a16="http://schemas.microsoft.com/office/drawing/2014/main" id="{5280948F-4A27-4EF2-9569-FC5EDB69E4C5}"/>
              </a:ext>
            </a:extLst>
          </p:cNvPr>
          <p:cNvSpPr txBox="1">
            <a:spLocks/>
          </p:cNvSpPr>
          <p:nvPr/>
        </p:nvSpPr>
        <p:spPr>
          <a:xfrm>
            <a:off x="123288" y="1104286"/>
            <a:ext cx="8887146" cy="4265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algn="ctr">
              <a:buClr>
                <a:srgbClr val="F07F09"/>
              </a:buClr>
              <a:buSzPct val="80000"/>
              <a:defRPr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1060 czerwończyk nieparek </a:t>
            </a:r>
            <a:r>
              <a:rPr lang="pl-PL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Lycaena</a:t>
            </a:r>
            <a:r>
              <a:rPr lang="pl-PL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dispar</a:t>
            </a:r>
            <a:endParaRPr lang="pl-PL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303A397-12F3-44FB-B0B9-1CD1EB114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641" y="6473585"/>
            <a:ext cx="3960440" cy="27699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200" kern="0" dirty="0">
                <a:solidFill>
                  <a:srgbClr val="000000"/>
                </a:solidFill>
              </a:rPr>
              <a:t>Hadle Szklarskie, gmina Jawornik Polski, Nad Husowem</a:t>
            </a:r>
            <a:endParaRPr kumimoji="0" lang="pl-PL" altLang="pl-PL" sz="1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7539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BC707CD2-3846-49DA-B4E0-2B74E70E1C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4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29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54415"/>
            <a:ext cx="8658311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wymienione w Załączniku II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inwentaryzacji z lat 2020-2021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196089"/>
              </p:ext>
            </p:extLst>
          </p:nvPr>
        </p:nvGraphicFramePr>
        <p:xfrm>
          <a:off x="204145" y="2229754"/>
          <a:ext cx="8735709" cy="3792122"/>
        </p:xfrm>
        <a:graphic>
          <a:graphicData uri="http://schemas.openxmlformats.org/drawingml/2006/table">
            <a:tbl>
              <a:tblPr firstRow="1" firstCol="1" bandRow="1"/>
              <a:tblGrid>
                <a:gridCol w="808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1002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  <a:gridCol w="1622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6725">
                  <a:extLst>
                    <a:ext uri="{9D8B030D-6E8A-4147-A177-3AD203B41FA5}">
                      <a16:colId xmlns:a16="http://schemas.microsoft.com/office/drawing/2014/main" val="1011444975"/>
                    </a:ext>
                  </a:extLst>
                </a:gridCol>
              </a:tblGrid>
              <a:tr h="9816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Liczba stanowisk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Ogólna ocena stanu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zachowania gatunku w obszarze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908807"/>
                  </a:ext>
                </a:extLst>
              </a:tr>
              <a:tr h="9144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czerwończyk nieparek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Lycaena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dispar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(znacząca)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1060</a:t>
                      </a: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czerwończyk nieparek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Lycaena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dispar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(&lt;2% populacji krajowej)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 (dobry)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56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31139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1121989-6C6A-456C-9142-C4A03C64E008}"/>
              </a:ext>
            </a:extLst>
          </p:cNvPr>
          <p:cNvGraphicFramePr>
            <a:graphicFrameLocks noGrp="1"/>
          </p:cNvGraphicFramePr>
          <p:nvPr/>
        </p:nvGraphicFramePr>
        <p:xfrm>
          <a:off x="426374" y="2601298"/>
          <a:ext cx="8291252" cy="4002914"/>
        </p:xfrm>
        <a:graphic>
          <a:graphicData uri="http://schemas.openxmlformats.org/drawingml/2006/table">
            <a:tbl>
              <a:tblPr firstRow="1" firstCol="1" bandRow="1"/>
              <a:tblGrid>
                <a:gridCol w="82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6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90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77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Liczebność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kern="150" dirty="0">
                        <a:effectLst/>
                        <a:latin typeface="Times New Roman"/>
                        <a:ea typeface="Times New Roman"/>
                        <a:cs typeface="Tahoma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</a:t>
                      </a:r>
                      <a:b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stanu zach.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izolacji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ogólna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60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Min.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Maks.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680443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1060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czerwończyk nieparek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Lycaena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dispar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2">
            <a:extLst>
              <a:ext uri="{FF2B5EF4-FFF2-40B4-BE49-F238E27FC236}">
                <a16:creationId xmlns:a16="http://schemas.microsoft.com/office/drawing/2014/main" id="{55DBDD6F-8604-4476-9162-BFA4E02D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626482"/>
            <a:ext cx="8784976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wymienione w Załączniku II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według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starego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nowego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SDF </a:t>
            </a:r>
          </a:p>
        </p:txBody>
      </p:sp>
    </p:spTree>
    <p:extLst>
      <p:ext uri="{BB962C8B-B14F-4D97-AF65-F5344CB8AC3E}">
        <p14:creationId xmlns:p14="http://schemas.microsoft.com/office/powerpoint/2010/main" val="16086464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D8F8B020-136A-4BAB-9C7A-7BA321850EF9}"/>
              </a:ext>
            </a:extLst>
          </p:cNvPr>
          <p:cNvSpPr txBox="1">
            <a:spLocks/>
          </p:cNvSpPr>
          <p:nvPr/>
        </p:nvSpPr>
        <p:spPr>
          <a:xfrm>
            <a:off x="0" y="2565775"/>
            <a:ext cx="9144000" cy="792088"/>
          </a:xfrm>
          <a:prstGeom prst="rect">
            <a:avLst/>
          </a:prstGeom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Zagrożenia i ochrona </a:t>
            </a:r>
            <a:r>
              <a:rPr lang="pl-PL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owad</a:t>
            </a:r>
            <a:r>
              <a:rPr kumimoji="0" lang="pl-PL" sz="5400" b="1" i="0" u="none" strike="noStrike" kern="1200" cap="none" spc="0" normalizeH="0" baseline="0" noProof="0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ów</a:t>
            </a:r>
          </a:p>
        </p:txBody>
      </p:sp>
    </p:spTree>
    <p:extLst>
      <p:ext uri="{BB962C8B-B14F-4D97-AF65-F5344CB8AC3E}">
        <p14:creationId xmlns:p14="http://schemas.microsoft.com/office/powerpoint/2010/main" val="4306179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Zagrożenia istniejące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631689"/>
              </p:ext>
            </p:extLst>
          </p:nvPr>
        </p:nvGraphicFramePr>
        <p:xfrm>
          <a:off x="284583" y="1393384"/>
          <a:ext cx="8574838" cy="4745193"/>
        </p:xfrm>
        <a:graphic>
          <a:graphicData uri="http://schemas.openxmlformats.org/drawingml/2006/table">
            <a:tbl>
              <a:tblPr firstRow="1" firstCol="1" bandRow="1"/>
              <a:tblGrid>
                <a:gridCol w="4287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7419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</a:tblGrid>
              <a:tr h="29157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600" b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3669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krasopani</a:t>
                      </a: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hera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czerwończyk nieparek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3471">
                <a:tc>
                  <a:txBody>
                    <a:bodyPr/>
                    <a:lstStyle/>
                    <a:p>
                      <a:pPr algn="l"/>
                      <a:r>
                        <a:rPr lang="pl-PL" sz="1400" b="0" i="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K02.01 Zmiana składu gatunkowego (sukcesja)</a:t>
                      </a:r>
                    </a:p>
                    <a:p>
                      <a:pPr algn="l"/>
                      <a:endParaRPr lang="pl-PL" sz="1400" b="0" i="0" kern="1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pl-PL" sz="1400" b="0" i="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A03.03 Zaniechanie/brak koszenia</a:t>
                      </a:r>
                    </a:p>
                    <a:p>
                      <a:pPr algn="l"/>
                      <a:endParaRPr lang="pl-PL" sz="1400" b="0" i="0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A03.03 Zaniechanie/brak koszenia</a:t>
                      </a:r>
                    </a:p>
                    <a:p>
                      <a:endParaRPr lang="pl-PL" sz="1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K02.01 Zmiana składu gatunkowego (sukcesja)</a:t>
                      </a:r>
                    </a:p>
                    <a:p>
                      <a:endParaRPr lang="pl-PL" sz="1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G05.07 Niewłaściwie realizowane działania ochronne lub ich brak</a:t>
                      </a:r>
                    </a:p>
                    <a:p>
                      <a:endParaRPr lang="pl-PL" sz="1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42331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Zagrożenia potencjalne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026338"/>
              </p:ext>
            </p:extLst>
          </p:nvPr>
        </p:nvGraphicFramePr>
        <p:xfrm>
          <a:off x="284583" y="1393384"/>
          <a:ext cx="8574838" cy="4745193"/>
        </p:xfrm>
        <a:graphic>
          <a:graphicData uri="http://schemas.openxmlformats.org/drawingml/2006/table">
            <a:tbl>
              <a:tblPr firstRow="1" firstCol="1" bandRow="1"/>
              <a:tblGrid>
                <a:gridCol w="4287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7419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</a:tblGrid>
              <a:tr h="29157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600" b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3669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krasopani</a:t>
                      </a: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hera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czerwończyk nieparek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3471">
                <a:tc>
                  <a:txBody>
                    <a:bodyPr/>
                    <a:lstStyle/>
                    <a:p>
                      <a:pPr algn="l"/>
                      <a:r>
                        <a:rPr lang="pl-PL" sz="1400" b="0" i="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I01 Obce gatunki inwazyjne</a:t>
                      </a:r>
                    </a:p>
                    <a:p>
                      <a:pPr algn="l"/>
                      <a:endParaRPr lang="pl-PL" sz="1400" b="0" i="0" kern="1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pl-PL" sz="1400" b="0" i="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I02 Problematyczne gatunki rodzime</a:t>
                      </a:r>
                    </a:p>
                    <a:p>
                      <a:pPr algn="l"/>
                      <a:endParaRPr lang="pl-PL" sz="1400" b="0" i="0" kern="1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pl-PL" sz="1400" b="0" i="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G05.07 Niewłaściwie realizowane działania ochronne lub ich brak</a:t>
                      </a:r>
                    </a:p>
                    <a:p>
                      <a:pPr algn="l"/>
                      <a:endParaRPr lang="pl-PL" sz="1400" b="0" i="0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01 Obce gatunki inwazyjne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775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 działań ochronnych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907155"/>
              </p:ext>
            </p:extLst>
          </p:nvPr>
        </p:nvGraphicFramePr>
        <p:xfrm>
          <a:off x="284583" y="1393384"/>
          <a:ext cx="8574838" cy="4745193"/>
        </p:xfrm>
        <a:graphic>
          <a:graphicData uri="http://schemas.openxmlformats.org/drawingml/2006/table">
            <a:tbl>
              <a:tblPr firstRow="1" firstCol="1" bandRow="1"/>
              <a:tblGrid>
                <a:gridCol w="4287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7419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</a:tblGrid>
              <a:tr h="29157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600" b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3669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krasopani</a:t>
                      </a: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hera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czerwończyk nieparek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347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Utrzymanie lub podniesienie dotychczasowego stanu liczebności populacji. 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Utrzymanie  ekstensywnych form użytkowania łąk.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pl-PL" sz="140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400" kern="150">
                          <a:effectLst/>
                          <a:latin typeface="Arial" panose="020B0604020202020204" pitchFamily="34" charset="0"/>
                          <a:ea typeface="DejaVu Sans"/>
                        </a:rPr>
                        <a:t> Zapobieganie zarastaniu siedliska.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5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pl-PL" sz="1400" b="0" i="0" kern="150" dirty="0">
                        <a:effectLst/>
                        <a:latin typeface="Arial" panose="020B0604020202020204" pitchFamily="34" charset="0"/>
                        <a:cs typeface="Tahoma" panose="020B060403050404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Utrzymanie lub podniesienie dotychczasowego stanu liczebności populacji. 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Utrzymanie  ekstensywnych form użytkowania łąk.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pl-PL" sz="1400" dirty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DejaVu Sans"/>
                        </a:rPr>
                        <a:t> Zapobieganie zarastaniu siedliska.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702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D8F8B020-136A-4BAB-9C7A-7BA321850EF9}"/>
              </a:ext>
            </a:extLst>
          </p:cNvPr>
          <p:cNvSpPr txBox="1">
            <a:spLocks/>
          </p:cNvSpPr>
          <p:nvPr/>
        </p:nvSpPr>
        <p:spPr>
          <a:xfrm>
            <a:off x="0" y="2396356"/>
            <a:ext cx="9144000" cy="792088"/>
          </a:xfrm>
          <a:prstGeom prst="rect">
            <a:avLst/>
          </a:prstGeom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SIEDLISKA</a:t>
            </a:r>
          </a:p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r>
              <a:rPr lang="pl-PL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ŁĄKOWE</a:t>
            </a:r>
            <a:endParaRPr kumimoji="0" lang="pl-PL" sz="5400" b="1" i="0" u="none" strike="noStrike" kern="1200" cap="none" spc="0" normalizeH="0" baseline="0" noProof="0" dirty="0">
              <a:ln w="10160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042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 ochronne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195532"/>
              </p:ext>
            </p:extLst>
          </p:nvPr>
        </p:nvGraphicFramePr>
        <p:xfrm>
          <a:off x="284583" y="1393384"/>
          <a:ext cx="8574838" cy="4745193"/>
        </p:xfrm>
        <a:graphic>
          <a:graphicData uri="http://schemas.openxmlformats.org/drawingml/2006/table">
            <a:tbl>
              <a:tblPr firstRow="1" firstCol="1" bandRow="1"/>
              <a:tblGrid>
                <a:gridCol w="4484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197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</a:tblGrid>
              <a:tr h="29157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600" b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3669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krasopani</a:t>
                      </a: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hera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czerwończyk nieparek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3471">
                <a:tc>
                  <a:txBody>
                    <a:bodyPr/>
                    <a:lstStyle/>
                    <a:p>
                      <a:r>
                        <a:rPr lang="pl-PL" sz="14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Zadanie: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Koszenie/</a:t>
                      </a:r>
                      <a:r>
                        <a:rPr lang="pl-PL" sz="1400" b="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ścinanie z wywiezieniem biomasy</a:t>
                      </a:r>
                      <a:r>
                        <a:rPr lang="pl-PL" sz="1400" b="0" kern="15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1400" b="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– działanie obligatoryjne.</a:t>
                      </a:r>
                      <a:endParaRPr lang="pl-PL" sz="1400" b="0" kern="150" dirty="0">
                        <a:effectLst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pl-PL" sz="1400" b="1" kern="150" dirty="0"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Zakres: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Regularne koszenie zarastających łąk przez kilka lat (później okresowo), okresowe (co 2-3 lata) koszenie obrzeży drogi z pominięciem kęp sadźca.</a:t>
                      </a:r>
                    </a:p>
                    <a:p>
                      <a:pPr algn="just"/>
                      <a:endParaRPr lang="pl-PL" sz="1400" kern="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pl-PL" sz="1400" b="1" kern="150" dirty="0"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Zadanie:</a:t>
                      </a:r>
                      <a:r>
                        <a:rPr lang="pl-PL" sz="1400" kern="150" dirty="0"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Usuwanie krzewów i samosiejek drzew.</a:t>
                      </a:r>
                    </a:p>
                    <a:p>
                      <a:pPr algn="just"/>
                      <a:endParaRPr lang="pl-PL" sz="1400" kern="1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pl-PL" sz="1400" b="1" kern="150" dirty="0"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Zadanie: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Zachowanie </a:t>
                      </a:r>
                      <a:r>
                        <a:rPr lang="pl-PL" sz="1400" b="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siedliska gatunku stanowiącego przedmiot ochrony – działanie obligatoryjne.</a:t>
                      </a:r>
                    </a:p>
                    <a:p>
                      <a:pPr algn="just"/>
                      <a:r>
                        <a:rPr lang="pl-PL" sz="1400" b="1" kern="150" dirty="0"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Zakres:</a:t>
                      </a:r>
                      <a:r>
                        <a:rPr lang="pl-PL" sz="1400" kern="150" dirty="0"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Odstąpienie od zalesiania, zaorywania, zabudowy, nawożenia azotem, podsiewania gatunków wysokoplennych.</a:t>
                      </a:r>
                    </a:p>
                    <a:p>
                      <a:pPr algn="l"/>
                      <a:endParaRPr lang="pl-PL" sz="1400" b="0" i="0" kern="150" dirty="0">
                        <a:effectLst/>
                        <a:latin typeface="Arial" panose="020B0604020202020204" pitchFamily="34" charset="0"/>
                        <a:cs typeface="Tahoma" panose="020B060403050404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Zadanie: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Koszenie/ścinanie z wywiezieniem biomasy </a:t>
                      </a:r>
                      <a:r>
                        <a:rPr lang="pl-PL" sz="1400" b="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– działanie obligatoryjne.</a:t>
                      </a:r>
                      <a:endParaRPr lang="pl-PL" sz="1400" b="0" kern="150" dirty="0">
                        <a:effectLst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pl-PL" sz="1400" b="1" kern="150" dirty="0"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Zakres: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Koszenie raz na dwa lata, nie wcześniej niż w końcu sierpnia, z zebraniem i wywozem biomasy.</a:t>
                      </a:r>
                    </a:p>
                    <a:p>
                      <a:pPr algn="just"/>
                      <a:endParaRPr lang="pl-PL" sz="1400" kern="1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pl-PL" sz="1400" b="1" kern="150" dirty="0"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Zadanie:</a:t>
                      </a:r>
                      <a:r>
                        <a:rPr lang="pl-PL" sz="1400" kern="150" dirty="0"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pl-PL" sz="1400" b="0" kern="150" dirty="0"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Wypas – działanie fakultatywne.</a:t>
                      </a:r>
                    </a:p>
                    <a:p>
                      <a:pPr algn="just"/>
                      <a:r>
                        <a:rPr lang="pl-PL" sz="1400" b="1" kern="150" dirty="0"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Zakres: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Dopuszcza się wypas bydła z obciążeniem max. 0,5 DJP/ha. Zabieg traktować jako uzupełnienie koszenia.</a:t>
                      </a:r>
                    </a:p>
                    <a:p>
                      <a:pPr algn="just"/>
                      <a:endParaRPr lang="pl-PL" sz="1400" kern="1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pl-PL" sz="1400" b="1" kern="150" dirty="0"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Zadanie: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Zachowanie siedliska gatunku stanowiącego </a:t>
                      </a:r>
                      <a:r>
                        <a:rPr lang="pl-PL" sz="1400" b="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przedmiot ochrony – działanie obligatoryjne.</a:t>
                      </a:r>
                    </a:p>
                    <a:p>
                      <a:pPr algn="just"/>
                      <a:r>
                        <a:rPr lang="pl-PL" sz="1400" b="1" kern="150" dirty="0"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Zakres: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Odstąpienie od zalesiania, zaorywania, zabudowy, nawożenia azotem, podsiewania gatunków wysokoplennych.</a:t>
                      </a:r>
                      <a:endParaRPr lang="pl-PL" sz="1400" b="1" kern="150" dirty="0"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6249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D8F8B020-136A-4BAB-9C7A-7BA321850EF9}"/>
              </a:ext>
            </a:extLst>
          </p:cNvPr>
          <p:cNvSpPr txBox="1">
            <a:spLocks/>
          </p:cNvSpPr>
          <p:nvPr/>
        </p:nvSpPr>
        <p:spPr>
          <a:xfrm>
            <a:off x="3193662" y="2780928"/>
            <a:ext cx="2807296" cy="792088"/>
          </a:xfrm>
          <a:prstGeom prst="rect">
            <a:avLst/>
          </a:prstGeom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r>
              <a:rPr lang="pl-PL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PŁAZY</a:t>
            </a:r>
            <a:endParaRPr kumimoji="0" lang="pl-PL" sz="5400" b="1" i="0" u="none" strike="noStrike" kern="1200" cap="none" spc="0" normalizeH="0" baseline="0" noProof="0" dirty="0">
              <a:ln w="10160">
                <a:solidFill>
                  <a:schemeClr val="tx1"/>
                </a:solidFill>
                <a:prstDash val="solid"/>
              </a:ln>
              <a:solidFill>
                <a:srgbClr val="FF999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996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6F575FFF-245F-4B07-A6A9-59A4559965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4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37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Z_06">
            <a:extLst>
              <a:ext uri="{FF2B5EF4-FFF2-40B4-BE49-F238E27FC236}">
                <a16:creationId xmlns:a16="http://schemas.microsoft.com/office/drawing/2014/main" id="{EA6A6272-D03D-4907-A556-F00EE5103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65" y="899505"/>
            <a:ext cx="8962893" cy="5958496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7" name="Podtytuł 2">
            <a:extLst>
              <a:ext uri="{FF2B5EF4-FFF2-40B4-BE49-F238E27FC236}">
                <a16:creationId xmlns:a16="http://schemas.microsoft.com/office/drawing/2014/main" id="{142787C6-B625-4338-969B-75F9067AD8CE}"/>
              </a:ext>
            </a:extLst>
          </p:cNvPr>
          <p:cNvSpPr txBox="1">
            <a:spLocks/>
          </p:cNvSpPr>
          <p:nvPr/>
        </p:nvSpPr>
        <p:spPr>
          <a:xfrm>
            <a:off x="113016" y="960450"/>
            <a:ext cx="8917970" cy="44711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algn="ctr">
              <a:buClr>
                <a:srgbClr val="F07F09"/>
              </a:buClr>
              <a:buSzPct val="80000"/>
              <a:defRPr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1166 traszka grzebieniasta </a:t>
            </a:r>
            <a:r>
              <a:rPr lang="pl-PL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Triturus</a:t>
            </a:r>
            <a:r>
              <a:rPr lang="pl-PL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cristatus</a:t>
            </a:r>
            <a:endParaRPr lang="pl-PL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891315F-3659-4C0E-AB30-18D5E51CC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670" y="6473585"/>
            <a:ext cx="5928189" cy="27699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200" kern="0" dirty="0">
                <a:solidFill>
                  <a:srgbClr val="000000"/>
                </a:solidFill>
              </a:rPr>
              <a:t>Hadle Szklarskie, gmina Jawornik Polski, Nad Husowem</a:t>
            </a:r>
            <a:endParaRPr kumimoji="0" lang="pl-PL" altLang="pl-PL" sz="1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483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FEAC4BDB-D798-436F-A96B-F1AE7DC38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4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523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54415"/>
            <a:ext cx="8658311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wymienione w Załączniku II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inwentaryzacji z lat 2020-2021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365934"/>
              </p:ext>
            </p:extLst>
          </p:nvPr>
        </p:nvGraphicFramePr>
        <p:xfrm>
          <a:off x="204145" y="2229754"/>
          <a:ext cx="8735709" cy="3792122"/>
        </p:xfrm>
        <a:graphic>
          <a:graphicData uri="http://schemas.openxmlformats.org/drawingml/2006/table">
            <a:tbl>
              <a:tblPr firstRow="1" firstCol="1" bandRow="1"/>
              <a:tblGrid>
                <a:gridCol w="808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672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  <a:gridCol w="16226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7054">
                  <a:extLst>
                    <a:ext uri="{9D8B030D-6E8A-4147-A177-3AD203B41FA5}">
                      <a16:colId xmlns:a16="http://schemas.microsoft.com/office/drawing/2014/main" val="1011423660"/>
                    </a:ext>
                  </a:extLst>
                </a:gridCol>
              </a:tblGrid>
              <a:tr h="9816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Liczba stanowisk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Ogólna ocena stanu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zachowania gatunku w obszarze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908807"/>
                  </a:ext>
                </a:extLst>
              </a:tr>
              <a:tr h="9144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1166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traszka grzebieniasta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Triturus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cristatus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(znacząca)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1166</a:t>
                      </a: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traszka grzebieniasta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Triturus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cristatus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</a:t>
                      </a:r>
                    </a:p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(&lt;2% populacji krajowej)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(średni lub zdegradowany)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56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8446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1121989-6C6A-456C-9142-C4A03C64E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787824"/>
              </p:ext>
            </p:extLst>
          </p:nvPr>
        </p:nvGraphicFramePr>
        <p:xfrm>
          <a:off x="363894" y="2485470"/>
          <a:ext cx="8291252" cy="4002914"/>
        </p:xfrm>
        <a:graphic>
          <a:graphicData uri="http://schemas.openxmlformats.org/drawingml/2006/table">
            <a:tbl>
              <a:tblPr firstRow="1" firstCol="1" bandRow="1"/>
              <a:tblGrid>
                <a:gridCol w="82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6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90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77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Liczebność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kern="150" dirty="0">
                        <a:effectLst/>
                        <a:latin typeface="Times New Roman"/>
                        <a:ea typeface="Times New Roman"/>
                        <a:cs typeface="Tahoma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</a:t>
                      </a:r>
                      <a:b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stanu zach.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izolacji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ogólna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60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Min.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Maks.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680443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1166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traszka grzebieniasta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Triturus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cristatus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D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2">
            <a:extLst>
              <a:ext uri="{FF2B5EF4-FFF2-40B4-BE49-F238E27FC236}">
                <a16:creationId xmlns:a16="http://schemas.microsoft.com/office/drawing/2014/main" id="{55DBDD6F-8604-4476-9162-BFA4E02D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402357"/>
            <a:ext cx="8784976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wymienione w Załączniku II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według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starego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nowego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SDF </a:t>
            </a:r>
          </a:p>
        </p:txBody>
      </p:sp>
    </p:spTree>
    <p:extLst>
      <p:ext uri="{BB962C8B-B14F-4D97-AF65-F5344CB8AC3E}">
        <p14:creationId xmlns:p14="http://schemas.microsoft.com/office/powerpoint/2010/main" val="17625295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54415"/>
            <a:ext cx="8658311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wymienione w Załączniku II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inwentaryzacji z lat 2020-2021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613007"/>
              </p:ext>
            </p:extLst>
          </p:nvPr>
        </p:nvGraphicFramePr>
        <p:xfrm>
          <a:off x="204145" y="2229754"/>
          <a:ext cx="8735709" cy="3792122"/>
        </p:xfrm>
        <a:graphic>
          <a:graphicData uri="http://schemas.openxmlformats.org/drawingml/2006/table">
            <a:tbl>
              <a:tblPr firstRow="1" firstCol="1" bandRow="1"/>
              <a:tblGrid>
                <a:gridCol w="808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672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  <a:gridCol w="16226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7054">
                  <a:extLst>
                    <a:ext uri="{9D8B030D-6E8A-4147-A177-3AD203B41FA5}">
                      <a16:colId xmlns:a16="http://schemas.microsoft.com/office/drawing/2014/main" val="1011423660"/>
                    </a:ext>
                  </a:extLst>
                </a:gridCol>
              </a:tblGrid>
              <a:tr h="9816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Liczba stanowisk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Ogólna ocena stanu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zachowania gatunku w obszarze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908807"/>
                  </a:ext>
                </a:extLst>
              </a:tr>
              <a:tr h="9144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traszka karpacka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Lissotriton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montadoni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 (dobra)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2001</a:t>
                      </a: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traszka karpacka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Triturus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montadoni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</a:t>
                      </a:r>
                    </a:p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(&lt;2% populacji krajowej)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 (dobry)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56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5076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1121989-6C6A-456C-9142-C4A03C64E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474367"/>
              </p:ext>
            </p:extLst>
          </p:nvPr>
        </p:nvGraphicFramePr>
        <p:xfrm>
          <a:off x="363894" y="2485470"/>
          <a:ext cx="8291252" cy="4002914"/>
        </p:xfrm>
        <a:graphic>
          <a:graphicData uri="http://schemas.openxmlformats.org/drawingml/2006/table">
            <a:tbl>
              <a:tblPr firstRow="1" firstCol="1" bandRow="1"/>
              <a:tblGrid>
                <a:gridCol w="82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6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90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77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Liczebność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kern="150" dirty="0">
                        <a:effectLst/>
                        <a:latin typeface="Times New Roman"/>
                        <a:ea typeface="Times New Roman"/>
                        <a:cs typeface="Tahoma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</a:t>
                      </a:r>
                      <a:b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stanu zach.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izolacji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ogólna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60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Min.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Maks.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680443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2001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traszka karpacka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Lissotriton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montadoni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2">
            <a:extLst>
              <a:ext uri="{FF2B5EF4-FFF2-40B4-BE49-F238E27FC236}">
                <a16:creationId xmlns:a16="http://schemas.microsoft.com/office/drawing/2014/main" id="{55DBDD6F-8604-4476-9162-BFA4E02D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447180"/>
            <a:ext cx="8784976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wymienione w Załączniku II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według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starego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nowego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SDF </a:t>
            </a:r>
          </a:p>
        </p:txBody>
      </p:sp>
    </p:spTree>
    <p:extLst>
      <p:ext uri="{BB962C8B-B14F-4D97-AF65-F5344CB8AC3E}">
        <p14:creationId xmlns:p14="http://schemas.microsoft.com/office/powerpoint/2010/main" val="24598188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24B8D92-56F6-4904-B74D-9C90BE503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4" y="899504"/>
            <a:ext cx="8919819" cy="595849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746C756-2368-43A7-8E22-7A887781A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641" y="6473585"/>
            <a:ext cx="3960440" cy="27699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200" kern="0" dirty="0">
                <a:solidFill>
                  <a:srgbClr val="000000"/>
                </a:solidFill>
              </a:rPr>
              <a:t>Manasterz, gmina Jawornik Polski, Nad Husowem</a:t>
            </a:r>
            <a:endParaRPr kumimoji="0" lang="pl-PL" altLang="pl-PL" sz="1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8DC8C1D8-68D7-41FD-9941-DFF3F1FF1E83}"/>
              </a:ext>
            </a:extLst>
          </p:cNvPr>
          <p:cNvSpPr txBox="1">
            <a:spLocks/>
          </p:cNvSpPr>
          <p:nvPr/>
        </p:nvSpPr>
        <p:spPr>
          <a:xfrm>
            <a:off x="113016" y="1052916"/>
            <a:ext cx="8917970" cy="44711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algn="ctr">
              <a:buClr>
                <a:srgbClr val="F07F09"/>
              </a:buClr>
              <a:buSzPct val="80000"/>
              <a:defRPr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1193 kumak górski </a:t>
            </a:r>
            <a:r>
              <a:rPr lang="pl-PL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Bombina</a:t>
            </a:r>
            <a:r>
              <a:rPr lang="pl-PL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variegata</a:t>
            </a:r>
            <a:endParaRPr lang="pl-PL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123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3A4C776B-3388-45FA-B4A3-59B41B409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28" y="899504"/>
            <a:ext cx="8901783" cy="593980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88424EB-3FAE-48D5-BABA-9AAC2EB24318}"/>
              </a:ext>
            </a:extLst>
          </p:cNvPr>
          <p:cNvSpPr txBox="1"/>
          <p:nvPr/>
        </p:nvSpPr>
        <p:spPr>
          <a:xfrm>
            <a:off x="112331" y="1063890"/>
            <a:ext cx="8970025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6510 </a:t>
            </a:r>
            <a:r>
              <a:rPr lang="pl-PL" sz="2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Niżowe i górskie świeże łąki użytkowane ekstensywnie (</a:t>
            </a:r>
            <a:r>
              <a:rPr lang="pl-PL" sz="24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Arrhenatherion</a:t>
            </a:r>
            <a:r>
              <a:rPr lang="pl-PL" sz="24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24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elatioris</a:t>
            </a:r>
            <a:r>
              <a:rPr lang="pl-PL" sz="2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pl-PL" sz="2400" b="1" kern="150" dirty="0">
              <a:effectLst/>
              <a:latin typeface="Arial" panose="020B0604020202020204" pitchFamily="34" charset="0"/>
              <a:ea typeface="DejaVu Sans"/>
              <a:cs typeface="Tahom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A28CE3A-D1B6-475F-9C77-4989DD781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640" y="6473585"/>
            <a:ext cx="4440883" cy="27699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200" kern="0" dirty="0">
                <a:solidFill>
                  <a:srgbClr val="000000"/>
                </a:solidFill>
              </a:rPr>
              <a:t>Hadle Szklarskie, gmina Jawornik Polski, Nad Husowem</a:t>
            </a:r>
            <a:endParaRPr kumimoji="0" lang="pl-PL" altLang="pl-PL" sz="1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045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4CDF7A43-044A-4895-B0AE-01DBA17900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4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251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54415"/>
            <a:ext cx="8658311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wymienione w Załączniku II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inwentaryzacji z lat 2020-2021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022416"/>
              </p:ext>
            </p:extLst>
          </p:nvPr>
        </p:nvGraphicFramePr>
        <p:xfrm>
          <a:off x="204145" y="2229754"/>
          <a:ext cx="8735709" cy="3792122"/>
        </p:xfrm>
        <a:graphic>
          <a:graphicData uri="http://schemas.openxmlformats.org/drawingml/2006/table">
            <a:tbl>
              <a:tblPr firstRow="1" firstCol="1" bandRow="1"/>
              <a:tblGrid>
                <a:gridCol w="808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672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  <a:gridCol w="16226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7054">
                  <a:extLst>
                    <a:ext uri="{9D8B030D-6E8A-4147-A177-3AD203B41FA5}">
                      <a16:colId xmlns:a16="http://schemas.microsoft.com/office/drawing/2014/main" val="1011423660"/>
                    </a:ext>
                  </a:extLst>
                </a:gridCol>
              </a:tblGrid>
              <a:tr h="9816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Liczba stanowisk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Ogólna ocena stanu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zachowania gatunku w obszarze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908807"/>
                  </a:ext>
                </a:extLst>
              </a:tr>
              <a:tr h="9144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1193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kumak górski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Bombina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variegata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 (dobra)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1193</a:t>
                      </a: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kumak górski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Bombina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variegata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</a:t>
                      </a:r>
                    </a:p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(&lt;2% populacji krajowej)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 (dobry)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56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94545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1121989-6C6A-456C-9142-C4A03C64E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307212"/>
              </p:ext>
            </p:extLst>
          </p:nvPr>
        </p:nvGraphicFramePr>
        <p:xfrm>
          <a:off x="363894" y="2485470"/>
          <a:ext cx="8291252" cy="4002914"/>
        </p:xfrm>
        <a:graphic>
          <a:graphicData uri="http://schemas.openxmlformats.org/drawingml/2006/table">
            <a:tbl>
              <a:tblPr firstRow="1" firstCol="1" bandRow="1"/>
              <a:tblGrid>
                <a:gridCol w="82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6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90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77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Liczebność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kern="150" dirty="0">
                        <a:effectLst/>
                        <a:latin typeface="Times New Roman"/>
                        <a:ea typeface="Times New Roman"/>
                        <a:cs typeface="Tahoma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</a:t>
                      </a:r>
                      <a:b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stanu zach.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izolacji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ogólna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60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Min.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Maks.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680443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1193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kumak górski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Bombina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variegata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2">
            <a:extLst>
              <a:ext uri="{FF2B5EF4-FFF2-40B4-BE49-F238E27FC236}">
                <a16:creationId xmlns:a16="http://schemas.microsoft.com/office/drawing/2014/main" id="{55DBDD6F-8604-4476-9162-BFA4E02D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384428"/>
            <a:ext cx="8784976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wymienione w Załączniku II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według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starego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nowego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SDF </a:t>
            </a:r>
          </a:p>
        </p:txBody>
      </p:sp>
    </p:spTree>
    <p:extLst>
      <p:ext uri="{BB962C8B-B14F-4D97-AF65-F5344CB8AC3E}">
        <p14:creationId xmlns:p14="http://schemas.microsoft.com/office/powerpoint/2010/main" val="34851284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D8F8B020-136A-4BAB-9C7A-7BA321850EF9}"/>
              </a:ext>
            </a:extLst>
          </p:cNvPr>
          <p:cNvSpPr txBox="1">
            <a:spLocks/>
          </p:cNvSpPr>
          <p:nvPr/>
        </p:nvSpPr>
        <p:spPr>
          <a:xfrm>
            <a:off x="0" y="2780928"/>
            <a:ext cx="9144000" cy="792088"/>
          </a:xfrm>
          <a:prstGeom prst="rect">
            <a:avLst/>
          </a:prstGeom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Zagrożenia i ochrona płazów</a:t>
            </a:r>
          </a:p>
        </p:txBody>
      </p:sp>
    </p:spTree>
    <p:extLst>
      <p:ext uri="{BB962C8B-B14F-4D97-AF65-F5344CB8AC3E}">
        <p14:creationId xmlns:p14="http://schemas.microsoft.com/office/powerpoint/2010/main" val="16356981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Zagrożenia istniejące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646707"/>
              </p:ext>
            </p:extLst>
          </p:nvPr>
        </p:nvGraphicFramePr>
        <p:xfrm>
          <a:off x="284583" y="1393384"/>
          <a:ext cx="8574836" cy="5133571"/>
        </p:xfrm>
        <a:graphic>
          <a:graphicData uri="http://schemas.openxmlformats.org/drawingml/2006/table">
            <a:tbl>
              <a:tblPr firstRow="1" firstCol="1" bandRow="1"/>
              <a:tblGrid>
                <a:gridCol w="4287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7418">
                  <a:extLst>
                    <a:ext uri="{9D8B030D-6E8A-4147-A177-3AD203B41FA5}">
                      <a16:colId xmlns:a16="http://schemas.microsoft.com/office/drawing/2014/main" val="1121450266"/>
                    </a:ext>
                  </a:extLst>
                </a:gridCol>
              </a:tblGrid>
              <a:tr h="33616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2944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traszka grzebieniasta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kumak górski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2609">
                <a:tc>
                  <a:txBody>
                    <a:bodyPr/>
                    <a:lstStyle/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K01.03 Wyschnięcie</a:t>
                      </a: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G01.03.02 Rajdowe kierowanie pojazdami zmotoryzowanymi</a:t>
                      </a: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G05.11 Śmierć lub uraz w wyniku kolizji</a:t>
                      </a: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K02.01 Zmiana składu gatunkowego (sukcesja)</a:t>
                      </a: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E05 Składowanie materiałów</a:t>
                      </a:r>
                      <a:endParaRPr lang="pl-PL" sz="14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pl-PL" sz="1400" b="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K01.03 Wyschnięcie</a:t>
                      </a: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K02.01 Zmiana składu gatunkowego (sukcesja)</a:t>
                      </a:r>
                      <a:endParaRPr lang="pl-PL" sz="14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pl-PL" sz="1400" b="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5477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Zagrożenia potencjalne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61778"/>
              </p:ext>
            </p:extLst>
          </p:nvPr>
        </p:nvGraphicFramePr>
        <p:xfrm>
          <a:off x="284583" y="1393384"/>
          <a:ext cx="8574836" cy="5133571"/>
        </p:xfrm>
        <a:graphic>
          <a:graphicData uri="http://schemas.openxmlformats.org/drawingml/2006/table">
            <a:tbl>
              <a:tblPr firstRow="1" firstCol="1" bandRow="1"/>
              <a:tblGrid>
                <a:gridCol w="4287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7418">
                  <a:extLst>
                    <a:ext uri="{9D8B030D-6E8A-4147-A177-3AD203B41FA5}">
                      <a16:colId xmlns:a16="http://schemas.microsoft.com/office/drawing/2014/main" val="2856970872"/>
                    </a:ext>
                  </a:extLst>
                </a:gridCol>
              </a:tblGrid>
              <a:tr h="33616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2944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traszka grzebieniasta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kumak górski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26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b="0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M01.02 Susze i zmniejszenie opadów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pl-PL" sz="1400" b="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b="0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G05.07 Niewłaściwie realizowane działania ochronne lub ich brak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pl-PL" sz="1400" b="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b="0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J02.05.04 Zbiorniki wodne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pl-PL" sz="1400" b="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K02.01 Zmiana składu gatunkowego (sukcesja)</a:t>
                      </a: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K02.02 Nagromadzenie materii organicznej</a:t>
                      </a: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K02.03 Eutrofizacja (naturalna)</a:t>
                      </a:r>
                      <a:endParaRPr lang="pl-PL" sz="14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pl-PL" sz="1400" b="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5665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 działań ochronnych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352590"/>
              </p:ext>
            </p:extLst>
          </p:nvPr>
        </p:nvGraphicFramePr>
        <p:xfrm>
          <a:off x="284583" y="1393384"/>
          <a:ext cx="8574836" cy="5133571"/>
        </p:xfrm>
        <a:graphic>
          <a:graphicData uri="http://schemas.openxmlformats.org/drawingml/2006/table">
            <a:tbl>
              <a:tblPr firstRow="1" firstCol="1" bandRow="1"/>
              <a:tblGrid>
                <a:gridCol w="4287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7418">
                  <a:extLst>
                    <a:ext uri="{9D8B030D-6E8A-4147-A177-3AD203B41FA5}">
                      <a16:colId xmlns:a16="http://schemas.microsoft.com/office/drawing/2014/main" val="390843246"/>
                    </a:ext>
                  </a:extLst>
                </a:gridCol>
              </a:tblGrid>
              <a:tr h="33616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2944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traszka grzebieniasta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kumak górski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2609">
                <a:tc>
                  <a:txBody>
                    <a:bodyPr/>
                    <a:lstStyle/>
                    <a:p>
                      <a:pPr marL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Zachowanie występowania gatunku w obszarze Natura 2000 oraz utrzymanie jego stanu zachowania minimum na obecnym stanie.</a:t>
                      </a:r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pl-PL" sz="1400" b="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Zachowanie występowania gatunku w obszarze Natura 2000 oraz utrzymanie jego stanu zachowania minimum na obecnym stanie.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pPr marL="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Utrzymanie warunków siedliskowych populacji kumaka poprzez:</a:t>
                      </a:r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pPr marL="0" algn="l"/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zapewnienie udziału szuwarów w powierzchni zbiorników na poziomie min. 25% i wysokości nieprzekraczającej 1 m;</a:t>
                      </a:r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pPr marL="0" algn="l"/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- utrzymanie poziomu zacienienia powierzchni zbiorników na poziomie poniżej 50%.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pl-PL" sz="1400" b="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83793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 </a:t>
            </a:r>
            <a:r>
              <a:rPr lang="pl-PL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ochronn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86336"/>
              </p:ext>
            </p:extLst>
          </p:nvPr>
        </p:nvGraphicFramePr>
        <p:xfrm>
          <a:off x="284583" y="1393384"/>
          <a:ext cx="8574836" cy="5133571"/>
        </p:xfrm>
        <a:graphic>
          <a:graphicData uri="http://schemas.openxmlformats.org/drawingml/2006/table">
            <a:tbl>
              <a:tblPr firstRow="1" firstCol="1" bandRow="1"/>
              <a:tblGrid>
                <a:gridCol w="4287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7418">
                  <a:extLst>
                    <a:ext uri="{9D8B030D-6E8A-4147-A177-3AD203B41FA5}">
                      <a16:colId xmlns:a16="http://schemas.microsoft.com/office/drawing/2014/main" val="2810503751"/>
                    </a:ext>
                  </a:extLst>
                </a:gridCol>
              </a:tblGrid>
              <a:tr h="33616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2944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traszka grzebieniasta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kumak górski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2609">
                <a:tc>
                  <a:txBody>
                    <a:bodyPr/>
                    <a:lstStyle/>
                    <a:p>
                      <a:r>
                        <a:rPr lang="pl-PL" sz="14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Zadanie: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Wskazane wykopanie kilku (2-3) małych (10 m²) i płytkich (do 0,5 m) zbiorników w obrębie stanowiska i małego (do 30-40 m²), płytkiego (0,5-1 m) zbiornika (np. ppoż. dla potrzeb gospodarki leśnej).</a:t>
                      </a:r>
                    </a:p>
                    <a:p>
                      <a:endParaRPr lang="pl-PL" sz="1400" kern="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pl-PL" sz="1400" b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Zadanie: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Ograniczenie ekspansji krzewów i roślinności zielnej.</a:t>
                      </a:r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  <a:cs typeface="Tahoma" panose="020B0604030504040204" pitchFamily="34" charset="0"/>
                      </a:endParaRPr>
                    </a:p>
                    <a:p>
                      <a:pPr algn="just"/>
                      <a:r>
                        <a:rPr lang="pl-PL" sz="1400" b="1" kern="15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Zakres: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DejaVu Sans"/>
                        </a:rPr>
                        <a:t>Wskazane okresowe wykaszanie roślinności zielnej i krzewów na około 50% powierzchni z wywiezieniem biomasy. </a:t>
                      </a:r>
                    </a:p>
                    <a:p>
                      <a:pPr algn="just"/>
                      <a:endParaRPr lang="pl-PL" sz="1400" kern="150" dirty="0">
                        <a:effectLst/>
                        <a:latin typeface="Arial" panose="020B0604020202020204" pitchFamily="34" charset="0"/>
                        <a:ea typeface="DejaVu Sans"/>
                      </a:endParaRPr>
                    </a:p>
                    <a:p>
                      <a:pPr algn="just"/>
                      <a:r>
                        <a:rPr lang="pl-PL" sz="1400" b="1" kern="15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Zadanie: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Zachowanie siedlisk gatunku stanowiącego przedmiot </a:t>
                      </a:r>
                      <a:r>
                        <a:rPr lang="pl-PL" sz="1400" b="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ochrony – działanie obligatoryjne.</a:t>
                      </a:r>
                      <a:endParaRPr lang="pl-PL" sz="1400" b="0" kern="150" dirty="0"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pl-PL" sz="1400" b="1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Zakres: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Odstąpienie od </a:t>
                      </a:r>
                      <a:r>
                        <a:rPr lang="pl-PL" sz="1400" kern="1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makroniwelowania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terenu, zasypywania oraz osuszania.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pl-PL" sz="1400" b="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50" dirty="0"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Zadanie: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Zachowanie siedlisk gatunku stanowiącego przedmiot </a:t>
                      </a:r>
                      <a:r>
                        <a:rPr lang="pl-PL" sz="1400" b="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ochrony – działanie obligatoryjne.</a:t>
                      </a:r>
                      <a:endParaRPr lang="pl-PL" sz="1400" b="0" kern="150" dirty="0">
                        <a:effectLst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pl-PL" sz="1400" b="1" kern="150" dirty="0"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Zakres: 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Odstąpienie od </a:t>
                      </a:r>
                      <a:r>
                        <a:rPr lang="pl-PL" sz="1400" kern="1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makroniwelowania</a:t>
                      </a:r>
                      <a:r>
                        <a:rPr lang="pl-PL" sz="1400" kern="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terenu, zasypywania oraz osuszania.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pl-PL" sz="1400" b="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5848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D8F8B020-136A-4BAB-9C7A-7BA321850EF9}"/>
              </a:ext>
            </a:extLst>
          </p:cNvPr>
          <p:cNvSpPr txBox="1">
            <a:spLocks/>
          </p:cNvSpPr>
          <p:nvPr/>
        </p:nvSpPr>
        <p:spPr>
          <a:xfrm>
            <a:off x="0" y="2780928"/>
            <a:ext cx="9144000" cy="792088"/>
          </a:xfrm>
          <a:prstGeom prst="rect">
            <a:avLst/>
          </a:prstGeom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 dirty="0">
                <a:ln w="10160">
                  <a:solidFill>
                    <a:srgbClr val="604878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SSAKI</a:t>
            </a:r>
          </a:p>
        </p:txBody>
      </p:sp>
    </p:spTree>
    <p:extLst>
      <p:ext uri="{BB962C8B-B14F-4D97-AF65-F5344CB8AC3E}">
        <p14:creationId xmlns:p14="http://schemas.microsoft.com/office/powerpoint/2010/main" val="13947391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DE8CE735-D2CF-42B1-BD1A-A4F3BC1EBD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4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74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24363B75-4595-4B18-B7C8-71ADA84167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4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843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A05C714-CE8C-42BE-8494-AFCDEC562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 descr="DSC_9539">
            <a:extLst>
              <a:ext uri="{FF2B5EF4-FFF2-40B4-BE49-F238E27FC236}">
                <a16:creationId xmlns:a16="http://schemas.microsoft.com/office/drawing/2014/main" id="{94FC7BC1-05B0-430B-AF41-D9863158FA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45" y="909002"/>
            <a:ext cx="9030907" cy="5945447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Podtytuł 2">
            <a:extLst>
              <a:ext uri="{FF2B5EF4-FFF2-40B4-BE49-F238E27FC236}">
                <a16:creationId xmlns:a16="http://schemas.microsoft.com/office/drawing/2014/main" id="{9DD870D4-42C4-4C64-95E1-DE9484977B61}"/>
              </a:ext>
            </a:extLst>
          </p:cNvPr>
          <p:cNvSpPr txBox="1">
            <a:spLocks/>
          </p:cNvSpPr>
          <p:nvPr/>
        </p:nvSpPr>
        <p:spPr>
          <a:xfrm>
            <a:off x="573559" y="960450"/>
            <a:ext cx="7951728" cy="44711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algn="ctr">
              <a:buClr>
                <a:srgbClr val="F07F09"/>
              </a:buClr>
              <a:buSzPct val="80000"/>
              <a:defRPr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1337 bóbr europejski </a:t>
            </a:r>
            <a:r>
              <a:rPr lang="pl-PL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Castor</a:t>
            </a:r>
            <a:r>
              <a:rPr lang="pl-PL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endParaRPr lang="pl-PL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1D7590B-A33C-46FE-AB7B-2CCF6C04F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670" y="6473585"/>
            <a:ext cx="6195319" cy="27699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200" kern="0" dirty="0">
                <a:solidFill>
                  <a:srgbClr val="000000"/>
                </a:solidFill>
              </a:rPr>
              <a:t>Zgryzy bobrowe, Hadle Szklarskie, gmina Jawornik Polski, Nad Husowem</a:t>
            </a:r>
            <a:endParaRPr kumimoji="0" lang="pl-PL" altLang="pl-PL" sz="1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522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A5300AD-3038-4924-95B2-D996853192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3842"/>
            <a:ext cx="9144000" cy="647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742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54415"/>
            <a:ext cx="8658311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wymienione w Załączniku II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inwentaryzacji z lat 2020-2021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077386"/>
              </p:ext>
            </p:extLst>
          </p:nvPr>
        </p:nvGraphicFramePr>
        <p:xfrm>
          <a:off x="204145" y="2229754"/>
          <a:ext cx="8735709" cy="3792122"/>
        </p:xfrm>
        <a:graphic>
          <a:graphicData uri="http://schemas.openxmlformats.org/drawingml/2006/table">
            <a:tbl>
              <a:tblPr firstRow="1" firstCol="1" bandRow="1"/>
              <a:tblGrid>
                <a:gridCol w="808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672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  <a:gridCol w="16226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7054">
                  <a:extLst>
                    <a:ext uri="{9D8B030D-6E8A-4147-A177-3AD203B41FA5}">
                      <a16:colId xmlns:a16="http://schemas.microsoft.com/office/drawing/2014/main" val="1011423660"/>
                    </a:ext>
                  </a:extLst>
                </a:gridCol>
              </a:tblGrid>
              <a:tr h="9816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Liczba stanowisk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(liczba punktów monitoringowych)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Ogólna ocena stanu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zachowania gatunku w obszarze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908807"/>
                  </a:ext>
                </a:extLst>
              </a:tr>
              <a:tr h="9144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1337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bóbr europejski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Castor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fiber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(znacząca)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1337</a:t>
                      </a: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bóbr europejski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Castor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fiber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</a:t>
                      </a:r>
                    </a:p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(&lt;2% populacji krajowej)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(doskonały)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56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805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1121989-6C6A-456C-9142-C4A03C64E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696402"/>
              </p:ext>
            </p:extLst>
          </p:nvPr>
        </p:nvGraphicFramePr>
        <p:xfrm>
          <a:off x="451684" y="2425835"/>
          <a:ext cx="8291252" cy="4002914"/>
        </p:xfrm>
        <a:graphic>
          <a:graphicData uri="http://schemas.openxmlformats.org/drawingml/2006/table">
            <a:tbl>
              <a:tblPr firstRow="1" firstCol="1" bandRow="1"/>
              <a:tblGrid>
                <a:gridCol w="82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6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90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77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Liczebność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kern="150" dirty="0">
                        <a:effectLst/>
                        <a:latin typeface="Times New Roman"/>
                        <a:ea typeface="Times New Roman"/>
                        <a:cs typeface="Tahoma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</a:t>
                      </a:r>
                      <a:b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stanu zach.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izolacji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ogólna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60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Min.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Maks.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680443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1337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bóbr europejski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Castor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fiber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D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A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2">
            <a:extLst>
              <a:ext uri="{FF2B5EF4-FFF2-40B4-BE49-F238E27FC236}">
                <a16:creationId xmlns:a16="http://schemas.microsoft.com/office/drawing/2014/main" id="{55DBDD6F-8604-4476-9162-BFA4E02D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420295"/>
            <a:ext cx="8784976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wymienione w Załączniku II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według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starego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nowego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SDF </a:t>
            </a:r>
          </a:p>
        </p:txBody>
      </p:sp>
    </p:spTree>
    <p:extLst>
      <p:ext uri="{BB962C8B-B14F-4D97-AF65-F5344CB8AC3E}">
        <p14:creationId xmlns:p14="http://schemas.microsoft.com/office/powerpoint/2010/main" val="32627019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8B1810B-D4AB-4E11-9AAE-EB72745D24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69" y="899503"/>
            <a:ext cx="8952800" cy="594626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tytuł 2">
            <a:extLst>
              <a:ext uri="{FF2B5EF4-FFF2-40B4-BE49-F238E27FC236}">
                <a16:creationId xmlns:a16="http://schemas.microsoft.com/office/drawing/2014/main" id="{8E22284D-D2E3-4259-B643-6BD4D2926E6A}"/>
              </a:ext>
            </a:extLst>
          </p:cNvPr>
          <p:cNvSpPr txBox="1">
            <a:spLocks/>
          </p:cNvSpPr>
          <p:nvPr/>
        </p:nvSpPr>
        <p:spPr>
          <a:xfrm>
            <a:off x="2722648" y="960450"/>
            <a:ext cx="4263776" cy="44711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algn="ctr">
              <a:buClr>
                <a:srgbClr val="F07F09"/>
              </a:buClr>
              <a:buSzPct val="80000"/>
              <a:defRPr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1355 wydra </a:t>
            </a:r>
            <a:r>
              <a:rPr lang="pl-PL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Lutra lutra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F23F3C3-FA7A-4990-B962-2C80EE1B0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670" y="6473585"/>
            <a:ext cx="6195319" cy="27699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200" kern="0" dirty="0">
                <a:solidFill>
                  <a:srgbClr val="000000"/>
                </a:solidFill>
              </a:rPr>
              <a:t>Ślizgi wydry, Hadle Szklarskie, gmina Jawornik Polski, Nad Husowem</a:t>
            </a:r>
            <a:endParaRPr kumimoji="0" lang="pl-PL" altLang="pl-PL" sz="1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4611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C1D08A1E-7E49-403B-AB81-2A0F9EFAC9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4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45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54415"/>
            <a:ext cx="8658311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wymienione w Załączniku II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inwentaryzacji z lat 2020-2021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957782"/>
              </p:ext>
            </p:extLst>
          </p:nvPr>
        </p:nvGraphicFramePr>
        <p:xfrm>
          <a:off x="204145" y="2229754"/>
          <a:ext cx="8735709" cy="3792122"/>
        </p:xfrm>
        <a:graphic>
          <a:graphicData uri="http://schemas.openxmlformats.org/drawingml/2006/table">
            <a:tbl>
              <a:tblPr firstRow="1" firstCol="1" bandRow="1"/>
              <a:tblGrid>
                <a:gridCol w="808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672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  <a:gridCol w="16226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7054">
                  <a:extLst>
                    <a:ext uri="{9D8B030D-6E8A-4147-A177-3AD203B41FA5}">
                      <a16:colId xmlns:a16="http://schemas.microsoft.com/office/drawing/2014/main" val="1011423660"/>
                    </a:ext>
                  </a:extLst>
                </a:gridCol>
              </a:tblGrid>
              <a:tr h="9816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Liczba stanowisk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(liczba punktów monitoringowych)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Ogólna ocena stanu gatunku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zachowania gatunku w obszarze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908807"/>
                  </a:ext>
                </a:extLst>
              </a:tr>
              <a:tr h="9144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1355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wydra 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Lutra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lutra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5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(3)</a:t>
                      </a:r>
                      <a:endParaRPr lang="pl-PL" sz="1600" b="1" kern="1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(znacząca)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1355</a:t>
                      </a: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wydra 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Lutra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lutra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</a:t>
                      </a:r>
                    </a:p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(&lt;2% populacji krajowej)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kern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 (dobry)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56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21798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335003-F81D-4AEE-A8DF-A663AF33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1121989-6C6A-456C-9142-C4A03C64E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885642"/>
              </p:ext>
            </p:extLst>
          </p:nvPr>
        </p:nvGraphicFramePr>
        <p:xfrm>
          <a:off x="451684" y="2425835"/>
          <a:ext cx="8291252" cy="4002914"/>
        </p:xfrm>
        <a:graphic>
          <a:graphicData uri="http://schemas.openxmlformats.org/drawingml/2006/table">
            <a:tbl>
              <a:tblPr firstRow="1" firstCol="1" bandRow="1"/>
              <a:tblGrid>
                <a:gridCol w="82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6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4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90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77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Kod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  <a:endParaRPr lang="pl-PL" sz="16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Liczebność populacji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kern="150" dirty="0">
                        <a:effectLst/>
                        <a:latin typeface="Times New Roman"/>
                        <a:ea typeface="Times New Roman"/>
                        <a:cs typeface="Tahoma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populacji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 </a:t>
                      </a:r>
                      <a:b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stanu zach.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izolacji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Ocena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ogólna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60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Min.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Maks.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680443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1355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wydra 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Lutra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lutra</a:t>
                      </a:r>
                      <a:endParaRPr lang="pl-PL" sz="2000" b="1" i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D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5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-</a:t>
                      </a:r>
                    </a:p>
                    <a:p>
                      <a:pPr algn="ctr"/>
                      <a:endParaRPr lang="pl-PL" sz="2000" b="1" kern="15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pl-PL" sz="2000" b="1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</a:t>
                      </a:r>
                      <a:endParaRPr lang="pl-PL" sz="2000" b="1" kern="1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2">
            <a:extLst>
              <a:ext uri="{FF2B5EF4-FFF2-40B4-BE49-F238E27FC236}">
                <a16:creationId xmlns:a16="http://schemas.microsoft.com/office/drawing/2014/main" id="{55DBDD6F-8604-4476-9162-BFA4E02D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339604"/>
            <a:ext cx="8784976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Gatunki zwierząt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wymienione w Załączniku II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Dyrektywy Rady 92/43/EWG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według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starego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nowego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SDF </a:t>
            </a:r>
          </a:p>
        </p:txBody>
      </p:sp>
    </p:spTree>
    <p:extLst>
      <p:ext uri="{BB962C8B-B14F-4D97-AF65-F5344CB8AC3E}">
        <p14:creationId xmlns:p14="http://schemas.microsoft.com/office/powerpoint/2010/main" val="14126944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D8F8B020-136A-4BAB-9C7A-7BA321850EF9}"/>
              </a:ext>
            </a:extLst>
          </p:cNvPr>
          <p:cNvSpPr txBox="1">
            <a:spLocks/>
          </p:cNvSpPr>
          <p:nvPr/>
        </p:nvSpPr>
        <p:spPr>
          <a:xfrm>
            <a:off x="0" y="2565775"/>
            <a:ext cx="9144000" cy="792088"/>
          </a:xfrm>
          <a:prstGeom prst="rect">
            <a:avLst/>
          </a:prstGeom>
        </p:spPr>
        <p:txBody>
          <a:bodyPr vert="horz" lIns="182880" tIns="0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66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Zagrożenia i ochrona ssaków</a:t>
            </a:r>
          </a:p>
        </p:txBody>
      </p:sp>
    </p:spTree>
    <p:extLst>
      <p:ext uri="{BB962C8B-B14F-4D97-AF65-F5344CB8AC3E}">
        <p14:creationId xmlns:p14="http://schemas.microsoft.com/office/powerpoint/2010/main" val="2034459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A557D-8DE4-457F-8445-338EC252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3" y="107416"/>
            <a:ext cx="785595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9216BDD-2AD5-47EF-BECA-9BDBA3CE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77" y="929538"/>
            <a:ext cx="865831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6000" tIns="46800" rIns="126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Zagrożenia istniejące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FF49CE-9F00-4BD2-B79E-BDA7FBBED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622711"/>
              </p:ext>
            </p:extLst>
          </p:nvPr>
        </p:nvGraphicFramePr>
        <p:xfrm>
          <a:off x="284583" y="1397285"/>
          <a:ext cx="8574836" cy="5129670"/>
        </p:xfrm>
        <a:graphic>
          <a:graphicData uri="http://schemas.openxmlformats.org/drawingml/2006/table">
            <a:tbl>
              <a:tblPr firstRow="1" firstCol="1" bandRow="1"/>
              <a:tblGrid>
                <a:gridCol w="4287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7418">
                  <a:extLst>
                    <a:ext uri="{9D8B030D-6E8A-4147-A177-3AD203B41FA5}">
                      <a16:colId xmlns:a16="http://schemas.microsoft.com/office/drawing/2014/main" val="2352985940"/>
                    </a:ext>
                  </a:extLst>
                </a:gridCol>
              </a:tblGrid>
              <a:tr h="33226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Nazwa gatunku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600" b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93737"/>
                  </a:ext>
                </a:extLst>
              </a:tr>
              <a:tr h="2944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bóbr europejski</a:t>
                      </a:r>
                    </a:p>
                  </a:txBody>
                  <a:tcPr marL="25197" marR="2519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wydra</a:t>
                      </a:r>
                    </a:p>
                  </a:txBody>
                  <a:tcPr marL="25197" marR="2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2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X Brak zagrożeń i nacisków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pl-PL" sz="1400" b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197" marR="251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X Brak zagrożeń i nacisków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194564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3992</TotalTime>
  <Words>5944</Words>
  <Application>Microsoft Office PowerPoint</Application>
  <PresentationFormat>Pokaz na ekranie (4:3)</PresentationFormat>
  <Paragraphs>1220</Paragraphs>
  <Slides>117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117</vt:i4>
      </vt:variant>
    </vt:vector>
  </HeadingPairs>
  <TitlesOfParts>
    <vt:vector size="127" baseType="lpstr">
      <vt:lpstr>Arial</vt:lpstr>
      <vt:lpstr>Calibri</vt:lpstr>
      <vt:lpstr>Calibri Light</vt:lpstr>
      <vt:lpstr>Symbol</vt:lpstr>
      <vt:lpstr>Times New Roman</vt:lpstr>
      <vt:lpstr>Univers</vt:lpstr>
      <vt:lpstr>Verdana</vt:lpstr>
      <vt:lpstr>Wingdings 2</vt:lpstr>
      <vt:lpstr>Motyw pakietu Office</vt:lpstr>
      <vt:lpstr>Aspekt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Usługi Ekologiczne</dc:creator>
  <cp:lastModifiedBy>Usługi Ekologiczne</cp:lastModifiedBy>
  <cp:revision>55</cp:revision>
  <dcterms:created xsi:type="dcterms:W3CDTF">2022-02-09T12:28:52Z</dcterms:created>
  <dcterms:modified xsi:type="dcterms:W3CDTF">2022-06-10T06:38:58Z</dcterms:modified>
</cp:coreProperties>
</file>