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81" r:id="rId2"/>
    <p:sldId id="477" r:id="rId3"/>
    <p:sldId id="449" r:id="rId4"/>
    <p:sldId id="385" r:id="rId5"/>
    <p:sldId id="542" r:id="rId6"/>
    <p:sldId id="536" r:id="rId7"/>
    <p:sldId id="537" r:id="rId8"/>
    <p:sldId id="538" r:id="rId9"/>
    <p:sldId id="539" r:id="rId10"/>
    <p:sldId id="540" r:id="rId11"/>
    <p:sldId id="541" r:id="rId12"/>
    <p:sldId id="588" r:id="rId13"/>
    <p:sldId id="568" r:id="rId14"/>
    <p:sldId id="553" r:id="rId15"/>
    <p:sldId id="569" r:id="rId16"/>
    <p:sldId id="570" r:id="rId17"/>
    <p:sldId id="571" r:id="rId18"/>
    <p:sldId id="572" r:id="rId19"/>
    <p:sldId id="573" r:id="rId20"/>
    <p:sldId id="574" r:id="rId21"/>
    <p:sldId id="575" r:id="rId22"/>
    <p:sldId id="576" r:id="rId23"/>
    <p:sldId id="577" r:id="rId24"/>
    <p:sldId id="578" r:id="rId25"/>
    <p:sldId id="579" r:id="rId26"/>
    <p:sldId id="580" r:id="rId27"/>
    <p:sldId id="582" r:id="rId28"/>
    <p:sldId id="544" r:id="rId29"/>
    <p:sldId id="548" r:id="rId30"/>
    <p:sldId id="601" r:id="rId31"/>
    <p:sldId id="583" r:id="rId32"/>
    <p:sldId id="589" r:id="rId33"/>
    <p:sldId id="584" r:id="rId34"/>
    <p:sldId id="591" r:id="rId35"/>
    <p:sldId id="590" r:id="rId36"/>
    <p:sldId id="585" r:id="rId37"/>
    <p:sldId id="592" r:id="rId38"/>
    <p:sldId id="593" r:id="rId39"/>
    <p:sldId id="586" r:id="rId40"/>
    <p:sldId id="594" r:id="rId41"/>
    <p:sldId id="597" r:id="rId42"/>
    <p:sldId id="595" r:id="rId43"/>
    <p:sldId id="598" r:id="rId44"/>
    <p:sldId id="599" r:id="rId45"/>
    <p:sldId id="587" r:id="rId46"/>
    <p:sldId id="600" r:id="rId47"/>
    <p:sldId id="384" r:id="rId4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15" autoAdjust="0"/>
  </p:normalViewPr>
  <p:slideViewPr>
    <p:cSldViewPr>
      <p:cViewPr varScale="1">
        <p:scale>
          <a:sx n="62" d="100"/>
          <a:sy n="62" d="100"/>
        </p:scale>
        <p:origin x="1400" y="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2052" y="-12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99B0CC-E08F-4ED3-BBC4-E5D2F3DAFF05}" type="datetimeFigureOut">
              <a:rPr lang="pl-PL" smtClean="0"/>
              <a:pPr/>
              <a:t>23.06.2022</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1379D8-ACFD-4A11-B125-3E32A40DE156}"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3D6C02F8-4520-49EB-9883-1BE21917FDA5}" type="datetimeFigureOut">
              <a:rPr lang="pl-PL" smtClean="0"/>
              <a:pPr/>
              <a:t>23.06.2022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18FE47E-115E-4260-8148-97F5F94BDED7}" type="slidenum">
              <a:rPr lang="pl-PL" smtClean="0"/>
              <a:pPr/>
              <a:t>‹#›</a:t>
            </a:fld>
            <a:endParaRPr lang="pl-PL"/>
          </a:p>
        </p:txBody>
      </p:sp>
    </p:spTree>
  </p:cSld>
  <p:clrMapOvr>
    <a:masterClrMapping/>
  </p:clrMapOvr>
  <p:transition>
    <p:pull dir="l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D6C02F8-4520-49EB-9883-1BE21917FDA5}" type="datetimeFigureOut">
              <a:rPr lang="pl-PL" smtClean="0"/>
              <a:pPr/>
              <a:t>23.06.2022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18FE47E-115E-4260-8148-97F5F94BDED7}" type="slidenum">
              <a:rPr lang="pl-PL" smtClean="0"/>
              <a:pPr/>
              <a:t>‹#›</a:t>
            </a:fld>
            <a:endParaRPr lang="pl-PL"/>
          </a:p>
        </p:txBody>
      </p:sp>
    </p:spTree>
  </p:cSld>
  <p:clrMapOvr>
    <a:masterClrMapping/>
  </p:clrMapOvr>
  <p:transition>
    <p:pull dir="l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D6C02F8-4520-49EB-9883-1BE21917FDA5}" type="datetimeFigureOut">
              <a:rPr lang="pl-PL" smtClean="0"/>
              <a:pPr/>
              <a:t>23.06.2022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18FE47E-115E-4260-8148-97F5F94BDED7}" type="slidenum">
              <a:rPr lang="pl-PL" smtClean="0"/>
              <a:pPr/>
              <a:t>‹#›</a:t>
            </a:fld>
            <a:endParaRPr lang="pl-PL"/>
          </a:p>
        </p:txBody>
      </p:sp>
    </p:spTree>
  </p:cSld>
  <p:clrMapOvr>
    <a:masterClrMapping/>
  </p:clrMapOvr>
  <p:transition>
    <p:pull dir="l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D6C02F8-4520-49EB-9883-1BE21917FDA5}" type="datetimeFigureOut">
              <a:rPr lang="pl-PL" smtClean="0"/>
              <a:pPr/>
              <a:t>23.06.2022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18FE47E-115E-4260-8148-97F5F94BDED7}" type="slidenum">
              <a:rPr lang="pl-PL" smtClean="0"/>
              <a:pPr/>
              <a:t>‹#›</a:t>
            </a:fld>
            <a:endParaRPr lang="pl-PL"/>
          </a:p>
        </p:txBody>
      </p:sp>
    </p:spTree>
  </p:cSld>
  <p:clrMapOvr>
    <a:masterClrMapping/>
  </p:clrMapOvr>
  <p:transition>
    <p:pull dir="l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3D6C02F8-4520-49EB-9883-1BE21917FDA5}" type="datetimeFigureOut">
              <a:rPr lang="pl-PL" smtClean="0"/>
              <a:pPr/>
              <a:t>23.06.2022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18FE47E-115E-4260-8148-97F5F94BDED7}" type="slidenum">
              <a:rPr lang="pl-PL" smtClean="0"/>
              <a:pPr/>
              <a:t>‹#›</a:t>
            </a:fld>
            <a:endParaRPr lang="pl-PL"/>
          </a:p>
        </p:txBody>
      </p:sp>
    </p:spTree>
  </p:cSld>
  <p:clrMapOvr>
    <a:masterClrMapping/>
  </p:clrMapOvr>
  <p:transition>
    <p:pull dir="l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3D6C02F8-4520-49EB-9883-1BE21917FDA5}" type="datetimeFigureOut">
              <a:rPr lang="pl-PL" smtClean="0"/>
              <a:pPr/>
              <a:t>23.06.2022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18FE47E-115E-4260-8148-97F5F94BDED7}" type="slidenum">
              <a:rPr lang="pl-PL" smtClean="0"/>
              <a:pPr/>
              <a:t>‹#›</a:t>
            </a:fld>
            <a:endParaRPr lang="pl-PL"/>
          </a:p>
        </p:txBody>
      </p:sp>
    </p:spTree>
  </p:cSld>
  <p:clrMapOvr>
    <a:masterClrMapping/>
  </p:clrMapOvr>
  <p:transition>
    <p:pull dir="l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3D6C02F8-4520-49EB-9883-1BE21917FDA5}" type="datetimeFigureOut">
              <a:rPr lang="pl-PL" smtClean="0"/>
              <a:pPr/>
              <a:t>23.06.2022</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18FE47E-115E-4260-8148-97F5F94BDED7}" type="slidenum">
              <a:rPr lang="pl-PL" smtClean="0"/>
              <a:pPr/>
              <a:t>‹#›</a:t>
            </a:fld>
            <a:endParaRPr lang="pl-PL"/>
          </a:p>
        </p:txBody>
      </p:sp>
    </p:spTree>
  </p:cSld>
  <p:clrMapOvr>
    <a:masterClrMapping/>
  </p:clrMapOvr>
  <p:transition>
    <p:pull dir="l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3D6C02F8-4520-49EB-9883-1BE21917FDA5}" type="datetimeFigureOut">
              <a:rPr lang="pl-PL" smtClean="0"/>
              <a:pPr/>
              <a:t>23.06.2022</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18FE47E-115E-4260-8148-97F5F94BDED7}" type="slidenum">
              <a:rPr lang="pl-PL" smtClean="0"/>
              <a:pPr/>
              <a:t>‹#›</a:t>
            </a:fld>
            <a:endParaRPr lang="pl-PL"/>
          </a:p>
        </p:txBody>
      </p:sp>
    </p:spTree>
  </p:cSld>
  <p:clrMapOvr>
    <a:masterClrMapping/>
  </p:clrMapOvr>
  <p:transition>
    <p:pull dir="l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D6C02F8-4520-49EB-9883-1BE21917FDA5}" type="datetimeFigureOut">
              <a:rPr lang="pl-PL" smtClean="0"/>
              <a:pPr/>
              <a:t>23.06.2022</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18FE47E-115E-4260-8148-97F5F94BDED7}" type="slidenum">
              <a:rPr lang="pl-PL" smtClean="0"/>
              <a:pPr/>
              <a:t>‹#›</a:t>
            </a:fld>
            <a:endParaRPr lang="pl-PL"/>
          </a:p>
        </p:txBody>
      </p:sp>
    </p:spTree>
  </p:cSld>
  <p:clrMapOvr>
    <a:masterClrMapping/>
  </p:clrMapOvr>
  <p:transition>
    <p:pull dir="l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D6C02F8-4520-49EB-9883-1BE21917FDA5}" type="datetimeFigureOut">
              <a:rPr lang="pl-PL" smtClean="0"/>
              <a:pPr/>
              <a:t>23.06.2022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18FE47E-115E-4260-8148-97F5F94BDED7}" type="slidenum">
              <a:rPr lang="pl-PL" smtClean="0"/>
              <a:pPr/>
              <a:t>‹#›</a:t>
            </a:fld>
            <a:endParaRPr lang="pl-PL"/>
          </a:p>
        </p:txBody>
      </p:sp>
    </p:spTree>
  </p:cSld>
  <p:clrMapOvr>
    <a:masterClrMapping/>
  </p:clrMapOvr>
  <p:transition>
    <p:pull dir="l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D6C02F8-4520-49EB-9883-1BE21917FDA5}" type="datetimeFigureOut">
              <a:rPr lang="pl-PL" smtClean="0"/>
              <a:pPr/>
              <a:t>23.06.2022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18FE47E-115E-4260-8148-97F5F94BDED7}" type="slidenum">
              <a:rPr lang="pl-PL" smtClean="0"/>
              <a:pPr/>
              <a:t>‹#›</a:t>
            </a:fld>
            <a:endParaRPr lang="pl-PL"/>
          </a:p>
        </p:txBody>
      </p:sp>
    </p:spTree>
  </p:cSld>
  <p:clrMapOvr>
    <a:masterClrMapping/>
  </p:clrMapOvr>
  <p:transition>
    <p:pull dir="l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6C02F8-4520-49EB-9883-1BE21917FDA5}" type="datetimeFigureOut">
              <a:rPr lang="pl-PL" smtClean="0"/>
              <a:pPr/>
              <a:t>23.06.2022</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FE47E-115E-4260-8148-97F5F94BDED7}"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pull dir="l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bip.rzeszow.rdos.gov.pl/files/obwieszczenia/184879/Tymczasowe_cele_dzia%C5%82a%C5%84_ochronnych_dla_obszaru_Natura_2000_Dolina_Dolnego_Sanu_PLH180020.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990600" y="228600"/>
            <a:ext cx="7772400" cy="1828800"/>
          </a:xfrm>
        </p:spPr>
        <p:txBody>
          <a:bodyPr>
            <a:normAutofit/>
          </a:bodyPr>
          <a:lstStyle/>
          <a:p>
            <a:pPr eaLnBrk="1" hangingPunct="1"/>
            <a:r>
              <a:rPr lang="pl-PL" sz="5800" dirty="0">
                <a:effectLst/>
              </a:rPr>
              <a:t>Dolina Dolnego Sanu</a:t>
            </a:r>
            <a:br>
              <a:rPr lang="pl-PL" sz="6000" dirty="0">
                <a:effectLst/>
              </a:rPr>
            </a:br>
            <a:r>
              <a:rPr lang="pl-PL" sz="4000" dirty="0">
                <a:effectLst/>
              </a:rPr>
              <a:t>PLH 180020</a:t>
            </a:r>
          </a:p>
        </p:txBody>
      </p:sp>
      <p:sp>
        <p:nvSpPr>
          <p:cNvPr id="13315" name="Rectangle 5"/>
          <p:cNvSpPr>
            <a:spLocks noGrp="1" noChangeArrowheads="1"/>
          </p:cNvSpPr>
          <p:nvPr>
            <p:ph type="subTitle" idx="1"/>
          </p:nvPr>
        </p:nvSpPr>
        <p:spPr>
          <a:xfrm>
            <a:off x="1066800" y="3048000"/>
            <a:ext cx="7609656" cy="2181200"/>
          </a:xfrm>
        </p:spPr>
        <p:txBody>
          <a:bodyPr>
            <a:normAutofit fontScale="92500" lnSpcReduction="10000"/>
          </a:bodyPr>
          <a:lstStyle/>
          <a:p>
            <a:pPr eaLnBrk="1" hangingPunct="1"/>
            <a:r>
              <a:rPr lang="pl-PL" dirty="0">
                <a:solidFill>
                  <a:srgbClr val="161616"/>
                </a:solidFill>
                <a:effectLst/>
              </a:rPr>
              <a:t>III spotkanie</a:t>
            </a:r>
          </a:p>
          <a:p>
            <a:pPr eaLnBrk="1" hangingPunct="1"/>
            <a:r>
              <a:rPr lang="pl-PL" dirty="0">
                <a:solidFill>
                  <a:srgbClr val="161616"/>
                </a:solidFill>
                <a:effectLst/>
              </a:rPr>
              <a:t>Zespołu Lokalnej Współpracy</a:t>
            </a:r>
          </a:p>
          <a:p>
            <a:pPr eaLnBrk="1" hangingPunct="1"/>
            <a:r>
              <a:rPr lang="pl-PL" dirty="0">
                <a:solidFill>
                  <a:srgbClr val="161616"/>
                </a:solidFill>
                <a:effectLst/>
              </a:rPr>
              <a:t>w trybie zdalnym</a:t>
            </a:r>
          </a:p>
          <a:p>
            <a:pPr eaLnBrk="1" hangingPunct="1"/>
            <a:r>
              <a:rPr lang="pl-PL" dirty="0">
                <a:solidFill>
                  <a:srgbClr val="161616"/>
                </a:solidFill>
              </a:rPr>
              <a:t>23.06.2022</a:t>
            </a:r>
            <a:endParaRPr lang="pl-PL" dirty="0">
              <a:solidFill>
                <a:srgbClr val="161616"/>
              </a:solidFill>
              <a:effectLst/>
            </a:endParaRPr>
          </a:p>
        </p:txBody>
      </p:sp>
      <p:pic>
        <p:nvPicPr>
          <p:cNvPr id="1026" name="Picture 2"/>
          <p:cNvPicPr>
            <a:picLocks noChangeAspect="1" noChangeArrowheads="1"/>
          </p:cNvPicPr>
          <p:nvPr/>
        </p:nvPicPr>
        <p:blipFill>
          <a:blip r:embed="rId2" cstate="print"/>
          <a:srcRect/>
          <a:stretch>
            <a:fillRect/>
          </a:stretch>
        </p:blipFill>
        <p:spPr bwMode="auto">
          <a:xfrm>
            <a:off x="0" y="5791386"/>
            <a:ext cx="9144000" cy="1066614"/>
          </a:xfrm>
          <a:prstGeom prst="rect">
            <a:avLst/>
          </a:prstGeom>
          <a:noFill/>
          <a:ln w="9525">
            <a:noFill/>
            <a:miter lim="800000"/>
            <a:headEnd/>
            <a:tailEnd/>
          </a:ln>
        </p:spPr>
      </p:pic>
    </p:spTree>
  </p:cSld>
  <p:clrMapOvr>
    <a:masterClrMapping/>
  </p:clrMapOvr>
  <p:transition>
    <p:pull dir="l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243459"/>
      </p:ext>
    </p:extLst>
  </p:cSld>
  <p:clrMapOvr>
    <a:masterClrMapping/>
  </p:clrMapOvr>
  <p:transition>
    <p:pull dir="l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0312541"/>
      </p:ext>
    </p:extLst>
  </p:cSld>
  <p:clrMapOvr>
    <a:masterClrMapping/>
  </p:clrMapOvr>
  <p:transition>
    <p:pull dir="l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Zagrożenia</a:t>
            </a:r>
          </a:p>
        </p:txBody>
      </p:sp>
      <p:sp>
        <p:nvSpPr>
          <p:cNvPr id="3" name="Symbol zastępczy zawartości 2"/>
          <p:cNvSpPr>
            <a:spLocks noGrp="1"/>
          </p:cNvSpPr>
          <p:nvPr>
            <p:ph idx="1"/>
          </p:nvPr>
        </p:nvSpPr>
        <p:spPr/>
        <p:txBody>
          <a:bodyPr>
            <a:normAutofit fontScale="85000" lnSpcReduction="10000"/>
          </a:bodyPr>
          <a:lstStyle/>
          <a:p>
            <a:pPr marL="0" indent="0">
              <a:buNone/>
            </a:pPr>
            <a:r>
              <a:rPr lang="pl-PL" dirty="0"/>
              <a:t>Podstawowe zagrożenia występujące w obszarze dotyczą:</a:t>
            </a:r>
          </a:p>
          <a:p>
            <a:r>
              <a:rPr lang="pl-PL" dirty="0"/>
              <a:t>Zmiany chemizmu wód powierzchniowych</a:t>
            </a:r>
          </a:p>
          <a:p>
            <a:r>
              <a:rPr lang="pl-PL" dirty="0"/>
              <a:t>Pogorszenie warunków wilgotnościowych siedlisk</a:t>
            </a:r>
          </a:p>
          <a:p>
            <a:r>
              <a:rPr lang="pl-PL" dirty="0"/>
              <a:t>Zmiany sposobu zagospodarowania terenu</a:t>
            </a:r>
          </a:p>
          <a:p>
            <a:r>
              <a:rPr lang="pl-PL" dirty="0"/>
              <a:t>Zaniechanie koszenia</a:t>
            </a:r>
          </a:p>
          <a:p>
            <a:r>
              <a:rPr lang="pl-PL" dirty="0"/>
              <a:t>Procesy sukcesyjne i zmiany klimatyczne</a:t>
            </a:r>
          </a:p>
          <a:p>
            <a:r>
              <a:rPr lang="pl-PL" dirty="0"/>
              <a:t>Gatunki inwazyjne</a:t>
            </a:r>
          </a:p>
          <a:p>
            <a:r>
              <a:rPr lang="pl-PL" dirty="0"/>
              <a:t>Usuwanie martwych i zamierających drzew</a:t>
            </a:r>
          </a:p>
          <a:p>
            <a:pPr marL="0" indent="0">
              <a:buNone/>
            </a:pPr>
            <a:r>
              <a:rPr lang="pl-PL" dirty="0"/>
              <a:t>Najistotniejsze zagrożenia potencjalne związane są z zabudową hydrotechniczną Sanu i jego dopływów.</a:t>
            </a:r>
          </a:p>
        </p:txBody>
      </p:sp>
    </p:spTree>
    <p:extLst>
      <p:ext uri="{BB962C8B-B14F-4D97-AF65-F5344CB8AC3E}">
        <p14:creationId xmlns:p14="http://schemas.microsoft.com/office/powerpoint/2010/main" val="754298626"/>
      </p:ext>
    </p:extLst>
  </p:cSld>
  <p:clrMapOvr>
    <a:masterClrMapping/>
  </p:clrMapOvr>
  <p:transition>
    <p:pull dir="l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Cele działań ochronnych</a:t>
            </a:r>
          </a:p>
        </p:txBody>
      </p:sp>
      <p:sp>
        <p:nvSpPr>
          <p:cNvPr id="3" name="Symbol zastępczy zawartości 2"/>
          <p:cNvSpPr>
            <a:spLocks noGrp="1"/>
          </p:cNvSpPr>
          <p:nvPr>
            <p:ph idx="1"/>
          </p:nvPr>
        </p:nvSpPr>
        <p:spPr/>
        <p:txBody>
          <a:bodyPr/>
          <a:lstStyle/>
          <a:p>
            <a:r>
              <a:rPr lang="pl-PL" dirty="0"/>
              <a:t>Cele działań ochronnych są zbieżne z Tymczasowymi cele ochrony dla siedlisk przyrodniczych i gatunków zwierząt będących przedmiotami ochrony w obszarze Natura 2000 Dolina Dolnego Sanu PLH180020</a:t>
            </a:r>
          </a:p>
          <a:p>
            <a:r>
              <a:rPr lang="pl-PL" dirty="0">
                <a:hlinkClick r:id="rId2"/>
              </a:rPr>
              <a:t>Tymczasowe_cele_działań_ochronnych_dla_obszaru_Natura_2000_Dolina_Dolnego_Sanu_PLH180020.pdf (rdos.gov.pl)</a:t>
            </a:r>
            <a:endParaRPr lang="pl-PL" dirty="0"/>
          </a:p>
        </p:txBody>
      </p:sp>
    </p:spTree>
    <p:extLst>
      <p:ext uri="{BB962C8B-B14F-4D97-AF65-F5344CB8AC3E}">
        <p14:creationId xmlns:p14="http://schemas.microsoft.com/office/powerpoint/2010/main" val="3051127924"/>
      </p:ext>
    </p:extLst>
  </p:cSld>
  <p:clrMapOvr>
    <a:masterClrMapping/>
  </p:clrMapOvr>
  <p:transition>
    <p:pull dir="l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Działania ochronne</a:t>
            </a:r>
          </a:p>
        </p:txBody>
      </p:sp>
      <p:sp>
        <p:nvSpPr>
          <p:cNvPr id="3" name="Symbol zastępczy zawartości 2"/>
          <p:cNvSpPr>
            <a:spLocks noGrp="1"/>
          </p:cNvSpPr>
          <p:nvPr>
            <p:ph idx="1"/>
          </p:nvPr>
        </p:nvSpPr>
        <p:spPr/>
        <p:txBody>
          <a:bodyPr/>
          <a:lstStyle/>
          <a:p>
            <a:pPr marL="0" indent="0">
              <a:buNone/>
            </a:pPr>
            <a:r>
              <a:rPr lang="pl-PL" dirty="0"/>
              <a:t>3130 Brzegi lub osuszane dna zbiorników wodnych ze zbiorowiskami z </a:t>
            </a:r>
            <a:r>
              <a:rPr lang="pl-PL" i="1" dirty="0" err="1"/>
              <a:t>Littorelletea</a:t>
            </a:r>
            <a:r>
              <a:rPr lang="pl-PL" i="1" dirty="0"/>
              <a:t>, </a:t>
            </a:r>
            <a:r>
              <a:rPr lang="pl-PL" i="1" dirty="0" err="1"/>
              <a:t>Isoëto-Nanojuncetea</a:t>
            </a:r>
            <a:r>
              <a:rPr lang="pl-PL" dirty="0"/>
              <a:t> </a:t>
            </a:r>
          </a:p>
          <a:p>
            <a:pPr marL="0" indent="0">
              <a:buNone/>
            </a:pPr>
            <a:r>
              <a:rPr lang="pl-PL" dirty="0"/>
              <a:t>3150 Starorzecza i naturalne eutroficzne zbiorniki wodne ze zbiorowiskami z </a:t>
            </a:r>
            <a:r>
              <a:rPr lang="pl-PL" i="1" dirty="0" err="1"/>
              <a:t>Nympheion</a:t>
            </a:r>
            <a:r>
              <a:rPr lang="pl-PL" i="1" dirty="0"/>
              <a:t>, </a:t>
            </a:r>
            <a:r>
              <a:rPr lang="pl-PL" i="1" dirty="0" err="1"/>
              <a:t>Potamion</a:t>
            </a:r>
            <a:endParaRPr lang="pl-PL" i="1" dirty="0"/>
          </a:p>
          <a:p>
            <a:pPr marL="0" indent="0">
              <a:buNone/>
            </a:pPr>
            <a:endParaRPr lang="pl-PL" i="1" dirty="0"/>
          </a:p>
          <a:p>
            <a:pPr marL="0" indent="0">
              <a:buNone/>
            </a:pPr>
            <a:r>
              <a:rPr lang="pl-PL" dirty="0"/>
              <a:t>Nie planuje się.</a:t>
            </a:r>
          </a:p>
        </p:txBody>
      </p:sp>
    </p:spTree>
    <p:extLst>
      <p:ext uri="{BB962C8B-B14F-4D97-AF65-F5344CB8AC3E}">
        <p14:creationId xmlns:p14="http://schemas.microsoft.com/office/powerpoint/2010/main" val="414235060"/>
      </p:ext>
    </p:extLst>
  </p:cSld>
  <p:clrMapOvr>
    <a:masterClrMapping/>
  </p:clrMapOvr>
  <p:transition>
    <p:pull dir="l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Działania ochronne</a:t>
            </a:r>
          </a:p>
        </p:txBody>
      </p:sp>
      <p:sp>
        <p:nvSpPr>
          <p:cNvPr id="3" name="Symbol zastępczy zawartości 2"/>
          <p:cNvSpPr>
            <a:spLocks noGrp="1"/>
          </p:cNvSpPr>
          <p:nvPr>
            <p:ph idx="1"/>
          </p:nvPr>
        </p:nvSpPr>
        <p:spPr/>
        <p:txBody>
          <a:bodyPr>
            <a:normAutofit lnSpcReduction="10000"/>
          </a:bodyPr>
          <a:lstStyle/>
          <a:p>
            <a:pPr marL="0" indent="0">
              <a:buNone/>
            </a:pPr>
            <a:r>
              <a:rPr lang="pl-PL" dirty="0"/>
              <a:t>3270 Zalewane muliste brzegi rzek z roślinnością</a:t>
            </a:r>
            <a:r>
              <a:rPr lang="pl-PL" i="1" dirty="0"/>
              <a:t> </a:t>
            </a:r>
            <a:r>
              <a:rPr lang="pl-PL" i="1" dirty="0" err="1"/>
              <a:t>Chenopodion</a:t>
            </a:r>
            <a:r>
              <a:rPr lang="pl-PL" i="1" dirty="0"/>
              <a:t> </a:t>
            </a:r>
            <a:r>
              <a:rPr lang="pl-PL" i="1" dirty="0" err="1"/>
              <a:t>rubri</a:t>
            </a:r>
            <a:r>
              <a:rPr lang="pl-PL" i="1" dirty="0"/>
              <a:t> </a:t>
            </a:r>
            <a:r>
              <a:rPr lang="pl-PL" i="1" dirty="0" err="1"/>
              <a:t>p.p</a:t>
            </a:r>
            <a:r>
              <a:rPr lang="pl-PL" i="1" dirty="0"/>
              <a:t>. i </a:t>
            </a:r>
            <a:r>
              <a:rPr lang="pl-PL" i="1" dirty="0" err="1"/>
              <a:t>Bidention</a:t>
            </a:r>
            <a:r>
              <a:rPr lang="pl-PL" i="1" dirty="0"/>
              <a:t> </a:t>
            </a:r>
            <a:r>
              <a:rPr lang="pl-PL" i="1" dirty="0" err="1"/>
              <a:t>p.p</a:t>
            </a:r>
            <a:r>
              <a:rPr lang="pl-PL" i="1" dirty="0"/>
              <a:t>.</a:t>
            </a:r>
            <a:r>
              <a:rPr lang="pl-PL" dirty="0"/>
              <a:t> </a:t>
            </a:r>
          </a:p>
          <a:p>
            <a:pPr marL="0" indent="0">
              <a:buNone/>
            </a:pPr>
            <a:r>
              <a:rPr lang="pl-PL" dirty="0"/>
              <a:t>6430 </a:t>
            </a:r>
            <a:r>
              <a:rPr lang="pl-PL" dirty="0" err="1"/>
              <a:t>Ziołorośla</a:t>
            </a:r>
            <a:r>
              <a:rPr lang="pl-PL" dirty="0"/>
              <a:t> górskie </a:t>
            </a:r>
            <a:r>
              <a:rPr lang="pl-PL" i="1" dirty="0" err="1"/>
              <a:t>Adenostylion</a:t>
            </a:r>
            <a:r>
              <a:rPr lang="pl-PL" i="1" dirty="0"/>
              <a:t> </a:t>
            </a:r>
            <a:r>
              <a:rPr lang="pl-PL" i="1" dirty="0" err="1"/>
              <a:t>alliariae</a:t>
            </a:r>
            <a:r>
              <a:rPr lang="pl-PL" dirty="0"/>
              <a:t> i </a:t>
            </a:r>
            <a:r>
              <a:rPr lang="pl-PL" dirty="0" err="1"/>
              <a:t>ziołorośla</a:t>
            </a:r>
            <a:r>
              <a:rPr lang="pl-PL" dirty="0"/>
              <a:t> nadrzeczne </a:t>
            </a:r>
            <a:r>
              <a:rPr lang="pl-PL" i="1" dirty="0" err="1"/>
              <a:t>Convolvuletalia</a:t>
            </a:r>
            <a:r>
              <a:rPr lang="pl-PL" i="1" dirty="0"/>
              <a:t> </a:t>
            </a:r>
            <a:r>
              <a:rPr lang="pl-PL" i="1" dirty="0" err="1"/>
              <a:t>sepium</a:t>
            </a:r>
            <a:endParaRPr lang="pl-PL" i="1" dirty="0"/>
          </a:p>
          <a:p>
            <a:pPr marL="0" indent="0">
              <a:buNone/>
            </a:pPr>
            <a:endParaRPr lang="pl-PL" dirty="0"/>
          </a:p>
          <a:p>
            <a:pPr marL="0" indent="0">
              <a:buNone/>
            </a:pPr>
            <a:r>
              <a:rPr lang="pl-PL" dirty="0"/>
              <a:t>Nie planuje się. </a:t>
            </a:r>
          </a:p>
          <a:p>
            <a:pPr marL="0" indent="0">
              <a:buNone/>
            </a:pPr>
            <a:r>
              <a:rPr lang="pl-PL" dirty="0"/>
              <a:t>Siedliska wymagają utrzymania naturalnych procesów rzecznych odpowiedzialnych za ich kształtowanie.</a:t>
            </a:r>
          </a:p>
        </p:txBody>
      </p:sp>
    </p:spTree>
    <p:extLst>
      <p:ext uri="{BB962C8B-B14F-4D97-AF65-F5344CB8AC3E}">
        <p14:creationId xmlns:p14="http://schemas.microsoft.com/office/powerpoint/2010/main" val="1855343592"/>
      </p:ext>
    </p:extLst>
  </p:cSld>
  <p:clrMapOvr>
    <a:masterClrMapping/>
  </p:clrMapOvr>
  <p:transition>
    <p:pull dir="l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Działania ochronne</a:t>
            </a:r>
          </a:p>
        </p:txBody>
      </p:sp>
      <p:sp>
        <p:nvSpPr>
          <p:cNvPr id="3" name="Symbol zastępczy zawartości 2"/>
          <p:cNvSpPr>
            <a:spLocks noGrp="1"/>
          </p:cNvSpPr>
          <p:nvPr>
            <p:ph idx="1"/>
          </p:nvPr>
        </p:nvSpPr>
        <p:spPr/>
        <p:txBody>
          <a:bodyPr>
            <a:normAutofit fontScale="62500" lnSpcReduction="20000"/>
          </a:bodyPr>
          <a:lstStyle/>
          <a:p>
            <a:pPr marL="0" indent="0">
              <a:buNone/>
            </a:pPr>
            <a:r>
              <a:rPr lang="pl-PL" dirty="0"/>
              <a:t>6410 </a:t>
            </a:r>
            <a:r>
              <a:rPr lang="pl-PL" dirty="0" err="1"/>
              <a:t>Zmiennowilgotne</a:t>
            </a:r>
            <a:r>
              <a:rPr lang="pl-PL" dirty="0"/>
              <a:t> łąki </a:t>
            </a:r>
            <a:r>
              <a:rPr lang="pl-PL" dirty="0" err="1"/>
              <a:t>trzęślicowe</a:t>
            </a:r>
            <a:r>
              <a:rPr lang="pl-PL" dirty="0"/>
              <a:t> </a:t>
            </a:r>
            <a:r>
              <a:rPr lang="pl-PL" i="1" dirty="0" err="1"/>
              <a:t>Molinion</a:t>
            </a:r>
            <a:r>
              <a:rPr lang="pl-PL" dirty="0"/>
              <a:t> </a:t>
            </a:r>
          </a:p>
          <a:p>
            <a:pPr marL="0" indent="0">
              <a:buNone/>
            </a:pPr>
            <a:r>
              <a:rPr lang="pl-PL" dirty="0"/>
              <a:t>6440 Łąki </a:t>
            </a:r>
            <a:r>
              <a:rPr lang="pl-PL" dirty="0" err="1"/>
              <a:t>selernicowe</a:t>
            </a:r>
            <a:r>
              <a:rPr lang="pl-PL" dirty="0"/>
              <a:t> </a:t>
            </a:r>
            <a:r>
              <a:rPr lang="pl-PL" i="1" dirty="0" err="1"/>
              <a:t>Cnidion</a:t>
            </a:r>
            <a:r>
              <a:rPr lang="pl-PL" i="1" dirty="0"/>
              <a:t> </a:t>
            </a:r>
            <a:r>
              <a:rPr lang="pl-PL" i="1" dirty="0" err="1"/>
              <a:t>dubii</a:t>
            </a:r>
            <a:r>
              <a:rPr lang="pl-PL" dirty="0"/>
              <a:t> </a:t>
            </a:r>
          </a:p>
          <a:p>
            <a:pPr marL="0" indent="0">
              <a:buNone/>
            </a:pPr>
            <a:r>
              <a:rPr lang="pl-PL" dirty="0"/>
              <a:t>6510 Niżowe i górskie świeże łąki użytkowane ekstensywnie </a:t>
            </a:r>
            <a:r>
              <a:rPr lang="pl-PL" i="1" dirty="0" err="1"/>
              <a:t>Arrhenatherion</a:t>
            </a:r>
            <a:r>
              <a:rPr lang="pl-PL" i="1" dirty="0"/>
              <a:t> </a:t>
            </a:r>
            <a:r>
              <a:rPr lang="pl-PL" i="1" dirty="0" err="1"/>
              <a:t>elatioris</a:t>
            </a:r>
            <a:endParaRPr lang="pl-PL" dirty="0"/>
          </a:p>
          <a:p>
            <a:pPr marL="0" indent="0">
              <a:buNone/>
            </a:pPr>
            <a:r>
              <a:rPr lang="en-US" dirty="0"/>
              <a:t>6179 </a:t>
            </a:r>
            <a:r>
              <a:rPr lang="en-US" dirty="0" err="1"/>
              <a:t>Modraszek</a:t>
            </a:r>
            <a:r>
              <a:rPr lang="en-US" dirty="0"/>
              <a:t> </a:t>
            </a:r>
            <a:r>
              <a:rPr lang="en-US" dirty="0" err="1"/>
              <a:t>nausitous</a:t>
            </a:r>
            <a:r>
              <a:rPr lang="en-US" dirty="0"/>
              <a:t> </a:t>
            </a:r>
            <a:r>
              <a:rPr lang="en-US" i="1" dirty="0" err="1"/>
              <a:t>Phengaris</a:t>
            </a:r>
            <a:r>
              <a:rPr lang="en-US" i="1" dirty="0"/>
              <a:t> </a:t>
            </a:r>
            <a:r>
              <a:rPr lang="en-US" i="1" dirty="0" err="1"/>
              <a:t>nausithous</a:t>
            </a:r>
            <a:r>
              <a:rPr lang="en-US" dirty="0"/>
              <a:t> </a:t>
            </a:r>
            <a:endParaRPr lang="pl-PL" dirty="0"/>
          </a:p>
          <a:p>
            <a:pPr marL="0" indent="0">
              <a:buNone/>
            </a:pPr>
            <a:r>
              <a:rPr lang="en-US" dirty="0"/>
              <a:t>6177 </a:t>
            </a:r>
            <a:r>
              <a:rPr lang="en-US" dirty="0" err="1"/>
              <a:t>Modraszek</a:t>
            </a:r>
            <a:r>
              <a:rPr lang="en-US" dirty="0"/>
              <a:t> </a:t>
            </a:r>
            <a:r>
              <a:rPr lang="en-US" dirty="0" err="1"/>
              <a:t>telejus</a:t>
            </a:r>
            <a:r>
              <a:rPr lang="en-US" dirty="0"/>
              <a:t> </a:t>
            </a:r>
            <a:r>
              <a:rPr lang="en-US" i="1" dirty="0" err="1"/>
              <a:t>Phengaris</a:t>
            </a:r>
            <a:r>
              <a:rPr lang="en-US" i="1" dirty="0"/>
              <a:t> </a:t>
            </a:r>
            <a:r>
              <a:rPr lang="en-US" i="1" dirty="0" err="1"/>
              <a:t>telejus</a:t>
            </a:r>
            <a:endParaRPr lang="pl-PL" dirty="0"/>
          </a:p>
          <a:p>
            <a:pPr marL="0" indent="0">
              <a:buNone/>
            </a:pPr>
            <a:r>
              <a:rPr lang="pl-PL" dirty="0"/>
              <a:t>1060 Czerwończyk nieparek </a:t>
            </a:r>
            <a:r>
              <a:rPr lang="pl-PL" i="1" dirty="0" err="1"/>
              <a:t>Lycaena</a:t>
            </a:r>
            <a:r>
              <a:rPr lang="pl-PL" i="1" dirty="0"/>
              <a:t> </a:t>
            </a:r>
            <a:r>
              <a:rPr lang="pl-PL" i="1" dirty="0" err="1"/>
              <a:t>dispar</a:t>
            </a:r>
            <a:endParaRPr lang="pl-PL" i="1" dirty="0"/>
          </a:p>
          <a:p>
            <a:pPr marL="0" indent="0">
              <a:buNone/>
            </a:pPr>
            <a:endParaRPr lang="pl-PL" dirty="0"/>
          </a:p>
          <a:p>
            <a:pPr marL="0" indent="0">
              <a:buNone/>
            </a:pPr>
            <a:r>
              <a:rPr lang="pl-PL" u="sng" dirty="0"/>
              <a:t>Obligatoryjne</a:t>
            </a:r>
            <a:endParaRPr lang="pl-PL" dirty="0"/>
          </a:p>
          <a:p>
            <a:r>
              <a:rPr lang="pl-PL" dirty="0"/>
              <a:t>Prowadzenie ekstensywnego użytkowania kośnego, kośno-pastwiskowego lub pastwiskowego.</a:t>
            </a:r>
          </a:p>
          <a:p>
            <a:pPr marL="0" indent="0">
              <a:buNone/>
            </a:pPr>
            <a:r>
              <a:rPr lang="pl-PL" u="sng" dirty="0"/>
              <a:t>Fakultatywne</a:t>
            </a:r>
            <a:endParaRPr lang="pl-PL" dirty="0"/>
          </a:p>
          <a:p>
            <a:r>
              <a:rPr lang="pl-PL" dirty="0"/>
              <a:t>Użytkowanie zgodne z wymogami odpowiedniego pakietu rolno - środowiskowo-klimatycznego w ramach obowiązującego PROW, ukierunkowanego na ochronę siedlisk przyrodniczych i siedlisk gatunków.</a:t>
            </a:r>
          </a:p>
        </p:txBody>
      </p:sp>
    </p:spTree>
    <p:extLst>
      <p:ext uri="{BB962C8B-B14F-4D97-AF65-F5344CB8AC3E}">
        <p14:creationId xmlns:p14="http://schemas.microsoft.com/office/powerpoint/2010/main" val="958609878"/>
      </p:ext>
    </p:extLst>
  </p:cSld>
  <p:clrMapOvr>
    <a:masterClrMapping/>
  </p:clrMapOvr>
  <p:transition>
    <p:pull dir="l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Działania ochronne</a:t>
            </a:r>
          </a:p>
        </p:txBody>
      </p:sp>
      <p:sp>
        <p:nvSpPr>
          <p:cNvPr id="3" name="Symbol zastępczy zawartości 2"/>
          <p:cNvSpPr>
            <a:spLocks noGrp="1"/>
          </p:cNvSpPr>
          <p:nvPr>
            <p:ph idx="1"/>
          </p:nvPr>
        </p:nvSpPr>
        <p:spPr/>
        <p:txBody>
          <a:bodyPr>
            <a:normAutofit fontScale="55000" lnSpcReduction="20000"/>
          </a:bodyPr>
          <a:lstStyle/>
          <a:p>
            <a:pPr marL="0" indent="0">
              <a:buNone/>
            </a:pPr>
            <a:r>
              <a:rPr lang="pl-PL" dirty="0"/>
              <a:t>9170 Grąd środkowoeuropejski i </a:t>
            </a:r>
            <a:r>
              <a:rPr lang="pl-PL" dirty="0" err="1"/>
              <a:t>subkontynentalny</a:t>
            </a:r>
            <a:r>
              <a:rPr lang="pl-PL" dirty="0"/>
              <a:t> </a:t>
            </a:r>
            <a:r>
              <a:rPr lang="pl-PL" i="1" dirty="0"/>
              <a:t>Galio-</a:t>
            </a:r>
            <a:r>
              <a:rPr lang="pl-PL" i="1" dirty="0" err="1"/>
              <a:t>Carpinetum</a:t>
            </a:r>
            <a:r>
              <a:rPr lang="pl-PL" i="1" dirty="0"/>
              <a:t>, </a:t>
            </a:r>
            <a:r>
              <a:rPr lang="pl-PL" i="1" dirty="0" err="1"/>
              <a:t>Tilio-Carpinetum</a:t>
            </a:r>
            <a:r>
              <a:rPr lang="pl-PL" dirty="0"/>
              <a:t> </a:t>
            </a:r>
          </a:p>
          <a:p>
            <a:pPr marL="0" indent="0">
              <a:buNone/>
            </a:pPr>
            <a:endParaRPr lang="pl-PL" dirty="0"/>
          </a:p>
          <a:p>
            <a:pPr marL="0" indent="0">
              <a:buNone/>
            </a:pPr>
            <a:r>
              <a:rPr lang="pl-PL" dirty="0"/>
              <a:t>Uwzględnienie w UPUL zasad zrównoważonej gospodarki leśnej:</a:t>
            </a:r>
          </a:p>
          <a:p>
            <a:r>
              <a:rPr lang="pl-PL" dirty="0"/>
              <a:t>1) możliwie najszersze stosowanie rębni stopniowych i przerębowych z długim i bardzo długim okresem odnowienia (ok. 40 l.);</a:t>
            </a:r>
          </a:p>
          <a:p>
            <a:r>
              <a:rPr lang="pl-PL" dirty="0"/>
              <a:t>2) preferowanie odnowienia naturalnego;</a:t>
            </a:r>
          </a:p>
          <a:p>
            <a:r>
              <a:rPr lang="pl-PL" dirty="0"/>
              <a:t>3) kształtowanie odpowiedniego składu gatunkowego dostosowanego do siedliska.</a:t>
            </a:r>
          </a:p>
          <a:p>
            <a:r>
              <a:rPr lang="pl-PL" dirty="0"/>
              <a:t>4) usuwanie z drzewostanu w pierwszej kolejności gatunków inwazyjnych – dąb czerwony i niezgodnych z siedliskiem – sosna, modrzew; </a:t>
            </a:r>
          </a:p>
          <a:p>
            <a:r>
              <a:rPr lang="pl-PL" dirty="0"/>
              <a:t>5)  pozostawianie na siedliskach przyrodniczych drzew martwych i zamierających (z wyłączeniem sytuacji klęskowych, zagrożenia stanu zdrowotnego drzewostanów oraz zagrożenia bezpieczeństwa publicznego). </a:t>
            </a:r>
          </a:p>
          <a:p>
            <a:r>
              <a:rPr lang="pl-PL" dirty="0"/>
              <a:t>6) pozostawianie drzew biocenotycznych;</a:t>
            </a:r>
          </a:p>
          <a:p>
            <a:r>
              <a:rPr lang="pl-PL" dirty="0"/>
              <a:t>7) pozostawienie do naturalnego rozpadu ok. 5% drzewostanów osiągających wiek rębności lub zaplanowanych do użytkowania rębnego.</a:t>
            </a:r>
          </a:p>
          <a:p>
            <a:pPr marL="0" indent="0">
              <a:buNone/>
            </a:pPr>
            <a:r>
              <a:rPr lang="pl-PL" dirty="0"/>
              <a:t>Zasady te należy wprowadzić do UPUL w trakcie najbliższej zmiany lub aktualizacji.</a:t>
            </a:r>
          </a:p>
          <a:p>
            <a:pPr marL="0" indent="0">
              <a:buNone/>
            </a:pPr>
            <a:endParaRPr lang="pl-PL" dirty="0"/>
          </a:p>
        </p:txBody>
      </p:sp>
    </p:spTree>
    <p:extLst>
      <p:ext uri="{BB962C8B-B14F-4D97-AF65-F5344CB8AC3E}">
        <p14:creationId xmlns:p14="http://schemas.microsoft.com/office/powerpoint/2010/main" val="1921246639"/>
      </p:ext>
    </p:extLst>
  </p:cSld>
  <p:clrMapOvr>
    <a:masterClrMapping/>
  </p:clrMapOvr>
  <p:transition>
    <p:pull dir="l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Działania ochronne</a:t>
            </a:r>
          </a:p>
        </p:txBody>
      </p:sp>
      <p:sp>
        <p:nvSpPr>
          <p:cNvPr id="3" name="Symbol zastępczy zawartości 2"/>
          <p:cNvSpPr>
            <a:spLocks noGrp="1"/>
          </p:cNvSpPr>
          <p:nvPr>
            <p:ph idx="1"/>
          </p:nvPr>
        </p:nvSpPr>
        <p:spPr/>
        <p:txBody>
          <a:bodyPr>
            <a:normAutofit fontScale="92500" lnSpcReduction="10000"/>
          </a:bodyPr>
          <a:lstStyle/>
          <a:p>
            <a:pPr marL="0" indent="0">
              <a:buNone/>
            </a:pPr>
            <a:r>
              <a:rPr lang="pl-PL" dirty="0"/>
              <a:t>91E0 Łęgi wierzbowe, topolowe, olszowe i jesionowe* </a:t>
            </a:r>
          </a:p>
          <a:p>
            <a:pPr marL="0" indent="0">
              <a:buNone/>
            </a:pPr>
            <a:r>
              <a:rPr lang="pl-PL" dirty="0"/>
              <a:t>91F0 Łęgowe lasy dębowo-wiązowo-jesionowe </a:t>
            </a:r>
          </a:p>
          <a:p>
            <a:pPr marL="0" indent="0">
              <a:buNone/>
            </a:pPr>
            <a:endParaRPr lang="pl-PL" dirty="0"/>
          </a:p>
          <a:p>
            <a:r>
              <a:rPr lang="pl-PL" dirty="0"/>
              <a:t>Pozostawienie bez użytkowania lub użytkowanie z zachowaniem areału, struktury i składu gatunkowego właściwego dla siedliska.</a:t>
            </a:r>
          </a:p>
          <a:p>
            <a:r>
              <a:rPr lang="pl-PL" dirty="0"/>
              <a:t>Eliminacja gatunków obcych geograficznie z drzewostanu.</a:t>
            </a:r>
          </a:p>
        </p:txBody>
      </p:sp>
    </p:spTree>
    <p:extLst>
      <p:ext uri="{BB962C8B-B14F-4D97-AF65-F5344CB8AC3E}">
        <p14:creationId xmlns:p14="http://schemas.microsoft.com/office/powerpoint/2010/main" val="2757142353"/>
      </p:ext>
    </p:extLst>
  </p:cSld>
  <p:clrMapOvr>
    <a:masterClrMapping/>
  </p:clrMapOvr>
  <p:transition>
    <p:pull dir="l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Działania ochronne</a:t>
            </a:r>
          </a:p>
        </p:txBody>
      </p:sp>
      <p:sp>
        <p:nvSpPr>
          <p:cNvPr id="3" name="Symbol zastępczy zawartości 2"/>
          <p:cNvSpPr>
            <a:spLocks noGrp="1"/>
          </p:cNvSpPr>
          <p:nvPr>
            <p:ph idx="1"/>
          </p:nvPr>
        </p:nvSpPr>
        <p:spPr/>
        <p:txBody>
          <a:bodyPr>
            <a:normAutofit/>
          </a:bodyPr>
          <a:lstStyle/>
          <a:p>
            <a:pPr marL="0" indent="0">
              <a:buNone/>
            </a:pPr>
            <a:r>
              <a:rPr lang="pl-PL" dirty="0"/>
              <a:t>1037 </a:t>
            </a:r>
            <a:r>
              <a:rPr lang="pl-PL" dirty="0" err="1"/>
              <a:t>Trzepla</a:t>
            </a:r>
            <a:r>
              <a:rPr lang="pl-PL" dirty="0"/>
              <a:t> zielona </a:t>
            </a:r>
            <a:r>
              <a:rPr lang="pl-PL" i="1" dirty="0" err="1"/>
              <a:t>Ophiogomphus</a:t>
            </a:r>
            <a:r>
              <a:rPr lang="pl-PL" i="1" dirty="0"/>
              <a:t> </a:t>
            </a:r>
            <a:r>
              <a:rPr lang="pl-PL" i="1" dirty="0" err="1"/>
              <a:t>cecilia</a:t>
            </a:r>
            <a:endParaRPr lang="pl-PL" dirty="0"/>
          </a:p>
          <a:p>
            <a:pPr marL="0" indent="0">
              <a:buNone/>
            </a:pPr>
            <a:r>
              <a:rPr lang="pl-PL" dirty="0"/>
              <a:t>1084 </a:t>
            </a:r>
            <a:r>
              <a:rPr lang="pl-PL" dirty="0" err="1"/>
              <a:t>Pachnica</a:t>
            </a:r>
            <a:r>
              <a:rPr lang="pl-PL" dirty="0"/>
              <a:t> dębowa </a:t>
            </a:r>
            <a:r>
              <a:rPr lang="pl-PL" i="1" dirty="0"/>
              <a:t> </a:t>
            </a:r>
            <a:r>
              <a:rPr lang="pl-PL" i="1" dirty="0" err="1"/>
              <a:t>Osmoderma</a:t>
            </a:r>
            <a:r>
              <a:rPr lang="pl-PL" i="1" dirty="0"/>
              <a:t> eremita</a:t>
            </a:r>
          </a:p>
          <a:p>
            <a:endParaRPr lang="pl-PL" dirty="0"/>
          </a:p>
          <a:p>
            <a:pPr marL="0" indent="0">
              <a:buNone/>
            </a:pPr>
            <a:r>
              <a:rPr lang="pl-PL" dirty="0"/>
              <a:t>Nie planuje się.</a:t>
            </a:r>
          </a:p>
        </p:txBody>
      </p:sp>
    </p:spTree>
    <p:extLst>
      <p:ext uri="{BB962C8B-B14F-4D97-AF65-F5344CB8AC3E}">
        <p14:creationId xmlns:p14="http://schemas.microsoft.com/office/powerpoint/2010/main" val="1816602712"/>
      </p:ext>
    </p:extLst>
  </p:cSld>
  <p:clrMapOvr>
    <a:masterClrMapping/>
  </p:clrMapOvr>
  <p:transition>
    <p:pull dir="l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a:xfrm>
            <a:off x="457200" y="244475"/>
            <a:ext cx="8385175" cy="822325"/>
          </a:xfrm>
        </p:spPr>
        <p:txBody>
          <a:bodyPr/>
          <a:lstStyle/>
          <a:p>
            <a:pPr eaLnBrk="1" hangingPunct="1">
              <a:defRPr/>
            </a:pPr>
            <a:r>
              <a:rPr lang="pl-PL" dirty="0">
                <a:solidFill>
                  <a:schemeClr val="accent4">
                    <a:lumMod val="10000"/>
                  </a:schemeClr>
                </a:solidFill>
                <a:effectLst/>
              </a:rPr>
              <a:t>Położenie administracyjne</a:t>
            </a:r>
            <a:endParaRPr lang="pl-PL" dirty="0">
              <a:solidFill>
                <a:schemeClr val="accent4">
                  <a:lumMod val="10000"/>
                </a:schemeClr>
              </a:solidFill>
            </a:endParaRPr>
          </a:p>
        </p:txBody>
      </p:sp>
      <p:sp>
        <p:nvSpPr>
          <p:cNvPr id="67587" name="Rectangle 3"/>
          <p:cNvSpPr>
            <a:spLocks noGrp="1" noRot="1" noChangeArrowheads="1"/>
          </p:cNvSpPr>
          <p:nvPr>
            <p:ph type="body" idx="1"/>
          </p:nvPr>
        </p:nvSpPr>
        <p:spPr>
          <a:xfrm>
            <a:off x="285720" y="1219200"/>
            <a:ext cx="8715436" cy="5495948"/>
          </a:xfrm>
        </p:spPr>
        <p:txBody>
          <a:bodyPr>
            <a:normAutofit fontScale="55000" lnSpcReduction="20000"/>
          </a:bodyPr>
          <a:lstStyle/>
          <a:p>
            <a:pPr>
              <a:buNone/>
              <a:defRPr/>
            </a:pPr>
            <a:r>
              <a:rPr lang="pl-PL" b="1" dirty="0">
                <a:solidFill>
                  <a:schemeClr val="accent4">
                    <a:lumMod val="10000"/>
                  </a:schemeClr>
                </a:solidFill>
              </a:rPr>
              <a:t>Powierzchnia</a:t>
            </a:r>
            <a:r>
              <a:rPr lang="pl-PL" dirty="0">
                <a:solidFill>
                  <a:schemeClr val="accent4">
                    <a:lumMod val="10000"/>
                  </a:schemeClr>
                </a:solidFill>
              </a:rPr>
              <a:t>: </a:t>
            </a:r>
            <a:r>
              <a:rPr lang="pl-PL" dirty="0"/>
              <a:t>10176,64 ha</a:t>
            </a:r>
            <a:r>
              <a:rPr lang="pl-PL" dirty="0">
                <a:solidFill>
                  <a:schemeClr val="accent4">
                    <a:lumMod val="10000"/>
                  </a:schemeClr>
                </a:solidFill>
              </a:rPr>
              <a:t> </a:t>
            </a:r>
            <a:endParaRPr lang="pl-PL" dirty="0"/>
          </a:p>
          <a:p>
            <a:pPr>
              <a:buNone/>
              <a:defRPr/>
            </a:pPr>
            <a:r>
              <a:rPr lang="pl-PL" b="1" dirty="0">
                <a:solidFill>
                  <a:schemeClr val="accent4">
                    <a:lumMod val="10000"/>
                  </a:schemeClr>
                </a:solidFill>
              </a:rPr>
              <a:t>Region biogeograficzny</a:t>
            </a:r>
            <a:r>
              <a:rPr lang="pl-PL" dirty="0">
                <a:solidFill>
                  <a:schemeClr val="accent4">
                    <a:lumMod val="10000"/>
                  </a:schemeClr>
                </a:solidFill>
              </a:rPr>
              <a:t>: kontynentalny</a:t>
            </a:r>
          </a:p>
          <a:p>
            <a:pPr>
              <a:buNone/>
              <a:defRPr/>
            </a:pPr>
            <a:endParaRPr lang="pl-PL" dirty="0"/>
          </a:p>
          <a:p>
            <a:pPr>
              <a:buNone/>
              <a:defRPr/>
            </a:pPr>
            <a:r>
              <a:rPr lang="pl-PL" dirty="0"/>
              <a:t>powiat jarosławski, miasto i gmina Jarosław (w obrębie gminy: Kostków, Leżachów Osada), gmina Wiązownica (Manasterz, Nielepkowice, Szówsko, Wiązownica); </a:t>
            </a:r>
          </a:p>
          <a:p>
            <a:pPr>
              <a:buNone/>
              <a:defRPr/>
            </a:pPr>
            <a:r>
              <a:rPr lang="pl-PL" dirty="0"/>
              <a:t>powiat leżajski, miasto i gmina Leżajsk (obrębie gminy: Dębno, Piskorowice, Przychojec, Rzuchów, Stare Miasto, Wierzawice), gminy: Kuryłówka (Kulno, Kuryłówka, Tarnawiec), Nowa Sarzyna (</a:t>
            </a:r>
            <a:r>
              <a:rPr lang="pl-PL" dirty="0" err="1"/>
              <a:t>Sarzyna</a:t>
            </a:r>
            <a:r>
              <a:rPr lang="pl-PL" dirty="0"/>
              <a:t>, Tarnogóra); </a:t>
            </a:r>
          </a:p>
          <a:p>
            <a:pPr>
              <a:buNone/>
              <a:defRPr/>
            </a:pPr>
            <a:r>
              <a:rPr lang="pl-PL" dirty="0"/>
              <a:t>powiat niżański, miasta i gminy: Nisko (w obrębie gminy: Nowa Wieś, Racławice, Wolina, Zarzecze), Rudnik nad Sanem (w obrębie gminy: Kopki, </a:t>
            </a:r>
            <a:r>
              <a:rPr lang="pl-PL" dirty="0" err="1"/>
              <a:t>Przędzel</a:t>
            </a:r>
            <a:r>
              <a:rPr lang="pl-PL" dirty="0"/>
              <a:t>), Ulanów (w obrębie gminy: Bieliniec, Bieliny, Glinianka, Kępa Rudnicka, Wólka Bielińska, Wólka Tanewska), gmina Krzeszów (Bystre, Łazów, Kamionka, Koziarnia, Krzeszów Dolny, Krzeszów Osada, Sigiełki); </a:t>
            </a:r>
          </a:p>
          <a:p>
            <a:pPr>
              <a:buNone/>
              <a:defRPr/>
            </a:pPr>
            <a:r>
              <a:rPr lang="pl-PL" dirty="0"/>
              <a:t>powiat przeworski, miasto i gmina Sieniawa (w obrębie gminy: Leżachów, Pigany, Wylewa), gmina Tryńcza (Głogowiec, Gorzyce, Ubieszyn); powiat stalowowolski, miasto Stalowa Wola, gminy: Pysznica (Brandwica, Chłopska Wola, Jastkowice, Kłyżów, Pysznica), Radomyśl nad Sanem (Antoniów, Chwałowice, Dąbrowa Rzeczycka, Kępa Rzeczycka, Nowiny, Orzechów, Pniów, Radomyśl nad Sanem, Rzeczyca Długa, Rzeczyca Okrągła, Witkowice, Wola Rzeczycka, Zalesie, Żabno), Zaleszany (Dzierdziówka, Kępie Zaleszańskie, Majdan Zbydniowski, Motycze Szlacheckie, Pilchów, Skowierzyn, Turbia, Wólka Turebska, Zaleszany, Zbydniów); </a:t>
            </a:r>
          </a:p>
          <a:p>
            <a:pPr>
              <a:buNone/>
              <a:defRPr/>
            </a:pPr>
            <a:r>
              <a:rPr lang="pl-PL" dirty="0"/>
              <a:t>powiat tarnobrzeski, gmina Gorzyce (</a:t>
            </a:r>
            <a:r>
              <a:rPr lang="pl-PL" dirty="0" err="1"/>
              <a:t>Gorzyce</a:t>
            </a:r>
            <a:r>
              <a:rPr lang="pl-PL" dirty="0"/>
              <a:t>, Motycze Poduchowne, Wrzawy).</a:t>
            </a:r>
          </a:p>
        </p:txBody>
      </p:sp>
    </p:spTree>
  </p:cSld>
  <p:clrMapOvr>
    <a:masterClrMapping/>
  </p:clrMapOvr>
  <p:transition>
    <p:pull dir="l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Działania ochronne</a:t>
            </a:r>
          </a:p>
        </p:txBody>
      </p:sp>
      <p:sp>
        <p:nvSpPr>
          <p:cNvPr id="3" name="Symbol zastępczy zawartości 2"/>
          <p:cNvSpPr>
            <a:spLocks noGrp="1"/>
          </p:cNvSpPr>
          <p:nvPr>
            <p:ph idx="1"/>
          </p:nvPr>
        </p:nvSpPr>
        <p:spPr>
          <a:xfrm>
            <a:off x="457200" y="1600200"/>
            <a:ext cx="8229600" cy="5069160"/>
          </a:xfrm>
        </p:spPr>
        <p:txBody>
          <a:bodyPr>
            <a:normAutofit fontScale="70000" lnSpcReduction="20000"/>
          </a:bodyPr>
          <a:lstStyle/>
          <a:p>
            <a:pPr marL="0" indent="0">
              <a:buNone/>
            </a:pPr>
            <a:r>
              <a:rPr lang="pl-PL" dirty="0"/>
              <a:t>1130 </a:t>
            </a:r>
            <a:r>
              <a:rPr lang="pl-PL" dirty="0" err="1"/>
              <a:t>boleń</a:t>
            </a:r>
            <a:r>
              <a:rPr lang="pl-PL" dirty="0"/>
              <a:t> </a:t>
            </a:r>
            <a:r>
              <a:rPr lang="pl-PL" i="1" dirty="0" err="1"/>
              <a:t>Aspius</a:t>
            </a:r>
            <a:r>
              <a:rPr lang="pl-PL" i="1" dirty="0"/>
              <a:t> </a:t>
            </a:r>
            <a:r>
              <a:rPr lang="pl-PL" i="1" dirty="0" err="1"/>
              <a:t>aspius</a:t>
            </a:r>
            <a:endParaRPr lang="pl-PL" i="1" dirty="0"/>
          </a:p>
          <a:p>
            <a:pPr marL="0" indent="0">
              <a:buNone/>
            </a:pPr>
            <a:endParaRPr lang="pl-PL" dirty="0"/>
          </a:p>
          <a:p>
            <a:r>
              <a:rPr lang="pl-PL" dirty="0"/>
              <a:t>Ograniczenie połowów wędkarskich. </a:t>
            </a:r>
          </a:p>
          <a:p>
            <a:r>
              <a:rPr lang="pl-PL" dirty="0"/>
              <a:t>Wprowadzenie dla wędkarzy limitu połowu bolenia wynoszącego 1 sztukę na dobę na wędkarza.</a:t>
            </a:r>
          </a:p>
          <a:p>
            <a:r>
              <a:rPr lang="pl-PL" dirty="0"/>
              <a:t>Ochrona populacji tarłowej - wprowadzenie wymiaru gospodarczego dla bolenia wynoszącego do 55 cm mierzonych od końca pyska do końca płetwy ogonowej oraz okresu ochronnego od dnia 01 stycznia do dnia 30 kwietnia. Celem ochrony osobników dużych należy również rozważyć wprowadzanie zakazu zabierania osobników o długości powyżej 65 cm</a:t>
            </a:r>
          </a:p>
          <a:p>
            <a:r>
              <a:rPr lang="pl-PL" dirty="0"/>
              <a:t>Ograniczanie liczebności populacji kormorana czarnego do poziomu 200 osobników zwłaszcza w okresie jesienno- zimowym.</a:t>
            </a:r>
          </a:p>
          <a:p>
            <a:r>
              <a:rPr lang="pl-PL" dirty="0"/>
              <a:t>Ochrona przed kłusownictwem: zwiększenie nadzoru ze strony służb państwowych i społecznych nad wodami znajdującymi się w granicach obszaru Natura 2000.</a:t>
            </a:r>
          </a:p>
        </p:txBody>
      </p:sp>
    </p:spTree>
    <p:extLst>
      <p:ext uri="{BB962C8B-B14F-4D97-AF65-F5344CB8AC3E}">
        <p14:creationId xmlns:p14="http://schemas.microsoft.com/office/powerpoint/2010/main" val="360273665"/>
      </p:ext>
    </p:extLst>
  </p:cSld>
  <p:clrMapOvr>
    <a:masterClrMapping/>
  </p:clrMapOvr>
  <p:transition>
    <p:pull dir="l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Działania ochronne</a:t>
            </a:r>
          </a:p>
        </p:txBody>
      </p:sp>
      <p:sp>
        <p:nvSpPr>
          <p:cNvPr id="3" name="Symbol zastępczy zawartości 2"/>
          <p:cNvSpPr>
            <a:spLocks noGrp="1"/>
          </p:cNvSpPr>
          <p:nvPr>
            <p:ph idx="1"/>
          </p:nvPr>
        </p:nvSpPr>
        <p:spPr>
          <a:xfrm>
            <a:off x="457200" y="1340768"/>
            <a:ext cx="8229600" cy="5328592"/>
          </a:xfrm>
        </p:spPr>
        <p:txBody>
          <a:bodyPr>
            <a:normAutofit fontScale="55000" lnSpcReduction="20000"/>
          </a:bodyPr>
          <a:lstStyle/>
          <a:p>
            <a:pPr marL="0" indent="0">
              <a:buNone/>
            </a:pPr>
            <a:r>
              <a:rPr lang="pl-PL" dirty="0"/>
              <a:t>6144 Kiełb </a:t>
            </a:r>
            <a:r>
              <a:rPr lang="pl-PL" dirty="0" err="1"/>
              <a:t>białopłetwy</a:t>
            </a:r>
            <a:r>
              <a:rPr lang="pl-PL" dirty="0"/>
              <a:t> </a:t>
            </a:r>
            <a:r>
              <a:rPr lang="pl-PL" i="1" dirty="0" err="1"/>
              <a:t>Romanogobio</a:t>
            </a:r>
            <a:r>
              <a:rPr lang="pl-PL" i="1" dirty="0"/>
              <a:t> </a:t>
            </a:r>
            <a:r>
              <a:rPr lang="pl-PL" i="1" dirty="0" err="1"/>
              <a:t>albipinnatus</a:t>
            </a:r>
            <a:r>
              <a:rPr lang="pl-PL" i="1" dirty="0"/>
              <a:t>, </a:t>
            </a:r>
            <a:endParaRPr lang="pl-PL" dirty="0"/>
          </a:p>
          <a:p>
            <a:pPr marL="0" indent="0">
              <a:buNone/>
            </a:pPr>
            <a:r>
              <a:rPr lang="pl-PL" dirty="0"/>
              <a:t>5264 Brzanka </a:t>
            </a:r>
            <a:r>
              <a:rPr lang="pl-PL" i="1" dirty="0" err="1"/>
              <a:t>Barbus</a:t>
            </a:r>
            <a:r>
              <a:rPr lang="pl-PL" i="1" dirty="0"/>
              <a:t> </a:t>
            </a:r>
            <a:r>
              <a:rPr lang="pl-PL" i="1" dirty="0" err="1"/>
              <a:t>carpathicus</a:t>
            </a:r>
            <a:r>
              <a:rPr lang="pl-PL" i="1" dirty="0"/>
              <a:t>,</a:t>
            </a:r>
            <a:endParaRPr lang="pl-PL" dirty="0"/>
          </a:p>
          <a:p>
            <a:pPr marL="0" indent="0">
              <a:buNone/>
            </a:pPr>
            <a:r>
              <a:rPr lang="pl-PL" dirty="0"/>
              <a:t>6143 Kiełb Kesslera </a:t>
            </a:r>
            <a:r>
              <a:rPr lang="pl-PL" i="1" dirty="0" err="1"/>
              <a:t>Romanogobio</a:t>
            </a:r>
            <a:r>
              <a:rPr lang="pl-PL" i="1" dirty="0"/>
              <a:t> </a:t>
            </a:r>
            <a:r>
              <a:rPr lang="pl-PL" i="1" dirty="0" err="1"/>
              <a:t>kessleri</a:t>
            </a:r>
            <a:r>
              <a:rPr lang="pl-PL" i="1" dirty="0"/>
              <a:t> </a:t>
            </a:r>
            <a:endParaRPr lang="pl-PL" dirty="0"/>
          </a:p>
          <a:p>
            <a:pPr marL="0" indent="0">
              <a:buNone/>
            </a:pPr>
            <a:r>
              <a:rPr lang="pl-PL" dirty="0"/>
              <a:t>1146 Koza złotawa </a:t>
            </a:r>
            <a:r>
              <a:rPr lang="pl-PL" i="1" dirty="0" err="1"/>
              <a:t>Sabanejewia</a:t>
            </a:r>
            <a:r>
              <a:rPr lang="pl-PL" i="1" dirty="0"/>
              <a:t> </a:t>
            </a:r>
            <a:r>
              <a:rPr lang="pl-PL" i="1" dirty="0" err="1"/>
              <a:t>aurata</a:t>
            </a:r>
            <a:endParaRPr lang="pl-PL" i="1" dirty="0"/>
          </a:p>
          <a:p>
            <a:endParaRPr lang="pl-PL" dirty="0"/>
          </a:p>
          <a:p>
            <a:pPr marL="0" indent="0">
              <a:buNone/>
            </a:pPr>
            <a:r>
              <a:rPr lang="pl-PL" dirty="0"/>
              <a:t>Uznanie następujących odcinków Sanu za szczególnie ważne dla zachowania bioróżnorodności ichtiofauny w obszarze Natura 2000 i wyłączenie tych fragmentów z realizacji prac hydrotechnicznych jak również wprowadzenie zakazu zabudowy i modyfikacji brzegów, z wyjątkiem prac i robót wynikających z ochrony przeciwpowodziowej oraz życia i zdrowia ludzi: </a:t>
            </a:r>
          </a:p>
          <a:p>
            <a:r>
              <a:rPr lang="pl-PL" dirty="0"/>
              <a:t>1. od ujścia cieku Rudnia do ujścia cieku Dopływ z Bielin; </a:t>
            </a:r>
          </a:p>
          <a:p>
            <a:r>
              <a:rPr lang="pl-PL" dirty="0"/>
              <a:t>2. fragmentu biegu Sanu 1000 m powyżej i 1000 m poniżej ujścia cieku Trzebośnica wraz z fragmentem biegu cieku Trzebośnica w granicach obszaru Natura 2000 (stanowisko występowania brzanki, korytarz migracyjny dla gatunków anadromicznych certa morska wędrowna, troć wędrowna, łosoś atlantycki);</a:t>
            </a:r>
          </a:p>
          <a:p>
            <a:r>
              <a:rPr lang="pl-PL" dirty="0"/>
              <a:t>3. fragmentu biegu Sanu od ujścia rzeki Wisłok do ujścia Złota (korytarz migracyjny dla gatunków reofilnych obywających tarło w Wisłoku </a:t>
            </a:r>
            <a:r>
              <a:rPr lang="pl-PL" dirty="0" err="1"/>
              <a:t>boleń</a:t>
            </a:r>
            <a:r>
              <a:rPr lang="pl-PL" dirty="0"/>
              <a:t>, brzana, anadromicznych certa morska wędrowna, troć wędrowna, łosoś atlantycki, występowanie minoga strumieniowego i głowacza białogłowego);</a:t>
            </a:r>
          </a:p>
          <a:p>
            <a:r>
              <a:rPr lang="pl-PL" dirty="0"/>
              <a:t>4. odcinka biegu Sanu objętego granicami gminy Wiązownica, (występowanie kozy złotawej).</a:t>
            </a:r>
          </a:p>
        </p:txBody>
      </p:sp>
    </p:spTree>
    <p:extLst>
      <p:ext uri="{BB962C8B-B14F-4D97-AF65-F5344CB8AC3E}">
        <p14:creationId xmlns:p14="http://schemas.microsoft.com/office/powerpoint/2010/main" val="328033950"/>
      </p:ext>
    </p:extLst>
  </p:cSld>
  <p:clrMapOvr>
    <a:masterClrMapping/>
  </p:clrMapOvr>
  <p:transition>
    <p:pull dir="l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Działania ochronne</a:t>
            </a:r>
          </a:p>
        </p:txBody>
      </p:sp>
      <p:sp>
        <p:nvSpPr>
          <p:cNvPr id="3" name="Symbol zastępczy zawartości 2"/>
          <p:cNvSpPr>
            <a:spLocks noGrp="1"/>
          </p:cNvSpPr>
          <p:nvPr>
            <p:ph idx="1"/>
          </p:nvPr>
        </p:nvSpPr>
        <p:spPr>
          <a:xfrm>
            <a:off x="457200" y="1340768"/>
            <a:ext cx="8229600" cy="5328592"/>
          </a:xfrm>
        </p:spPr>
        <p:txBody>
          <a:bodyPr>
            <a:normAutofit/>
          </a:bodyPr>
          <a:lstStyle/>
          <a:p>
            <a:pPr marL="0" indent="0">
              <a:buNone/>
            </a:pPr>
            <a:r>
              <a:rPr lang="pl-PL" dirty="0"/>
              <a:t>6144 Kiełb </a:t>
            </a:r>
            <a:r>
              <a:rPr lang="pl-PL" dirty="0" err="1"/>
              <a:t>białopłetwy</a:t>
            </a:r>
            <a:r>
              <a:rPr lang="pl-PL" dirty="0"/>
              <a:t> </a:t>
            </a:r>
            <a:r>
              <a:rPr lang="pl-PL" i="1" dirty="0" err="1"/>
              <a:t>Romanogobio</a:t>
            </a:r>
            <a:r>
              <a:rPr lang="pl-PL" i="1" dirty="0"/>
              <a:t> </a:t>
            </a:r>
            <a:r>
              <a:rPr lang="pl-PL" i="1" dirty="0" err="1"/>
              <a:t>albipinnatus</a:t>
            </a:r>
            <a:r>
              <a:rPr lang="pl-PL" i="1" dirty="0"/>
              <a:t>, </a:t>
            </a:r>
            <a:endParaRPr lang="pl-PL" dirty="0"/>
          </a:p>
          <a:p>
            <a:pPr marL="0" indent="0">
              <a:buNone/>
            </a:pPr>
            <a:r>
              <a:rPr lang="pl-PL" dirty="0"/>
              <a:t>6143 Kiełb Kesslera </a:t>
            </a:r>
            <a:r>
              <a:rPr lang="pl-PL" i="1" dirty="0" err="1"/>
              <a:t>Romanogobio</a:t>
            </a:r>
            <a:r>
              <a:rPr lang="pl-PL" i="1" dirty="0"/>
              <a:t> </a:t>
            </a:r>
            <a:r>
              <a:rPr lang="pl-PL" i="1" dirty="0" err="1"/>
              <a:t>kessleri</a:t>
            </a:r>
            <a:r>
              <a:rPr lang="pl-PL" i="1" dirty="0"/>
              <a:t> </a:t>
            </a:r>
          </a:p>
          <a:p>
            <a:pPr marL="0" indent="0">
              <a:buNone/>
            </a:pPr>
            <a:endParaRPr lang="pl-PL" dirty="0"/>
          </a:p>
          <a:p>
            <a:pPr marL="0" indent="0">
              <a:buNone/>
            </a:pPr>
            <a:r>
              <a:rPr lang="pl-PL" dirty="0"/>
              <a:t>Edukacja wędkarzy w zakresie odróżniania kiełbia od kiełbi </a:t>
            </a:r>
            <a:r>
              <a:rPr lang="pl-PL" dirty="0" err="1"/>
              <a:t>białopłetwego</a:t>
            </a:r>
            <a:r>
              <a:rPr lang="pl-PL" dirty="0"/>
              <a:t> i Kesslera np. poprzez rozprowadzanie ulotek edukacyjnych wraz z pozwoleniami na wędkowanie. </a:t>
            </a:r>
          </a:p>
        </p:txBody>
      </p:sp>
    </p:spTree>
    <p:extLst>
      <p:ext uri="{BB962C8B-B14F-4D97-AF65-F5344CB8AC3E}">
        <p14:creationId xmlns:p14="http://schemas.microsoft.com/office/powerpoint/2010/main" val="2480823906"/>
      </p:ext>
    </p:extLst>
  </p:cSld>
  <p:clrMapOvr>
    <a:masterClrMapping/>
  </p:clrMapOvr>
  <p:transition>
    <p:pull dir="l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Działania ochronne</a:t>
            </a:r>
          </a:p>
        </p:txBody>
      </p:sp>
      <p:sp>
        <p:nvSpPr>
          <p:cNvPr id="3" name="Symbol zastępczy zawartości 2"/>
          <p:cNvSpPr>
            <a:spLocks noGrp="1"/>
          </p:cNvSpPr>
          <p:nvPr>
            <p:ph idx="1"/>
          </p:nvPr>
        </p:nvSpPr>
        <p:spPr>
          <a:xfrm>
            <a:off x="457200" y="1340768"/>
            <a:ext cx="8229600" cy="5328592"/>
          </a:xfrm>
        </p:spPr>
        <p:txBody>
          <a:bodyPr>
            <a:normAutofit lnSpcReduction="10000"/>
          </a:bodyPr>
          <a:lstStyle/>
          <a:p>
            <a:pPr marL="0" indent="0">
              <a:buNone/>
            </a:pPr>
            <a:r>
              <a:rPr lang="pl-PL" dirty="0"/>
              <a:t>6144 Kiełb </a:t>
            </a:r>
            <a:r>
              <a:rPr lang="pl-PL" dirty="0" err="1"/>
              <a:t>białopłetwy</a:t>
            </a:r>
            <a:r>
              <a:rPr lang="pl-PL" dirty="0"/>
              <a:t> </a:t>
            </a:r>
            <a:r>
              <a:rPr lang="pl-PL" i="1" dirty="0" err="1"/>
              <a:t>Romanogobio</a:t>
            </a:r>
            <a:r>
              <a:rPr lang="pl-PL" i="1" dirty="0"/>
              <a:t> </a:t>
            </a:r>
            <a:r>
              <a:rPr lang="pl-PL" i="1" dirty="0" err="1"/>
              <a:t>albipinnatus</a:t>
            </a:r>
            <a:r>
              <a:rPr lang="pl-PL" i="1" dirty="0"/>
              <a:t>,</a:t>
            </a:r>
            <a:endParaRPr lang="pl-PL" dirty="0"/>
          </a:p>
          <a:p>
            <a:pPr marL="0" indent="0">
              <a:buNone/>
            </a:pPr>
            <a:r>
              <a:rPr lang="en-US" dirty="0"/>
              <a:t>5264 </a:t>
            </a:r>
            <a:r>
              <a:rPr lang="en-US" dirty="0" err="1"/>
              <a:t>Brzanka</a:t>
            </a:r>
            <a:r>
              <a:rPr lang="en-US" dirty="0"/>
              <a:t> </a:t>
            </a:r>
            <a:r>
              <a:rPr lang="en-US" i="1" dirty="0" err="1"/>
              <a:t>Barbus</a:t>
            </a:r>
            <a:r>
              <a:rPr lang="en-US" i="1" dirty="0"/>
              <a:t> </a:t>
            </a:r>
            <a:r>
              <a:rPr lang="en-US" i="1" dirty="0" err="1"/>
              <a:t>carpathicus</a:t>
            </a:r>
            <a:endParaRPr lang="pl-PL" dirty="0"/>
          </a:p>
          <a:p>
            <a:pPr marL="0" indent="0">
              <a:buNone/>
            </a:pPr>
            <a:r>
              <a:rPr lang="en-US" dirty="0"/>
              <a:t>1130 </a:t>
            </a:r>
            <a:r>
              <a:rPr lang="en-US" dirty="0" err="1"/>
              <a:t>boleń</a:t>
            </a:r>
            <a:r>
              <a:rPr lang="en-US" dirty="0"/>
              <a:t> </a:t>
            </a:r>
            <a:r>
              <a:rPr lang="en-US" i="1" dirty="0" err="1"/>
              <a:t>Aspius</a:t>
            </a:r>
            <a:r>
              <a:rPr lang="en-US" i="1" dirty="0"/>
              <a:t> </a:t>
            </a:r>
            <a:r>
              <a:rPr lang="en-US" i="1" dirty="0" err="1"/>
              <a:t>aspius</a:t>
            </a:r>
            <a:endParaRPr lang="pl-PL" i="1" dirty="0"/>
          </a:p>
          <a:p>
            <a:pPr marL="0" indent="0">
              <a:buNone/>
            </a:pPr>
            <a:endParaRPr lang="pl-PL" dirty="0"/>
          </a:p>
          <a:p>
            <a:pPr marL="0" indent="0">
              <a:buNone/>
            </a:pPr>
            <a:r>
              <a:rPr lang="pl-PL" dirty="0"/>
              <a:t>Rozpoznanie i objęcie ochroną zidentyfikowanych miejsc tarła gatunku. Przeprowadzenie wiosną badań terenowych celem określenia lokalizacji tarlisk gatunku a następnie objęcie tych miejsc ochroną poprzez ustanowienie okresowych obrębów ochronnych. </a:t>
            </a:r>
          </a:p>
        </p:txBody>
      </p:sp>
    </p:spTree>
    <p:extLst>
      <p:ext uri="{BB962C8B-B14F-4D97-AF65-F5344CB8AC3E}">
        <p14:creationId xmlns:p14="http://schemas.microsoft.com/office/powerpoint/2010/main" val="1957347226"/>
      </p:ext>
    </p:extLst>
  </p:cSld>
  <p:clrMapOvr>
    <a:masterClrMapping/>
  </p:clrMapOvr>
  <p:transition>
    <p:pull dir="l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Działania ochronne</a:t>
            </a:r>
          </a:p>
        </p:txBody>
      </p:sp>
      <p:sp>
        <p:nvSpPr>
          <p:cNvPr id="3" name="Symbol zastępczy zawartości 2"/>
          <p:cNvSpPr>
            <a:spLocks noGrp="1"/>
          </p:cNvSpPr>
          <p:nvPr>
            <p:ph idx="1"/>
          </p:nvPr>
        </p:nvSpPr>
        <p:spPr>
          <a:xfrm>
            <a:off x="457200" y="1340768"/>
            <a:ext cx="8229600" cy="5328592"/>
          </a:xfrm>
        </p:spPr>
        <p:txBody>
          <a:bodyPr>
            <a:normAutofit/>
          </a:bodyPr>
          <a:lstStyle/>
          <a:p>
            <a:pPr marL="0" indent="0">
              <a:buNone/>
            </a:pPr>
            <a:r>
              <a:rPr lang="pl-PL" dirty="0"/>
              <a:t>1149 Koza </a:t>
            </a:r>
            <a:r>
              <a:rPr lang="pl-PL" i="1" dirty="0" err="1"/>
              <a:t>Cobitis</a:t>
            </a:r>
            <a:r>
              <a:rPr lang="pl-PL" i="1" dirty="0"/>
              <a:t> </a:t>
            </a:r>
            <a:r>
              <a:rPr lang="pl-PL" i="1" dirty="0" err="1"/>
              <a:t>taenia</a:t>
            </a:r>
            <a:r>
              <a:rPr lang="pl-PL" i="1" dirty="0"/>
              <a:t> </a:t>
            </a:r>
          </a:p>
          <a:p>
            <a:pPr marL="0" indent="0">
              <a:buNone/>
            </a:pPr>
            <a:r>
              <a:rPr lang="pl-PL" dirty="0"/>
              <a:t>5339 Różanka </a:t>
            </a:r>
            <a:r>
              <a:rPr lang="pl-PL" i="1" dirty="0" err="1"/>
              <a:t>Rhodeus</a:t>
            </a:r>
            <a:r>
              <a:rPr lang="pl-PL" i="1" dirty="0"/>
              <a:t> </a:t>
            </a:r>
            <a:r>
              <a:rPr lang="pl-PL" i="1" dirty="0" err="1"/>
              <a:t>amarus</a:t>
            </a:r>
            <a:r>
              <a:rPr lang="pl-PL" dirty="0"/>
              <a:t> </a:t>
            </a:r>
          </a:p>
          <a:p>
            <a:pPr marL="0" indent="0">
              <a:buNone/>
            </a:pPr>
            <a:endParaRPr lang="pl-PL" dirty="0"/>
          </a:p>
          <a:p>
            <a:pPr marL="0" indent="0">
              <a:buNone/>
            </a:pPr>
            <a:r>
              <a:rPr lang="pl-PL" dirty="0"/>
              <a:t>Nie wymagają szczegółowych działań ochronnych.</a:t>
            </a:r>
          </a:p>
        </p:txBody>
      </p:sp>
    </p:spTree>
    <p:extLst>
      <p:ext uri="{BB962C8B-B14F-4D97-AF65-F5344CB8AC3E}">
        <p14:creationId xmlns:p14="http://schemas.microsoft.com/office/powerpoint/2010/main" val="1180560394"/>
      </p:ext>
    </p:extLst>
  </p:cSld>
  <p:clrMapOvr>
    <a:masterClrMapping/>
  </p:clrMapOvr>
  <p:transition>
    <p:pull dir="l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Działania ochronne</a:t>
            </a:r>
          </a:p>
        </p:txBody>
      </p:sp>
      <p:sp>
        <p:nvSpPr>
          <p:cNvPr id="3" name="Symbol zastępczy zawartości 2"/>
          <p:cNvSpPr>
            <a:spLocks noGrp="1"/>
          </p:cNvSpPr>
          <p:nvPr>
            <p:ph idx="1"/>
          </p:nvPr>
        </p:nvSpPr>
        <p:spPr>
          <a:xfrm>
            <a:off x="457200" y="1340768"/>
            <a:ext cx="8229600" cy="5328592"/>
          </a:xfrm>
        </p:spPr>
        <p:txBody>
          <a:bodyPr>
            <a:normAutofit/>
          </a:bodyPr>
          <a:lstStyle/>
          <a:p>
            <a:pPr marL="0" indent="0">
              <a:buNone/>
            </a:pPr>
            <a:r>
              <a:rPr lang="pl-PL" dirty="0"/>
              <a:t>1145 Piskorz </a:t>
            </a:r>
            <a:r>
              <a:rPr lang="pl-PL" i="1" dirty="0" err="1"/>
              <a:t>Misgurnus</a:t>
            </a:r>
            <a:r>
              <a:rPr lang="pl-PL" i="1" dirty="0"/>
              <a:t> </a:t>
            </a:r>
            <a:r>
              <a:rPr lang="pl-PL" i="1" dirty="0" err="1"/>
              <a:t>fossilis</a:t>
            </a:r>
            <a:endParaRPr lang="pl-PL" i="1" dirty="0"/>
          </a:p>
          <a:p>
            <a:pPr marL="0" indent="0">
              <a:buNone/>
            </a:pPr>
            <a:endParaRPr lang="pl-PL" dirty="0"/>
          </a:p>
          <a:p>
            <a:pPr marL="0" indent="0">
              <a:buNone/>
            </a:pPr>
            <a:r>
              <a:rPr lang="pl-PL" dirty="0"/>
              <a:t>Zachowanie siedliska, ograniczenie do niezbędnego minimum zapewniającego odpływ wód oraz ochronę życia i zdrowia ludzi wszelkich prac konserwacyjnych na ciekach stanowiących dopływy Sanu w granicach obszaru Natura 2000.</a:t>
            </a:r>
          </a:p>
        </p:txBody>
      </p:sp>
    </p:spTree>
    <p:extLst>
      <p:ext uri="{BB962C8B-B14F-4D97-AF65-F5344CB8AC3E}">
        <p14:creationId xmlns:p14="http://schemas.microsoft.com/office/powerpoint/2010/main" val="3908877786"/>
      </p:ext>
    </p:extLst>
  </p:cSld>
  <p:clrMapOvr>
    <a:masterClrMapping/>
  </p:clrMapOvr>
  <p:transition>
    <p:pull dir="l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Działania ochronne</a:t>
            </a:r>
          </a:p>
        </p:txBody>
      </p:sp>
      <p:sp>
        <p:nvSpPr>
          <p:cNvPr id="3" name="Symbol zastępczy zawartości 2"/>
          <p:cNvSpPr>
            <a:spLocks noGrp="1"/>
          </p:cNvSpPr>
          <p:nvPr>
            <p:ph idx="1"/>
          </p:nvPr>
        </p:nvSpPr>
        <p:spPr>
          <a:xfrm>
            <a:off x="457200" y="1340768"/>
            <a:ext cx="8229600" cy="5328592"/>
          </a:xfrm>
        </p:spPr>
        <p:txBody>
          <a:bodyPr>
            <a:normAutofit/>
          </a:bodyPr>
          <a:lstStyle/>
          <a:p>
            <a:pPr marL="0" indent="0">
              <a:buNone/>
            </a:pPr>
            <a:r>
              <a:rPr lang="pl-PL" dirty="0"/>
              <a:t>1188 Kumak nizinny </a:t>
            </a:r>
            <a:r>
              <a:rPr lang="pl-PL" i="1" dirty="0" err="1"/>
              <a:t>Bombina</a:t>
            </a:r>
            <a:r>
              <a:rPr lang="pl-PL" i="1" dirty="0"/>
              <a:t> </a:t>
            </a:r>
            <a:r>
              <a:rPr lang="pl-PL" i="1" dirty="0" err="1"/>
              <a:t>bombina</a:t>
            </a:r>
            <a:endParaRPr lang="pl-PL" i="1" dirty="0"/>
          </a:p>
          <a:p>
            <a:pPr marL="0" indent="0">
              <a:buNone/>
            </a:pPr>
            <a:r>
              <a:rPr lang="pl-PL" dirty="0"/>
              <a:t>Nie planuje się. Możliwe odtworzenie jednego zbiornika.</a:t>
            </a:r>
          </a:p>
          <a:p>
            <a:pPr marL="0" indent="0">
              <a:buNone/>
            </a:pPr>
            <a:endParaRPr lang="pl-PL" i="1" dirty="0"/>
          </a:p>
          <a:p>
            <a:pPr marL="0" indent="0">
              <a:buNone/>
            </a:pPr>
            <a:r>
              <a:rPr lang="en-US" dirty="0"/>
              <a:t>1337 </a:t>
            </a:r>
            <a:r>
              <a:rPr lang="en-US" dirty="0" err="1"/>
              <a:t>Bóbr</a:t>
            </a:r>
            <a:r>
              <a:rPr lang="en-US" dirty="0"/>
              <a:t> </a:t>
            </a:r>
            <a:r>
              <a:rPr lang="en-US" i="1" dirty="0"/>
              <a:t>Castor fiber</a:t>
            </a:r>
            <a:endParaRPr lang="pl-PL" dirty="0"/>
          </a:p>
          <a:p>
            <a:pPr marL="0" indent="0">
              <a:buNone/>
            </a:pPr>
            <a:r>
              <a:rPr lang="en-US" dirty="0"/>
              <a:t>1355 </a:t>
            </a:r>
            <a:r>
              <a:rPr lang="en-US" dirty="0" err="1"/>
              <a:t>Wydra</a:t>
            </a:r>
            <a:r>
              <a:rPr lang="en-US" dirty="0"/>
              <a:t> </a:t>
            </a:r>
            <a:r>
              <a:rPr lang="en-US" i="1" dirty="0" err="1"/>
              <a:t>Lutra</a:t>
            </a:r>
            <a:r>
              <a:rPr lang="en-US" i="1" dirty="0"/>
              <a:t> </a:t>
            </a:r>
            <a:r>
              <a:rPr lang="en-US" i="1" dirty="0" err="1"/>
              <a:t>lutra</a:t>
            </a:r>
            <a:endParaRPr lang="pl-PL" dirty="0"/>
          </a:p>
          <a:p>
            <a:pPr marL="0" indent="0">
              <a:buNone/>
            </a:pPr>
            <a:r>
              <a:rPr lang="pl-PL" dirty="0"/>
              <a:t>Nie planuje się.</a:t>
            </a:r>
          </a:p>
        </p:txBody>
      </p:sp>
    </p:spTree>
    <p:extLst>
      <p:ext uri="{BB962C8B-B14F-4D97-AF65-F5344CB8AC3E}">
        <p14:creationId xmlns:p14="http://schemas.microsoft.com/office/powerpoint/2010/main" val="4012712278"/>
      </p:ext>
    </p:extLst>
  </p:cSld>
  <p:clrMapOvr>
    <a:masterClrMapping/>
  </p:clrMapOvr>
  <p:transition>
    <p:pull dir="l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Działania ochronne</a:t>
            </a:r>
          </a:p>
        </p:txBody>
      </p:sp>
      <p:sp>
        <p:nvSpPr>
          <p:cNvPr id="3" name="Symbol zastępczy zawartości 2"/>
          <p:cNvSpPr>
            <a:spLocks noGrp="1"/>
          </p:cNvSpPr>
          <p:nvPr>
            <p:ph idx="1"/>
          </p:nvPr>
        </p:nvSpPr>
        <p:spPr>
          <a:xfrm>
            <a:off x="457200" y="1340768"/>
            <a:ext cx="8229600" cy="5328592"/>
          </a:xfrm>
        </p:spPr>
        <p:txBody>
          <a:bodyPr>
            <a:normAutofit/>
          </a:bodyPr>
          <a:lstStyle/>
          <a:p>
            <a:pPr marL="0" indent="0">
              <a:buNone/>
            </a:pPr>
            <a:r>
              <a:rPr lang="pl-PL" dirty="0"/>
              <a:t>Monitoring dla wszystkich przedmiotów ochrony 2-3 x, stosownie do szczegółowych zapisów w dokumentacji, za wyjątkiem bobra i wydry, dla których zaplanowano jednokrotny monitoring.</a:t>
            </a:r>
          </a:p>
          <a:p>
            <a:pPr marL="0" indent="0">
              <a:buNone/>
            </a:pPr>
            <a:endParaRPr lang="pl-PL" dirty="0"/>
          </a:p>
        </p:txBody>
      </p:sp>
    </p:spTree>
    <p:extLst>
      <p:ext uri="{BB962C8B-B14F-4D97-AF65-F5344CB8AC3E}">
        <p14:creationId xmlns:p14="http://schemas.microsoft.com/office/powerpoint/2010/main" val="2109496789"/>
      </p:ext>
    </p:extLst>
  </p:cSld>
  <p:clrMapOvr>
    <a:masterClrMapping/>
  </p:clrMapOvr>
  <p:transition>
    <p:pull dir="l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Uwagi</a:t>
            </a:r>
          </a:p>
        </p:txBody>
      </p:sp>
      <p:sp>
        <p:nvSpPr>
          <p:cNvPr id="3" name="Symbol zastępczy zawartości 2"/>
          <p:cNvSpPr>
            <a:spLocks noGrp="1"/>
          </p:cNvSpPr>
          <p:nvPr>
            <p:ph idx="1"/>
          </p:nvPr>
        </p:nvSpPr>
        <p:spPr/>
        <p:txBody>
          <a:bodyPr>
            <a:normAutofit fontScale="92500"/>
          </a:bodyPr>
          <a:lstStyle/>
          <a:p>
            <a:r>
              <a:rPr lang="pl-PL" dirty="0"/>
              <a:t>Projekt pogłębienia starorzecza w Piganach, zgłoszony przez Pana Tadeusza </a:t>
            </a:r>
            <a:r>
              <a:rPr lang="pl-PL" dirty="0" err="1"/>
              <a:t>Kureckiego</a:t>
            </a:r>
            <a:r>
              <a:rPr lang="pl-PL" dirty="0"/>
              <a:t>, zakłada m.in. usunięcie części roślinności z obrębu siedliska 3150.</a:t>
            </a:r>
          </a:p>
          <a:p>
            <a:r>
              <a:rPr lang="pl-PL" dirty="0"/>
              <a:t>Planowane prace zostały uznane za szkodliwe z przyrodniczego punktu widzenia i przedwczesne. Należy jednak, uwzględniając krótkowieczność starorzeczy, wziąć pod uwagę konieczność podjęcia takich działań w kolejnych PZO.</a:t>
            </a:r>
          </a:p>
        </p:txBody>
      </p:sp>
    </p:spTree>
    <p:extLst>
      <p:ext uri="{BB962C8B-B14F-4D97-AF65-F5344CB8AC3E}">
        <p14:creationId xmlns:p14="http://schemas.microsoft.com/office/powerpoint/2010/main" val="1142999019"/>
      </p:ext>
    </p:extLst>
  </p:cSld>
  <p:clrMapOvr>
    <a:masterClrMapping/>
  </p:clrMapOvr>
  <p:transition>
    <p:pull dir="l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Uwagi</a:t>
            </a:r>
          </a:p>
        </p:txBody>
      </p:sp>
      <p:sp>
        <p:nvSpPr>
          <p:cNvPr id="3" name="Symbol zastępczy zawartości 2"/>
          <p:cNvSpPr>
            <a:spLocks noGrp="1"/>
          </p:cNvSpPr>
          <p:nvPr>
            <p:ph idx="1"/>
          </p:nvPr>
        </p:nvSpPr>
        <p:spPr/>
        <p:txBody>
          <a:bodyPr/>
          <a:lstStyle/>
          <a:p>
            <a:r>
              <a:rPr lang="pl-PL" dirty="0"/>
              <a:t>Projekt odtworzenia zbiornika wodnego w Bielinach, w miejscu </a:t>
            </a:r>
            <a:r>
              <a:rPr lang="pl-PL" dirty="0" err="1"/>
              <a:t>wypłyconego</a:t>
            </a:r>
            <a:r>
              <a:rPr lang="pl-PL" dirty="0"/>
              <a:t> starorzecza, zgłoszony przez gminę Ulanów, zakłada m.in. rekonstrukcję siedliska kumaka nizinnego.</a:t>
            </a:r>
          </a:p>
          <a:p>
            <a:r>
              <a:rPr lang="pl-PL" dirty="0"/>
              <a:t>Planowane prace zostały uznane za celowe z przyrodniczego punktu widzenia i mogą stanowić element działań ochronnych.</a:t>
            </a:r>
          </a:p>
        </p:txBody>
      </p:sp>
    </p:spTree>
    <p:extLst>
      <p:ext uri="{BB962C8B-B14F-4D97-AF65-F5344CB8AC3E}">
        <p14:creationId xmlns:p14="http://schemas.microsoft.com/office/powerpoint/2010/main" val="4016139209"/>
      </p:ext>
    </p:extLst>
  </p:cSld>
  <p:clrMapOvr>
    <a:masterClrMapping/>
  </p:clrMapOvr>
  <p:transition>
    <p:pull dir="l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pull dir="l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Uwagi</a:t>
            </a:r>
          </a:p>
        </p:txBody>
      </p:sp>
      <p:sp>
        <p:nvSpPr>
          <p:cNvPr id="3" name="Symbol zastępczy zawartości 2"/>
          <p:cNvSpPr>
            <a:spLocks noGrp="1"/>
          </p:cNvSpPr>
          <p:nvPr>
            <p:ph idx="1"/>
          </p:nvPr>
        </p:nvSpPr>
        <p:spPr/>
        <p:txBody>
          <a:bodyPr/>
          <a:lstStyle/>
          <a:p>
            <a:r>
              <a:rPr lang="pl-PL" dirty="0"/>
              <a:t>Wniosek Nadleśnictwa Rudnik o rozszerzenie zasięgu siedliska 91F0 na cały oddz. 296a, kosztem siedliska 91E0.</a:t>
            </a:r>
          </a:p>
          <a:p>
            <a:r>
              <a:rPr lang="pl-PL" dirty="0"/>
              <a:t>Uwaga została uwzględniona. Z uwagi iż płat ma charakter przejściowy, uznano, że ze względów porządkowych, można przychylić się do wniosku nadleśnictwa.</a:t>
            </a:r>
          </a:p>
        </p:txBody>
      </p:sp>
    </p:spTree>
    <p:extLst>
      <p:ext uri="{BB962C8B-B14F-4D97-AF65-F5344CB8AC3E}">
        <p14:creationId xmlns:p14="http://schemas.microsoft.com/office/powerpoint/2010/main" val="2994324620"/>
      </p:ext>
    </p:extLst>
  </p:cSld>
  <p:clrMapOvr>
    <a:masterClrMapping/>
  </p:clrMapOvr>
  <p:transition>
    <p:pull dir="l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a:t>Wskazania do dokumentów planistycznych</a:t>
            </a:r>
          </a:p>
        </p:txBody>
      </p:sp>
      <p:sp>
        <p:nvSpPr>
          <p:cNvPr id="3" name="Symbol zastępczy zawartości 2"/>
          <p:cNvSpPr>
            <a:spLocks noGrp="1"/>
          </p:cNvSpPr>
          <p:nvPr>
            <p:ph idx="1"/>
          </p:nvPr>
        </p:nvSpPr>
        <p:spPr/>
        <p:txBody>
          <a:bodyPr>
            <a:normAutofit fontScale="92500"/>
          </a:bodyPr>
          <a:lstStyle/>
          <a:p>
            <a:pPr marL="0" indent="0">
              <a:buNone/>
            </a:pPr>
            <a:r>
              <a:rPr lang="pl-PL" b="1" dirty="0"/>
              <a:t>Studium</a:t>
            </a:r>
            <a:r>
              <a:rPr lang="pl-PL" dirty="0"/>
              <a:t> uwarunkowań i kierunków zagospodarowania przestrzennego miasta Leżajsk uchwalone uchwałą Nr XII/99/99 Rady Miasta Leżajska z dnia 15 grudnia 1999 r. z </a:t>
            </a:r>
            <a:r>
              <a:rPr lang="pl-PL" dirty="0" err="1"/>
              <a:t>późn</a:t>
            </a:r>
            <a:r>
              <a:rPr lang="pl-PL" dirty="0"/>
              <a:t>. zm.</a:t>
            </a:r>
          </a:p>
          <a:p>
            <a:pPr marL="0" indent="0">
              <a:buNone/>
            </a:pPr>
            <a:endParaRPr lang="pl-PL" dirty="0"/>
          </a:p>
          <a:p>
            <a:pPr marL="0" indent="0">
              <a:buNone/>
            </a:pPr>
            <a:r>
              <a:rPr lang="pl-PL" dirty="0"/>
              <a:t>Części działek ewidencyjnych ujęte w dokumencie jako PE – </a:t>
            </a:r>
            <a:r>
              <a:rPr lang="pl-PL" i="1" dirty="0"/>
              <a:t>obszar eksploatacji piasku</a:t>
            </a:r>
            <a:r>
              <a:rPr lang="pl-PL" dirty="0"/>
              <a:t>,  obejmujące siedlisko przyrodnicze o kodzie 91E0 pozostawić w dotychczasowym użytkowaniu.</a:t>
            </a:r>
          </a:p>
        </p:txBody>
      </p:sp>
    </p:spTree>
    <p:extLst>
      <p:ext uri="{BB962C8B-B14F-4D97-AF65-F5344CB8AC3E}">
        <p14:creationId xmlns:p14="http://schemas.microsoft.com/office/powerpoint/2010/main" val="4232927958"/>
      </p:ext>
    </p:extLst>
  </p:cSld>
  <p:clrMapOvr>
    <a:masterClrMapping/>
  </p:clrMapOvr>
  <p:transition>
    <p:pull dir="l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3535482"/>
      </p:ext>
    </p:extLst>
  </p:cSld>
  <p:clrMapOvr>
    <a:masterClrMapping/>
  </p:clrMapOvr>
  <p:transition>
    <p:pull dir="l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a:t>Wskazania do dokumentów planistycznych</a:t>
            </a:r>
          </a:p>
        </p:txBody>
      </p:sp>
      <p:sp>
        <p:nvSpPr>
          <p:cNvPr id="3" name="Symbol zastępczy zawartości 2"/>
          <p:cNvSpPr>
            <a:spLocks noGrp="1"/>
          </p:cNvSpPr>
          <p:nvPr>
            <p:ph idx="1"/>
          </p:nvPr>
        </p:nvSpPr>
        <p:spPr>
          <a:xfrm>
            <a:off x="457200" y="1600200"/>
            <a:ext cx="8229600" cy="4781128"/>
          </a:xfrm>
        </p:spPr>
        <p:txBody>
          <a:bodyPr>
            <a:normAutofit fontScale="92500" lnSpcReduction="20000"/>
          </a:bodyPr>
          <a:lstStyle/>
          <a:p>
            <a:pPr marL="0" indent="0">
              <a:buNone/>
            </a:pPr>
            <a:r>
              <a:rPr lang="pl-PL" b="1" dirty="0"/>
              <a:t>Studium</a:t>
            </a:r>
            <a:r>
              <a:rPr lang="pl-PL" dirty="0"/>
              <a:t> uwarunkowań i kierunków zagospodarowania przestrzennego miasta i gminy Nowa Sarzyna przyjęte uchwałą Nr XXIX/274/2000 Rady Miejskiej w Nowej Sarzynie z dnia 29 listopada 2000 r. z </a:t>
            </a:r>
            <a:r>
              <a:rPr lang="pl-PL" dirty="0" err="1"/>
              <a:t>późn</a:t>
            </a:r>
            <a:r>
              <a:rPr lang="pl-PL" dirty="0"/>
              <a:t>. zm.</a:t>
            </a:r>
          </a:p>
          <a:p>
            <a:pPr marL="0" indent="0">
              <a:buNone/>
            </a:pPr>
            <a:endParaRPr lang="pl-PL" dirty="0"/>
          </a:p>
          <a:p>
            <a:pPr marL="0" indent="0">
              <a:buNone/>
            </a:pPr>
            <a:r>
              <a:rPr lang="pl-PL" dirty="0"/>
              <a:t>Części działek ewidencyjnych ujęte w dokumencie jako RW – </a:t>
            </a:r>
            <a:r>
              <a:rPr lang="pl-PL" i="1" dirty="0"/>
              <a:t>obszary rolniczej przestrzeni produkcyjnej z dopuszczalną zabudową i urządzeniami rekreacyjnymi</a:t>
            </a:r>
            <a:r>
              <a:rPr lang="pl-PL" dirty="0"/>
              <a:t>, obejmujące siedliska przyrodnicze o kodzie 3270, 91E0 pozostawić w dotychczasowym użytkowaniu.</a:t>
            </a:r>
          </a:p>
        </p:txBody>
      </p:sp>
    </p:spTree>
    <p:extLst>
      <p:ext uri="{BB962C8B-B14F-4D97-AF65-F5344CB8AC3E}">
        <p14:creationId xmlns:p14="http://schemas.microsoft.com/office/powerpoint/2010/main" val="1935266498"/>
      </p:ext>
    </p:extLst>
  </p:cSld>
  <p:clrMapOvr>
    <a:masterClrMapping/>
  </p:clrMapOvr>
  <p:transition>
    <p:pull dir="l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3305943"/>
      </p:ext>
    </p:extLst>
  </p:cSld>
  <p:clrMapOvr>
    <a:masterClrMapping/>
  </p:clrMapOvr>
  <p:transition>
    <p:pull dir="l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7644197"/>
      </p:ext>
    </p:extLst>
  </p:cSld>
  <p:clrMapOvr>
    <a:masterClrMapping/>
  </p:clrMapOvr>
  <p:transition>
    <p:pull dir="l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a:t>Wskazania do dokumentów planistycznych</a:t>
            </a:r>
          </a:p>
        </p:txBody>
      </p:sp>
      <p:sp>
        <p:nvSpPr>
          <p:cNvPr id="3" name="Symbol zastępczy zawartości 2"/>
          <p:cNvSpPr>
            <a:spLocks noGrp="1"/>
          </p:cNvSpPr>
          <p:nvPr>
            <p:ph idx="1"/>
          </p:nvPr>
        </p:nvSpPr>
        <p:spPr>
          <a:xfrm>
            <a:off x="457200" y="1600200"/>
            <a:ext cx="8229600" cy="4781128"/>
          </a:xfrm>
        </p:spPr>
        <p:txBody>
          <a:bodyPr>
            <a:normAutofit fontScale="85000" lnSpcReduction="10000"/>
          </a:bodyPr>
          <a:lstStyle/>
          <a:p>
            <a:pPr marL="0" indent="0">
              <a:buNone/>
            </a:pPr>
            <a:r>
              <a:rPr lang="pl-PL" b="1" dirty="0"/>
              <a:t>MPZP 0001</a:t>
            </a:r>
            <a:r>
              <a:rPr lang="pl-PL" dirty="0"/>
              <a:t> Uchwała nr XV/123/2000 z dnia 9 maja 2000 w sprawie miejscowego planu zagospodarowania przestrzennego gminy Radomyśl, stanowiącego zmianę w miejscowym planie ogólnym zagospodarowania przestrzennego gminy Radomyśl (Dz. U. Woj. Podkarpackiego nr 49 z 25 sierpnia 2000 r., Poz. 592).</a:t>
            </a:r>
          </a:p>
          <a:p>
            <a:pPr marL="0" indent="0">
              <a:buNone/>
            </a:pPr>
            <a:endParaRPr lang="pl-PL" dirty="0"/>
          </a:p>
          <a:p>
            <a:pPr marL="0" indent="0">
              <a:buNone/>
            </a:pPr>
            <a:r>
              <a:rPr lang="pl-PL" dirty="0"/>
              <a:t>Części działek ewidencyjnych o  nr 177/1 i 177/3 w miejscowości Antoniów oraz dz. ew. nr 1176/96 w miejscowości Rzeczyca Górna, obejmujące siedliska przyrodnicze o kodzie 6120 i 6410 pozostawić w dotychczasowym użytkowaniu.</a:t>
            </a:r>
          </a:p>
        </p:txBody>
      </p:sp>
    </p:spTree>
    <p:extLst>
      <p:ext uri="{BB962C8B-B14F-4D97-AF65-F5344CB8AC3E}">
        <p14:creationId xmlns:p14="http://schemas.microsoft.com/office/powerpoint/2010/main" val="85506508"/>
      </p:ext>
    </p:extLst>
  </p:cSld>
  <p:clrMapOvr>
    <a:masterClrMapping/>
  </p:clrMapOvr>
  <p:transition>
    <p:pull dir="l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640"/>
            <a:ext cx="9144000" cy="6395764"/>
          </a:xfrm>
          <a:prstGeom prst="rect">
            <a:avLst/>
          </a:prstGeom>
        </p:spPr>
      </p:pic>
      <p:sp>
        <p:nvSpPr>
          <p:cNvPr id="5" name="pole tekstowe 4"/>
          <p:cNvSpPr txBox="1"/>
          <p:nvPr/>
        </p:nvSpPr>
        <p:spPr>
          <a:xfrm>
            <a:off x="5508104" y="2780928"/>
            <a:ext cx="936104" cy="369332"/>
          </a:xfrm>
          <a:prstGeom prst="rect">
            <a:avLst/>
          </a:prstGeom>
          <a:noFill/>
        </p:spPr>
        <p:txBody>
          <a:bodyPr wrap="square" rtlCol="0">
            <a:spAutoFit/>
          </a:bodyPr>
          <a:lstStyle/>
          <a:p>
            <a:r>
              <a:rPr lang="pl-PL" dirty="0"/>
              <a:t>6210</a:t>
            </a:r>
          </a:p>
        </p:txBody>
      </p:sp>
      <p:sp>
        <p:nvSpPr>
          <p:cNvPr id="6" name="pole tekstowe 5"/>
          <p:cNvSpPr txBox="1"/>
          <p:nvPr/>
        </p:nvSpPr>
        <p:spPr>
          <a:xfrm>
            <a:off x="4572000" y="188640"/>
            <a:ext cx="1296144" cy="369332"/>
          </a:xfrm>
          <a:prstGeom prst="rect">
            <a:avLst/>
          </a:prstGeom>
          <a:noFill/>
        </p:spPr>
        <p:txBody>
          <a:bodyPr wrap="square" rtlCol="0">
            <a:spAutoFit/>
          </a:bodyPr>
          <a:lstStyle/>
          <a:p>
            <a:r>
              <a:rPr lang="pl-PL" dirty="0"/>
              <a:t>Antoniów</a:t>
            </a:r>
          </a:p>
        </p:txBody>
      </p:sp>
    </p:spTree>
    <p:extLst>
      <p:ext uri="{BB962C8B-B14F-4D97-AF65-F5344CB8AC3E}">
        <p14:creationId xmlns:p14="http://schemas.microsoft.com/office/powerpoint/2010/main" val="2744544997"/>
      </p:ext>
    </p:extLst>
  </p:cSld>
  <p:clrMapOvr>
    <a:masterClrMapping/>
  </p:clrMapOvr>
  <p:transition>
    <p:pull dir="lu"/>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3632"/>
            <a:ext cx="9144000" cy="6390736"/>
          </a:xfrm>
          <a:prstGeom prst="rect">
            <a:avLst/>
          </a:prstGeom>
        </p:spPr>
      </p:pic>
    </p:spTree>
    <p:extLst>
      <p:ext uri="{BB962C8B-B14F-4D97-AF65-F5344CB8AC3E}">
        <p14:creationId xmlns:p14="http://schemas.microsoft.com/office/powerpoint/2010/main" val="88491888"/>
      </p:ext>
    </p:extLst>
  </p:cSld>
  <p:clrMapOvr>
    <a:masterClrMapping/>
  </p:clrMapOvr>
  <p:transition>
    <p:pull dir="l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a:t>Wskazania do dokumentów planistycznych</a:t>
            </a:r>
          </a:p>
        </p:txBody>
      </p:sp>
      <p:sp>
        <p:nvSpPr>
          <p:cNvPr id="3" name="Symbol zastępczy zawartości 2"/>
          <p:cNvSpPr>
            <a:spLocks noGrp="1"/>
          </p:cNvSpPr>
          <p:nvPr>
            <p:ph idx="1"/>
          </p:nvPr>
        </p:nvSpPr>
        <p:spPr>
          <a:xfrm>
            <a:off x="457200" y="1600200"/>
            <a:ext cx="8229600" cy="4781128"/>
          </a:xfrm>
        </p:spPr>
        <p:txBody>
          <a:bodyPr>
            <a:normAutofit fontScale="92500" lnSpcReduction="10000"/>
          </a:bodyPr>
          <a:lstStyle/>
          <a:p>
            <a:pPr marL="0" indent="0">
              <a:buNone/>
            </a:pPr>
            <a:r>
              <a:rPr lang="pl-PL" b="1" dirty="0"/>
              <a:t>Studium</a:t>
            </a:r>
            <a:r>
              <a:rPr lang="pl-PL" dirty="0"/>
              <a:t> uwarunkowań i kierunków zagospodarowania przestrzennego gminy Zaleszany uchwalone uchwałą Nr VI/106/2019 Rady Gminy w Zaleszanach z dnia 19 kwietnia 2019 r.</a:t>
            </a:r>
          </a:p>
          <a:p>
            <a:pPr marL="0" indent="0">
              <a:buNone/>
            </a:pPr>
            <a:endParaRPr lang="pl-PL" dirty="0"/>
          </a:p>
          <a:p>
            <a:pPr marL="0" indent="0">
              <a:buNone/>
            </a:pPr>
            <a:r>
              <a:rPr lang="pl-PL" dirty="0"/>
              <a:t>Dz. ew. nr 3 w miejscowości Zaleszany oraz dz. ew. przy ul. Topolowej, dz. ew. nr 407 w miejsc. Turbia, dz. ew. nr 398 i 219 w miejsc. Zbydniów, zajęte przez siedliska 6410, 6510, 91D0 pozostawić w dotychczasowym użytkowaniu.</a:t>
            </a:r>
          </a:p>
        </p:txBody>
      </p:sp>
    </p:spTree>
    <p:extLst>
      <p:ext uri="{BB962C8B-B14F-4D97-AF65-F5344CB8AC3E}">
        <p14:creationId xmlns:p14="http://schemas.microsoft.com/office/powerpoint/2010/main" val="2746360663"/>
      </p:ext>
    </p:extLst>
  </p:cSld>
  <p:clrMapOvr>
    <a:masterClrMapping/>
  </p:clrMapOvr>
  <p:transition>
    <p:pull dir="l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457200" y="116632"/>
            <a:ext cx="8229600" cy="706090"/>
          </a:xfrm>
        </p:spPr>
        <p:txBody>
          <a:bodyPr>
            <a:normAutofit fontScale="90000"/>
          </a:bodyPr>
          <a:lstStyle/>
          <a:p>
            <a:r>
              <a:rPr lang="pl-PL" dirty="0"/>
              <a:t>Propozycja zmian granicy</a:t>
            </a:r>
          </a:p>
        </p:txBody>
      </p:sp>
      <p:sp>
        <p:nvSpPr>
          <p:cNvPr id="6" name="Symbol zastępczy zawartości 5"/>
          <p:cNvSpPr>
            <a:spLocks noGrp="1"/>
          </p:cNvSpPr>
          <p:nvPr>
            <p:ph idx="1"/>
          </p:nvPr>
        </p:nvSpPr>
        <p:spPr>
          <a:xfrm>
            <a:off x="179512" y="980728"/>
            <a:ext cx="8712968" cy="5760640"/>
          </a:xfrm>
        </p:spPr>
        <p:txBody>
          <a:bodyPr>
            <a:normAutofit fontScale="70000" lnSpcReduction="20000"/>
          </a:bodyPr>
          <a:lstStyle/>
          <a:p>
            <a:pPr marL="0" indent="0">
              <a:buNone/>
            </a:pPr>
            <a:r>
              <a:rPr lang="pl-PL" dirty="0"/>
              <a:t>Korekta granic obszaru ma charakter porządkowy, polegający na dostosowaniu granicy obszaru Natura 2000 Dolina Dolnego Sanu PLH180020 do przebiegu działek ewidencyjnych i siedlisk przyrodniczych oraz </a:t>
            </a:r>
            <a:r>
              <a:rPr lang="pl-PL" dirty="0" err="1"/>
              <a:t>wydzieleń</a:t>
            </a:r>
            <a:r>
              <a:rPr lang="pl-PL" dirty="0"/>
              <a:t> leśnych, celem jej uczytelnienia.</a:t>
            </a:r>
          </a:p>
          <a:p>
            <a:pPr marL="0" indent="0">
              <a:buNone/>
            </a:pPr>
            <a:endParaRPr lang="pl-PL" dirty="0"/>
          </a:p>
          <a:p>
            <a:pPr marL="0" indent="0">
              <a:buNone/>
            </a:pPr>
            <a:r>
              <a:rPr lang="pl-PL" dirty="0"/>
              <a:t>Z obszaru wyłączono tereny zagospodarowane pod budowę drogi krajowej w miejscowościach Stalowa Wola, Nisko i Racławice.</a:t>
            </a:r>
          </a:p>
          <a:p>
            <a:pPr marL="0" indent="0">
              <a:buNone/>
            </a:pPr>
            <a:endParaRPr lang="pl-PL" dirty="0"/>
          </a:p>
          <a:p>
            <a:pPr marL="0" indent="0">
              <a:buNone/>
            </a:pPr>
            <a:r>
              <a:rPr lang="pl-PL" dirty="0"/>
              <a:t> Do obszaru włączono:</a:t>
            </a:r>
          </a:p>
          <a:p>
            <a:r>
              <a:rPr lang="pl-PL" dirty="0"/>
              <a:t>1. Sąsiadujące z obszarem stanowisko kumaka nizinnego w Rudniku nad Sanem; </a:t>
            </a:r>
          </a:p>
          <a:p>
            <a:r>
              <a:rPr lang="pl-PL" dirty="0"/>
              <a:t>2. Stanowiska </a:t>
            </a:r>
            <a:r>
              <a:rPr lang="pl-PL" dirty="0" err="1"/>
              <a:t>pachnicy</a:t>
            </a:r>
            <a:r>
              <a:rPr lang="pl-PL" dirty="0"/>
              <a:t> dębowej w Skowierzynie, Żabnie i Orzechowie;</a:t>
            </a:r>
          </a:p>
          <a:p>
            <a:r>
              <a:rPr lang="pl-PL" dirty="0"/>
              <a:t>3. Siedliska motyli w miejscowościach Witkowice, Chwałowice;</a:t>
            </a:r>
          </a:p>
          <a:p>
            <a:r>
              <a:rPr lang="pl-PL" dirty="0"/>
              <a:t>4. Fragment starorzecza w miejscowości Nisko obejmujący siedlisko 3150.</a:t>
            </a:r>
          </a:p>
          <a:p>
            <a:pPr marL="0" indent="0">
              <a:buNone/>
            </a:pPr>
            <a:r>
              <a:rPr lang="pl-PL" dirty="0"/>
              <a:t> </a:t>
            </a:r>
          </a:p>
          <a:p>
            <a:pPr marL="0" indent="0">
              <a:buNone/>
            </a:pPr>
            <a:r>
              <a:rPr lang="pl-PL" dirty="0"/>
              <a:t>Obszar po dokonanej korekcie/zmianie granicy liczy </a:t>
            </a:r>
            <a:r>
              <a:rPr lang="pl-PL" b="1" dirty="0"/>
              <a:t>10184,03 ha </a:t>
            </a:r>
            <a:r>
              <a:rPr lang="pl-PL" dirty="0"/>
              <a:t>(7,39 ha więcej niż liczy obecnie)</a:t>
            </a:r>
          </a:p>
        </p:txBody>
      </p:sp>
    </p:spTree>
  </p:cSld>
  <p:clrMapOvr>
    <a:masterClrMapping/>
  </p:clrMapOvr>
  <p:transition>
    <p:pull dir="l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0746"/>
            <a:ext cx="9144000" cy="6396507"/>
          </a:xfrm>
          <a:prstGeom prst="rect">
            <a:avLst/>
          </a:prstGeom>
        </p:spPr>
      </p:pic>
      <p:sp>
        <p:nvSpPr>
          <p:cNvPr id="5" name="pole tekstowe 4"/>
          <p:cNvSpPr txBox="1"/>
          <p:nvPr/>
        </p:nvSpPr>
        <p:spPr>
          <a:xfrm>
            <a:off x="3779912" y="230746"/>
            <a:ext cx="1080120" cy="369332"/>
          </a:xfrm>
          <a:prstGeom prst="rect">
            <a:avLst/>
          </a:prstGeom>
          <a:solidFill>
            <a:schemeClr val="bg1"/>
          </a:solidFill>
        </p:spPr>
        <p:txBody>
          <a:bodyPr wrap="square" rtlCol="0">
            <a:spAutoFit/>
          </a:bodyPr>
          <a:lstStyle/>
          <a:p>
            <a:r>
              <a:rPr lang="pl-PL" dirty="0"/>
              <a:t>Zaleszany</a:t>
            </a:r>
          </a:p>
        </p:txBody>
      </p:sp>
    </p:spTree>
    <p:extLst>
      <p:ext uri="{BB962C8B-B14F-4D97-AF65-F5344CB8AC3E}">
        <p14:creationId xmlns:p14="http://schemas.microsoft.com/office/powerpoint/2010/main" val="3186301231"/>
      </p:ext>
    </p:extLst>
  </p:cSld>
  <p:clrMapOvr>
    <a:masterClrMapping/>
  </p:clrMapOvr>
  <p:transition>
    <p:pull dir="lu"/>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165"/>
            <a:ext cx="9144000" cy="6493669"/>
          </a:xfrm>
          <a:prstGeom prst="rect">
            <a:avLst/>
          </a:prstGeom>
        </p:spPr>
      </p:pic>
      <p:sp>
        <p:nvSpPr>
          <p:cNvPr id="3" name="pole tekstowe 2"/>
          <p:cNvSpPr txBox="1"/>
          <p:nvPr/>
        </p:nvSpPr>
        <p:spPr>
          <a:xfrm>
            <a:off x="3779912" y="230746"/>
            <a:ext cx="1080120" cy="369332"/>
          </a:xfrm>
          <a:prstGeom prst="rect">
            <a:avLst/>
          </a:prstGeom>
          <a:solidFill>
            <a:schemeClr val="bg1"/>
          </a:solidFill>
        </p:spPr>
        <p:txBody>
          <a:bodyPr wrap="square" rtlCol="0">
            <a:spAutoFit/>
          </a:bodyPr>
          <a:lstStyle/>
          <a:p>
            <a:r>
              <a:rPr lang="pl-PL" dirty="0"/>
              <a:t>Zaleszany</a:t>
            </a:r>
          </a:p>
        </p:txBody>
      </p:sp>
    </p:spTree>
    <p:extLst>
      <p:ext uri="{BB962C8B-B14F-4D97-AF65-F5344CB8AC3E}">
        <p14:creationId xmlns:p14="http://schemas.microsoft.com/office/powerpoint/2010/main" val="2320854376"/>
      </p:ext>
    </p:extLst>
  </p:cSld>
  <p:clrMapOvr>
    <a:masterClrMapping/>
  </p:clrMapOvr>
  <p:transition>
    <p:pull dir="lu"/>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471"/>
            <a:ext cx="9144000" cy="6441057"/>
          </a:xfrm>
          <a:prstGeom prst="rect">
            <a:avLst/>
          </a:prstGeom>
        </p:spPr>
      </p:pic>
      <p:sp>
        <p:nvSpPr>
          <p:cNvPr id="3" name="pole tekstowe 2"/>
          <p:cNvSpPr txBox="1"/>
          <p:nvPr/>
        </p:nvSpPr>
        <p:spPr>
          <a:xfrm>
            <a:off x="3779912" y="230746"/>
            <a:ext cx="1080120" cy="369332"/>
          </a:xfrm>
          <a:prstGeom prst="rect">
            <a:avLst/>
          </a:prstGeom>
          <a:solidFill>
            <a:schemeClr val="bg1"/>
          </a:solidFill>
        </p:spPr>
        <p:txBody>
          <a:bodyPr wrap="square" rtlCol="0">
            <a:spAutoFit/>
          </a:bodyPr>
          <a:lstStyle/>
          <a:p>
            <a:pPr algn="ctr"/>
            <a:r>
              <a:rPr lang="pl-PL" dirty="0"/>
              <a:t>Turbia</a:t>
            </a:r>
          </a:p>
        </p:txBody>
      </p:sp>
    </p:spTree>
    <p:extLst>
      <p:ext uri="{BB962C8B-B14F-4D97-AF65-F5344CB8AC3E}">
        <p14:creationId xmlns:p14="http://schemas.microsoft.com/office/powerpoint/2010/main" val="456930651"/>
      </p:ext>
    </p:extLst>
  </p:cSld>
  <p:clrMapOvr>
    <a:masterClrMapping/>
  </p:clrMapOvr>
  <p:transition>
    <p:pull dir="l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822"/>
            <a:ext cx="9144000" cy="6394356"/>
          </a:xfrm>
          <a:prstGeom prst="rect">
            <a:avLst/>
          </a:prstGeom>
        </p:spPr>
      </p:pic>
      <p:sp>
        <p:nvSpPr>
          <p:cNvPr id="4" name="pole tekstowe 3"/>
          <p:cNvSpPr txBox="1"/>
          <p:nvPr/>
        </p:nvSpPr>
        <p:spPr>
          <a:xfrm>
            <a:off x="3779912" y="230746"/>
            <a:ext cx="1296144" cy="369332"/>
          </a:xfrm>
          <a:prstGeom prst="rect">
            <a:avLst/>
          </a:prstGeom>
          <a:solidFill>
            <a:schemeClr val="bg1"/>
          </a:solidFill>
        </p:spPr>
        <p:txBody>
          <a:bodyPr wrap="square" rtlCol="0">
            <a:spAutoFit/>
          </a:bodyPr>
          <a:lstStyle/>
          <a:p>
            <a:pPr algn="ctr"/>
            <a:r>
              <a:rPr lang="pl-PL" dirty="0"/>
              <a:t>Zbydniów</a:t>
            </a:r>
          </a:p>
        </p:txBody>
      </p:sp>
    </p:spTree>
    <p:extLst>
      <p:ext uri="{BB962C8B-B14F-4D97-AF65-F5344CB8AC3E}">
        <p14:creationId xmlns:p14="http://schemas.microsoft.com/office/powerpoint/2010/main" val="4250881389"/>
      </p:ext>
    </p:extLst>
  </p:cSld>
  <p:clrMapOvr>
    <a:masterClrMapping/>
  </p:clrMapOvr>
  <p:transition>
    <p:pull dir="l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3247"/>
            <a:ext cx="9144000" cy="6391506"/>
          </a:xfrm>
          <a:prstGeom prst="rect">
            <a:avLst/>
          </a:prstGeom>
        </p:spPr>
      </p:pic>
      <p:sp>
        <p:nvSpPr>
          <p:cNvPr id="3" name="pole tekstowe 2"/>
          <p:cNvSpPr txBox="1"/>
          <p:nvPr/>
        </p:nvSpPr>
        <p:spPr>
          <a:xfrm>
            <a:off x="3779912" y="230746"/>
            <a:ext cx="1296144" cy="369332"/>
          </a:xfrm>
          <a:prstGeom prst="rect">
            <a:avLst/>
          </a:prstGeom>
          <a:solidFill>
            <a:schemeClr val="bg1"/>
          </a:solidFill>
        </p:spPr>
        <p:txBody>
          <a:bodyPr wrap="square" rtlCol="0">
            <a:spAutoFit/>
          </a:bodyPr>
          <a:lstStyle/>
          <a:p>
            <a:pPr algn="ctr"/>
            <a:r>
              <a:rPr lang="pl-PL" dirty="0"/>
              <a:t>Zbydniów</a:t>
            </a:r>
          </a:p>
        </p:txBody>
      </p:sp>
    </p:spTree>
    <p:extLst>
      <p:ext uri="{BB962C8B-B14F-4D97-AF65-F5344CB8AC3E}">
        <p14:creationId xmlns:p14="http://schemas.microsoft.com/office/powerpoint/2010/main" val="2920705208"/>
      </p:ext>
    </p:extLst>
  </p:cSld>
  <p:clrMapOvr>
    <a:masterClrMapping/>
  </p:clrMapOvr>
  <p:transition>
    <p:pull dir="l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a:t>Wskazania do dokumentów planistycznych</a:t>
            </a:r>
          </a:p>
        </p:txBody>
      </p:sp>
      <p:sp>
        <p:nvSpPr>
          <p:cNvPr id="3" name="Symbol zastępczy zawartości 2"/>
          <p:cNvSpPr>
            <a:spLocks noGrp="1"/>
          </p:cNvSpPr>
          <p:nvPr>
            <p:ph idx="1"/>
          </p:nvPr>
        </p:nvSpPr>
        <p:spPr>
          <a:xfrm>
            <a:off x="457200" y="1600200"/>
            <a:ext cx="8229600" cy="4781128"/>
          </a:xfrm>
        </p:spPr>
        <p:txBody>
          <a:bodyPr>
            <a:normAutofit fontScale="92500" lnSpcReduction="10000"/>
          </a:bodyPr>
          <a:lstStyle/>
          <a:p>
            <a:pPr marL="0" indent="0">
              <a:buNone/>
            </a:pPr>
            <a:r>
              <a:rPr lang="pl-PL" b="1" dirty="0"/>
              <a:t>Studium</a:t>
            </a:r>
            <a:r>
              <a:rPr lang="pl-PL" dirty="0"/>
              <a:t> uwarunkowań i kierunków zagospodarowania przestrzennego gminy Gorzyce uchwalone uchwałą Nr L/321/18 Rady Gminy Gorzyce z dnia 28 lutego 2018 r., z </a:t>
            </a:r>
            <a:r>
              <a:rPr lang="pl-PL" dirty="0" err="1"/>
              <a:t>późn</a:t>
            </a:r>
            <a:r>
              <a:rPr lang="pl-PL" dirty="0"/>
              <a:t>. zm.</a:t>
            </a:r>
          </a:p>
          <a:p>
            <a:pPr marL="0" indent="0">
              <a:buNone/>
            </a:pPr>
            <a:endParaRPr lang="pl-PL" dirty="0"/>
          </a:p>
          <a:p>
            <a:pPr marL="0" indent="0">
              <a:buNone/>
            </a:pPr>
            <a:r>
              <a:rPr lang="pl-PL" dirty="0"/>
              <a:t>Dz. ew. nr 1236/1, 1236/2 w miejsc. Gorzyce – obszar wskazany jako PE – </a:t>
            </a:r>
            <a:r>
              <a:rPr lang="pl-PL" i="1" dirty="0"/>
              <a:t>tereny powierzchniowej eksploatacji</a:t>
            </a:r>
            <a:r>
              <a:rPr lang="pl-PL" dirty="0"/>
              <a:t> oraz </a:t>
            </a:r>
            <a:r>
              <a:rPr lang="pl-PL" i="1" dirty="0"/>
              <a:t>surowce ilaste ceramiki budowlanej </a:t>
            </a:r>
            <a:r>
              <a:rPr lang="pl-PL" dirty="0"/>
              <a:t>pozostawić w dotychczasowym użytkowaniu.</a:t>
            </a:r>
          </a:p>
        </p:txBody>
      </p:sp>
    </p:spTree>
    <p:extLst>
      <p:ext uri="{BB962C8B-B14F-4D97-AF65-F5344CB8AC3E}">
        <p14:creationId xmlns:p14="http://schemas.microsoft.com/office/powerpoint/2010/main" val="26792229"/>
      </p:ext>
    </p:extLst>
  </p:cSld>
  <p:clrMapOvr>
    <a:masterClrMapping/>
  </p:clrMapOvr>
  <p:transition>
    <p:pull dir="l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402"/>
            <a:ext cx="9144000" cy="6387195"/>
          </a:xfrm>
          <a:prstGeom prst="rect">
            <a:avLst/>
          </a:prstGeom>
        </p:spPr>
      </p:pic>
    </p:spTree>
    <p:extLst>
      <p:ext uri="{BB962C8B-B14F-4D97-AF65-F5344CB8AC3E}">
        <p14:creationId xmlns:p14="http://schemas.microsoft.com/office/powerpoint/2010/main" val="1572971569"/>
      </p:ext>
    </p:extLst>
  </p:cSld>
  <p:clrMapOvr>
    <a:masterClrMapping/>
  </p:clrMapOvr>
  <p:transition>
    <p:pull dir="l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Kontakt</a:t>
            </a:r>
          </a:p>
        </p:txBody>
      </p:sp>
      <p:sp>
        <p:nvSpPr>
          <p:cNvPr id="3" name="Symbol zastępczy zawartości 2"/>
          <p:cNvSpPr>
            <a:spLocks noGrp="1"/>
          </p:cNvSpPr>
          <p:nvPr>
            <p:ph idx="1"/>
          </p:nvPr>
        </p:nvSpPr>
        <p:spPr/>
        <p:txBody>
          <a:bodyPr/>
          <a:lstStyle/>
          <a:p>
            <a:pPr algn="ctr">
              <a:buNone/>
            </a:pPr>
            <a:r>
              <a:rPr lang="pl-PL" dirty="0"/>
              <a:t>Koordynator projektu planu zadań ochronnych</a:t>
            </a:r>
          </a:p>
          <a:p>
            <a:pPr algn="ctr">
              <a:buNone/>
            </a:pPr>
            <a:r>
              <a:rPr lang="pl-PL" dirty="0"/>
              <a:t>dla obszaru Dolina Dolnego Sanu</a:t>
            </a:r>
          </a:p>
          <a:p>
            <a:pPr algn="ctr">
              <a:buNone/>
            </a:pPr>
            <a:endParaRPr lang="pl-PL" dirty="0"/>
          </a:p>
          <a:p>
            <a:pPr algn="ctr">
              <a:buNone/>
            </a:pPr>
            <a:r>
              <a:rPr lang="pl-PL" dirty="0"/>
              <a:t>Dominik Wróbel</a:t>
            </a:r>
          </a:p>
          <a:p>
            <a:pPr algn="ctr">
              <a:buNone/>
            </a:pPr>
            <a:r>
              <a:rPr lang="pl-PL" dirty="0"/>
              <a:t>tel.: 503 765 895</a:t>
            </a:r>
          </a:p>
          <a:p>
            <a:pPr algn="ctr">
              <a:buNone/>
            </a:pPr>
            <a:r>
              <a:rPr lang="pl-PL" dirty="0"/>
              <a:t>e-mail: </a:t>
            </a:r>
            <a:r>
              <a:rPr lang="pl-PL" dirty="0" err="1"/>
              <a:t>pterido@interia.pl</a:t>
            </a:r>
            <a:endParaRPr lang="pl-PL" dirty="0"/>
          </a:p>
        </p:txBody>
      </p:sp>
      <p:pic>
        <p:nvPicPr>
          <p:cNvPr id="5" name="Picture 2"/>
          <p:cNvPicPr>
            <a:picLocks noChangeAspect="1" noChangeArrowheads="1"/>
          </p:cNvPicPr>
          <p:nvPr/>
        </p:nvPicPr>
        <p:blipFill>
          <a:blip r:embed="rId2" cstate="print"/>
          <a:srcRect/>
          <a:stretch>
            <a:fillRect/>
          </a:stretch>
        </p:blipFill>
        <p:spPr bwMode="auto">
          <a:xfrm>
            <a:off x="0" y="5791386"/>
            <a:ext cx="9144000" cy="1066614"/>
          </a:xfrm>
          <a:prstGeom prst="rect">
            <a:avLst/>
          </a:prstGeom>
          <a:noFill/>
          <a:ln w="9525">
            <a:noFill/>
            <a:miter lim="800000"/>
            <a:headEnd/>
            <a:tailEnd/>
          </a:ln>
        </p:spPr>
      </p:pic>
    </p:spTree>
  </p:cSld>
  <p:clrMapOvr>
    <a:masterClrMapping/>
  </p:clrMapOvr>
  <p:transition>
    <p:pull dir="l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2990464"/>
      </p:ext>
    </p:extLst>
  </p:cSld>
  <p:clrMapOvr>
    <a:masterClrMapping/>
  </p:clrMapOvr>
  <p:transition>
    <p:pull dir="l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7100702"/>
      </p:ext>
    </p:extLst>
  </p:cSld>
  <p:clrMapOvr>
    <a:masterClrMapping/>
  </p:clrMapOvr>
  <p:transition>
    <p:pull dir="l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2703553"/>
      </p:ext>
    </p:extLst>
  </p:cSld>
  <p:clrMapOvr>
    <a:masterClrMapping/>
  </p:clrMapOvr>
  <p:transition>
    <p:pull dir="l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2013949"/>
      </p:ext>
    </p:extLst>
  </p:cSld>
  <p:clrMapOvr>
    <a:masterClrMapping/>
  </p:clrMapOvr>
  <p:transition>
    <p:pull dir="l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1489826"/>
      </p:ext>
    </p:extLst>
  </p:cSld>
  <p:clrMapOvr>
    <a:masterClrMapping/>
  </p:clrMapOvr>
  <p:transition>
    <p:pull dir="lu"/>
  </p:transition>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8056</TotalTime>
  <Words>1910</Words>
  <Application>Microsoft Office PowerPoint</Application>
  <PresentationFormat>Pokaz na ekranie (4:3)</PresentationFormat>
  <Paragraphs>176</Paragraphs>
  <Slides>47</Slides>
  <Notes>0</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47</vt:i4>
      </vt:variant>
    </vt:vector>
  </HeadingPairs>
  <TitlesOfParts>
    <vt:vector size="50" baseType="lpstr">
      <vt:lpstr>Arial</vt:lpstr>
      <vt:lpstr>Calibri</vt:lpstr>
      <vt:lpstr>Motyw pakietu Office</vt:lpstr>
      <vt:lpstr>Dolina Dolnego Sanu PLH 180020</vt:lpstr>
      <vt:lpstr>Położenie administracyjne</vt:lpstr>
      <vt:lpstr>Prezentacja programu PowerPoint</vt:lpstr>
      <vt:lpstr>Propozycja zmian granicy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Zagrożenia</vt:lpstr>
      <vt:lpstr>Cele działań ochronnych</vt:lpstr>
      <vt:lpstr>Działania ochronne</vt:lpstr>
      <vt:lpstr>Działania ochronne</vt:lpstr>
      <vt:lpstr>Działania ochronne</vt:lpstr>
      <vt:lpstr>Działania ochronne</vt:lpstr>
      <vt:lpstr>Działania ochronne</vt:lpstr>
      <vt:lpstr>Działania ochronne</vt:lpstr>
      <vt:lpstr>Działania ochronne</vt:lpstr>
      <vt:lpstr>Działania ochronne</vt:lpstr>
      <vt:lpstr>Działania ochronne</vt:lpstr>
      <vt:lpstr>Działania ochronne</vt:lpstr>
      <vt:lpstr>Działania ochronne</vt:lpstr>
      <vt:lpstr>Działania ochronne</vt:lpstr>
      <vt:lpstr>Działania ochronne</vt:lpstr>
      <vt:lpstr>Działania ochronne</vt:lpstr>
      <vt:lpstr>Uwagi</vt:lpstr>
      <vt:lpstr>Uwagi</vt:lpstr>
      <vt:lpstr>Uwagi</vt:lpstr>
      <vt:lpstr>Wskazania do dokumentów planistycznych</vt:lpstr>
      <vt:lpstr>Prezentacja programu PowerPoint</vt:lpstr>
      <vt:lpstr>Wskazania do dokumentów planistycznych</vt:lpstr>
      <vt:lpstr>Prezentacja programu PowerPoint</vt:lpstr>
      <vt:lpstr>Prezentacja programu PowerPoint</vt:lpstr>
      <vt:lpstr>Wskazania do dokumentów planistycznych</vt:lpstr>
      <vt:lpstr>Prezentacja programu PowerPoint</vt:lpstr>
      <vt:lpstr>Prezentacja programu PowerPoint</vt:lpstr>
      <vt:lpstr>Wskazania do dokumentów planistycznych</vt:lpstr>
      <vt:lpstr>Prezentacja programu PowerPoint</vt:lpstr>
      <vt:lpstr>Prezentacja programu PowerPoint</vt:lpstr>
      <vt:lpstr>Prezentacja programu PowerPoint</vt:lpstr>
      <vt:lpstr>Prezentacja programu PowerPoint</vt:lpstr>
      <vt:lpstr>Prezentacja programu PowerPoint</vt:lpstr>
      <vt:lpstr>Wskazania do dokumentów planistycznych</vt:lpstr>
      <vt:lpstr>Prezentacja programu PowerPoint</vt:lpstr>
      <vt:lpstr>Kontakt</vt:lpstr>
    </vt:vector>
  </TitlesOfParts>
  <Company>Windows 2002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Windows XP</dc:creator>
  <cp:lastModifiedBy>KPU Krosno</cp:lastModifiedBy>
  <cp:revision>346</cp:revision>
  <dcterms:created xsi:type="dcterms:W3CDTF">2012-07-04T21:32:07Z</dcterms:created>
  <dcterms:modified xsi:type="dcterms:W3CDTF">2022-06-24T09:15:52Z</dcterms:modified>
</cp:coreProperties>
</file>