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66" r:id="rId5"/>
  </p:sldMasterIdLst>
  <p:notesMasterIdLst>
    <p:notesMasterId r:id="rId24"/>
  </p:notesMasterIdLst>
  <p:sldIdLst>
    <p:sldId id="280" r:id="rId6"/>
    <p:sldId id="307" r:id="rId7"/>
    <p:sldId id="319" r:id="rId8"/>
    <p:sldId id="318" r:id="rId9"/>
    <p:sldId id="317" r:id="rId10"/>
    <p:sldId id="316" r:id="rId11"/>
    <p:sldId id="315" r:id="rId12"/>
    <p:sldId id="314" r:id="rId13"/>
    <p:sldId id="313" r:id="rId14"/>
    <p:sldId id="312" r:id="rId15"/>
    <p:sldId id="311" r:id="rId16"/>
    <p:sldId id="310" r:id="rId17"/>
    <p:sldId id="309" r:id="rId18"/>
    <p:sldId id="321" r:id="rId19"/>
    <p:sldId id="324" r:id="rId20"/>
    <p:sldId id="323" r:id="rId21"/>
    <p:sldId id="322" r:id="rId22"/>
    <p:sldId id="320" r:id="rId2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polonia Maj" userId="a6eded27-72f5-41bb-b751-e684258a7aa1" providerId="ADAL" clId="{E75DBA59-087D-4606-A119-A6A2091AB3A8}"/>
    <pc:docChg chg="undo custSel modSld">
      <pc:chgData name="Apolonia Maj" userId="a6eded27-72f5-41bb-b751-e684258a7aa1" providerId="ADAL" clId="{E75DBA59-087D-4606-A119-A6A2091AB3A8}" dt="2024-03-01T09:08:47.578" v="206" actId="20577"/>
      <pc:docMkLst>
        <pc:docMk/>
      </pc:docMkLst>
      <pc:sldChg chg="modSp mod">
        <pc:chgData name="Apolonia Maj" userId="a6eded27-72f5-41bb-b751-e684258a7aa1" providerId="ADAL" clId="{E75DBA59-087D-4606-A119-A6A2091AB3A8}" dt="2024-03-01T09:07:24.153" v="204" actId="113"/>
        <pc:sldMkLst>
          <pc:docMk/>
          <pc:sldMk cId="1185921896" sldId="313"/>
        </pc:sldMkLst>
        <pc:spChg chg="mod">
          <ac:chgData name="Apolonia Maj" userId="a6eded27-72f5-41bb-b751-e684258a7aa1" providerId="ADAL" clId="{E75DBA59-087D-4606-A119-A6A2091AB3A8}" dt="2024-03-01T09:07:24.153" v="204" actId="113"/>
          <ac:spMkLst>
            <pc:docMk/>
            <pc:sldMk cId="1185921896" sldId="313"/>
            <ac:spMk id="2" creationId="{C854616A-C881-6182-9B0B-83C67AAD74DA}"/>
          </ac:spMkLst>
        </pc:spChg>
      </pc:sldChg>
      <pc:sldChg chg="modSp mod">
        <pc:chgData name="Apolonia Maj" userId="a6eded27-72f5-41bb-b751-e684258a7aa1" providerId="ADAL" clId="{E75DBA59-087D-4606-A119-A6A2091AB3A8}" dt="2024-03-01T09:03:04.937" v="159" actId="20577"/>
        <pc:sldMkLst>
          <pc:docMk/>
          <pc:sldMk cId="2674480531" sldId="314"/>
        </pc:sldMkLst>
        <pc:spChg chg="mod">
          <ac:chgData name="Apolonia Maj" userId="a6eded27-72f5-41bb-b751-e684258a7aa1" providerId="ADAL" clId="{E75DBA59-087D-4606-A119-A6A2091AB3A8}" dt="2024-03-01T09:03:04.937" v="159" actId="20577"/>
          <ac:spMkLst>
            <pc:docMk/>
            <pc:sldMk cId="2674480531" sldId="314"/>
            <ac:spMk id="2" creationId="{22B075E6-224A-CBCB-1C23-29CE45C3BF98}"/>
          </ac:spMkLst>
        </pc:spChg>
      </pc:sldChg>
      <pc:sldChg chg="modSp mod">
        <pc:chgData name="Apolonia Maj" userId="a6eded27-72f5-41bb-b751-e684258a7aa1" providerId="ADAL" clId="{E75DBA59-087D-4606-A119-A6A2091AB3A8}" dt="2024-03-01T09:01:07.696" v="127" actId="20577"/>
        <pc:sldMkLst>
          <pc:docMk/>
          <pc:sldMk cId="913214024" sldId="315"/>
        </pc:sldMkLst>
        <pc:spChg chg="mod">
          <ac:chgData name="Apolonia Maj" userId="a6eded27-72f5-41bb-b751-e684258a7aa1" providerId="ADAL" clId="{E75DBA59-087D-4606-A119-A6A2091AB3A8}" dt="2024-03-01T09:01:07.696" v="127" actId="20577"/>
          <ac:spMkLst>
            <pc:docMk/>
            <pc:sldMk cId="913214024" sldId="315"/>
            <ac:spMk id="2" creationId="{335944E1-B969-63DF-35D5-238531D35713}"/>
          </ac:spMkLst>
        </pc:spChg>
      </pc:sldChg>
      <pc:sldChg chg="modSp mod">
        <pc:chgData name="Apolonia Maj" userId="a6eded27-72f5-41bb-b751-e684258a7aa1" providerId="ADAL" clId="{E75DBA59-087D-4606-A119-A6A2091AB3A8}" dt="2024-03-01T08:49:15.567" v="0" actId="20577"/>
        <pc:sldMkLst>
          <pc:docMk/>
          <pc:sldMk cId="372205299" sldId="318"/>
        </pc:sldMkLst>
        <pc:spChg chg="mod">
          <ac:chgData name="Apolonia Maj" userId="a6eded27-72f5-41bb-b751-e684258a7aa1" providerId="ADAL" clId="{E75DBA59-087D-4606-A119-A6A2091AB3A8}" dt="2024-03-01T08:49:15.567" v="0" actId="20577"/>
          <ac:spMkLst>
            <pc:docMk/>
            <pc:sldMk cId="372205299" sldId="318"/>
            <ac:spMk id="2" creationId="{13C04F2E-2868-7D03-16F2-26ACCE6DD739}"/>
          </ac:spMkLst>
        </pc:spChg>
      </pc:sldChg>
      <pc:sldChg chg="modSp mod">
        <pc:chgData name="Apolonia Maj" userId="a6eded27-72f5-41bb-b751-e684258a7aa1" providerId="ADAL" clId="{E75DBA59-087D-4606-A119-A6A2091AB3A8}" dt="2024-03-01T09:08:47.578" v="206" actId="20577"/>
        <pc:sldMkLst>
          <pc:docMk/>
          <pc:sldMk cId="1140965823" sldId="322"/>
        </pc:sldMkLst>
        <pc:spChg chg="mod">
          <ac:chgData name="Apolonia Maj" userId="a6eded27-72f5-41bb-b751-e684258a7aa1" providerId="ADAL" clId="{E75DBA59-087D-4606-A119-A6A2091AB3A8}" dt="2024-03-01T09:08:47.578" v="206" actId="20577"/>
          <ac:spMkLst>
            <pc:docMk/>
            <pc:sldMk cId="1140965823" sldId="322"/>
            <ac:spMk id="2" creationId="{D2C6F8FE-B8DE-526F-E0C2-7111741D5AAF}"/>
          </ac:spMkLst>
        </pc:spChg>
      </pc:sldChg>
    </pc:docChg>
  </pc:docChgLst>
  <pc:docChgLst>
    <pc:chgData name="Sławomir Zubiak" userId="0def3340-4e4f-460d-ba70-3720a8b38459" providerId="ADAL" clId="{CDED5591-BBE8-416F-BA6E-7F9FA7604545}"/>
    <pc:docChg chg="undo custSel modSld">
      <pc:chgData name="Sławomir Zubiak" userId="0def3340-4e4f-460d-ba70-3720a8b38459" providerId="ADAL" clId="{CDED5591-BBE8-416F-BA6E-7F9FA7604545}" dt="2024-03-01T13:07:07.295" v="164" actId="20577"/>
      <pc:docMkLst>
        <pc:docMk/>
      </pc:docMkLst>
      <pc:sldChg chg="modSp mod">
        <pc:chgData name="Sławomir Zubiak" userId="0def3340-4e4f-460d-ba70-3720a8b38459" providerId="ADAL" clId="{CDED5591-BBE8-416F-BA6E-7F9FA7604545}" dt="2024-03-01T08:09:16.404" v="45" actId="20577"/>
        <pc:sldMkLst>
          <pc:docMk/>
          <pc:sldMk cId="1482537715" sldId="307"/>
        </pc:sldMkLst>
        <pc:spChg chg="mod">
          <ac:chgData name="Sławomir Zubiak" userId="0def3340-4e4f-460d-ba70-3720a8b38459" providerId="ADAL" clId="{CDED5591-BBE8-416F-BA6E-7F9FA7604545}" dt="2024-03-01T08:09:16.404" v="45" actId="20577"/>
          <ac:spMkLst>
            <pc:docMk/>
            <pc:sldMk cId="1482537715" sldId="307"/>
            <ac:spMk id="4" creationId="{1C2B4E7D-7460-B3FC-EBD1-45B7A4A7C9B4}"/>
          </ac:spMkLst>
        </pc:spChg>
      </pc:sldChg>
      <pc:sldChg chg="modSp mod">
        <pc:chgData name="Sławomir Zubiak" userId="0def3340-4e4f-460d-ba70-3720a8b38459" providerId="ADAL" clId="{CDED5591-BBE8-416F-BA6E-7F9FA7604545}" dt="2024-03-01T12:28:21.099" v="160" actId="113"/>
        <pc:sldMkLst>
          <pc:docMk/>
          <pc:sldMk cId="901388542" sldId="310"/>
        </pc:sldMkLst>
        <pc:spChg chg="mod">
          <ac:chgData name="Sławomir Zubiak" userId="0def3340-4e4f-460d-ba70-3720a8b38459" providerId="ADAL" clId="{CDED5591-BBE8-416F-BA6E-7F9FA7604545}" dt="2024-03-01T12:28:21.099" v="160" actId="113"/>
          <ac:spMkLst>
            <pc:docMk/>
            <pc:sldMk cId="901388542" sldId="310"/>
            <ac:spMk id="2" creationId="{B9345E52-9F17-3DF7-1A66-228C80CEBE62}"/>
          </ac:spMkLst>
        </pc:spChg>
      </pc:sldChg>
      <pc:sldChg chg="modSp mod">
        <pc:chgData name="Sławomir Zubiak" userId="0def3340-4e4f-460d-ba70-3720a8b38459" providerId="ADAL" clId="{CDED5591-BBE8-416F-BA6E-7F9FA7604545}" dt="2024-03-01T11:52:32.321" v="147" actId="20577"/>
        <pc:sldMkLst>
          <pc:docMk/>
          <pc:sldMk cId="760760190" sldId="311"/>
        </pc:sldMkLst>
        <pc:spChg chg="mod">
          <ac:chgData name="Sławomir Zubiak" userId="0def3340-4e4f-460d-ba70-3720a8b38459" providerId="ADAL" clId="{CDED5591-BBE8-416F-BA6E-7F9FA7604545}" dt="2024-03-01T11:52:32.321" v="147" actId="20577"/>
          <ac:spMkLst>
            <pc:docMk/>
            <pc:sldMk cId="760760190" sldId="311"/>
            <ac:spMk id="2" creationId="{3925E498-3544-B69D-47F1-5CCF118350A8}"/>
          </ac:spMkLst>
        </pc:spChg>
      </pc:sldChg>
      <pc:sldChg chg="modSp mod">
        <pc:chgData name="Sławomir Zubiak" userId="0def3340-4e4f-460d-ba70-3720a8b38459" providerId="ADAL" clId="{CDED5591-BBE8-416F-BA6E-7F9FA7604545}" dt="2024-03-01T11:44:05.498" v="135" actId="20577"/>
        <pc:sldMkLst>
          <pc:docMk/>
          <pc:sldMk cId="2674480531" sldId="314"/>
        </pc:sldMkLst>
        <pc:spChg chg="mod">
          <ac:chgData name="Sławomir Zubiak" userId="0def3340-4e4f-460d-ba70-3720a8b38459" providerId="ADAL" clId="{CDED5591-BBE8-416F-BA6E-7F9FA7604545}" dt="2024-03-01T11:44:05.498" v="135" actId="20577"/>
          <ac:spMkLst>
            <pc:docMk/>
            <pc:sldMk cId="2674480531" sldId="314"/>
            <ac:spMk id="2" creationId="{22B075E6-224A-CBCB-1C23-29CE45C3BF98}"/>
          </ac:spMkLst>
        </pc:spChg>
      </pc:sldChg>
      <pc:sldChg chg="modSp mod">
        <pc:chgData name="Sławomir Zubiak" userId="0def3340-4e4f-460d-ba70-3720a8b38459" providerId="ADAL" clId="{CDED5591-BBE8-416F-BA6E-7F9FA7604545}" dt="2024-03-01T11:42:26.858" v="132" actId="6549"/>
        <pc:sldMkLst>
          <pc:docMk/>
          <pc:sldMk cId="913214024" sldId="315"/>
        </pc:sldMkLst>
        <pc:spChg chg="mod">
          <ac:chgData name="Sławomir Zubiak" userId="0def3340-4e4f-460d-ba70-3720a8b38459" providerId="ADAL" clId="{CDED5591-BBE8-416F-BA6E-7F9FA7604545}" dt="2024-03-01T11:42:26.858" v="132" actId="6549"/>
          <ac:spMkLst>
            <pc:docMk/>
            <pc:sldMk cId="913214024" sldId="315"/>
            <ac:spMk id="2" creationId="{335944E1-B969-63DF-35D5-238531D35713}"/>
          </ac:spMkLst>
        </pc:spChg>
      </pc:sldChg>
      <pc:sldChg chg="modSp mod">
        <pc:chgData name="Sławomir Zubiak" userId="0def3340-4e4f-460d-ba70-3720a8b38459" providerId="ADAL" clId="{CDED5591-BBE8-416F-BA6E-7F9FA7604545}" dt="2024-03-01T08:27:55.319" v="129" actId="20577"/>
        <pc:sldMkLst>
          <pc:docMk/>
          <pc:sldMk cId="326052524" sldId="316"/>
        </pc:sldMkLst>
        <pc:spChg chg="mod">
          <ac:chgData name="Sławomir Zubiak" userId="0def3340-4e4f-460d-ba70-3720a8b38459" providerId="ADAL" clId="{CDED5591-BBE8-416F-BA6E-7F9FA7604545}" dt="2024-03-01T08:27:55.319" v="129" actId="20577"/>
          <ac:spMkLst>
            <pc:docMk/>
            <pc:sldMk cId="326052524" sldId="316"/>
            <ac:spMk id="2" creationId="{42E4239B-8E14-D1EB-4321-F3079AA36F19}"/>
          </ac:spMkLst>
        </pc:spChg>
      </pc:sldChg>
      <pc:sldChg chg="modSp mod">
        <pc:chgData name="Sławomir Zubiak" userId="0def3340-4e4f-460d-ba70-3720a8b38459" providerId="ADAL" clId="{CDED5591-BBE8-416F-BA6E-7F9FA7604545}" dt="2024-03-01T08:43:26.759" v="130" actId="113"/>
        <pc:sldMkLst>
          <pc:docMk/>
          <pc:sldMk cId="614546005" sldId="317"/>
        </pc:sldMkLst>
        <pc:spChg chg="mod">
          <ac:chgData name="Sławomir Zubiak" userId="0def3340-4e4f-460d-ba70-3720a8b38459" providerId="ADAL" clId="{CDED5591-BBE8-416F-BA6E-7F9FA7604545}" dt="2024-03-01T08:43:26.759" v="130" actId="113"/>
          <ac:spMkLst>
            <pc:docMk/>
            <pc:sldMk cId="614546005" sldId="317"/>
            <ac:spMk id="2" creationId="{B660BA83-7AB7-3823-1FFA-E0A23D9BD7B8}"/>
          </ac:spMkLst>
        </pc:spChg>
      </pc:sldChg>
      <pc:sldChg chg="modSp mod">
        <pc:chgData name="Sławomir Zubiak" userId="0def3340-4e4f-460d-ba70-3720a8b38459" providerId="ADAL" clId="{CDED5591-BBE8-416F-BA6E-7F9FA7604545}" dt="2024-03-01T11:41:28.975" v="131" actId="113"/>
        <pc:sldMkLst>
          <pc:docMk/>
          <pc:sldMk cId="372205299" sldId="318"/>
        </pc:sldMkLst>
        <pc:spChg chg="mod">
          <ac:chgData name="Sławomir Zubiak" userId="0def3340-4e4f-460d-ba70-3720a8b38459" providerId="ADAL" clId="{CDED5591-BBE8-416F-BA6E-7F9FA7604545}" dt="2024-03-01T11:41:28.975" v="131" actId="113"/>
          <ac:spMkLst>
            <pc:docMk/>
            <pc:sldMk cId="372205299" sldId="318"/>
            <ac:spMk id="2" creationId="{13C04F2E-2868-7D03-16F2-26ACCE6DD739}"/>
          </ac:spMkLst>
        </pc:spChg>
      </pc:sldChg>
      <pc:sldChg chg="modSp mod">
        <pc:chgData name="Sławomir Zubiak" userId="0def3340-4e4f-460d-ba70-3720a8b38459" providerId="ADAL" clId="{CDED5591-BBE8-416F-BA6E-7F9FA7604545}" dt="2024-03-01T08:10:22.624" v="52" actId="5793"/>
        <pc:sldMkLst>
          <pc:docMk/>
          <pc:sldMk cId="3686174943" sldId="319"/>
        </pc:sldMkLst>
        <pc:spChg chg="mod">
          <ac:chgData name="Sławomir Zubiak" userId="0def3340-4e4f-460d-ba70-3720a8b38459" providerId="ADAL" clId="{CDED5591-BBE8-416F-BA6E-7F9FA7604545}" dt="2024-03-01T08:10:22.624" v="52" actId="5793"/>
          <ac:spMkLst>
            <pc:docMk/>
            <pc:sldMk cId="3686174943" sldId="319"/>
            <ac:spMk id="6" creationId="{B4ED99D4-5CD5-A86F-ED78-DB807BD28B69}"/>
          </ac:spMkLst>
        </pc:spChg>
        <pc:spChg chg="mod">
          <ac:chgData name="Sławomir Zubiak" userId="0def3340-4e4f-460d-ba70-3720a8b38459" providerId="ADAL" clId="{CDED5591-BBE8-416F-BA6E-7F9FA7604545}" dt="2024-03-01T08:10:16.100" v="50" actId="255"/>
          <ac:spMkLst>
            <pc:docMk/>
            <pc:sldMk cId="3686174943" sldId="319"/>
            <ac:spMk id="7" creationId="{33120FFD-899A-7A30-BF66-1986161096CC}"/>
          </ac:spMkLst>
        </pc:spChg>
      </pc:sldChg>
      <pc:sldChg chg="modSp mod">
        <pc:chgData name="Sławomir Zubiak" userId="0def3340-4e4f-460d-ba70-3720a8b38459" providerId="ADAL" clId="{CDED5591-BBE8-416F-BA6E-7F9FA7604545}" dt="2024-03-01T13:07:07.295" v="164" actId="20577"/>
        <pc:sldMkLst>
          <pc:docMk/>
          <pc:sldMk cId="1140965823" sldId="322"/>
        </pc:sldMkLst>
        <pc:spChg chg="mod">
          <ac:chgData name="Sławomir Zubiak" userId="0def3340-4e4f-460d-ba70-3720a8b38459" providerId="ADAL" clId="{CDED5591-BBE8-416F-BA6E-7F9FA7604545}" dt="2024-03-01T13:07:07.295" v="164" actId="20577"/>
          <ac:spMkLst>
            <pc:docMk/>
            <pc:sldMk cId="1140965823" sldId="322"/>
            <ac:spMk id="2" creationId="{D2C6F8FE-B8DE-526F-E0C2-7111741D5AAF}"/>
          </ac:spMkLst>
        </pc:spChg>
      </pc:sldChg>
      <pc:sldChg chg="modSp mod">
        <pc:chgData name="Sławomir Zubiak" userId="0def3340-4e4f-460d-ba70-3720a8b38459" providerId="ADAL" clId="{CDED5591-BBE8-416F-BA6E-7F9FA7604545}" dt="2024-03-01T12:43:10.534" v="162" actId="20577"/>
        <pc:sldMkLst>
          <pc:docMk/>
          <pc:sldMk cId="512922700" sldId="323"/>
        </pc:sldMkLst>
        <pc:spChg chg="mod">
          <ac:chgData name="Sławomir Zubiak" userId="0def3340-4e4f-460d-ba70-3720a8b38459" providerId="ADAL" clId="{CDED5591-BBE8-416F-BA6E-7F9FA7604545}" dt="2024-03-01T12:43:10.534" v="162" actId="20577"/>
          <ac:spMkLst>
            <pc:docMk/>
            <pc:sldMk cId="512922700" sldId="323"/>
            <ac:spMk id="2" creationId="{5A2FACDE-23DC-AF53-1E6B-14B18A3FB6E5}"/>
          </ac:spMkLst>
        </pc:spChg>
      </pc:sldChg>
    </pc:docChg>
  </pc:docChgLst>
  <pc:docChgLst>
    <pc:chgData name="Krzysztof Jurek" userId="6558d977-9043-47b1-9dd2-564bae4e934d" providerId="ADAL" clId="{CA94DDC0-6806-48BE-9D46-2B1F44D841DA}"/>
    <pc:docChg chg="modSld">
      <pc:chgData name="Krzysztof Jurek" userId="6558d977-9043-47b1-9dd2-564bae4e934d" providerId="ADAL" clId="{CA94DDC0-6806-48BE-9D46-2B1F44D841DA}" dt="2024-03-04T06:42:07.262" v="12" actId="13926"/>
      <pc:docMkLst>
        <pc:docMk/>
      </pc:docMkLst>
      <pc:sldChg chg="modSp mod">
        <pc:chgData name="Krzysztof Jurek" userId="6558d977-9043-47b1-9dd2-564bae4e934d" providerId="ADAL" clId="{CA94DDC0-6806-48BE-9D46-2B1F44D841DA}" dt="2024-03-04T06:42:07.262" v="12" actId="13926"/>
        <pc:sldMkLst>
          <pc:docMk/>
          <pc:sldMk cId="2674480531" sldId="314"/>
        </pc:sldMkLst>
        <pc:spChg chg="mod">
          <ac:chgData name="Krzysztof Jurek" userId="6558d977-9043-47b1-9dd2-564bae4e934d" providerId="ADAL" clId="{CA94DDC0-6806-48BE-9D46-2B1F44D841DA}" dt="2024-03-04T06:42:07.262" v="12" actId="13926"/>
          <ac:spMkLst>
            <pc:docMk/>
            <pc:sldMk cId="2674480531" sldId="314"/>
            <ac:spMk id="2" creationId="{22B075E6-224A-CBCB-1C23-29CE45C3BF9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FE4DF-5D41-418F-9EE1-D28E58266A2D}" type="datetimeFigureOut">
              <a:rPr lang="pl-PL" smtClean="0"/>
              <a:t>04.03.2024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BC178-7B6E-4CFF-8356-A7962F0886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1061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7497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88300-5624-345C-C062-D71C510B8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FC3A6A2-0598-BAB5-F714-5494E79D43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E687D2B-45DA-8E53-AD6E-3F3D9B3982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296941E-028C-2D50-C6F3-0FB25236F5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2406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BB3E4-A8F3-E25D-35C7-9F0598610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6811E1CD-7CA4-1BEF-6B2B-20EBDE5BE9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C39947BE-A517-41D6-2A8D-E6D63433DA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A4F1AF3-CE26-E7BE-7C2C-07F8BAD6F5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5490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31EA1-AB6B-06BB-8A7E-9C4BFA4E6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D21ABE7F-1656-4D5F-BAED-FFD7AF9C08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12F40F7D-EC1C-81A1-9D2A-E770470239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35370BE-EA47-F4EC-784D-7B23479D36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8546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4983E-4F9C-A714-9B3B-9730803FC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4597E9D-7938-7FCD-CA75-F275995C8C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8A63D33B-70CD-C47B-F36F-CE19A61A6B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FB63279-05C5-11DB-5C43-97BF779CCD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3100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6221C-0D50-1A79-405C-89A2663A0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1080B04-C5AF-D701-AFDB-B0D2D1DEC5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FFF4ED0-2455-AC38-C445-B3DBF17CBE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5776260-ED43-A402-F0CA-BC8AC016D4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6337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23707-739E-8E6D-CA5E-B2677007F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1589D0C0-BFF5-AD6A-2F9D-BE156EA8B4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E0620A79-0729-344B-08AF-750D1A581B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52F18FC-3B50-52BF-F895-216537CCB0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7103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CE8BE-34A0-CE56-B123-9AD568627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FEAE44A-FC83-8E6F-7659-E23A7D19C5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B4379EC-F25F-EEC9-62FA-BAF4AD0AAA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8EADD81-0E82-2F3F-D102-1E1D015664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6106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3F6FB-81B5-6C2C-EE46-475C5876F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6A4B157F-B383-54A0-6613-AC59042315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01AED57-FEAA-A80E-70A1-92367DBCFB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C6269E5-F02F-5755-0F4F-50BF58CC3C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07618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6165D-D16A-3D59-8EF5-6CBC63169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CEEED91-7262-2DB6-A630-627B20A62A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4699060-9854-F2D4-AA9B-1190A4D033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8917E7E-D6D3-49EA-141C-53BFD12579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8292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7340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AFF8C-8996-3730-07B3-D2FC9453A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F88F0B5-6BC1-06E7-492C-1B4F7B7D30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8AF5D86E-601F-6EC4-2745-FCF055408F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8CF822D-2B34-7DFE-04D1-E45A5F7DF7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6271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D1FB1-DACD-6124-A397-949868BE0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EBCBB12F-AEDB-F9C2-888F-82C6AC2808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B5096852-AECF-68FE-415C-6D2AB74B98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409E465-96F0-6D6F-A0E3-7134B01D9C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2834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B7C31-7CCC-3AB1-CA96-BF86022DA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5B6A5F6-CA30-8FF7-E73C-8A8FF4DDBD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506E9D97-4DFA-D4FD-0880-E865449431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A3BC439-1BC6-45E0-4798-7C35B05E36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3887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A3D88-013E-5E19-2131-2ACF101AA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F340D1A-DD48-D5B7-F7C7-D056BD7EED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EB76083D-ACED-8B61-7A93-67F83B45AE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225A575-E936-C627-C5A0-8A200FE3C5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9963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60DEF-627F-B967-7A17-ABB2B1F6B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031399A-EA3F-30B0-C638-851D324422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572E100-B1EA-9FD3-FAD8-1D16BB0B93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65524FF-03A7-34CB-3F39-177A5A8886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9408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A6BFE-4689-1C58-914A-03558CBD3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DCDA0D4-0CFA-527D-BA55-10516E0983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DB2AA75-1886-ECD5-8C99-9E98176EC9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8EF9D1-6464-D14C-9E52-F7F18D885C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1109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DEA87-2E10-5E31-A856-3F7D156AE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66D50CEF-CD3B-C584-3DED-16C8ECD299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B734416-E044-C700-26DB-DF84A0E972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864CF93-0CAC-E375-6622-8E941CC004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BC178-7B6E-4CFF-8356-A7962F0886F9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4107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446448-D936-65D6-6F12-482F0DABD5E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FD1A6EE-40D4-2234-0EC7-2FE96974DE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pl-PL" sz="2400" b="0" i="0" u="none" strike="noStrike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204414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8C70C5-9838-7F81-B92D-54388E74E4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8368" y="264983"/>
            <a:ext cx="10881102" cy="97860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0B5FA35-26FA-8714-EB69-89BBA3EC62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1527049"/>
            <a:ext cx="10881103" cy="41906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pl-PL" sz="2400" b="0" i="0" u="none" strike="noStrike" cap="none" spc="0" baseline="0">
                <a:solidFill>
                  <a:schemeClr val="bg1"/>
                </a:solidFill>
                <a:uFillTx/>
                <a:latin typeface="Calibri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470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6E74B8D6-9024-2F5A-2B8F-D1B1A4F6EA3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74216" y="1399032"/>
            <a:ext cx="10879587" cy="41110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52399FC3-B29A-6436-6B07-BF0B249063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215" y="285226"/>
            <a:ext cx="10879587" cy="540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00397770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6E74B8D6-9024-2F5A-2B8F-D1B1A4F6EA3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74216" y="1399032"/>
            <a:ext cx="10879587" cy="411109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52399FC3-B29A-6436-6B07-BF0B249063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215" y="285226"/>
            <a:ext cx="10879587" cy="540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28358538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AE11835-23B5-1918-9576-CEAF906134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8575"/>
            <a:ext cx="12192000" cy="6840849"/>
          </a:xfrm>
          <a:prstGeom prst="rect">
            <a:avLst/>
          </a:prstGeom>
        </p:spPr>
      </p:pic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75E4D903-6446-8B1B-8DCF-2CDBAF9E67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498726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pl-PL"/>
              <a:t>Kliknij, aby edytować styl</a:t>
            </a:r>
          </a:p>
        </p:txBody>
      </p:sp>
      <p:pic>
        <p:nvPicPr>
          <p:cNvPr id="5" name="Obraz 4" descr="Obraz zawierający tekst, zrzut ekranu, Czcionka, czarne&#10;&#10;Opis wygenerowany automatycznie">
            <a:extLst>
              <a:ext uri="{FF2B5EF4-FFF2-40B4-BE49-F238E27FC236}">
                <a16:creationId xmlns:a16="http://schemas.microsoft.com/office/drawing/2014/main" id="{BBE8C973-470A-C0DB-B0C3-4F7A517C78D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282" y="5887577"/>
            <a:ext cx="5297435" cy="83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7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4400" b="0" i="0" u="none" strike="noStrike" kern="1200" cap="none" spc="0" baseline="0">
          <a:solidFill>
            <a:srgbClr val="FFFFFF"/>
          </a:solidFill>
          <a:uFillTx/>
          <a:latin typeface="Calibri Light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7">
            <a:extLst>
              <a:ext uri="{FF2B5EF4-FFF2-40B4-BE49-F238E27FC236}">
                <a16:creationId xmlns:a16="http://schemas.microsoft.com/office/drawing/2014/main" id="{5E95FABE-4BBA-56D0-4B2C-CDB26EFD0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996" cy="11856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ymbol zastępczy tytułu 5">
            <a:extLst>
              <a:ext uri="{FF2B5EF4-FFF2-40B4-BE49-F238E27FC236}">
                <a16:creationId xmlns:a16="http://schemas.microsoft.com/office/drawing/2014/main" id="{03D5F53E-EED4-0485-C749-4056ECD44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25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A6400EB-85D5-B679-2D20-4B432D11D24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788" y="6089458"/>
            <a:ext cx="6440424" cy="6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2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7" r:id="rId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4400" b="1" i="0" u="none" strike="noStrike" kern="1200" cap="none" spc="0" baseline="0">
          <a:solidFill>
            <a:schemeClr val="tx1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pl-PL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cppc/klauzula-informacyjna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610478-B8BD-F096-BBA0-01E09AC4C4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pl-PL" dirty="0"/>
            </a:br>
            <a:r>
              <a:rPr lang="pl-PL" b="1" dirty="0"/>
              <a:t>Obowiązki Beneficjenta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AD46D00-0D06-5333-4EED-35858496D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2" y="3602041"/>
            <a:ext cx="9231083" cy="1954028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9577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0028F-4BD6-C3C0-BBD7-56BFE2EC9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DCCEA313-433A-30A2-0B0D-AC537BF96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/>
              <a:t>Klauzula na stronie CPPC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D88527B-D911-D80C-3D53-685985350DAF}"/>
              </a:ext>
            </a:extLst>
          </p:cNvPr>
          <p:cNvSpPr txBox="1"/>
          <p:nvPr/>
        </p:nvSpPr>
        <p:spPr>
          <a:xfrm>
            <a:off x="155864" y="1278082"/>
            <a:ext cx="6556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1" dirty="0">
                <a:hlinkClick r:id="rId3"/>
              </a:rPr>
              <a:t>https://www.gov.pl/web/cppc/klauzula-informacyjna2</a:t>
            </a:r>
            <a:r>
              <a:rPr lang="pl-PL" sz="1800" b="1" dirty="0"/>
              <a:t> </a:t>
            </a:r>
          </a:p>
          <a:p>
            <a:endParaRPr lang="pl-PL" dirty="0"/>
          </a:p>
        </p:txBody>
      </p:sp>
      <p:pic>
        <p:nvPicPr>
          <p:cNvPr id="5" name="Obraz 4" descr="zrzut ekranu ze strony CPPC wskazujący, gdzie znaleźć klauzulę">
            <a:extLst>
              <a:ext uri="{FF2B5EF4-FFF2-40B4-BE49-F238E27FC236}">
                <a16:creationId xmlns:a16="http://schemas.microsoft.com/office/drawing/2014/main" id="{9DCF0FD2-DA79-E5F9-DAD9-8D31235AD0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800000"/>
            <a:ext cx="8916579" cy="4246654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86618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02814-536D-F414-7FA0-53A0D400A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4028240-FB05-C96E-CC12-13219D000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/>
              <a:t>Wymagania techniczne dla Sieci KPO/FERC IŁ PIB</a:t>
            </a:r>
            <a:endParaRPr lang="pl-PL" sz="3600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3925E498-3544-B69D-47F1-5CCF118350A8}"/>
              </a:ext>
            </a:extLst>
          </p:cNvPr>
          <p:cNvSpPr txBox="1"/>
          <p:nvPr/>
        </p:nvSpPr>
        <p:spPr>
          <a:xfrm>
            <a:off x="732452" y="1466856"/>
            <a:ext cx="1072709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/>
              <a:t>Operator Sieci Dostępowej </a:t>
            </a:r>
            <a:r>
              <a:rPr lang="pl-PL" sz="2000" dirty="0"/>
              <a:t>(OSD)</a:t>
            </a:r>
            <a:r>
              <a:rPr lang="pl-PL" sz="2000" b="1" dirty="0"/>
              <a:t> = Beneficjent</a:t>
            </a:r>
          </a:p>
          <a:p>
            <a:pPr algn="ctr"/>
            <a:endParaRPr lang="pl-PL" dirty="0"/>
          </a:p>
          <a:p>
            <a:r>
              <a:rPr lang="pl-PL" dirty="0"/>
              <a:t>Z „2.2 Obowiązki Operatora Sieci Dostępowej (OSD) w zakresie ustalania treści Oferty z Prezesem UKE”</a:t>
            </a:r>
          </a:p>
          <a:p>
            <a:endParaRPr lang="pl-PL" dirty="0"/>
          </a:p>
          <a:p>
            <a:r>
              <a:rPr lang="pl-PL" dirty="0"/>
              <a:t>OSD (czyli Beneficjent) </a:t>
            </a:r>
            <a:r>
              <a:rPr lang="pl-PL" b="1" dirty="0"/>
              <a:t>jest zobowiązany </a:t>
            </a:r>
            <a:r>
              <a:rPr lang="pl-PL" dirty="0"/>
              <a:t>przedstawić Prezesowi UKE projekt </a:t>
            </a:r>
            <a:r>
              <a:rPr lang="pl-PL" b="1" dirty="0"/>
              <a:t>Oferty</a:t>
            </a:r>
            <a:r>
              <a:rPr lang="pl-PL" dirty="0"/>
              <a:t> wraz z uzasadnieniem oraz dokumentacją źródłową na </a:t>
            </a:r>
            <a:r>
              <a:rPr lang="pl-PL" b="1" dirty="0"/>
              <a:t>co najmniej 3 miesiące przed jej opublikowaniem</a:t>
            </a:r>
            <a:r>
              <a:rPr lang="pl-PL" dirty="0"/>
              <a:t>. OSD posiada </a:t>
            </a:r>
            <a:r>
              <a:rPr lang="pl-PL" b="1" dirty="0"/>
              <a:t>jedną</a:t>
            </a:r>
            <a:r>
              <a:rPr lang="pl-PL" dirty="0"/>
              <a:t> Ofertę na Usługi świadczone na Sieci KPO/FERC.</a:t>
            </a:r>
          </a:p>
          <a:p>
            <a:endParaRPr lang="pl-PL" dirty="0"/>
          </a:p>
          <a:p>
            <a:r>
              <a:rPr lang="pl-PL" dirty="0"/>
              <a:t>Inaczej niż w POPC, w FERC dodatkowo jest proces konsultacji ofert przez Prezesa w Biuletynie Informacji Publicznej (BIP) UKE.</a:t>
            </a:r>
          </a:p>
          <a:p>
            <a:endParaRPr lang="pl-PL" dirty="0"/>
          </a:p>
          <a:p>
            <a:r>
              <a:rPr lang="pl-PL" b="1" dirty="0"/>
              <a:t>Nie można rozpocząć świadczenia usług na sieci FERC bez zaakceptowanej oferty! </a:t>
            </a:r>
          </a:p>
          <a:p>
            <a:endParaRPr lang="pl-PL" b="1" dirty="0"/>
          </a:p>
          <a:p>
            <a:r>
              <a:rPr lang="pl-PL" dirty="0"/>
              <a:t>Oferta musi się znaleźć na ogólnodostępnym portalu www Beneficjenta </a:t>
            </a:r>
            <a:r>
              <a:rPr lang="pl-PL" b="1" dirty="0"/>
              <a:t>co najmniej 30 dni</a:t>
            </a:r>
            <a:r>
              <a:rPr lang="pl-PL" dirty="0"/>
              <a:t> kalendarzowych </a:t>
            </a:r>
            <a:r>
              <a:rPr lang="pl-PL" b="1" dirty="0"/>
              <a:t>przez rozpoczęciem </a:t>
            </a:r>
            <a:r>
              <a:rPr lang="pl-PL" dirty="0"/>
              <a:t>świadczenia usług. </a:t>
            </a:r>
            <a:r>
              <a:rPr lang="pl-PL" b="1" dirty="0"/>
              <a:t>Niedotrzymanie tego punktu może skutkować nawet wypowiedzeniem umowy.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0760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BA0AF-35DA-581B-9349-D1B70A507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25339833-6D2B-32F7-05B4-F1AADA666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/>
              <a:t>Dostęp hurtowy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B9345E52-9F17-3DF7-1A66-228C80CEBE62}"/>
              </a:ext>
            </a:extLst>
          </p:cNvPr>
          <p:cNvSpPr txBox="1"/>
          <p:nvPr/>
        </p:nvSpPr>
        <p:spPr>
          <a:xfrm>
            <a:off x="644236" y="1662545"/>
            <a:ext cx="108795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pl-PL" sz="1800" dirty="0"/>
              <a:t>Udostępnienie wybudowanej przez </a:t>
            </a:r>
            <a:r>
              <a:rPr lang="pl-PL" sz="1800" b="1" dirty="0"/>
              <a:t>Beneficjenta</a:t>
            </a:r>
            <a:r>
              <a:rPr lang="pl-PL" sz="1800" dirty="0"/>
              <a:t> sieci innym podmiotom dostarczającym usługi internetowe.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b="1" dirty="0"/>
              <a:t>Należy zapewnić dostęp hurtowy do:</a:t>
            </a:r>
          </a:p>
          <a:p>
            <a:pPr marL="0" indent="0">
              <a:buNone/>
            </a:pPr>
            <a:endParaRPr lang="pl-P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1" dirty="0"/>
              <a:t> </a:t>
            </a:r>
            <a:r>
              <a:rPr lang="pl-PL" sz="1800" dirty="0"/>
              <a:t>aktywnych usług (zapewnienie usług transmisyjnych) przez </a:t>
            </a:r>
            <a:r>
              <a:rPr lang="pl-PL" sz="1800" b="1" dirty="0"/>
              <a:t>10 lat,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 sieci </a:t>
            </a:r>
            <a:r>
              <a:rPr lang="pl-PL" sz="1800" dirty="0"/>
              <a:t>pasywnych (dostęp do infrastruktury) – </a:t>
            </a:r>
            <a:r>
              <a:rPr lang="pl-PL" sz="1800" b="1" dirty="0"/>
              <a:t>nieograniczony.</a:t>
            </a:r>
          </a:p>
          <a:p>
            <a:pPr marL="0" indent="0">
              <a:buNone/>
            </a:pPr>
            <a:endParaRPr lang="pl-PL" sz="1800" b="1" dirty="0"/>
          </a:p>
          <a:p>
            <a:pPr marL="0" indent="0">
              <a:buNone/>
            </a:pPr>
            <a:r>
              <a:rPr lang="pl-PL" sz="1800" dirty="0"/>
              <a:t>Na podstawie </a:t>
            </a:r>
            <a:r>
              <a:rPr lang="pl-PL" dirty="0"/>
              <a:t>roz</a:t>
            </a:r>
            <a:r>
              <a:rPr lang="pl-PL" sz="1800" dirty="0"/>
              <a:t>porządzenie General Block </a:t>
            </a:r>
            <a:r>
              <a:rPr lang="pl-PL" sz="1800" dirty="0" err="1"/>
              <a:t>Exemption</a:t>
            </a:r>
            <a:r>
              <a:rPr lang="pl-PL" sz="1800" dirty="0"/>
              <a:t> </a:t>
            </a:r>
            <a:r>
              <a:rPr lang="pl-PL" sz="1800" dirty="0" err="1"/>
              <a:t>Regulation</a:t>
            </a:r>
            <a:r>
              <a:rPr lang="pl-PL" sz="1800" dirty="0"/>
              <a:t> nr 651/2014 (GBER).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1388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B70E2-46C2-2273-5167-045F6CB0A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499AFBA-8B85-C298-7E5E-DF517F44E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/>
              <a:t>CST 2021 moduł Harmonogram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4F4FADB-3833-7AA1-5298-EA9378974CB7}"/>
              </a:ext>
            </a:extLst>
          </p:cNvPr>
          <p:cNvSpPr txBox="1"/>
          <p:nvPr/>
        </p:nvSpPr>
        <p:spPr>
          <a:xfrm>
            <a:off x="852194" y="1674674"/>
            <a:ext cx="1072709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Moduł Harmonogram płatności nie jest jeszcze uruchomiony w systemie.</a:t>
            </a:r>
          </a:p>
          <a:p>
            <a:endParaRPr lang="pl-PL" dirty="0"/>
          </a:p>
          <a:p>
            <a:r>
              <a:rPr lang="pl-PL" dirty="0"/>
              <a:t>Do czasu ich uruchomienia Beneficjenci powinni przesyłać dane w przygotowanych plikach Excel. (Moduł Korespondencja – Kategoria Korespondencji: Harmonogram płatności).</a:t>
            </a:r>
          </a:p>
          <a:p>
            <a:endParaRPr lang="pl-PL" dirty="0"/>
          </a:p>
          <a:p>
            <a:r>
              <a:rPr lang="pl-PL" b="1" dirty="0"/>
              <a:t>Pliki do wypełnienia są oznaczone jako: „do importu”.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DLA HARMONOGRAMU PŁATNOŚCI plik o nazwie „Harmonogram płatności wersja do importu”;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0455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5A1A9-93F7-835C-CD6F-39D533DE5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4133ED-386F-B972-7CD9-9A598531D9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pl-PL" dirty="0"/>
            </a:br>
            <a:r>
              <a:rPr lang="pl-PL" b="1" dirty="0"/>
              <a:t>Dziękuję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2DAFD84-DF88-20A4-5586-8BBAE6E110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2" y="3602041"/>
            <a:ext cx="9231083" cy="1954028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6857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24794-0F23-9CA7-7D49-85FBF1300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311A87-991F-CC7E-E1DD-6CCF46E2B7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b="1" dirty="0"/>
              <a:t>Waloryzacja stawek jednostkowych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0634C19-CDDD-33F0-DE44-C506163AC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2" y="3602041"/>
            <a:ext cx="9231083" cy="1954028"/>
          </a:xfrm>
        </p:spPr>
        <p:txBody>
          <a:bodyPr/>
          <a:lstStyle/>
          <a:p>
            <a:r>
              <a:rPr lang="pl-PL" b="1" dirty="0"/>
              <a:t>§ 3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3280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B8305-4B5A-73CD-07DF-970C3BB0F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354FEE78-ED7A-FC6B-0805-2FF4F9C58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/>
              <a:t>Możliwość zmiany dofinansowania</a:t>
            </a:r>
            <a:endParaRPr lang="pl-PL" sz="3600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A2FACDE-23DC-AF53-1E6B-14B18A3FB6E5}"/>
              </a:ext>
            </a:extLst>
          </p:cNvPr>
          <p:cNvSpPr txBox="1"/>
          <p:nvPr/>
        </p:nvSpPr>
        <p:spPr>
          <a:xfrm>
            <a:off x="630404" y="1855598"/>
            <a:ext cx="1041934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Instytucja Pośrednicząca (CPPC) dokona zmiany wysokości dofinansowania w wyniku waloryzacji stawek jednostkowych.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Waloryzacja będzie odbywała się dwukrotnie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tzn. na początku 2025 r. w oparciu o wskaźnik opublikowany w IV kwartale 2024 r. oraz w 2026 r. w oparciu o wskaźnik opublikowany w IV kwartale 2025 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Pierwszą waloryzacją zostaną objęte punkty adresowe nie objęte planami pierwszego kamienia milowego, natomiast drugą waloryzacją nie będą objęte punkty adresowe planowane do realizacji w pierwszym i drugim kamieniu milowym.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Tym samym pierwsza waloryzacja będzie obejmować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maksymalnie 85% punktów adresowych wyznaczonych do realizacji w ramach zadania 1., natomiast druga waloryzacja maksymalnie 65% tychże punktów adresowych. </a:t>
            </a:r>
          </a:p>
        </p:txBody>
      </p:sp>
    </p:spTree>
    <p:extLst>
      <p:ext uri="{BB962C8B-B14F-4D97-AF65-F5344CB8AC3E}">
        <p14:creationId xmlns:p14="http://schemas.microsoft.com/office/powerpoint/2010/main" val="512922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C09CE-6871-2C1D-21C3-FF5BCACE4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077E3A5-99E5-04E7-87DF-5F069D6B3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/>
              <a:t>Czego dotyczy oraz podsumowanie</a:t>
            </a:r>
            <a:endParaRPr lang="pl-PL" sz="3600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2C6F8FE-B8DE-526F-E0C2-7111741D5AAF}"/>
              </a:ext>
            </a:extLst>
          </p:cNvPr>
          <p:cNvSpPr txBox="1"/>
          <p:nvPr/>
        </p:nvSpPr>
        <p:spPr>
          <a:xfrm>
            <a:off x="852194" y="1541477"/>
            <a:ext cx="1072709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Waloryzacja będzie dotyczyć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tylko tych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punktów adresowych, które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nie zostały wykazane w dotychczas przedłożonych wnioskach o płatność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Waloryzacja kwot oraz stawek jednostkowych, zostanie dokonana poprzez zawarcie między Stronami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aneksu do Umowy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Nieprzystąpienie przez Beneficjenta do zawarcia aneksu w zakresie powoduje utratę przez niego uprawnienia do waloryzacji.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Przypominamy, że przy podpisaniu aneksu dot. waloryzacji jednocześnie zwiększa się kwota dofinansowania. Dlatego Beneficjent będzie zobowiązany do przedłożenia,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najpóźniej przed dniem wypłaty, nowego zabezpieczenia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(weksel in blanco + deklaracja wekslowa na dofinansowanie uwzględniające dokonana waloryzację).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Następnie należy wyrazić zgodę na zniszczenie komisyjne starego weksla lub odebrać go i przedłożyć nowy. Weksel </a:t>
            </a: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</a:rPr>
              <a:t>m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ożna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przekazać osobiście lub przesłać poświadczony notarialnie do CPPC.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965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0E12B-37EA-881B-E29F-0F403F2E1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8052DD-2C2D-4CD4-B49D-87C7209F8C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br>
              <a:rPr lang="pl-PL" b="1" dirty="0"/>
            </a:br>
            <a:r>
              <a:rPr lang="pl-PL" b="1" dirty="0"/>
              <a:t>Dziękuję za uwagę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633F266-FA97-2F79-6233-59012FC40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2" y="3602041"/>
            <a:ext cx="9231083" cy="1954028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394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/>
              <a:t>Obowiązki beneficjenta (§ 5.)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C2B4E7D-7460-B3FC-EBD1-45B7A4A7C9B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6" y="1399032"/>
            <a:ext cx="10879587" cy="4653425"/>
          </a:xfrm>
        </p:spPr>
        <p:txBody>
          <a:bodyPr lIns="91440" tIns="45720" rIns="91440" bIns="45720" anchor="t"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>
                <a:latin typeface="+mn-lt"/>
              </a:rPr>
              <a:t>Obowiązków w Umowie jest wymienionych </a:t>
            </a:r>
            <a:r>
              <a:rPr lang="pl-PL" sz="1800" b="1" dirty="0">
                <a:latin typeface="+mn-lt"/>
              </a:rPr>
              <a:t>11</a:t>
            </a:r>
            <a:r>
              <a:rPr lang="pl-PL" sz="1800" dirty="0">
                <a:latin typeface="+mn-lt"/>
              </a:rPr>
              <a:t>, m.in.: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800" dirty="0">
              <a:latin typeface="+mn-lt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dirty="0">
                <a:latin typeface="+mn-lt"/>
              </a:rPr>
              <a:t>Monitorowanie i osiąganie wskaźników;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dirty="0">
                <a:latin typeface="+mn-lt"/>
              </a:rPr>
              <a:t>Terminowa realizacja w oparciu o kamienie milowe;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dirty="0">
                <a:latin typeface="+mn-lt"/>
              </a:rPr>
              <a:t>Stosowanie wytycznych określonych w § 6;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dirty="0">
                <a:latin typeface="+mn-lt"/>
              </a:rPr>
              <a:t>Rozliczenie całości wsparcia.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8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>
                <a:latin typeface="+mn-lt"/>
              </a:rPr>
              <a:t>O wszelkich problemach należy niezwłocznie informować Instytucję Pośrednicząca (IP / CPPC) w formie pisemnej.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8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>
                <a:latin typeface="+mn-lt"/>
              </a:rPr>
              <a:t>Należy objąć zasięgiem </a:t>
            </a:r>
            <a:r>
              <a:rPr lang="pl-PL" sz="1800" b="1" dirty="0">
                <a:latin typeface="+mn-lt"/>
              </a:rPr>
              <a:t>100% </a:t>
            </a:r>
            <a:r>
              <a:rPr lang="pl-PL" sz="1800" dirty="0">
                <a:latin typeface="+mn-lt"/>
              </a:rPr>
              <a:t>punktów adresowych. W przypadku wystąpienia barier inwestycyjnych, Beneficjent przekazuje informacje na ten temat IP.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800" dirty="0"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>
                <a:latin typeface="+mn-lt"/>
              </a:rPr>
              <a:t>Kamienie milowe Zadania 1 i 2 należy realizować </a:t>
            </a:r>
            <a:r>
              <a:rPr lang="pl-PL" sz="1800" b="1" dirty="0">
                <a:latin typeface="+mn-lt"/>
              </a:rPr>
              <a:t>równolegle</a:t>
            </a:r>
            <a:r>
              <a:rPr lang="pl-PL" sz="1800" dirty="0">
                <a:latin typeface="+mn-lt"/>
              </a:rPr>
              <a:t>.</a:t>
            </a:r>
          </a:p>
          <a:p>
            <a:pPr marL="0" indent="0">
              <a:buNone/>
            </a:pPr>
            <a:endParaRPr lang="pl-PL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2537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B4275-091E-AE1A-D993-62F00B3A4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EA359751-99B6-CF10-8F43-1503BF722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/>
              <a:t>Stosowanie wytycznych i innych dokumentów (§ 6.)</a:t>
            </a:r>
            <a:endParaRPr lang="pl-PL" sz="36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4ED99D4-5CD5-A86F-ED78-DB807BD28B69}"/>
              </a:ext>
            </a:extLst>
          </p:cNvPr>
          <p:cNvSpPr txBox="1"/>
          <p:nvPr/>
        </p:nvSpPr>
        <p:spPr>
          <a:xfrm>
            <a:off x="852194" y="2400301"/>
            <a:ext cx="10401161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Wytycznych dot. Kwalifikowalności;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Wytycznych dotyczących monitorowania postępu rzeczowego realizacji programów na lata 2021-2027;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Wytycznych dotyczących realizacji zasad równościowych w ramach funduszy unijnych na lata 2021-2027, zwanych dalej „Wytycznymi zasad równościowych”;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Wytycznych dotyczących zagadnień związanych z przygotowaniem projektów inwestycyjnych, w tym hybrydowych na lata 2021-2027;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Podręcznika wnioskodawcy i beneficjenta Funduszy Europejskich na lata 2021 – 2027 w zakresie informacji i promocji;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sz="19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Podręcznika dla Beneficjenta - Zgodność przedsięwzięć finansowanych ze środków Unii Europejskiej, w tym realizowanych w ramach Krajowego Planu Odbudowy i Zwiększania Odporności, z zasadą „nie czyń znaczącej szkody”.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3120FFD-899A-7A30-BF66-1986161096CC}"/>
              </a:ext>
            </a:extLst>
          </p:cNvPr>
          <p:cNvSpPr txBox="1"/>
          <p:nvPr/>
        </p:nvSpPr>
        <p:spPr>
          <a:xfrm>
            <a:off x="852194" y="1693054"/>
            <a:ext cx="1072709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900" dirty="0"/>
              <a:t>Przypominamy, że Beneficjent zobowiązuje się do zapoznania z treścią oraz stosowania w szczególności:</a:t>
            </a:r>
          </a:p>
        </p:txBody>
      </p:sp>
    </p:spTree>
    <p:extLst>
      <p:ext uri="{BB962C8B-B14F-4D97-AF65-F5344CB8AC3E}">
        <p14:creationId xmlns:p14="http://schemas.microsoft.com/office/powerpoint/2010/main" val="3686174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4785F-9ABC-27A6-982E-588E38225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738130C0-CEA5-639B-B839-22DBC2C3A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/>
              <a:t>Zasady odpowiedzialności (§ </a:t>
            </a:r>
            <a:r>
              <a:rPr lang="pl-PL" sz="3600" dirty="0"/>
              <a:t>7</a:t>
            </a:r>
            <a:r>
              <a:rPr lang="pl-PL" sz="3600" b="1" dirty="0"/>
              <a:t>.)</a:t>
            </a:r>
            <a:endParaRPr lang="pl-PL" sz="3600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3C04F2E-2868-7D03-16F2-26ACCE6DD739}"/>
              </a:ext>
            </a:extLst>
          </p:cNvPr>
          <p:cNvSpPr txBox="1"/>
          <p:nvPr/>
        </p:nvSpPr>
        <p:spPr>
          <a:xfrm>
            <a:off x="852194" y="1674674"/>
            <a:ext cx="1072709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Beneficjent zobowiązuje się do realizacji Projektu w </a:t>
            </a:r>
            <a:r>
              <a:rPr lang="pl-PL" b="1" dirty="0"/>
              <a:t>pełnym zakresie</a:t>
            </a:r>
            <a:r>
              <a:rPr lang="pl-PL" dirty="0"/>
              <a:t>, </a:t>
            </a:r>
            <a:r>
              <a:rPr lang="pl-PL" b="1" dirty="0"/>
              <a:t>we wskazanym okresie realizacji. </a:t>
            </a:r>
            <a:r>
              <a:rPr lang="pl-PL" dirty="0"/>
              <a:t>Jest to okres wskazany w umowie</a:t>
            </a:r>
            <a:r>
              <a:rPr lang="pl-PL" b="1" dirty="0"/>
              <a:t>.</a:t>
            </a:r>
          </a:p>
          <a:p>
            <a:endParaRPr lang="pl-PL" dirty="0"/>
          </a:p>
          <a:p>
            <a:r>
              <a:rPr lang="pl-PL" dirty="0"/>
              <a:t>Ponosi wydatki celowo, rzetelnie, racjonalnie i oszczędnie z zachowaniem zasady uzyskiwania najlepszych efektów z danych nakładów, zasady optymalnego doboru metod i środków służących osiągnięciu założonych celów, zgodnie z obowiązującymi przepisami prawa i zasadami w sposób, który zapewni </a:t>
            </a:r>
            <a:r>
              <a:rPr lang="pl-PL" b="1" dirty="0"/>
              <a:t>prawidłową i terminową </a:t>
            </a:r>
            <a:r>
              <a:rPr lang="pl-PL" dirty="0"/>
              <a:t>realizację Projektu oraz osiągnięcie celów </a:t>
            </a:r>
            <a:r>
              <a:rPr lang="pl-PL" b="1" dirty="0"/>
              <a:t>(produktów i rezultatów) </a:t>
            </a:r>
            <a:r>
              <a:rPr lang="pl-PL" dirty="0"/>
              <a:t>zakładanych we Wniosku.</a:t>
            </a:r>
          </a:p>
        </p:txBody>
      </p:sp>
    </p:spTree>
    <p:extLst>
      <p:ext uri="{BB962C8B-B14F-4D97-AF65-F5344CB8AC3E}">
        <p14:creationId xmlns:p14="http://schemas.microsoft.com/office/powerpoint/2010/main" val="372205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AC475-A395-15AE-BF78-C4C308107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F76A59AF-8BBD-981B-2BE0-E584F303F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/>
              <a:t>Zasady wykorzystywania CST2021 (§ 15.)</a:t>
            </a:r>
            <a:endParaRPr lang="pl-PL" sz="3600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B660BA83-7AB7-3823-1FFA-E0A23D9BD7B8}"/>
              </a:ext>
            </a:extLst>
          </p:cNvPr>
          <p:cNvSpPr txBox="1"/>
          <p:nvPr/>
        </p:nvSpPr>
        <p:spPr>
          <a:xfrm>
            <a:off x="852194" y="1397675"/>
            <a:ext cx="1072709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CST 2021 </a:t>
            </a:r>
            <a:r>
              <a:rPr lang="pl-PL" dirty="0"/>
              <a:t>stanowi główny kanał służący komunikacji i rozliczaniu. Używa się go do przesyłania przede wszystkim: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wniosków o płatność;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dokumentów potwierdzających osiągnięcie rezultatów, wykonanie produktów lub zrealizowanie działań zgodnie z zatwierdzonym Wnioskiem;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harmonogramu płatności;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innych dokumentów związanych z realizacją Projektu, </a:t>
            </a:r>
            <a:r>
              <a:rPr lang="pl-PL" b="1" dirty="0"/>
              <a:t>w tym niezbędnych do przeprowadzenia kontroli Projektu oraz wymiany dokumentacji pokontrolnej.</a:t>
            </a:r>
          </a:p>
          <a:p>
            <a:endParaRPr lang="pl-PL" dirty="0"/>
          </a:p>
          <a:p>
            <a:r>
              <a:rPr lang="pl-PL" dirty="0"/>
              <a:t>Beneficjent sam wyznacza osobę do zarządzania uprawnieniami użytkowników CST2021 po swojej stronie.</a:t>
            </a:r>
          </a:p>
          <a:p>
            <a:endParaRPr lang="pl-PL" dirty="0"/>
          </a:p>
          <a:p>
            <a:r>
              <a:rPr lang="pl-PL" dirty="0"/>
              <a:t>W przypadku awarii, prosimy o przesłanie informacji na adres e-mail </a:t>
            </a:r>
            <a:r>
              <a:rPr lang="pl-PL" b="1" dirty="0"/>
              <a:t>ami.kpod@cppc.gov.pl. </a:t>
            </a:r>
          </a:p>
        </p:txBody>
      </p:sp>
    </p:spTree>
    <p:extLst>
      <p:ext uri="{BB962C8B-B14F-4D97-AF65-F5344CB8AC3E}">
        <p14:creationId xmlns:p14="http://schemas.microsoft.com/office/powerpoint/2010/main" val="614546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A5682-89E3-B619-3B81-91315797C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F3B2A7CB-EDE8-08A4-4862-DB365901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/>
              <a:t>Obowiązki w zakresie przechowywania i udostępniania dokumentów (§ 16.)</a:t>
            </a:r>
            <a:endParaRPr lang="pl-PL" sz="3600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2E4239B-8E14-D1EB-4321-F3079AA36F19}"/>
              </a:ext>
            </a:extLst>
          </p:cNvPr>
          <p:cNvSpPr txBox="1"/>
          <p:nvPr/>
        </p:nvSpPr>
        <p:spPr>
          <a:xfrm>
            <a:off x="852194" y="1674674"/>
            <a:ext cx="1072709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Beneficjent zapewnia wszelkie dokumenty umożliwiające weryfikację wskaźników do rozliczenia stawek jednostkowych.</a:t>
            </a:r>
          </a:p>
          <a:p>
            <a:endParaRPr lang="pl-PL" dirty="0"/>
          </a:p>
          <a:p>
            <a:r>
              <a:rPr lang="pl-PL" dirty="0"/>
              <a:t>Przechowuje dokumentację związaną z realizacją Projektu przez okres </a:t>
            </a:r>
            <a:r>
              <a:rPr lang="pl-PL" b="1" dirty="0"/>
              <a:t>5 lat </a:t>
            </a:r>
            <a:r>
              <a:rPr lang="pl-PL" dirty="0"/>
              <a:t>od dnia </a:t>
            </a:r>
            <a:r>
              <a:rPr lang="pl-PL" b="1" dirty="0"/>
              <a:t>31 grudnia roku, w którym został zatwierdzony wniosek o płatność końcową.</a:t>
            </a:r>
          </a:p>
          <a:p>
            <a:endParaRPr lang="pl-PL" dirty="0"/>
          </a:p>
          <a:p>
            <a:r>
              <a:rPr lang="pl-PL" dirty="0"/>
              <a:t>Dokumenty dotyczące pomocy publicznej udzielanej przedsiębiorcom Beneficjent zobowiązuje się przechowywać przez </a:t>
            </a:r>
            <a:r>
              <a:rPr lang="pl-PL" b="1" dirty="0"/>
              <a:t>10 lat</a:t>
            </a:r>
            <a:r>
              <a:rPr lang="pl-PL" dirty="0"/>
              <a:t>, licząc od dnia jej przyznania.</a:t>
            </a:r>
          </a:p>
          <a:p>
            <a:endParaRPr lang="pl-PL" dirty="0"/>
          </a:p>
          <a:p>
            <a:r>
              <a:rPr lang="pl-PL" dirty="0"/>
              <a:t>Dokumentacja związana z realizacją Projektu będzie przechowywana w sposób zapewniający dostępność, poufność i bezpieczeństwo, </a:t>
            </a:r>
            <a:r>
              <a:rPr lang="pl-PL" b="1" dirty="0"/>
              <a:t>Beneficjent jest zobowiązany do poinformowania o miejscu jej archiwizacji w terminie 7 dni od dnia podpisania Umowy, o ile dokumentacja jest przechowywana poza jego siedzibą.</a:t>
            </a:r>
          </a:p>
        </p:txBody>
      </p:sp>
    </p:spTree>
    <p:extLst>
      <p:ext uri="{BB962C8B-B14F-4D97-AF65-F5344CB8AC3E}">
        <p14:creationId xmlns:p14="http://schemas.microsoft.com/office/powerpoint/2010/main" val="326052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37F91-380D-C9C5-58AE-3E5148B45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72E6ED5E-0DA0-4C87-F97B-973AF8182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/>
              <a:t>Kontrola  (§ 17.)</a:t>
            </a:r>
            <a:endParaRPr lang="pl-PL" sz="3600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335944E1-B969-63DF-35D5-238531D35713}"/>
              </a:ext>
            </a:extLst>
          </p:cNvPr>
          <p:cNvSpPr txBox="1"/>
          <p:nvPr/>
        </p:nvSpPr>
        <p:spPr>
          <a:xfrm>
            <a:off x="841803" y="1307425"/>
            <a:ext cx="1072709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Beneficjent zobowiązuje się poddać kontroli w zakresie prawidłowości realizacji Projektu dokonywanej przez IP oraz inne uprawnione podmioty.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Kontrola może zostać przeprowadzona m.in. w siedzibie instytucji kontrolującej, w siedzibie podmiotu kontrolowanego, jak również w każdym miejscu związanym z realizacją Projektu.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Kontrole mogą być prowadzone </a:t>
            </a:r>
            <a:r>
              <a:rPr lang="pl-PL" b="1" dirty="0"/>
              <a:t>do ostatniego dnia okresu, w którym upływa zobowiązanie Beneficjenta do przechowywania dokumentacji.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Beneficjent zobowiązuje się niezwłocznie poinformować IP o każdej kontroli prowadzonej przez inne niż IP.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Pracownicy IP lub upoważnione osoby niebędące pracownikami Instytucji Pośredniczącej przeprowadzają kontrole Projektu zgodnie z zasadami określonymi w Ustawie.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IP przeprowadza kontrole w trybie </a:t>
            </a:r>
            <a:r>
              <a:rPr lang="pl-PL" b="1" dirty="0"/>
              <a:t>planowym lub doraźnym</a:t>
            </a:r>
            <a:r>
              <a:rPr lang="pl-PL" dirty="0"/>
              <a:t>. W przypadku kontroli w trybie planowym, instytucja kontrolująca przekazuje Beneficjentowi pisemne zawiadomienie o planowanej kontroli w terminie nie krótszym niż </a:t>
            </a:r>
            <a:r>
              <a:rPr lang="pl-PL" b="1" dirty="0"/>
              <a:t>5 dni </a:t>
            </a:r>
            <a:r>
              <a:rPr lang="pl-PL" dirty="0"/>
              <a:t>przed planowanym terminem kontroli.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Po zakończeniu kontroli zostanie przekazana Beneficjentowi informacja pokontrolna w terminie </a:t>
            </a:r>
            <a:r>
              <a:rPr lang="pl-PL" b="1" dirty="0"/>
              <a:t>30 dni </a:t>
            </a:r>
            <a:r>
              <a:rPr lang="pl-PL" dirty="0"/>
              <a:t>od dnia zakończenia kontroli.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Podmiot kontrolowany ma prawo do zgłoszenia na piśmie utrwalonym w postaci elektronicznej lub w postaci papierowej, w terminie </a:t>
            </a:r>
            <a:r>
              <a:rPr lang="pl-PL" b="1" dirty="0"/>
              <a:t>14 dni od dnia doręczenia mu informacji pokontrolnej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3214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1F07A-9B92-B14C-6EC3-28081C608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68256AD9-ADA7-8982-676E-A4B73158E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/>
              <a:t>Przekazywanie informacji  (§ 18.)</a:t>
            </a:r>
            <a:endParaRPr lang="pl-PL" sz="3600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2B075E6-224A-CBCB-1C23-29CE45C3BF98}"/>
              </a:ext>
            </a:extLst>
          </p:cNvPr>
          <p:cNvSpPr txBox="1"/>
          <p:nvPr/>
        </p:nvSpPr>
        <p:spPr>
          <a:xfrm>
            <a:off x="852194" y="1674674"/>
            <a:ext cx="1072709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Beneficjent przedstawia IP dokumenty, informacje i wyjaśnienia związane z realizacją Projektu w terminie określonym w wezwaniu, liczonym </a:t>
            </a:r>
            <a:r>
              <a:rPr lang="pl-PL" b="1" dirty="0"/>
              <a:t>od dnia otrzymania </a:t>
            </a:r>
            <a:r>
              <a:rPr lang="pl-PL" dirty="0"/>
              <a:t>wezwania.</a:t>
            </a:r>
          </a:p>
          <a:p>
            <a:endParaRPr lang="pl-PL" dirty="0"/>
          </a:p>
          <a:p>
            <a:r>
              <a:rPr lang="pl-PL" dirty="0"/>
              <a:t>Beneficjent zobowiązuje się do pisemnego poinformowania IP o zdarzeniach: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złożenie przez Beneficjenta lub inny podmiot wniosku do sądu upadłościowego i restrukturyzacyjnego;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otwarcie likwidacji albo podleganie zarządowi komisarycznemu, bądź zawieszenie swej działalności;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jakiekolwiek toczące się wobec Beneficjenta postępowania egzekucyjne, karne skarbowe lub zajęcie wierzytelności Beneficjenta oraz wszelkie zmiany w tym zakresie,</a:t>
            </a:r>
          </a:p>
          <a:p>
            <a:endParaRPr lang="pl-PL" dirty="0"/>
          </a:p>
          <a:p>
            <a:r>
              <a:rPr lang="pl-PL" dirty="0"/>
              <a:t> w terminie </a:t>
            </a:r>
            <a:r>
              <a:rPr lang="pl-PL" b="1" dirty="0"/>
              <a:t>3 dni </a:t>
            </a:r>
            <a:r>
              <a:rPr lang="pl-PL" dirty="0"/>
              <a:t>od dnia powzięcia wiedzy o powyższych okolicznościach lub ich zmianie.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4480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E5EE9-93FA-471C-CD38-CB0F52987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32949833-BBF1-D733-69EC-B2DA5A46B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/>
              <a:t>Ochrona danych osobowych (§ 19.)</a:t>
            </a:r>
            <a:endParaRPr lang="pl-PL" sz="3600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854616A-C881-6182-9B0B-83C67AAD74DA}"/>
              </a:ext>
            </a:extLst>
          </p:cNvPr>
          <p:cNvSpPr txBox="1"/>
          <p:nvPr/>
        </p:nvSpPr>
        <p:spPr>
          <a:xfrm>
            <a:off x="852193" y="1494461"/>
            <a:ext cx="1072709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Beneficjent jest samodzielnym administratorem</a:t>
            </a:r>
            <a:r>
              <a:rPr lang="pl-PL" dirty="0"/>
              <a:t>, który udostępnia dane osobowe w zakresie Projektu realizowanego z FERC innym administratorom według właściwości.</a:t>
            </a:r>
          </a:p>
          <a:p>
            <a:endParaRPr lang="pl-PL" dirty="0"/>
          </a:p>
          <a:p>
            <a:r>
              <a:rPr lang="pl-PL" dirty="0"/>
              <a:t>Strony jako administratorzy danych osobowych swoich reprezentantów i pracowników lub innych osób, którymi posługują się przy wykonywaniu Umowy, udostępnią sobie wzajemnie dane osobowe wyżej wymienionych przy wykonywaniu Umowy w celu i w zakresie niezbędnym do wykonania Umowy. </a:t>
            </a:r>
            <a:r>
              <a:rPr lang="pl-PL" b="1" dirty="0"/>
              <a:t>Każdy z administratorów danych osobowych samodzielnie obsługuje i zgłasza naruszenia.</a:t>
            </a:r>
          </a:p>
          <a:p>
            <a:endParaRPr lang="pl-PL" dirty="0"/>
          </a:p>
          <a:p>
            <a:r>
              <a:rPr lang="pl-PL" dirty="0"/>
              <a:t>Beneficjent jest zobowiązany do wykonywania i udokumentowania, również w imieniu IP i IZ, obowiązku informacyjnego wobec osób, których dane pozyskuje oraz swoich pracowników i współpracowników odpowiedzialnych za realizację Projektu, mając na uwadze zasadę rozliczalności, o której mowa w art. 5 ust. 2 RODO. </a:t>
            </a:r>
            <a:r>
              <a:rPr lang="pl-PL" b="1" dirty="0"/>
              <a:t>Beneficjent zapewnia, że obowiązek, o którym mowa w zdaniu pierwszym jest wykonywany również przez podmioty, którym powierza realizację zadań w ramach Projektu.</a:t>
            </a:r>
          </a:p>
          <a:p>
            <a:endParaRPr lang="pl-PL" dirty="0"/>
          </a:p>
          <a:p>
            <a:r>
              <a:rPr lang="pl-PL" dirty="0"/>
              <a:t>Zobowiązanie powinno zostać wykonane w oparciu o klauzulę informacyjną zawartą na stronie internetowej pod adresem: </a:t>
            </a:r>
            <a:r>
              <a:rPr lang="pl-PL" b="1" dirty="0"/>
              <a:t>www.cppc.gov.pl</a:t>
            </a:r>
            <a:r>
              <a:rPr lang="pl-PL" dirty="0"/>
              <a:t>. 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5921896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7B96AF41238D4DA878551213186F22" ma:contentTypeVersion="2" ma:contentTypeDescription="Utwórz nowy dokument." ma:contentTypeScope="" ma:versionID="27355ec95b59db307203cf1707f87054">
  <xsd:schema xmlns:xsd="http://www.w3.org/2001/XMLSchema" xmlns:xs="http://www.w3.org/2001/XMLSchema" xmlns:p="http://schemas.microsoft.com/office/2006/metadata/properties" xmlns:ns2="3b41daa1-6750-4b31-afda-36cb41ae05c8" targetNamespace="http://schemas.microsoft.com/office/2006/metadata/properties" ma:root="true" ma:fieldsID="3bd844ee2aa79a406ac54578ad605f9d" ns2:_="">
    <xsd:import namespace="3b41daa1-6750-4b31-afda-36cb41ae05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1daa1-6750-4b31-afda-36cb41ae05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DD877D-66AE-4554-8B4D-196835119A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8F4000-0824-4F14-AFA9-75C02B5E953B}">
  <ds:schemaRefs>
    <ds:schemaRef ds:uri="3b41daa1-6750-4b31-afda-36cb41ae05c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BFDD51E-3BE7-48E9-8574-EC8970EEE544}">
  <ds:schemaRefs>
    <ds:schemaRef ds:uri="3b41daa1-6750-4b31-afda-36cb41ae05c8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1517</Words>
  <Application>Microsoft Office PowerPoint</Application>
  <PresentationFormat>Panoramiczny</PresentationFormat>
  <Paragraphs>141</Paragraphs>
  <Slides>18</Slides>
  <Notes>18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1_Motyw pakietu Office</vt:lpstr>
      <vt:lpstr>3_Projekt niestandardowy</vt:lpstr>
      <vt:lpstr> Obowiązki Beneficjenta</vt:lpstr>
      <vt:lpstr>Obowiązki beneficjenta (§ 5.)</vt:lpstr>
      <vt:lpstr>Stosowanie wytycznych i innych dokumentów (§ 6.)</vt:lpstr>
      <vt:lpstr>Zasady odpowiedzialności (§ 7.)</vt:lpstr>
      <vt:lpstr>Zasady wykorzystywania CST2021 (§ 15.)</vt:lpstr>
      <vt:lpstr>Obowiązki w zakresie przechowywania i udostępniania dokumentów (§ 16.)</vt:lpstr>
      <vt:lpstr>Kontrola  (§ 17.)</vt:lpstr>
      <vt:lpstr>Przekazywanie informacji  (§ 18.)</vt:lpstr>
      <vt:lpstr>Ochrona danych osobowych (§ 19.)</vt:lpstr>
      <vt:lpstr>Klauzula na stronie CPPC</vt:lpstr>
      <vt:lpstr>Wymagania techniczne dla Sieci KPO/FERC IŁ PIB</vt:lpstr>
      <vt:lpstr>Dostęp hurtowy</vt:lpstr>
      <vt:lpstr>CST 2021 moduł Harmonogram</vt:lpstr>
      <vt:lpstr> Dziękuję</vt:lpstr>
      <vt:lpstr> Waloryzacja stawek jednostkowych </vt:lpstr>
      <vt:lpstr>Możliwość zmiany dofinansowania</vt:lpstr>
      <vt:lpstr>Czego dotyczy oraz podsumowanie</vt:lpstr>
      <vt:lpstr>  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Szkolenei dla Beneficjentów FERC_3.04.2024</dc:title>
  <dc:creator>Anna Czekalska</dc:creator>
  <cp:lastModifiedBy>Apolonia Maj</cp:lastModifiedBy>
  <cp:revision>4</cp:revision>
  <dcterms:created xsi:type="dcterms:W3CDTF">2023-03-05T08:28:36Z</dcterms:created>
  <dcterms:modified xsi:type="dcterms:W3CDTF">2024-03-04T09:04:11Z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0x010100A17B96AF41238D4DA878551213186F22</vt:lpwstr>
  </property>
</Properties>
</file>