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4"/>
    <p:sldMasterId id="2147483666" r:id="rId5"/>
  </p:sldMasterIdLst>
  <p:notesMasterIdLst>
    <p:notesMasterId r:id="rId36"/>
  </p:notesMasterIdLst>
  <p:sldIdLst>
    <p:sldId id="289" r:id="rId6"/>
    <p:sldId id="285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280" r:id="rId19"/>
    <p:sldId id="301" r:id="rId20"/>
    <p:sldId id="303" r:id="rId21"/>
    <p:sldId id="304" r:id="rId22"/>
    <p:sldId id="305" r:id="rId23"/>
    <p:sldId id="281" r:id="rId24"/>
    <p:sldId id="306" r:id="rId25"/>
    <p:sldId id="307" r:id="rId26"/>
    <p:sldId id="308" r:id="rId27"/>
    <p:sldId id="324" r:id="rId28"/>
    <p:sldId id="325" r:id="rId29"/>
    <p:sldId id="326" r:id="rId30"/>
    <p:sldId id="327" r:id="rId31"/>
    <p:sldId id="328" r:id="rId32"/>
    <p:sldId id="331" r:id="rId33"/>
    <p:sldId id="329" r:id="rId34"/>
    <p:sldId id="330" r:id="rId3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58B89C5-774F-6094-78AE-619B06533368}" name="Krzysztof Jurek" initials="KJ" userId="S::kjurek@cppc.gov.pl::6558d977-9043-47b1-9dd2-564bae4e934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1" autoAdjust="0"/>
    <p:restoredTop sz="96357" autoAdjust="0"/>
  </p:normalViewPr>
  <p:slideViewPr>
    <p:cSldViewPr snapToGrid="0">
      <p:cViewPr varScale="1">
        <p:scale>
          <a:sx n="111" d="100"/>
          <a:sy n="111" d="100"/>
        </p:scale>
        <p:origin x="456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C73F12-39FA-4CFE-9FF3-5BF78DD6B0FE}" type="datetimeFigureOut">
              <a:rPr lang="pl-PL" smtClean="0"/>
              <a:t>01.03.2024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AA46B7-9CF7-453B-95DC-64C2A776CA6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6753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C4CEF-15C4-4123-A25A-8FCD2A7AEC5C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2709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446448-D936-65D6-6F12-482F0DABD5E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FD1A6EE-40D4-2234-0EC7-2FE96974DE4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fontAlgn="auto">
              <a:spcAft>
                <a:spcPts val="0"/>
              </a:spcAft>
              <a:buNone/>
              <a:tabLst/>
              <a:defRPr lang="pl-PL" sz="2400" b="0" i="0" u="none" strike="noStrike" cap="none" spc="0" baseline="0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lvl="0"/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3204414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98C70C5-9838-7F81-B92D-54388E74E4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58368" y="264983"/>
            <a:ext cx="10881102" cy="978601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0B5FA35-26FA-8714-EB69-89BBA3EC62C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8368" y="1527049"/>
            <a:ext cx="10881103" cy="419062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pl-PL" sz="2400" b="0" i="0" u="none" strike="noStrike" cap="none" spc="0" baseline="0">
                <a:solidFill>
                  <a:schemeClr val="bg1"/>
                </a:solidFill>
                <a:uFillTx/>
                <a:latin typeface="Calibri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4705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>
            <a:extLst>
              <a:ext uri="{FF2B5EF4-FFF2-40B4-BE49-F238E27FC236}">
                <a16:creationId xmlns:a16="http://schemas.microsoft.com/office/drawing/2014/main" id="{6E74B8D6-9024-2F5A-2B8F-D1B1A4F6EA3B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74216" y="1399032"/>
            <a:ext cx="10879587" cy="41110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3" name="Symbol zastępczy tytułu 1">
            <a:extLst>
              <a:ext uri="{FF2B5EF4-FFF2-40B4-BE49-F238E27FC236}">
                <a16:creationId xmlns:a16="http://schemas.microsoft.com/office/drawing/2014/main" id="{52399FC3-B29A-6436-6B07-BF0B249063E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4215" y="285226"/>
            <a:ext cx="10879587" cy="5404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00397770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>
            <a:extLst>
              <a:ext uri="{FF2B5EF4-FFF2-40B4-BE49-F238E27FC236}">
                <a16:creationId xmlns:a16="http://schemas.microsoft.com/office/drawing/2014/main" id="{6E74B8D6-9024-2F5A-2B8F-D1B1A4F6EA3B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74216" y="1399032"/>
            <a:ext cx="10879587" cy="4111097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3" name="Symbol zastępczy tytułu 1">
            <a:extLst>
              <a:ext uri="{FF2B5EF4-FFF2-40B4-BE49-F238E27FC236}">
                <a16:creationId xmlns:a16="http://schemas.microsoft.com/office/drawing/2014/main" id="{52399FC3-B29A-6436-6B07-BF0B249063E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4215" y="285226"/>
            <a:ext cx="10879587" cy="5404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28358538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9AE11835-23B5-1918-9576-CEAF906134C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8575"/>
            <a:ext cx="12192000" cy="6840849"/>
          </a:xfrm>
          <a:prstGeom prst="rect">
            <a:avLst/>
          </a:prstGeom>
        </p:spPr>
      </p:pic>
      <p:sp>
        <p:nvSpPr>
          <p:cNvPr id="3" name="Symbol zastępczy tytułu 1">
            <a:extLst>
              <a:ext uri="{FF2B5EF4-FFF2-40B4-BE49-F238E27FC236}">
                <a16:creationId xmlns:a16="http://schemas.microsoft.com/office/drawing/2014/main" id="{75E4D903-6446-8B1B-8DCF-2CDBAF9E67B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2498726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pl-PL" dirty="0"/>
              <a:t>Kliknij, aby edytować styl</a:t>
            </a:r>
          </a:p>
        </p:txBody>
      </p:sp>
      <p:pic>
        <p:nvPicPr>
          <p:cNvPr id="5" name="Obraz 4" descr="Obraz zawierający tekst, zrzut ekranu, Czcionka, czarne&#10;&#10;Opis wygenerowany automatycznie">
            <a:extLst>
              <a:ext uri="{FF2B5EF4-FFF2-40B4-BE49-F238E27FC236}">
                <a16:creationId xmlns:a16="http://schemas.microsoft.com/office/drawing/2014/main" id="{BBE8C973-470A-C0DB-B0C3-4F7A517C78D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282" y="5887577"/>
            <a:ext cx="5297435" cy="83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572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pl-PL" sz="4400" b="0" i="0" u="none" strike="noStrike" kern="1200" cap="none" spc="0" baseline="0">
          <a:solidFill>
            <a:srgbClr val="FFFFFF"/>
          </a:solidFill>
          <a:uFillTx/>
          <a:latin typeface="Calibri Light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7">
            <a:extLst>
              <a:ext uri="{FF2B5EF4-FFF2-40B4-BE49-F238E27FC236}">
                <a16:creationId xmlns:a16="http://schemas.microsoft.com/office/drawing/2014/main" id="{5E95FABE-4BBA-56D0-4B2C-CDB26EFD0B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1996" cy="118567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Symbol zastępczy tytułu 5">
            <a:extLst>
              <a:ext uri="{FF2B5EF4-FFF2-40B4-BE49-F238E27FC236}">
                <a16:creationId xmlns:a16="http://schemas.microsoft.com/office/drawing/2014/main" id="{03D5F53E-EED4-0485-C749-4056ECD44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425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A6400EB-85D5-B679-2D20-4B432D11D24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788" y="6089458"/>
            <a:ext cx="6440424" cy="66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325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7" r:id="rId2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pl-PL" sz="4400" b="1" i="0" u="none" strike="noStrike" kern="1200" cap="none" spc="0" baseline="0">
          <a:solidFill>
            <a:schemeClr val="tx1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pl-PL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C6C998C-6397-2517-60F0-6E865C728B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6000" dirty="0"/>
              <a:t>Kamienie milowe</a:t>
            </a:r>
            <a:endParaRPr lang="pl-PL" dirty="0"/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66893FB1-3974-2534-0553-F696C16852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41868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BF7AB604-74DE-53A7-649E-5510A2854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amienie milowe cz.9</a:t>
            </a:r>
            <a:endParaRPr lang="pl-PL" sz="1800" dirty="0"/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1ABD6F84-5B94-2A33-C514-1F78F7F5AA08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80ADF4B0-78C8-355C-F631-2BB49EB73BD1}"/>
              </a:ext>
            </a:extLst>
          </p:cNvPr>
          <p:cNvSpPr txBox="1"/>
          <p:nvPr/>
        </p:nvSpPr>
        <p:spPr>
          <a:xfrm>
            <a:off x="474215" y="1485591"/>
            <a:ext cx="920462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Postęp w Inwestycjach własnych (Zadanie 2) będzie monitorowany na podstawie wartości ponoszonych na te inwestycje, zgodnie z wyceną CPPC (stawka z obszaru).</a:t>
            </a:r>
          </a:p>
          <a:p>
            <a:endParaRPr lang="pl-PL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Każdy z PA wyznaczonych w obszarze jako inwestycje własne - posiada przypisaną kwotę </a:t>
            </a:r>
            <a:r>
              <a:rPr lang="pl-PL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CAPEXu</a:t>
            </a:r>
            <a:r>
              <a:rPr lang="pl-P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Do spełnienia tego zobowiązania uwzględniana będzie wyłącznie suma tych kwot.</a:t>
            </a:r>
          </a:p>
        </p:txBody>
      </p:sp>
    </p:spTree>
    <p:extLst>
      <p:ext uri="{BB962C8B-B14F-4D97-AF65-F5344CB8AC3E}">
        <p14:creationId xmlns:p14="http://schemas.microsoft.com/office/powerpoint/2010/main" val="949451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BF7AB604-74DE-53A7-649E-5510A2854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amienie milowe cz.10</a:t>
            </a:r>
            <a:endParaRPr lang="pl-PL" sz="1800" dirty="0"/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1ABD6F84-5B94-2A33-C514-1F78F7F5AA08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80ADF4B0-78C8-355C-F631-2BB49EB73BD1}"/>
              </a:ext>
            </a:extLst>
          </p:cNvPr>
          <p:cNvSpPr txBox="1"/>
          <p:nvPr/>
        </p:nvSpPr>
        <p:spPr>
          <a:xfrm>
            <a:off x="474215" y="1485591"/>
            <a:ext cx="9204623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l-PL" sz="2000" dirty="0"/>
              <a:t>Przykład:</a:t>
            </a:r>
          </a:p>
          <a:p>
            <a:pPr marL="0" indent="0">
              <a:buNone/>
            </a:pPr>
            <a:r>
              <a:rPr lang="pl-PL" sz="2000" dirty="0"/>
              <a:t>Beneficjent zaplanował </a:t>
            </a:r>
            <a:r>
              <a:rPr lang="pl-PL" sz="2000" b="1" dirty="0"/>
              <a:t>inwestycję własną </a:t>
            </a:r>
            <a:r>
              <a:rPr lang="pl-PL" sz="2000" dirty="0"/>
              <a:t>na kwotę 1 000 000 PLN</a:t>
            </a:r>
          </a:p>
          <a:p>
            <a:pPr marL="0" indent="0">
              <a:buNone/>
            </a:pPr>
            <a:r>
              <a:rPr lang="pl-PL" sz="2000" dirty="0"/>
              <a:t>W obszarze (do inwestycji własnych) znajdują m.in. 2 PA wycenione po 500 000 PLN</a:t>
            </a:r>
          </a:p>
          <a:p>
            <a:pPr marL="0" indent="0">
              <a:buNone/>
            </a:pPr>
            <a:r>
              <a:rPr lang="pl-PL" sz="2000" dirty="0"/>
              <a:t>Realizując te 2 PA wykonuje zobowiązanie Inwestycji własnej</a:t>
            </a:r>
          </a:p>
          <a:p>
            <a:pPr marL="0" indent="0">
              <a:buNone/>
            </a:pPr>
            <a:r>
              <a:rPr lang="pl-PL" sz="2000" dirty="0"/>
              <a:t>lub /alternatywnie</a:t>
            </a:r>
          </a:p>
          <a:p>
            <a:pPr marL="0" indent="0">
              <a:buNone/>
            </a:pPr>
            <a:r>
              <a:rPr lang="pl-PL" sz="2000" dirty="0"/>
              <a:t>W tym samym obszarze (do inwestycji własnych) znajduje się m.in. 10 PA wycenione po</a:t>
            </a:r>
          </a:p>
          <a:p>
            <a:pPr marL="0" indent="0">
              <a:buNone/>
            </a:pPr>
            <a:r>
              <a:rPr lang="pl-PL" sz="2000" dirty="0"/>
              <a:t>100 000 PLN</a:t>
            </a:r>
          </a:p>
          <a:p>
            <a:pPr marL="0" indent="0">
              <a:buNone/>
            </a:pPr>
            <a:r>
              <a:rPr lang="pl-PL" sz="2000" dirty="0"/>
              <a:t>Realizując te 10 PA  też wykonuje zobowiązanie do inwestycji własnych</a:t>
            </a:r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2000" dirty="0"/>
              <a:t>Wybór z jakich PA zostaną finalnie zrealizowane inwestycje własne należy do decyzji beneficjenta (nie dotyczy tych beneficjentów, którzy wskazali kwotę inwestycji własnych równą 100% z obszaru - w tym przypadku zobowiązani są zrobić wszystkie punkty z inwestycji własnych)</a:t>
            </a:r>
          </a:p>
        </p:txBody>
      </p:sp>
    </p:spTree>
    <p:extLst>
      <p:ext uri="{BB962C8B-B14F-4D97-AF65-F5344CB8AC3E}">
        <p14:creationId xmlns:p14="http://schemas.microsoft.com/office/powerpoint/2010/main" val="2948445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BF7AB604-74DE-53A7-649E-5510A2854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amienie milowe cz.11</a:t>
            </a:r>
            <a:endParaRPr lang="pl-PL" sz="1800" dirty="0"/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1ABD6F84-5B94-2A33-C514-1F78F7F5AA08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80ADF4B0-78C8-355C-F631-2BB49EB73BD1}"/>
              </a:ext>
            </a:extLst>
          </p:cNvPr>
          <p:cNvSpPr txBox="1"/>
          <p:nvPr/>
        </p:nvSpPr>
        <p:spPr>
          <a:xfrm>
            <a:off x="474215" y="1485591"/>
            <a:ext cx="9204623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Przykład:</a:t>
            </a:r>
            <a:br>
              <a:rPr lang="pl-PL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Beneficjent zaplanował w we wniosku Inwestycje własne na poziomie 1 000 000 PLN.</a:t>
            </a:r>
          </a:p>
          <a:p>
            <a:br>
              <a:rPr lang="pl-PL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Wobec tego:</a:t>
            </a:r>
          </a:p>
          <a:p>
            <a:endParaRPr lang="pl-PL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 12 miesiącach musi je zrealizować na wartość 150 000 PLN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 24 miesiącach musi je mieć zrealizowane na wartość 350 000 PLN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 36 miesiącach inwestycje własne muszą być zrealizowane na kwotę 1 000 000 PLN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471625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BF7AB604-74DE-53A7-649E-5510A2854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dirty="0"/>
              <a:t>Inwestycje własne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1ABD6F84-5B94-2A33-C514-1F78F7F5AA08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80ADF4B0-78C8-355C-F631-2BB49EB73BD1}"/>
              </a:ext>
            </a:extLst>
          </p:cNvPr>
          <p:cNvSpPr txBox="1"/>
          <p:nvPr/>
        </p:nvSpPr>
        <p:spPr>
          <a:xfrm>
            <a:off x="474215" y="1485591"/>
            <a:ext cx="920462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Inwestycje własne muszą być wykonane w oparciu o listę PA z Obszarów Konkursowych</a:t>
            </a:r>
          </a:p>
          <a:p>
            <a:pPr marL="0" indent="0">
              <a:buNone/>
            </a:pPr>
            <a:endParaRPr lang="pl-PL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Zastrzeżenie</a:t>
            </a:r>
          </a:p>
          <a:p>
            <a:pPr marL="0" indent="0">
              <a:buNone/>
            </a:pPr>
            <a:endParaRPr lang="pl-PL" sz="20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Wystąpienie bariery inwestycyjnych nie zwalnia beneficjenta z wykonania w 100% zadeklarowanych inwestycji własnych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780066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610478-B8BD-F096-BBA0-01E09AC4C4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6000" dirty="0"/>
              <a:t>Wskaźniki w projekcie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89577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BF7AB604-74DE-53A7-649E-5510A2854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Wskaźniki</a:t>
            </a:r>
            <a:endParaRPr lang="pl-PL" sz="1800" dirty="0"/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1ABD6F84-5B94-2A33-C514-1F78F7F5AA08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80ADF4B0-78C8-355C-F631-2BB49EB73BD1}"/>
              </a:ext>
            </a:extLst>
          </p:cNvPr>
          <p:cNvSpPr txBox="1"/>
          <p:nvPr/>
        </p:nvSpPr>
        <p:spPr>
          <a:xfrm>
            <a:off x="474215" y="1485591"/>
            <a:ext cx="9204623" cy="3770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Wskaźniki – to bezpośrednie efekty realizacji projektu, mierzone konkretnymi wielkościami. Ich wartość powinna być wykazywana na poszczególnych wnioskach o płatność.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pl-PL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Wskaźniki zostały zaplanowane we wniosku w pkt 9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pl-PL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Wszystkie wskaźniki produktu (oprócz węzłów dostępowych) dla każdego obszaru są już sparametryzowane w SIMBA. (każdy obszar zawiera informacje nt. ilości PA, gospodarstw domowych w danym PA, SED, przedsiębiorstw). </a:t>
            </a:r>
          </a:p>
        </p:txBody>
      </p:sp>
    </p:spTree>
    <p:extLst>
      <p:ext uri="{BB962C8B-B14F-4D97-AF65-F5344CB8AC3E}">
        <p14:creationId xmlns:p14="http://schemas.microsoft.com/office/powerpoint/2010/main" val="2901168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BF7AB604-74DE-53A7-649E-5510A2854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Wskaźniki cz.2</a:t>
            </a:r>
            <a:endParaRPr lang="pl-PL" sz="1800" dirty="0"/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1ABD6F84-5B94-2A33-C514-1F78F7F5AA08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80ADF4B0-78C8-355C-F631-2BB49EB73BD1}"/>
              </a:ext>
            </a:extLst>
          </p:cNvPr>
          <p:cNvSpPr txBox="1"/>
          <p:nvPr/>
        </p:nvSpPr>
        <p:spPr>
          <a:xfrm>
            <a:off x="474215" y="1485591"/>
            <a:ext cx="9204623" cy="4221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20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Wskaźniki horyzontalne</a:t>
            </a: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Wskaźniki produktu pt.: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Dodatkowe lokale mieszkalne dysponujące szerokopasmowym dostępem do sieci o bardzo wysokiej przepustowości</a:t>
            </a:r>
            <a:endParaRPr lang="pl-PL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Dodatkowe podmioty objęte dostępem do sieci szerokopasmowej o bardzo dużej przepustowości</a:t>
            </a:r>
            <a:endParaRPr lang="pl-PL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Dodatkowe przedsiębiorstwa dysponujące szerokopasmowym dostępem do sieci o bardzo wysokiej przepustowości</a:t>
            </a:r>
            <a:endParaRPr lang="pl-PL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Dodatkowe punkty adresowe dysponujące szerokopasmowym dostępem do sieci o bardzo wysokiej przepustowości</a:t>
            </a:r>
            <a:endParaRPr lang="pl-PL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pl-PL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Liczba węzłów dostępowych</a:t>
            </a:r>
            <a:endParaRPr lang="pl-PL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198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BF7AB604-74DE-53A7-649E-5510A2854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Wskaźniki cz. 3</a:t>
            </a:r>
            <a:endParaRPr lang="pl-PL" sz="1800" dirty="0"/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1ABD6F84-5B94-2A33-C514-1F78F7F5AA08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80ADF4B0-78C8-355C-F631-2BB49EB73BD1}"/>
              </a:ext>
            </a:extLst>
          </p:cNvPr>
          <p:cNvSpPr txBox="1"/>
          <p:nvPr/>
        </p:nvSpPr>
        <p:spPr>
          <a:xfrm>
            <a:off x="474215" y="1485591"/>
            <a:ext cx="9204623" cy="42521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Wskaźniki rezultatu: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Lokale mieszkalne z abonamentem na szerokopasmowy dostęp do sieci o bardzo wysokiej przepustowości</a:t>
            </a:r>
            <a:endParaRPr lang="pl-PL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pl-PL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Przedsiębiorstwa z abonamentem na szerokopasmowy dostęp do sieci o bardzo wysokiej przepustowości</a:t>
            </a:r>
            <a:endParaRPr lang="pl-PL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pl-PL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Wskaźniki rezultatu będą monitorowane przez CPPC co roku aż do 31.12.2029 r.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pl-PL" sz="20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Okresem docelowym wskaźników rezultatu powinien być okres przypadający na 31 grudnia 2029 r.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699538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BF7AB604-74DE-53A7-649E-5510A2854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Wskaźniki cz. 4</a:t>
            </a:r>
            <a:endParaRPr lang="pl-PL" sz="1800" dirty="0"/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1ABD6F84-5B94-2A33-C514-1F78F7F5AA08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80ADF4B0-78C8-355C-F631-2BB49EB73BD1}"/>
              </a:ext>
            </a:extLst>
          </p:cNvPr>
          <p:cNvSpPr txBox="1"/>
          <p:nvPr/>
        </p:nvSpPr>
        <p:spPr>
          <a:xfrm>
            <a:off x="474215" y="1485591"/>
            <a:ext cx="9204623" cy="3995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Wskaźniki  produktu raportowane na poszczególnych wnioskach o płatność powinny być spójne z danymi w SIMBA.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Realizacja podanych wskaźników produktu będzie weryfikowana w trakcie (przy okazji weryfikacji wniosków o płatność) i po zakończeniu realizacji projektu oraz będzie warunkowała wypłatę dofinansowania projektu.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Beneficjent musi dysponować dokumentacją potwierdzającą wykonanie założonych w projekcie wskaźników.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Przykładowe dokumenty niezbędnymi do potwierdzenia wykonania PA w zasięgu  o które będzie proszony podczas weryfikacji </a:t>
            </a:r>
            <a:r>
              <a:rPr lang="pl-PL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wop</a:t>
            </a: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rozliczającego wymienione są w treści Umowy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8550405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D3265FB-94AB-3BCE-ED0B-7D590FB85B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8249" y="1527049"/>
            <a:ext cx="9420045" cy="2242694"/>
          </a:xfrm>
        </p:spPr>
        <p:txBody>
          <a:bodyPr/>
          <a:lstStyle/>
          <a:p>
            <a:r>
              <a:rPr lang="pl-PL" sz="6000" dirty="0"/>
              <a:t>Materiały i urządzenia fabrycznie nowe</a:t>
            </a:r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A5305126-2E16-CF18-5138-69B587D75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859" y="4192439"/>
            <a:ext cx="10863691" cy="1234958"/>
          </a:xfrm>
        </p:spPr>
        <p:txBody>
          <a:bodyPr>
            <a:normAutofit fontScale="90000"/>
          </a:bodyPr>
          <a:lstStyle/>
          <a:p>
            <a:r>
              <a:rPr lang="pl-PL" sz="24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Użyte do budowy sieci NGA materiały i urządzenia powinny być fabrycznie nowe (Beneficjent zostanie zobowiązany o oświadczenie w tym zakresie –na etapie weryfikacji poszczególnych wniosków o płatność)</a:t>
            </a:r>
            <a:br>
              <a:rPr lang="pl-PL" sz="1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2116062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BF7AB604-74DE-53A7-649E-5510A2854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amienie milowe cz.1</a:t>
            </a:r>
            <a:endParaRPr lang="pl-PL" sz="1800" dirty="0"/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1ABD6F84-5B94-2A33-C514-1F78F7F5AA08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5EABE0F7-F30F-D742-3D10-BD5F99326CFA}"/>
              </a:ext>
            </a:extLst>
          </p:cNvPr>
          <p:cNvSpPr txBox="1"/>
          <p:nvPr/>
        </p:nvSpPr>
        <p:spPr>
          <a:xfrm>
            <a:off x="2260121" y="1690777"/>
            <a:ext cx="6832120" cy="22259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amień milowy –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pojęcie oznaczające objęcie zasięgiem sieci NGA punktów adresowych w wymaganej liczbie dla Zadania 1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oraz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wartości dla Zadania 2 (inwestycje własne - jeśli dotyczy)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3657635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D3265FB-94AB-3BCE-ED0B-7D590FB85B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3245" y="1527049"/>
            <a:ext cx="10205049" cy="733072"/>
          </a:xfrm>
        </p:spPr>
        <p:txBody>
          <a:bodyPr/>
          <a:lstStyle/>
          <a:p>
            <a:r>
              <a:rPr lang="pl-PL" sz="4000" dirty="0"/>
              <a:t>Harmonogram płatności</a:t>
            </a:r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A5305126-2E16-CF18-5138-69B587D75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245" y="3364302"/>
            <a:ext cx="10803305" cy="2063095"/>
          </a:xfrm>
        </p:spPr>
        <p:txBody>
          <a:bodyPr>
            <a:normAutofit fontScale="90000"/>
          </a:bodyPr>
          <a:lstStyle/>
          <a:p>
            <a:pPr algn="l">
              <a:lnSpc>
                <a:spcPct val="106000"/>
              </a:lnSpc>
              <a:spcAft>
                <a:spcPts val="600"/>
              </a:spcAft>
            </a:pPr>
            <a:r>
              <a:rPr lang="pl-PL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Harmonogram płatności </a:t>
            </a:r>
            <a:r>
              <a:rPr lang="pl-PL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jest</a:t>
            </a:r>
            <a:r>
              <a:rPr lang="pl-PL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załącznikiem do Umowy. </a:t>
            </a:r>
            <a:br>
              <a:rPr lang="pl-PL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pl-PL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Beneficjent aktualizuje ten dokument na etapie jej realizacji w razie potrzeby i nie wymaga to aneksu.</a:t>
            </a:r>
            <a:br>
              <a:rPr lang="pl-PL" sz="1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l-PL" sz="1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3275565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BF7AB604-74DE-53A7-649E-5510A2854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dirty="0"/>
              <a:t>Harmonogram płatności cz.1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1ABD6F84-5B94-2A33-C514-1F78F7F5AA08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80ADF4B0-78C8-355C-F631-2BB49EB73BD1}"/>
              </a:ext>
            </a:extLst>
          </p:cNvPr>
          <p:cNvSpPr txBox="1"/>
          <p:nvPr/>
        </p:nvSpPr>
        <p:spPr>
          <a:xfrm>
            <a:off x="474215" y="1485591"/>
            <a:ext cx="9204623" cy="4123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Celem harmonogramu jest dostarczenie informacji o przewidywanych ramach czasowych przedkładania przez beneficjentów kolejnych wniosków o płatność i przewidywanych płatnościach w ramach projektu.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pl-PL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Harmonogram powinien być wypełniany z uwzględnieniem terminów uszczegółowionych w Umowie (wniosek co 6 </a:t>
            </a:r>
            <a:r>
              <a:rPr lang="pl-PL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msc</a:t>
            </a: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., rozlicznie transzy zaliczki maks. do 18 </a:t>
            </a:r>
            <a:r>
              <a:rPr lang="pl-PL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msc</a:t>
            </a: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.)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l-PL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 polach właściwych dla miesięcy w których beneficjent planuje składać wnioski należy wpisać wartości kwotowe.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 miesiącach w których składane będą wnioski sprawozdawcze należy wpisać „0”</a:t>
            </a:r>
            <a:endParaRPr lang="pl-PL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9215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8588255E-0CD8-2BB8-FE2E-A5718BD6A7FD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pl-PL" dirty="0"/>
              <a:t>Wzór harmonogramu</a:t>
            </a: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823E8400-6AD9-0A85-C5CE-4974AC942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dirty="0"/>
              <a:t>Harmonogram płatności cz.2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8003981-66A7-856A-AE75-D8B747707B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630" b="11383"/>
          <a:stretch/>
        </p:blipFill>
        <p:spPr>
          <a:xfrm>
            <a:off x="3504838" y="1240221"/>
            <a:ext cx="5182323" cy="461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0012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9AF74292-85E0-362C-9279-FE8AFD62A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050" y="356179"/>
            <a:ext cx="2995352" cy="209910"/>
          </a:xfrm>
        </p:spPr>
        <p:txBody>
          <a:bodyPr>
            <a:normAutofit fontScale="90000"/>
          </a:bodyPr>
          <a:lstStyle/>
          <a:p>
            <a:r>
              <a:rPr lang="pl-PL" sz="1400" b="1" dirty="0"/>
              <a:t>Wzór harmonogramu płatności cz.2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C4B69866-C135-DC47-D6A4-D489F6C0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" t="22674" r="5177" b="13388"/>
          <a:stretch/>
        </p:blipFill>
        <p:spPr>
          <a:xfrm>
            <a:off x="4422371" y="1229710"/>
            <a:ext cx="5453149" cy="4351940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EB9D09E1-454F-F92C-3519-EA9AD0EE241A}"/>
              </a:ext>
            </a:extLst>
          </p:cNvPr>
          <p:cNvSpPr txBox="1"/>
          <p:nvPr/>
        </p:nvSpPr>
        <p:spPr>
          <a:xfrm>
            <a:off x="238579" y="3764060"/>
            <a:ext cx="299535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dirty="0"/>
              <a:t>W harmonogramie, w wierszu I 2025 należy wskazać zrealizowanie Zadania 1 i 2</a:t>
            </a:r>
          </a:p>
          <a:p>
            <a:endParaRPr lang="pl-PL" sz="1400" dirty="0"/>
          </a:p>
          <a:p>
            <a:r>
              <a:rPr lang="pl-PL" sz="1400" dirty="0"/>
              <a:t>Nawiązując do wcześniejszego przykładu i inwestycji własnych na wartość 1 mln ( 1 KM= 15%, tj. 150tys) i taka wartość co najmniej powinna być uwzględniona w harmonogramie.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C0056746-3290-8576-32E4-DB60F7DC7018}"/>
              </a:ext>
            </a:extLst>
          </p:cNvPr>
          <p:cNvSpPr txBox="1"/>
          <p:nvPr/>
        </p:nvSpPr>
        <p:spPr>
          <a:xfrm>
            <a:off x="238579" y="1322979"/>
            <a:ext cx="321210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dirty="0"/>
              <a:t>Beneficjencie pamiętaj!</a:t>
            </a:r>
          </a:p>
          <a:p>
            <a:r>
              <a:rPr lang="pl-PL" sz="1400" dirty="0"/>
              <a:t>Jeśli we Wniosku zaplanowałeś inwestycje własne (Zadanie 2) to kwoty poniesione na to zadanie powinny być odzwierciedlone w harmonogramie płatności (kolumna </a:t>
            </a:r>
            <a:r>
              <a:rPr lang="pl-PL" sz="1400" b="1" dirty="0"/>
              <a:t>Wydatki ogółem</a:t>
            </a:r>
            <a:r>
              <a:rPr lang="pl-PL" sz="1400" dirty="0"/>
              <a:t>).</a:t>
            </a:r>
          </a:p>
          <a:p>
            <a:r>
              <a:rPr lang="pl-PL" sz="1400" dirty="0"/>
              <a:t>Jeśli podpisałeś umowę w II 2024 (i nie rozpocząłeś prac przed zwarciem), to</a:t>
            </a:r>
            <a:br>
              <a:rPr lang="pl-PL" sz="1400" dirty="0"/>
            </a:br>
            <a:r>
              <a:rPr lang="pl-PL" sz="1400" dirty="0"/>
              <a:t>I kamień milowy (Zadanie 1 i 2) zapada w I 2025.</a:t>
            </a:r>
          </a:p>
        </p:txBody>
      </p:sp>
      <p:sp>
        <p:nvSpPr>
          <p:cNvPr id="10" name="Strzałka: w prawo 9">
            <a:extLst>
              <a:ext uri="{FF2B5EF4-FFF2-40B4-BE49-F238E27FC236}">
                <a16:creationId xmlns:a16="http://schemas.microsoft.com/office/drawing/2014/main" id="{66E3CA69-B858-5537-04C2-BDE45E3A9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10759" y="2570573"/>
            <a:ext cx="2316956" cy="32038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3424AD66-0C79-1B69-BB88-9EC02C4360DA}"/>
              </a:ext>
            </a:extLst>
          </p:cNvPr>
          <p:cNvSpPr txBox="1"/>
          <p:nvPr/>
        </p:nvSpPr>
        <p:spPr>
          <a:xfrm>
            <a:off x="5403272" y="2685011"/>
            <a:ext cx="2244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I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9D9A4138-EBC5-FF62-9AA9-8BBBAA479501}"/>
              </a:ext>
            </a:extLst>
          </p:cNvPr>
          <p:cNvSpPr txBox="1"/>
          <p:nvPr/>
        </p:nvSpPr>
        <p:spPr>
          <a:xfrm>
            <a:off x="5369994" y="3145349"/>
            <a:ext cx="3491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II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A478C78A-A2AC-849C-4BA7-4DF4C6EC4D85}"/>
              </a:ext>
            </a:extLst>
          </p:cNvPr>
          <p:cNvSpPr txBox="1"/>
          <p:nvPr/>
        </p:nvSpPr>
        <p:spPr>
          <a:xfrm>
            <a:off x="5369994" y="3545107"/>
            <a:ext cx="4322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III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CE14C66F-973B-E86C-5823-8FBE5E80D2C0}"/>
              </a:ext>
            </a:extLst>
          </p:cNvPr>
          <p:cNvSpPr txBox="1"/>
          <p:nvPr/>
        </p:nvSpPr>
        <p:spPr>
          <a:xfrm>
            <a:off x="5369994" y="3969693"/>
            <a:ext cx="3844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IV</a:t>
            </a:r>
          </a:p>
        </p:txBody>
      </p:sp>
      <p:sp>
        <p:nvSpPr>
          <p:cNvPr id="31" name="Prostokąt 30">
            <a:extLst>
              <a:ext uri="{FF2B5EF4-FFF2-40B4-BE49-F238E27FC236}">
                <a16:creationId xmlns:a16="http://schemas.microsoft.com/office/drawing/2014/main" id="{843626E9-09E3-7D67-8DC2-D4162A3A7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48450" y="2696143"/>
            <a:ext cx="862013" cy="1280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pole tekstowe 33">
            <a:extLst>
              <a:ext uri="{FF2B5EF4-FFF2-40B4-BE49-F238E27FC236}">
                <a16:creationId xmlns:a16="http://schemas.microsoft.com/office/drawing/2014/main" id="{3CE2B0FC-2333-256F-072A-788AC3C783C0}"/>
              </a:ext>
            </a:extLst>
          </p:cNvPr>
          <p:cNvSpPr txBox="1"/>
          <p:nvPr/>
        </p:nvSpPr>
        <p:spPr>
          <a:xfrm>
            <a:off x="238579" y="5793210"/>
            <a:ext cx="117423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b="1" dirty="0">
                <a:solidFill>
                  <a:srgbClr val="FF0000"/>
                </a:solidFill>
              </a:rPr>
              <a:t>Uwaga!</a:t>
            </a:r>
          </a:p>
          <a:p>
            <a:r>
              <a:rPr lang="pl-PL" sz="1200" b="1" dirty="0">
                <a:solidFill>
                  <a:srgbClr val="FF0000"/>
                </a:solidFill>
              </a:rPr>
              <a:t>Powyższy przykład obrazuje wyłącznie sposób oznaczenie inwestycji własnych. Przedkładany przez Beneficjanta harmonogram powinien zawierać wypełnione wszystkie wymagane pola 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997C7FBC-BD58-0C95-BA57-9EB8C4A31F43}"/>
              </a:ext>
            </a:extLst>
          </p:cNvPr>
          <p:cNvSpPr txBox="1"/>
          <p:nvPr/>
        </p:nvSpPr>
        <p:spPr>
          <a:xfrm>
            <a:off x="4863800" y="3351771"/>
            <a:ext cx="763915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/>
              <a:t>2025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D5234304-D656-0493-303E-A6920ACD1906}"/>
              </a:ext>
            </a:extLst>
          </p:cNvPr>
          <p:cNvSpPr txBox="1"/>
          <p:nvPr/>
        </p:nvSpPr>
        <p:spPr>
          <a:xfrm>
            <a:off x="5879910" y="2629347"/>
            <a:ext cx="66207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100" dirty="0"/>
              <a:t>styczeń</a:t>
            </a:r>
          </a:p>
        </p:txBody>
      </p:sp>
    </p:spTree>
    <p:extLst>
      <p:ext uri="{BB962C8B-B14F-4D97-AF65-F5344CB8AC3E}">
        <p14:creationId xmlns:p14="http://schemas.microsoft.com/office/powerpoint/2010/main" val="593583594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8" grpId="0"/>
      <p:bldP spid="20" grpId="0"/>
      <p:bldP spid="22" grpId="0"/>
      <p:bldP spid="24" grpId="0"/>
      <p:bldP spid="3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8588255E-0CD8-2BB8-FE2E-A5718BD6A7FD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pl-PL" dirty="0"/>
              <a:t>Wzór harmonogramu</a:t>
            </a: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823E8400-6AD9-0A85-C5CE-4974AC942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Harmonogram płatności c.d.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E60D0FC6-58F4-4840-79DA-DE4263EA4F21}"/>
              </a:ext>
            </a:extLst>
          </p:cNvPr>
          <p:cNvSpPr txBox="1"/>
          <p:nvPr/>
        </p:nvSpPr>
        <p:spPr>
          <a:xfrm>
            <a:off x="474215" y="2001328"/>
            <a:ext cx="9144238" cy="257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600"/>
              </a:spcAft>
            </a:pPr>
            <a:r>
              <a:rPr lang="pl-PL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Harmonogram płatności w przyszłości będzie składany poprzez dedykowany moduł w CST2021. Moduł jest obecnie fazie uruchamiania.</a:t>
            </a:r>
          </a:p>
          <a:p>
            <a:pPr>
              <a:lnSpc>
                <a:spcPct val="106000"/>
              </a:lnSpc>
              <a:spcAft>
                <a:spcPts val="600"/>
              </a:spcAft>
            </a:pPr>
            <a:endParaRPr lang="pl-PL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600"/>
              </a:spcAft>
            </a:pPr>
            <a:r>
              <a:rPr lang="pl-PL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czasu uruchomienia tego modułu prosimy o aktualizację harmonogramu w formie pliku Excel poprzez moduł „Korespondencja: Harmonogram płatności” w CST2021.</a:t>
            </a:r>
          </a:p>
        </p:txBody>
      </p:sp>
    </p:spTree>
    <p:extLst>
      <p:ext uri="{BB962C8B-B14F-4D97-AF65-F5344CB8AC3E}">
        <p14:creationId xmlns:p14="http://schemas.microsoft.com/office/powerpoint/2010/main" val="38893267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8588255E-0CD8-2BB8-FE2E-A5718BD6A7FD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pl-PL" dirty="0"/>
              <a:t>Wzór harmonogramu</a:t>
            </a: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823E8400-6AD9-0A85-C5CE-4974AC942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Harmonogram płatności c.d.1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E60D0FC6-58F4-4840-79DA-DE4263EA4F21}"/>
              </a:ext>
            </a:extLst>
          </p:cNvPr>
          <p:cNvSpPr txBox="1"/>
          <p:nvPr/>
        </p:nvSpPr>
        <p:spPr>
          <a:xfrm>
            <a:off x="474215" y="2001328"/>
            <a:ext cx="9144238" cy="257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600"/>
              </a:spcAft>
            </a:pPr>
            <a:r>
              <a:rPr lang="pl-PL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pl-PL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obrą praktyką jest przedkładanie aktualizacji harmonogramu płatności przed złożeniem wniosku o płatność. </a:t>
            </a:r>
          </a:p>
          <a:p>
            <a:pPr marL="285750" indent="-285750">
              <a:lnSpc>
                <a:spcPct val="106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l-PL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600"/>
              </a:spcAft>
            </a:pPr>
            <a:r>
              <a:rPr lang="pl-PL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Aktualizacja harmonogramu płatności jest skuteczna, pod warunkiem jej akceptacji przez CPPC. CPPC akceptuje lub odrzuca zmianę harmonogramu płatności w CST2021.</a:t>
            </a:r>
          </a:p>
        </p:txBody>
      </p:sp>
    </p:spTree>
    <p:extLst>
      <p:ext uri="{BB962C8B-B14F-4D97-AF65-F5344CB8AC3E}">
        <p14:creationId xmlns:p14="http://schemas.microsoft.com/office/powerpoint/2010/main" val="36187118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D3265FB-94AB-3BCE-ED0B-7D590FB85B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3321" y="2803759"/>
            <a:ext cx="9486181" cy="724446"/>
          </a:xfrm>
        </p:spPr>
        <p:txBody>
          <a:bodyPr/>
          <a:lstStyle/>
          <a:p>
            <a:pPr algn="ctr"/>
            <a:r>
              <a:rPr lang="pl-PL" sz="4800" dirty="0"/>
              <a:t>Terminy płatności środków</a:t>
            </a:r>
          </a:p>
        </p:txBody>
      </p:sp>
    </p:spTree>
    <p:extLst>
      <p:ext uri="{BB962C8B-B14F-4D97-AF65-F5344CB8AC3E}">
        <p14:creationId xmlns:p14="http://schemas.microsoft.com/office/powerpoint/2010/main" val="7276198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8588255E-0CD8-2BB8-FE2E-A5718BD6A7FD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pl-PL" dirty="0"/>
              <a:t>Wzór harmonogramu</a:t>
            </a: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823E8400-6AD9-0A85-C5CE-4974AC942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Terminy płatności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E60D0FC6-58F4-4840-79DA-DE4263EA4F21}"/>
              </a:ext>
            </a:extLst>
          </p:cNvPr>
          <p:cNvSpPr txBox="1"/>
          <p:nvPr/>
        </p:nvSpPr>
        <p:spPr>
          <a:xfrm>
            <a:off x="474215" y="2001328"/>
            <a:ext cx="9144238" cy="25930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6000"/>
              </a:lnSpc>
              <a:spcAft>
                <a:spcPts val="600"/>
              </a:spcAft>
              <a:buNone/>
            </a:pPr>
            <a:r>
              <a:rPr lang="pl-PL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Zgodnie z zapisami Umowy wniosek o płatność powinien być zweryfikowany w terminie do 45 dni od jego </a:t>
            </a:r>
            <a:r>
              <a:rPr lang="pl-PL" sz="20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wpływu + </a:t>
            </a:r>
            <a:r>
              <a:rPr lang="pl-PL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zwiększony o czas uzyskiwania wyjaśnień/uzupełnień od beneficjenta.</a:t>
            </a:r>
          </a:p>
          <a:p>
            <a:pPr marL="0" indent="0">
              <a:lnSpc>
                <a:spcPct val="106000"/>
              </a:lnSpc>
              <a:spcAft>
                <a:spcPts val="600"/>
              </a:spcAft>
              <a:buNone/>
            </a:pPr>
            <a:endParaRPr lang="pl-PL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6000"/>
              </a:lnSpc>
              <a:spcAft>
                <a:spcPts val="600"/>
              </a:spcAft>
              <a:buNone/>
            </a:pPr>
            <a:r>
              <a:rPr lang="pl-PL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Wnioski są obsługiwane w departamencie merytorycznym oraz po jego zatwierdzeniu w departamencie finansowym.</a:t>
            </a:r>
          </a:p>
          <a:p>
            <a:pPr marL="0" indent="0">
              <a:lnSpc>
                <a:spcPct val="106000"/>
              </a:lnSpc>
              <a:spcAft>
                <a:spcPts val="600"/>
              </a:spcAft>
              <a:buNone/>
            </a:pPr>
            <a:endParaRPr lang="pl-PL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1027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8588255E-0CD8-2BB8-FE2E-A5718BD6A7FD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pl-PL" dirty="0"/>
              <a:t>Wzór harmonogramu</a:t>
            </a: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823E8400-6AD9-0A85-C5CE-4974AC942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Terminy płatności cz.1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E60D0FC6-58F4-4840-79DA-DE4263EA4F21}"/>
              </a:ext>
            </a:extLst>
          </p:cNvPr>
          <p:cNvSpPr txBox="1"/>
          <p:nvPr/>
        </p:nvSpPr>
        <p:spPr>
          <a:xfrm>
            <a:off x="474215" y="2001328"/>
            <a:ext cx="9144238" cy="29623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Wszystkie środki przekazywane beneficjentowi (zaliczki i refundacje) będą wypłacane zgodnie z terminami opublikowanymi przez Bank Gospodarstwa Krajowego (BGK). </a:t>
            </a:r>
          </a:p>
          <a:p>
            <a:endParaRPr lang="pl-PL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Terminarz wypłat dostępny jest na stronie </a:t>
            </a:r>
            <a:r>
              <a:rPr lang="pl-PL" sz="2000" b="1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https://www.bgk.pl/files/public/Pliki/informacje/Obsluga_platnosci/Terminarz_platnosci_ze_srodkow_europejskich_PF_2021_-_2027_w_2024.pdf</a:t>
            </a:r>
            <a:endParaRPr lang="pl-PL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6000"/>
              </a:lnSpc>
              <a:spcAft>
                <a:spcPts val="600"/>
              </a:spcAft>
              <a:buNone/>
            </a:pPr>
            <a:endParaRPr lang="pl-PL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6000"/>
              </a:lnSpc>
              <a:spcAft>
                <a:spcPts val="600"/>
              </a:spcAft>
              <a:buNone/>
            </a:pPr>
            <a:endParaRPr lang="pl-PL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1724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FB953589-0FA3-11F2-C945-6FB3EB495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Terminy płatności cz.2</a:t>
            </a:r>
          </a:p>
        </p:txBody>
      </p:sp>
      <p:pic>
        <p:nvPicPr>
          <p:cNvPr id="5" name="Obraz 4" descr="Obraz zawierający tekst, zrzut ekranu, Czcionka, numer&#10;&#10;Opis wygenerowany automatycznie">
            <a:extLst>
              <a:ext uri="{FF2B5EF4-FFF2-40B4-BE49-F238E27FC236}">
                <a16:creationId xmlns:a16="http://schemas.microsoft.com/office/drawing/2014/main" id="{95241A31-88FE-2955-D200-C0A9B66345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822" y="1615981"/>
            <a:ext cx="8384336" cy="436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836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BF7AB604-74DE-53A7-649E-5510A2854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amienie milowe cz.2</a:t>
            </a:r>
            <a:endParaRPr lang="pl-PL" sz="1800" dirty="0"/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1ABD6F84-5B94-2A33-C514-1F78F7F5AA08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9C298AE4-27E8-0724-D544-C2A0DC56E306}"/>
              </a:ext>
            </a:extLst>
          </p:cNvPr>
          <p:cNvSpPr txBox="1"/>
          <p:nvPr/>
        </p:nvSpPr>
        <p:spPr>
          <a:xfrm>
            <a:off x="2415396" y="1397857"/>
            <a:ext cx="6707074" cy="1029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Kamienie milowe (terminy) zostały zaplanowane przez Beneficjenta w formularzu Wniosku o dofinansowanie- w pkt pt. </a:t>
            </a:r>
            <a:r>
              <a:rPr lang="pl-PL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Zadania projektu i kamienie milowe</a:t>
            </a:r>
            <a:endParaRPr lang="pl-PL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507D596-775F-292E-5BBB-C2353A2682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2" r="130"/>
          <a:stretch/>
        </p:blipFill>
        <p:spPr bwMode="auto">
          <a:xfrm>
            <a:off x="3482340" y="2537690"/>
            <a:ext cx="5227320" cy="15614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9203BEC9-EB5F-6CF4-80E9-98659C5628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6625" y="4091393"/>
            <a:ext cx="5233035" cy="216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9976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D3265FB-94AB-3BCE-ED0B-7D590FB85B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3321" y="2803759"/>
            <a:ext cx="9486181" cy="724446"/>
          </a:xfrm>
        </p:spPr>
        <p:txBody>
          <a:bodyPr/>
          <a:lstStyle/>
          <a:p>
            <a:pPr algn="ctr"/>
            <a:r>
              <a:rPr lang="pl-PL" sz="4800" dirty="0"/>
              <a:t>Dziękuję za uwagę</a:t>
            </a:r>
          </a:p>
        </p:txBody>
      </p:sp>
    </p:spTree>
    <p:extLst>
      <p:ext uri="{BB962C8B-B14F-4D97-AF65-F5344CB8AC3E}">
        <p14:creationId xmlns:p14="http://schemas.microsoft.com/office/powerpoint/2010/main" val="846019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BF7AB604-74DE-53A7-649E-5510A2854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amienie milowe cz.3</a:t>
            </a:r>
            <a:endParaRPr lang="pl-PL" sz="1800" dirty="0"/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1ABD6F84-5B94-2A33-C514-1F78F7F5AA08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E0EE20F0-4904-FE18-72A7-AE6820BBD08F}"/>
              </a:ext>
            </a:extLst>
          </p:cNvPr>
          <p:cNvSpPr txBox="1"/>
          <p:nvPr/>
        </p:nvSpPr>
        <p:spPr>
          <a:xfrm>
            <a:off x="431293" y="1251856"/>
            <a:ext cx="10439400" cy="392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Planowana data zakończenia:</a:t>
            </a:r>
            <a:endParaRPr lang="pl-PL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26FFB4AD-E6CF-F396-AD5E-DF24ED51559F}"/>
              </a:ext>
            </a:extLst>
          </p:cNvPr>
          <p:cNvSpPr txBox="1"/>
          <p:nvPr/>
        </p:nvSpPr>
        <p:spPr>
          <a:xfrm>
            <a:off x="474215" y="1965239"/>
            <a:ext cx="11499248" cy="32590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pl-P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dla pierwszego roku realizacji kamień wynosi 15% z 100% wskazanych  do objęcia zasięgiem sieci NGA punktów adresowych, - powinien być osiągnięty do 12 m-</a:t>
            </a:r>
            <a:r>
              <a:rPr lang="pl-PL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cy</a:t>
            </a:r>
            <a:r>
              <a:rPr lang="pl-P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od podpisania umowy lub rozpoczęcia projektu</a:t>
            </a:r>
            <a:r>
              <a:rPr lang="pl-PL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W momencie rozliczania Punktów adresowych (PA) w zasięgu B</a:t>
            </a:r>
            <a:r>
              <a:rPr lang="pl-PL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eneficjent</a:t>
            </a:r>
            <a:r>
              <a:rPr lang="pl-PL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powinien dysponować zatwierdzoną przez Prezesa UKE Ofertą hurtową.</a:t>
            </a:r>
            <a:endParaRPr lang="pl-PL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</a:pPr>
            <a:r>
              <a:rPr lang="pl-PL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l-PL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pl-P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dla drugiego roku realizacji kamień wynosi – 35% z 100%  wskazanych do objęcia zasięgiem sieci NGA punktów adresowych, powinien być osiągnięty do 24 m-</a:t>
            </a:r>
            <a:r>
              <a:rPr lang="pl-PL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cy</a:t>
            </a:r>
            <a:r>
              <a:rPr lang="pl-P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od podpisania umowy lub rozpoczęcia projektu.</a:t>
            </a:r>
          </a:p>
          <a:p>
            <a:pPr marL="457200">
              <a:lnSpc>
                <a:spcPct val="115000"/>
              </a:lnSpc>
            </a:pPr>
            <a:r>
              <a:rPr lang="pl-P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285750" lvl="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trzecim roku kamień wynosi – 100% wskazanych do objęcia zasięgiem sieci NGA punktów adresowych- powinien być osiągnięty do </a:t>
            </a:r>
            <a:r>
              <a:rPr lang="pl-PL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r>
              <a:rPr lang="pl-P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m-</a:t>
            </a:r>
            <a:r>
              <a:rPr lang="pl-PL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cy</a:t>
            </a:r>
            <a:r>
              <a:rPr lang="pl-P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od podpisania umowy lub rozpoczęcia projektu.</a:t>
            </a:r>
          </a:p>
        </p:txBody>
      </p:sp>
    </p:spTree>
    <p:extLst>
      <p:ext uri="{BB962C8B-B14F-4D97-AF65-F5344CB8AC3E}">
        <p14:creationId xmlns:p14="http://schemas.microsoft.com/office/powerpoint/2010/main" val="1686825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BF7AB604-74DE-53A7-649E-5510A2854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amienie milowe cz.4</a:t>
            </a:r>
            <a:endParaRPr lang="pl-PL" sz="1800" dirty="0"/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1ABD6F84-5B94-2A33-C514-1F78F7F5AA08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80ADF4B0-78C8-355C-F631-2BB49EB73BD1}"/>
              </a:ext>
            </a:extLst>
          </p:cNvPr>
          <p:cNvSpPr txBox="1"/>
          <p:nvPr/>
        </p:nvSpPr>
        <p:spPr>
          <a:xfrm>
            <a:off x="474215" y="2486254"/>
            <a:ext cx="8825060" cy="15440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Kamienie milowe obrazują postęp realizacji wskaźnika określonego w projekcie.</a:t>
            </a:r>
          </a:p>
          <a:p>
            <a:pPr marL="457200">
              <a:lnSpc>
                <a:spcPct val="115000"/>
              </a:lnSpc>
            </a:pPr>
            <a:r>
              <a:rPr lang="pl-PL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l-PL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Stopień realizacji Kamienia milowego musi być zgodny z ilością PA rozliczanych w WOP i z ilością osiągniętego wskaźnika.</a:t>
            </a:r>
          </a:p>
        </p:txBody>
      </p:sp>
    </p:spTree>
    <p:extLst>
      <p:ext uri="{BB962C8B-B14F-4D97-AF65-F5344CB8AC3E}">
        <p14:creationId xmlns:p14="http://schemas.microsoft.com/office/powerpoint/2010/main" val="222394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BF7AB604-74DE-53A7-649E-5510A2854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amienie milowe cz.5</a:t>
            </a:r>
            <a:endParaRPr lang="pl-PL" sz="1800" dirty="0"/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1ABD6F84-5B94-2A33-C514-1F78F7F5AA08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80ADF4B0-78C8-355C-F631-2BB49EB73BD1}"/>
              </a:ext>
            </a:extLst>
          </p:cNvPr>
          <p:cNvSpPr txBox="1"/>
          <p:nvPr/>
        </p:nvSpPr>
        <p:spPr>
          <a:xfrm>
            <a:off x="474215" y="2486254"/>
            <a:ext cx="882506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Daty osiągniecia poszczególnych Kamieni milowych w projekcie nie podlegają aneksowaniu.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0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przypadku, gdy beneficjent nie realizuje kamieni milowych w terminach określonych we Wniosku, </a:t>
            </a:r>
            <a:r>
              <a:rPr lang="pl-PL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zobowiązany jest </a:t>
            </a: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pl-PL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przedstawienia Instytucji Pośredniczącej planu naprawczego.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0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Beneficjent nie czeka na wezwanie CPPC o plan, jest zobowiązany do tego aby nadesłać go z własnej inicjatywy.</a:t>
            </a:r>
            <a:endParaRPr lang="pl-PL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498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BF7AB604-74DE-53A7-649E-5510A2854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amienie milowe cz.6</a:t>
            </a:r>
            <a:endParaRPr lang="pl-PL" sz="1800" dirty="0"/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1ABD6F84-5B94-2A33-C514-1F78F7F5AA08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80ADF4B0-78C8-355C-F631-2BB49EB73BD1}"/>
              </a:ext>
            </a:extLst>
          </p:cNvPr>
          <p:cNvSpPr txBox="1"/>
          <p:nvPr/>
        </p:nvSpPr>
        <p:spPr>
          <a:xfrm>
            <a:off x="474214" y="1563228"/>
            <a:ext cx="9204623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Jeśli pomimo wdrożenia planu naprawczego beneficjent nie osiągnie wartości kamienia milowego określonego we Wniosku w terminie do 6 miesięcy od „Daty punktu ostatecznego”, </a:t>
            </a:r>
            <a:r>
              <a:rPr lang="pl-PL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Instytucja pośrednicząca</a:t>
            </a: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analizuje przyczyny nieosiągania kamienia milowego oraz wykonalność przedsięwzięcia.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Nieosiągnięcie kamieni milowych w terminach sygnalizuje problemy w projekcie z realizacją wskaźników.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Nieosiągnięcie kamienia milowego w terminie do 6 miesięcy od  „Daty punktu ostatecznego” stanowi przesłankę do rozwiązania umowy o dofinasowanie.</a:t>
            </a:r>
          </a:p>
        </p:txBody>
      </p:sp>
    </p:spTree>
    <p:extLst>
      <p:ext uri="{BB962C8B-B14F-4D97-AF65-F5344CB8AC3E}">
        <p14:creationId xmlns:p14="http://schemas.microsoft.com/office/powerpoint/2010/main" val="797246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BF7AB604-74DE-53A7-649E-5510A2854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amienie milowe cz.7</a:t>
            </a:r>
            <a:endParaRPr lang="pl-PL" sz="1800" dirty="0"/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1ABD6F84-5B94-2A33-C514-1F78F7F5AA08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80ADF4B0-78C8-355C-F631-2BB49EB73BD1}"/>
              </a:ext>
            </a:extLst>
          </p:cNvPr>
          <p:cNvSpPr txBox="1"/>
          <p:nvPr/>
        </p:nvSpPr>
        <p:spPr>
          <a:xfrm>
            <a:off x="609600" y="2459421"/>
            <a:ext cx="90692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/>
              <a:t>Inwestycje własne a kamienie milowe</a:t>
            </a:r>
          </a:p>
        </p:txBody>
      </p:sp>
    </p:spTree>
    <p:extLst>
      <p:ext uri="{BB962C8B-B14F-4D97-AF65-F5344CB8AC3E}">
        <p14:creationId xmlns:p14="http://schemas.microsoft.com/office/powerpoint/2010/main" val="3866135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BF7AB604-74DE-53A7-649E-5510A2854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amienie milowe cz.8</a:t>
            </a:r>
            <a:endParaRPr lang="pl-PL" sz="1800" dirty="0"/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1ABD6F84-5B94-2A33-C514-1F78F7F5AA08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80ADF4B0-78C8-355C-F631-2BB49EB73BD1}"/>
              </a:ext>
            </a:extLst>
          </p:cNvPr>
          <p:cNvSpPr txBox="1"/>
          <p:nvPr/>
        </p:nvSpPr>
        <p:spPr>
          <a:xfrm>
            <a:off x="474215" y="1485591"/>
            <a:ext cx="9204623" cy="4146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Beneficjent, który zaplanował we wniosku realizację inwestycji własnych (Zadanie 2) zobowiązany jest do realizacji kamieni milowych w tym zadaniu proporcjonalnie i równolegle do realizacji kamieni milowych zaplanowanych w Zadaniu 1.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Kamienie milowe dla obu zadań (1 i 2) powinny być osiągane w tych samych terminach.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CPPC będzie weryfikować spełnienie obowiązku równoległej realizacji zadań, każdorazowo na etapie weryfikacji wniosku o płatność składanego po upływie terminu realizacji kamienia milowego.</a:t>
            </a:r>
          </a:p>
        </p:txBody>
      </p:sp>
    </p:spTree>
    <p:extLst>
      <p:ext uri="{BB962C8B-B14F-4D97-AF65-F5344CB8AC3E}">
        <p14:creationId xmlns:p14="http://schemas.microsoft.com/office/powerpoint/2010/main" val="1674759454"/>
      </p:ext>
    </p:extLst>
  </p:cSld>
  <p:clrMapOvr>
    <a:masterClrMapping/>
  </p:clrMapOvr>
</p:sld>
</file>

<file path=ppt/theme/theme1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17B96AF41238D4DA878551213186F22" ma:contentTypeVersion="2" ma:contentTypeDescription="Utwórz nowy dokument." ma:contentTypeScope="" ma:versionID="27355ec95b59db307203cf1707f87054">
  <xsd:schema xmlns:xsd="http://www.w3.org/2001/XMLSchema" xmlns:xs="http://www.w3.org/2001/XMLSchema" xmlns:p="http://schemas.microsoft.com/office/2006/metadata/properties" xmlns:ns2="3b41daa1-6750-4b31-afda-36cb41ae05c8" targetNamespace="http://schemas.microsoft.com/office/2006/metadata/properties" ma:root="true" ma:fieldsID="3bd844ee2aa79a406ac54578ad605f9d" ns2:_="">
    <xsd:import namespace="3b41daa1-6750-4b31-afda-36cb41ae05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41daa1-6750-4b31-afda-36cb41ae05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DD877D-66AE-4554-8B4D-196835119AB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FDD51E-3BE7-48E9-8574-EC8970EEE544}">
  <ds:schemaRefs>
    <ds:schemaRef ds:uri="3b41daa1-6750-4b31-afda-36cb41ae05c8"/>
    <ds:schemaRef ds:uri="http://schemas.microsoft.com/office/2006/documentManagement/types"/>
    <ds:schemaRef ds:uri="http://purl.org/dc/elements/1.1/"/>
    <ds:schemaRef ds:uri="http://www.w3.org/XML/1998/namespace"/>
    <ds:schemaRef ds:uri="http://purl.org/dc/terms/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CB8F4000-0824-4F14-AFA9-75C02B5E95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41daa1-6750-4b31-afda-36cb41ae05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1203</TotalTime>
  <Words>1523</Words>
  <Application>Microsoft Office PowerPoint</Application>
  <PresentationFormat>Panoramiczny</PresentationFormat>
  <Paragraphs>148</Paragraphs>
  <Slides>30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Symbol</vt:lpstr>
      <vt:lpstr>Wingdings</vt:lpstr>
      <vt:lpstr>1_Motyw pakietu Office</vt:lpstr>
      <vt:lpstr>3_Projekt niestandardowy</vt:lpstr>
      <vt:lpstr>Kamienie milowe</vt:lpstr>
      <vt:lpstr>Kamienie milowe cz.1</vt:lpstr>
      <vt:lpstr>Kamienie milowe cz.2</vt:lpstr>
      <vt:lpstr>Kamienie milowe cz.3</vt:lpstr>
      <vt:lpstr>Kamienie milowe cz.4</vt:lpstr>
      <vt:lpstr>Kamienie milowe cz.5</vt:lpstr>
      <vt:lpstr>Kamienie milowe cz.6</vt:lpstr>
      <vt:lpstr>Kamienie milowe cz.7</vt:lpstr>
      <vt:lpstr>Kamienie milowe cz.8</vt:lpstr>
      <vt:lpstr>Kamienie milowe cz.9</vt:lpstr>
      <vt:lpstr>Kamienie milowe cz.10</vt:lpstr>
      <vt:lpstr>Kamienie milowe cz.11</vt:lpstr>
      <vt:lpstr>Inwestycje własne</vt:lpstr>
      <vt:lpstr>Wskaźniki w projekcie</vt:lpstr>
      <vt:lpstr>Wskaźniki</vt:lpstr>
      <vt:lpstr>Wskaźniki cz.2</vt:lpstr>
      <vt:lpstr>Wskaźniki cz. 3</vt:lpstr>
      <vt:lpstr>Wskaźniki cz. 4</vt:lpstr>
      <vt:lpstr>Użyte do budowy sieci NGA materiały i urządzenia powinny być fabrycznie nowe (Beneficjent zostanie zobowiązany o oświadczenie w tym zakresie –na etapie weryfikacji poszczególnych wniosków o płatność) </vt:lpstr>
      <vt:lpstr>Harmonogram płatności jest  załącznikiem do Umowy.    Beneficjent aktualizuje ten dokument na etapie jej realizacji w razie potrzeby i nie wymaga to aneksu.  </vt:lpstr>
      <vt:lpstr>Harmonogram płatności cz.1</vt:lpstr>
      <vt:lpstr>Harmonogram płatności cz.2</vt:lpstr>
      <vt:lpstr>Wzór harmonogramu płatności cz.2</vt:lpstr>
      <vt:lpstr>Harmonogram płatności c.d.</vt:lpstr>
      <vt:lpstr>Harmonogram płatności c.d.1</vt:lpstr>
      <vt:lpstr>Prezentacja programu PowerPoint</vt:lpstr>
      <vt:lpstr>Terminy płatności</vt:lpstr>
      <vt:lpstr>Terminy płatności cz.1</vt:lpstr>
      <vt:lpstr>Terminy płatności cz.2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Wzorzec FERC</dc:title>
  <dc:creator>Anna Czekalska</dc:creator>
  <cp:lastModifiedBy>Krzysztof Jurek</cp:lastModifiedBy>
  <cp:revision>38</cp:revision>
  <dcterms:created xsi:type="dcterms:W3CDTF">2023-03-05T08:28:36Z</dcterms:created>
  <dcterms:modified xsi:type="dcterms:W3CDTF">2024-03-01T14:39:50Z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0x010100A17B96AF41238D4DA878551213186F22</vt:lpwstr>
  </property>
</Properties>
</file>