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84" r:id="rId3"/>
    <p:sldId id="283" r:id="rId4"/>
    <p:sldId id="265" r:id="rId5"/>
    <p:sldId id="285" r:id="rId6"/>
    <p:sldId id="286" r:id="rId7"/>
    <p:sldId id="287" r:id="rId8"/>
    <p:sldId id="288" r:id="rId9"/>
    <p:sldId id="289" r:id="rId10"/>
    <p:sldId id="263" r:id="rId11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FF3E"/>
    <a:srgbClr val="BF9000"/>
    <a:srgbClr val="84BD00"/>
    <a:srgbClr val="B9B9B9"/>
    <a:srgbClr val="00A49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95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1158" y="10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Zeszyt5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zdanuk\Documents\Strategia%20dla%20ciep&#322;ownictwa\Plik%20z%20danymi%20oraz%20wykresam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l-PL"/>
              <a:t>Ilość odpadów komunalnych w mln ton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Arkusz1!$B$17:$H$17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Arkusz1!$B$18:$H$18</c:f>
              <c:numCache>
                <c:formatCode>General</c:formatCode>
                <c:ptCount val="7"/>
                <c:pt idx="0">
                  <c:v>10.33</c:v>
                </c:pt>
                <c:pt idx="1">
                  <c:v>10.86</c:v>
                </c:pt>
                <c:pt idx="2">
                  <c:v>11.65</c:v>
                </c:pt>
                <c:pt idx="3">
                  <c:v>11.97</c:v>
                </c:pt>
                <c:pt idx="4">
                  <c:v>12.49</c:v>
                </c:pt>
                <c:pt idx="5">
                  <c:v>12.75</c:v>
                </c:pt>
                <c:pt idx="6">
                  <c:v>13.12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01-41F9-80B2-9A842308C3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25600624"/>
        <c:axId val="1325602288"/>
      </c:barChart>
      <c:catAx>
        <c:axId val="1325600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325602288"/>
        <c:crosses val="autoZero"/>
        <c:auto val="1"/>
        <c:lblAlgn val="ctr"/>
        <c:lblOffset val="100"/>
        <c:noMultiLvlLbl val="0"/>
      </c:catAx>
      <c:valAx>
        <c:axId val="13256022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325600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6">
                    <a:lumMod val="75000"/>
                  </a:schemeClr>
                </a:solidFill>
              </a:defRPr>
            </a:pPr>
            <a:r>
              <a:rPr lang="pl-PL" sz="1200" b="1" i="0" u="none" strike="noStrike" baseline="0" dirty="0">
                <a:solidFill>
                  <a:schemeClr val="accent6">
                    <a:lumMod val="75000"/>
                  </a:schemeClr>
                </a:solidFill>
                <a:effectLst/>
              </a:rPr>
              <a:t>Struktura paliw zużywanych do produkcji ciepła w 2010 oraz 2020 roku, wyrażona w procentach. </a:t>
            </a:r>
            <a:endParaRPr lang="pl-PL" dirty="0">
              <a:solidFill>
                <a:schemeClr val="accent6">
                  <a:lumMod val="75000"/>
                </a:schemeClr>
              </a:solidFill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9014436572102952"/>
          <c:y val="0.15875874132590276"/>
          <c:w val="0.77929709643094713"/>
          <c:h val="0.6787907037495661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Arkusz1!$F$155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Arkusz1!$E$156:$E$160</c:f>
              <c:strCache>
                <c:ptCount val="5"/>
                <c:pt idx="0">
                  <c:v>Paliwa węglowe</c:v>
                </c:pt>
                <c:pt idx="1">
                  <c:v>Paliwa gazowe</c:v>
                </c:pt>
                <c:pt idx="2">
                  <c:v>Olej opałowy</c:v>
                </c:pt>
                <c:pt idx="3">
                  <c:v>OZE</c:v>
                </c:pt>
                <c:pt idx="4">
                  <c:v>Pozostałe paliwa</c:v>
                </c:pt>
              </c:strCache>
            </c:strRef>
          </c:cat>
          <c:val>
            <c:numRef>
              <c:f>Arkusz1!$F$156:$F$160</c:f>
              <c:numCache>
                <c:formatCode>General</c:formatCode>
                <c:ptCount val="5"/>
                <c:pt idx="0">
                  <c:v>68.900000000000006</c:v>
                </c:pt>
                <c:pt idx="1">
                  <c:v>10.6</c:v>
                </c:pt>
                <c:pt idx="2">
                  <c:v>4.8</c:v>
                </c:pt>
                <c:pt idx="3">
                  <c:v>10.1</c:v>
                </c:pt>
                <c:pt idx="4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2E-4C10-BE62-D2BA03C3489D}"/>
            </c:ext>
          </c:extLst>
        </c:ser>
        <c:ser>
          <c:idx val="1"/>
          <c:order val="1"/>
          <c:tx>
            <c:strRef>
              <c:f>Arkusz1!$G$155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pl-P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Arkusz1!$E$156:$E$160</c:f>
              <c:strCache>
                <c:ptCount val="5"/>
                <c:pt idx="0">
                  <c:v>Paliwa węglowe</c:v>
                </c:pt>
                <c:pt idx="1">
                  <c:v>Paliwa gazowe</c:v>
                </c:pt>
                <c:pt idx="2">
                  <c:v>Olej opałowy</c:v>
                </c:pt>
                <c:pt idx="3">
                  <c:v>OZE</c:v>
                </c:pt>
                <c:pt idx="4">
                  <c:v>Pozostałe paliwa</c:v>
                </c:pt>
              </c:strCache>
            </c:strRef>
          </c:cat>
          <c:val>
            <c:numRef>
              <c:f>Arkusz1!$G$156:$G$160</c:f>
              <c:numCache>
                <c:formatCode>General</c:formatCode>
                <c:ptCount val="5"/>
                <c:pt idx="0">
                  <c:v>76</c:v>
                </c:pt>
                <c:pt idx="1">
                  <c:v>5.2</c:v>
                </c:pt>
                <c:pt idx="2">
                  <c:v>7.5</c:v>
                </c:pt>
                <c:pt idx="3">
                  <c:v>5.7</c:v>
                </c:pt>
                <c:pt idx="4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2E-4C10-BE62-D2BA03C3489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2053416880"/>
        <c:axId val="2053415632"/>
      </c:barChart>
      <c:catAx>
        <c:axId val="2053416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050">
                <a:solidFill>
                  <a:schemeClr val="tx1"/>
                </a:solidFill>
              </a:defRPr>
            </a:pPr>
            <a:endParaRPr lang="pl-PL"/>
          </a:p>
        </c:txPr>
        <c:crossAx val="2053415632"/>
        <c:crosses val="autoZero"/>
        <c:auto val="1"/>
        <c:lblAlgn val="ctr"/>
        <c:lblOffset val="100"/>
        <c:noMultiLvlLbl val="0"/>
      </c:catAx>
      <c:valAx>
        <c:axId val="2053415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sz="1050"/>
            </a:pPr>
            <a:endParaRPr lang="pl-PL"/>
          </a:p>
        </c:txPr>
        <c:crossAx val="205341688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pl-PL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00">
          <a:latin typeface="Bahnschrift SemiCondensed" panose="020B0502040204020203" pitchFamily="34" charset="0"/>
        </a:defRPr>
      </a:pPr>
      <a:endParaRPr lang="pl-P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FAF74-088E-480F-9B28-2B826BE330E8}" type="datetimeFigureOut">
              <a:rPr lang="pl-PL" smtClean="0"/>
              <a:t>21.06.2022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250489-3741-423A-AB24-3A163DA04A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8901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ytuł prezentacj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a 3">
            <a:extLst>
              <a:ext uri="{FF2B5EF4-FFF2-40B4-BE49-F238E27FC236}">
                <a16:creationId xmlns:a16="http://schemas.microsoft.com/office/drawing/2014/main" id="{5BA478FB-1CAE-4A1E-9E66-933A5AA555B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6405" y="311898"/>
            <a:ext cx="3868886" cy="6457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9473" y="2268638"/>
            <a:ext cx="5619509" cy="995423"/>
          </a:xfrm>
        </p:spPr>
        <p:txBody>
          <a:bodyPr anchor="t" anchorCtr="0">
            <a:normAutofit/>
          </a:bodyPr>
          <a:lstStyle>
            <a:lvl1pPr algn="l">
              <a:defRPr sz="40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9473" y="3414532"/>
            <a:ext cx="5619509" cy="2381219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latin typeface="Merriweather Sans Light" panose="00000400000000000000" pitchFamily="2" charset="-18"/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9" name="Symbol zastępczy daty 8">
            <a:extLst>
              <a:ext uri="{FF2B5EF4-FFF2-40B4-BE49-F238E27FC236}">
                <a16:creationId xmlns:a16="http://schemas.microsoft.com/office/drawing/2014/main" id="{718A3720-D209-4586-9302-3DEAD02C3D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29473" y="6833110"/>
            <a:ext cx="2405062" cy="401638"/>
          </a:xfrm>
        </p:spPr>
        <p:txBody>
          <a:bodyPr/>
          <a:lstStyle>
            <a:lvl1pPr algn="l">
              <a:defRPr/>
            </a:lvl1pPr>
          </a:lstStyle>
          <a:p>
            <a:r>
              <a:rPr lang="pl-PL"/>
              <a:t>Warszawa, 23.05.2020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3651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ytuł sekcji/rozdziału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658" y="1533646"/>
            <a:ext cx="8880525" cy="966993"/>
          </a:xfrm>
        </p:spPr>
        <p:txBody>
          <a:bodyPr anchor="t" anchorCtr="0">
            <a:normAutofit/>
          </a:bodyPr>
          <a:lstStyle>
            <a:lvl1pPr>
              <a:defRPr sz="40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0658" y="2696901"/>
            <a:ext cx="8880525" cy="2048719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chemeClr val="tx1"/>
                </a:solidFill>
                <a:latin typeface="Merriweather Sans Light" panose="00000400000000000000" pitchFamily="2" charset="-18"/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Symbol zastępczy daty 7">
            <a:extLst>
              <a:ext uri="{FF2B5EF4-FFF2-40B4-BE49-F238E27FC236}">
                <a16:creationId xmlns:a16="http://schemas.microsoft.com/office/drawing/2014/main" id="{3C635173-2C91-462E-AE45-F173B972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Warszawa, 23.05.2020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560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+ obra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5337" y="1765139"/>
            <a:ext cx="4346294" cy="4340507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  <a:endParaRPr lang="en-US" dirty="0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A901950F-DCCE-4FBD-B83C-F69AB9396E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2475" y="1765139"/>
            <a:ext cx="4346575" cy="4340507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</a:lstStyle>
          <a:p>
            <a:endParaRPr lang="pl-PL" dirty="0"/>
          </a:p>
        </p:txBody>
      </p:sp>
      <p:sp>
        <p:nvSpPr>
          <p:cNvPr id="10" name="Symbol zastępczy daty 9">
            <a:extLst>
              <a:ext uri="{FF2B5EF4-FFF2-40B4-BE49-F238E27FC236}">
                <a16:creationId xmlns:a16="http://schemas.microsoft.com/office/drawing/2014/main" id="{A2E44039-A676-4451-916D-63C11DB146A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pl-PL"/>
              <a:t>Warszawa, 23.05.2020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634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+ wyk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964" y="5370652"/>
            <a:ext cx="9221787" cy="946381"/>
          </a:xfrm>
        </p:spPr>
        <p:txBody>
          <a:bodyPr/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  <a:endParaRPr lang="en-US" dirty="0"/>
          </a:p>
        </p:txBody>
      </p:sp>
      <p:sp>
        <p:nvSpPr>
          <p:cNvPr id="8" name="Symbol zastępczy daty 7">
            <a:extLst>
              <a:ext uri="{FF2B5EF4-FFF2-40B4-BE49-F238E27FC236}">
                <a16:creationId xmlns:a16="http://schemas.microsoft.com/office/drawing/2014/main" id="{364CE39C-5788-481C-AB5F-1D185243E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/>
              <a:t>Warszawa, 23.05.2020</a:t>
            </a:r>
            <a:endParaRPr lang="pl-PL" dirty="0"/>
          </a:p>
        </p:txBody>
      </p:sp>
      <p:sp>
        <p:nvSpPr>
          <p:cNvPr id="13" name="Symbol zastępczy wykresu 11">
            <a:extLst>
              <a:ext uri="{FF2B5EF4-FFF2-40B4-BE49-F238E27FC236}">
                <a16:creationId xmlns:a16="http://schemas.microsoft.com/office/drawing/2014/main" id="{D99E15D0-4ABA-459E-B9B5-75BA98AF5B36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734965" y="2008188"/>
            <a:ext cx="9221786" cy="3032125"/>
          </a:xfrm>
        </p:spPr>
        <p:txBody>
          <a:bodyPr/>
          <a:lstStyle>
            <a:lvl1pPr>
              <a:buClr>
                <a:schemeClr val="accent3"/>
              </a:buClr>
              <a:defRPr/>
            </a:lvl1pPr>
          </a:lstStyle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244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a 6">
            <a:extLst>
              <a:ext uri="{FF2B5EF4-FFF2-40B4-BE49-F238E27FC236}">
                <a16:creationId xmlns:a16="http://schemas.microsoft.com/office/drawing/2014/main" id="{4344072B-97F9-41DA-89A8-B3A4E1E5621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50623" y="6953593"/>
            <a:ext cx="2027862" cy="33847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4319" y="402484"/>
            <a:ext cx="8731429" cy="1762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02" y="1765139"/>
            <a:ext cx="8731429" cy="504381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  <a:endParaRPr lang="en-US" dirty="0"/>
          </a:p>
        </p:txBody>
      </p:sp>
      <p:sp>
        <p:nvSpPr>
          <p:cNvPr id="14" name="Symbol zastępczy daty 13">
            <a:extLst>
              <a:ext uri="{FF2B5EF4-FFF2-40B4-BE49-F238E27FC236}">
                <a16:creationId xmlns:a16="http://schemas.microsoft.com/office/drawing/2014/main" id="{BAEEA925-EE28-460F-A12B-AFDF49F562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49922" y="6833110"/>
            <a:ext cx="2405062" cy="40163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pl-PL"/>
              <a:t>Warszawa, 23.05.2020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5392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4" r:id="rId3"/>
    <p:sldLayoutId id="2147483676" r:id="rId4"/>
  </p:sldLayoutIdLst>
  <p:hf sldNum="0" hdr="0" ftr="0"/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1400" b="1" kern="1200">
          <a:solidFill>
            <a:schemeClr val="tx1"/>
          </a:solidFill>
          <a:latin typeface="Merriweather Sans" panose="00000500000000000000" pitchFamily="2" charset="-18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Clr>
          <a:schemeClr val="accent1"/>
        </a:buClr>
        <a:buSzPct val="100000"/>
        <a:buFont typeface="Merriweather Sans" panose="00000500000000000000" pitchFamily="2" charset="-18"/>
        <a:buChar char="•"/>
        <a:defRPr sz="1800" kern="1200">
          <a:solidFill>
            <a:schemeClr val="tx1"/>
          </a:solidFill>
          <a:latin typeface="Merriweather Sans" panose="00000500000000000000" pitchFamily="2" charset="-18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Merriweather Sans" panose="00000500000000000000" pitchFamily="2" charset="-18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erriweather Sans" panose="00000500000000000000" pitchFamily="2" charset="-18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erriweather Sans" panose="00000500000000000000" pitchFamily="2" charset="-18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erriweather Sans" panose="00000500000000000000" pitchFamily="2" charset="-18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47771A-214A-4A4D-AD5D-C8B3413E4F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" y="1709677"/>
            <a:ext cx="7019925" cy="995423"/>
          </a:xfrm>
        </p:spPr>
        <p:txBody>
          <a:bodyPr>
            <a:noAutofit/>
          </a:bodyPr>
          <a:lstStyle/>
          <a:p>
            <a:r>
              <a:rPr lang="pl-PL" sz="2800" dirty="0">
                <a:latin typeface="Bahnschrift SemiCondensed" panose="020B0502040204020203" pitchFamily="34" charset="0"/>
              </a:rPr>
              <a:t>Energia z odpadów w strategii dla</a:t>
            </a:r>
            <a:br>
              <a:rPr lang="pl-PL" sz="2800" dirty="0">
                <a:latin typeface="Bahnschrift SemiCondensed" panose="020B0502040204020203" pitchFamily="34" charset="0"/>
              </a:rPr>
            </a:br>
            <a:r>
              <a:rPr lang="pl-PL" sz="2800" dirty="0">
                <a:latin typeface="Bahnschrift SemiCondensed" panose="020B0502040204020203" pitchFamily="34" charset="0"/>
              </a:rPr>
              <a:t>ciepłownictwa</a:t>
            </a: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434711D7-02A2-4553-A1AB-302621351231}"/>
              </a:ext>
            </a:extLst>
          </p:cNvPr>
          <p:cNvCxnSpPr>
            <a:cxnSpLocks/>
          </p:cNvCxnSpPr>
          <p:nvPr/>
        </p:nvCxnSpPr>
        <p:spPr>
          <a:xfrm>
            <a:off x="342900" y="2705100"/>
            <a:ext cx="5819003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ytuł 1">
            <a:extLst>
              <a:ext uri="{FF2B5EF4-FFF2-40B4-BE49-F238E27FC236}">
                <a16:creationId xmlns:a16="http://schemas.microsoft.com/office/drawing/2014/main" id="{A659DD3A-4C39-40E1-BCC1-4A0AAA0FA65D}"/>
              </a:ext>
            </a:extLst>
          </p:cNvPr>
          <p:cNvSpPr txBox="1">
            <a:spLocks/>
          </p:cNvSpPr>
          <p:nvPr/>
        </p:nvSpPr>
        <p:spPr>
          <a:xfrm>
            <a:off x="342900" y="6436488"/>
            <a:ext cx="10348913" cy="99542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Merriweather Sans" panose="00000500000000000000" pitchFamily="2" charset="-18"/>
                <a:ea typeface="+mj-ea"/>
                <a:cs typeface="+mj-cs"/>
              </a:defRPr>
            </a:lvl1pPr>
          </a:lstStyle>
          <a:p>
            <a:r>
              <a:rPr lang="pl-PL" sz="1800" dirty="0">
                <a:latin typeface="Bahnschrift SemiCondensed" panose="020B0502040204020203" pitchFamily="34" charset="0"/>
              </a:rPr>
              <a:t>Piotr </a:t>
            </a:r>
            <a:r>
              <a:rPr lang="pl-PL" sz="1800" dirty="0" err="1">
                <a:latin typeface="Bahnschrift SemiCondensed" panose="020B0502040204020203" pitchFamily="34" charset="0"/>
              </a:rPr>
              <a:t>Sprzączak</a:t>
            </a:r>
            <a:r>
              <a:rPr lang="pl-PL" sz="1800" dirty="0">
                <a:latin typeface="Bahnschrift SemiCondensed" panose="020B0502040204020203" pitchFamily="34" charset="0"/>
              </a:rPr>
              <a:t> </a:t>
            </a:r>
          </a:p>
          <a:p>
            <a:r>
              <a:rPr lang="pl-PL" sz="1600" dirty="0">
                <a:latin typeface="Bahnschrift SemiCondensed" panose="020B0502040204020203" pitchFamily="34" charset="0"/>
              </a:rPr>
              <a:t>Dyrektor Departamentu Ciepłownictwa w Ministerstwie Klimatu i Środowiska</a:t>
            </a:r>
          </a:p>
          <a:p>
            <a:endParaRPr lang="pl-PL" sz="1600" dirty="0">
              <a:solidFill>
                <a:schemeClr val="tx1">
                  <a:lumMod val="65000"/>
                  <a:lumOff val="35000"/>
                </a:schemeClr>
              </a:solidFill>
              <a:latin typeface="Bahnschrift SemiCondensed" panose="020B0502040204020203" pitchFamily="34" charset="0"/>
            </a:endParaRPr>
          </a:p>
          <a:p>
            <a:r>
              <a:rPr lang="pl-PL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SemiCondensed" panose="020B0502040204020203" pitchFamily="34" charset="0"/>
              </a:rPr>
              <a:t>"Ciepłownie na odpady - inwestycje bezpieczne i zrównoważone” 22.06.2022</a:t>
            </a:r>
          </a:p>
        </p:txBody>
      </p:sp>
    </p:spTree>
    <p:extLst>
      <p:ext uri="{BB962C8B-B14F-4D97-AF65-F5344CB8AC3E}">
        <p14:creationId xmlns:p14="http://schemas.microsoft.com/office/powerpoint/2010/main" val="2981173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47771A-214A-4A4D-AD5D-C8B3413E4F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225" y="4078388"/>
            <a:ext cx="7019925" cy="995423"/>
          </a:xfrm>
        </p:spPr>
        <p:txBody>
          <a:bodyPr>
            <a:noAutofit/>
          </a:bodyPr>
          <a:lstStyle/>
          <a:p>
            <a:r>
              <a:rPr lang="pl-PL" sz="2800" dirty="0">
                <a:latin typeface="Bahnschrift SemiCondensed" panose="020B0502040204020203" pitchFamily="34" charset="0"/>
              </a:rPr>
              <a:t>Piotr </a:t>
            </a:r>
            <a:r>
              <a:rPr lang="pl-PL" sz="2800" dirty="0" err="1">
                <a:latin typeface="Bahnschrift SemiCondensed" panose="020B0502040204020203" pitchFamily="34" charset="0"/>
              </a:rPr>
              <a:t>Sprzączak</a:t>
            </a:r>
            <a:br>
              <a:rPr lang="pl-PL" sz="2800" dirty="0">
                <a:latin typeface="Bahnschrift SemiCondensed" panose="020B0502040204020203" pitchFamily="34" charset="0"/>
              </a:rPr>
            </a:br>
            <a:br>
              <a:rPr lang="pl-PL" sz="2800" dirty="0">
                <a:latin typeface="Bahnschrift SemiCondensed" panose="020B0502040204020203" pitchFamily="34" charset="0"/>
              </a:rPr>
            </a:br>
            <a:r>
              <a:rPr lang="pl-PL" sz="2000" b="0" dirty="0">
                <a:latin typeface="Bahnschrift SemiCondensed" panose="020B0502040204020203" pitchFamily="34" charset="0"/>
              </a:rPr>
              <a:t>departament.ciepłownictwa@klimat.gov.pl</a:t>
            </a:r>
            <a:endParaRPr lang="pl-PL" sz="2800" b="0" dirty="0">
              <a:latin typeface="Bahnschrift SemiCondensed" panose="020B0502040204020203" pitchFamily="34" charset="0"/>
            </a:endParaRPr>
          </a:p>
        </p:txBody>
      </p: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434711D7-02A2-4553-A1AB-302621351231}"/>
              </a:ext>
            </a:extLst>
          </p:cNvPr>
          <p:cNvCxnSpPr>
            <a:cxnSpLocks/>
          </p:cNvCxnSpPr>
          <p:nvPr/>
        </p:nvCxnSpPr>
        <p:spPr>
          <a:xfrm>
            <a:off x="276225" y="4576099"/>
            <a:ext cx="272415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68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96E73E5-6C04-46D4-9866-953066782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219" y="395117"/>
            <a:ext cx="8731429" cy="176250"/>
          </a:xfrm>
        </p:spPr>
        <p:txBody>
          <a:bodyPr>
            <a:noAutofit/>
          </a:bodyPr>
          <a:lstStyle/>
          <a:p>
            <a:br>
              <a:rPr lang="pl-PL" sz="3200" dirty="0">
                <a:latin typeface="Bahnschrift SemiCondensed" panose="020B0502040204020203" pitchFamily="34" charset="0"/>
              </a:rPr>
            </a:br>
            <a:br>
              <a:rPr lang="pl-PL" sz="3200" dirty="0">
                <a:latin typeface="Bahnschrift SemiCondensed" panose="020B0502040204020203" pitchFamily="34" charset="0"/>
              </a:rPr>
            </a:br>
            <a:r>
              <a:rPr lang="pl-PL" sz="3200" dirty="0">
                <a:latin typeface="Bahnschrift SemiCondensed" panose="020B0502040204020203" pitchFamily="34" charset="0"/>
              </a:rPr>
              <a:t>Strategia dla ciepłownictwa do 2030 r. z perspektywą do 2040 r</a:t>
            </a:r>
            <a:br>
              <a:rPr lang="pl-PL" sz="3200" dirty="0">
                <a:latin typeface="Bahnschrift SemiCondensed" panose="020B0502040204020203" pitchFamily="34" charset="0"/>
              </a:rPr>
            </a:br>
            <a:endParaRPr lang="pl-PL" sz="3200" dirty="0">
              <a:latin typeface="Bahnschrift SemiCondensed" panose="020B0502040204020203" pitchFamily="34" charset="0"/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26BE469A-4044-40CC-8332-F1D2CA996607}"/>
              </a:ext>
            </a:extLst>
          </p:cNvPr>
          <p:cNvCxnSpPr>
            <a:cxnSpLocks/>
          </p:cNvCxnSpPr>
          <p:nvPr/>
        </p:nvCxnSpPr>
        <p:spPr>
          <a:xfrm>
            <a:off x="1165045" y="1241689"/>
            <a:ext cx="8152556" cy="952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 13">
            <a:extLst>
              <a:ext uri="{FF2B5EF4-FFF2-40B4-BE49-F238E27FC236}">
                <a16:creationId xmlns:a16="http://schemas.microsoft.com/office/drawing/2014/main" id="{FF6E40D3-F963-476B-A500-093518BC0C02}"/>
              </a:ext>
            </a:extLst>
          </p:cNvPr>
          <p:cNvSpPr/>
          <p:nvPr/>
        </p:nvSpPr>
        <p:spPr>
          <a:xfrm>
            <a:off x="1127405" y="1985891"/>
            <a:ext cx="8567201" cy="415066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Strategia jako sektorowy dokument planistyczny, wskazuje sposoby realizacji postanowień  dokumentów krajowych i Unii Europejskiej, przy jednoczesnym uwzględnieniu konieczności spełnienia nadrzędnego wymogu zapewnienia bezpieczeństwa technicznego i ekonomicznego dostaw ciepła dla odbiorców oraz zasadniczej roli samorządu lokalnego jako podmiotu odpowiedzialnego za organizację tych dostaw.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Strategia dla ciepłownictwa, </a:t>
            </a:r>
            <a:r>
              <a:rPr lang="pl-PL" dirty="0" err="1">
                <a:latin typeface="Bahnschrift SemiCondensed" panose="020B0502040204020203" pitchFamily="34" charset="0"/>
              </a:rPr>
              <a:t>operacjonalizuje</a:t>
            </a:r>
            <a:r>
              <a:rPr lang="pl-PL" dirty="0">
                <a:latin typeface="Bahnschrift SemiCondensed" panose="020B0502040204020203" pitchFamily="34" charset="0"/>
              </a:rPr>
              <a:t> cele nakreślone w Polityce Energetycznej Polski do 2040 oraz Krajowym Planie na rzecz Energii i Klimatu na lata 2021-2030.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Wyznaczone w powyższych dokumentach kierunki rozwoju dla polskiego sektora paliwowo-energetycznego zakładają wykorzystanie w sektorze ciepłowniczym m.in. paliwa z odpadów komunalnych.</a:t>
            </a:r>
          </a:p>
        </p:txBody>
      </p:sp>
    </p:spTree>
    <p:extLst>
      <p:ext uri="{BB962C8B-B14F-4D97-AF65-F5344CB8AC3E}">
        <p14:creationId xmlns:p14="http://schemas.microsoft.com/office/powerpoint/2010/main" val="2709175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96E73E5-6C04-46D4-9866-953066782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219" y="395117"/>
            <a:ext cx="8731429" cy="176250"/>
          </a:xfrm>
        </p:spPr>
        <p:txBody>
          <a:bodyPr>
            <a:noAutofit/>
          </a:bodyPr>
          <a:lstStyle/>
          <a:p>
            <a:r>
              <a:rPr lang="pl-PL" sz="3200" dirty="0">
                <a:latin typeface="Bahnschrift SemiCondensed" panose="020B0502040204020203" pitchFamily="34" charset="0"/>
              </a:rPr>
              <a:t>Odpady komunalne  Polsce</a:t>
            </a: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26BE469A-4044-40CC-8332-F1D2CA996607}"/>
              </a:ext>
            </a:extLst>
          </p:cNvPr>
          <p:cNvCxnSpPr>
            <a:cxnSpLocks/>
          </p:cNvCxnSpPr>
          <p:nvPr/>
        </p:nvCxnSpPr>
        <p:spPr>
          <a:xfrm>
            <a:off x="1096219" y="762000"/>
            <a:ext cx="8152556" cy="952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 13">
            <a:extLst>
              <a:ext uri="{FF2B5EF4-FFF2-40B4-BE49-F238E27FC236}">
                <a16:creationId xmlns:a16="http://schemas.microsoft.com/office/drawing/2014/main" id="{FF6E40D3-F963-476B-A500-093518BC0C02}"/>
              </a:ext>
            </a:extLst>
          </p:cNvPr>
          <p:cNvSpPr/>
          <p:nvPr/>
        </p:nvSpPr>
        <p:spPr>
          <a:xfrm>
            <a:off x="6021858" y="1866478"/>
            <a:ext cx="4504884" cy="28621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Ilość wytwarzanych odpadów komunalnych z roku na rok wzrasta, w 2020 r. zebrano 13,1 mln ton odpadów co w porównaniu z 2019 r. stanowi wzrost o 2,9 proc.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Frakcja wysokokaloryczna odpadów stanowi ok 22 % ogólnej masy odpadów komunalnych	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9D11A4B8-B055-461D-B718-D94BC10855C3}"/>
              </a:ext>
            </a:extLst>
          </p:cNvPr>
          <p:cNvSpPr/>
          <p:nvPr/>
        </p:nvSpPr>
        <p:spPr>
          <a:xfrm>
            <a:off x="1096219" y="5309270"/>
            <a:ext cx="9430523" cy="9264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pl-PL" dirty="0">
                <a:latin typeface="Bahnschrift SemiCondensed" panose="020B0502040204020203" pitchFamily="34" charset="0"/>
              </a:rPr>
              <a:t>Funkcjonujący w Polsce system gospodarki odpadami komunalnymi oparty o technologię MBP nie rozwiązuje problemu frakcji wysokokalorycznej (</a:t>
            </a:r>
            <a:r>
              <a:rPr lang="pl-PL" dirty="0" err="1">
                <a:latin typeface="Bahnschrift SemiCondensed" panose="020B0502040204020203" pitchFamily="34" charset="0"/>
              </a:rPr>
              <a:t>nadsitowej</a:t>
            </a:r>
            <a:r>
              <a:rPr lang="pl-PL" dirty="0">
                <a:latin typeface="Bahnschrift SemiCondensed" panose="020B0502040204020203" pitchFamily="34" charset="0"/>
              </a:rPr>
              <a:t>) odpadów komunalnych, której dalszy recykling byłby nieopłacalny.</a:t>
            </a:r>
          </a:p>
        </p:txBody>
      </p:sp>
      <p:graphicFrame>
        <p:nvGraphicFramePr>
          <p:cNvPr id="13" name="Wykres 12">
            <a:extLst>
              <a:ext uri="{FF2B5EF4-FFF2-40B4-BE49-F238E27FC236}">
                <a16:creationId xmlns:a16="http://schemas.microsoft.com/office/drawing/2014/main" id="{B48DA98D-5CD2-4057-9530-2E0C7CE411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5744417"/>
              </p:ext>
            </p:extLst>
          </p:nvPr>
        </p:nvGraphicFramePr>
        <p:xfrm>
          <a:off x="947083" y="1443897"/>
          <a:ext cx="4735962" cy="3285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1154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96E73E5-6C04-46D4-9866-953066782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219" y="395117"/>
            <a:ext cx="8731429" cy="176250"/>
          </a:xfrm>
        </p:spPr>
        <p:txBody>
          <a:bodyPr>
            <a:noAutofit/>
          </a:bodyPr>
          <a:lstStyle/>
          <a:p>
            <a:r>
              <a:rPr lang="pl-PL" sz="3200" dirty="0">
                <a:latin typeface="Bahnschrift SemiCondensed" panose="020B0502040204020203" pitchFamily="34" charset="0"/>
              </a:rPr>
              <a:t>Sposoby zagospodarowania odpadów komunalnych</a:t>
            </a: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26BE469A-4044-40CC-8332-F1D2CA996607}"/>
              </a:ext>
            </a:extLst>
          </p:cNvPr>
          <p:cNvCxnSpPr>
            <a:cxnSpLocks/>
          </p:cNvCxnSpPr>
          <p:nvPr/>
        </p:nvCxnSpPr>
        <p:spPr>
          <a:xfrm>
            <a:off x="1096219" y="762000"/>
            <a:ext cx="8152556" cy="952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 13">
            <a:extLst>
              <a:ext uri="{FF2B5EF4-FFF2-40B4-BE49-F238E27FC236}">
                <a16:creationId xmlns:a16="http://schemas.microsoft.com/office/drawing/2014/main" id="{FF6E40D3-F963-476B-A500-093518BC0C02}"/>
              </a:ext>
            </a:extLst>
          </p:cNvPr>
          <p:cNvSpPr/>
          <p:nvPr/>
        </p:nvSpPr>
        <p:spPr>
          <a:xfrm>
            <a:off x="6960969" y="1054388"/>
            <a:ext cx="3565775" cy="35878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Na przestrzeni lat zmniejszeniu uległa ilość składowanych odpadów.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Zwiększył się udział zagospodarowania odpadów w formie ponownego przygotowania do użycia oraz poddania recyklingowi. 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9D11A4B8-B055-461D-B718-D94BC10855C3}"/>
              </a:ext>
            </a:extLst>
          </p:cNvPr>
          <p:cNvSpPr/>
          <p:nvPr/>
        </p:nvSpPr>
        <p:spPr>
          <a:xfrm>
            <a:off x="707923" y="5309270"/>
            <a:ext cx="9818819" cy="9264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pl-PL" dirty="0">
                <a:latin typeface="Bahnschrift SemiCondensed" panose="020B0502040204020203" pitchFamily="34" charset="0"/>
              </a:rPr>
              <a:t>Ze względu na zmianę zachowań społecznych głównie wzrastała masa odpadów selektywnie zebranych.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30679162-EC2E-45D4-BF2A-BCBC46A3B2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266" y="1367059"/>
            <a:ext cx="6278807" cy="3587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185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26BE469A-4044-40CC-8332-F1D2CA996607}"/>
              </a:ext>
            </a:extLst>
          </p:cNvPr>
          <p:cNvCxnSpPr>
            <a:cxnSpLocks/>
          </p:cNvCxnSpPr>
          <p:nvPr/>
        </p:nvCxnSpPr>
        <p:spPr>
          <a:xfrm>
            <a:off x="1096219" y="762000"/>
            <a:ext cx="8152556" cy="952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 13">
            <a:extLst>
              <a:ext uri="{FF2B5EF4-FFF2-40B4-BE49-F238E27FC236}">
                <a16:creationId xmlns:a16="http://schemas.microsoft.com/office/drawing/2014/main" id="{FF6E40D3-F963-476B-A500-093518BC0C02}"/>
              </a:ext>
            </a:extLst>
          </p:cNvPr>
          <p:cNvSpPr/>
          <p:nvPr/>
        </p:nvSpPr>
        <p:spPr>
          <a:xfrm>
            <a:off x="5889521" y="1482661"/>
            <a:ext cx="4263597" cy="26561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Obecnie w kraju eksploatowanych jest 8 instalacji termicznego przekształcania odpadów oraz jedna instalacja wielopaliwowa w Zabrzu.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Frakcję tzw. paliwa alternatywnego przetwarza 9 z 13 cementowni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9D11A4B8-B055-461D-B718-D94BC10855C3}"/>
              </a:ext>
            </a:extLst>
          </p:cNvPr>
          <p:cNvSpPr/>
          <p:nvPr/>
        </p:nvSpPr>
        <p:spPr>
          <a:xfrm>
            <a:off x="1096219" y="5309270"/>
            <a:ext cx="9430523" cy="9264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pl-PL" dirty="0">
                <a:latin typeface="Bahnschrift SemiCondensed" panose="020B0502040204020203" pitchFamily="34" charset="0"/>
              </a:rPr>
              <a:t>Instalacje Termicznego Przekształcania Odpadów w budowie to: Olsztyn, Gdańsk, Tarnów, Warszawa, Włocławek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F56D7493-F767-4D73-9054-201D448FE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6122" y="1012642"/>
            <a:ext cx="4119784" cy="4296628"/>
          </a:xfrm>
          <a:prstGeom prst="rect">
            <a:avLst/>
          </a:prstGeo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A7671073-3C32-4B63-9893-F20EBF58D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122" y="553317"/>
            <a:ext cx="8731429" cy="176250"/>
          </a:xfrm>
        </p:spPr>
        <p:txBody>
          <a:bodyPr>
            <a:noAutofit/>
          </a:bodyPr>
          <a:lstStyle/>
          <a:p>
            <a:r>
              <a:rPr lang="pl-PL" sz="2800" dirty="0"/>
              <a:t>Instalacje Termicznego Przekształcania Odpadów </a:t>
            </a:r>
          </a:p>
        </p:txBody>
      </p:sp>
    </p:spTree>
    <p:extLst>
      <p:ext uri="{BB962C8B-B14F-4D97-AF65-F5344CB8AC3E}">
        <p14:creationId xmlns:p14="http://schemas.microsoft.com/office/powerpoint/2010/main" val="2536907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26BE469A-4044-40CC-8332-F1D2CA996607}"/>
              </a:ext>
            </a:extLst>
          </p:cNvPr>
          <p:cNvCxnSpPr>
            <a:cxnSpLocks/>
          </p:cNvCxnSpPr>
          <p:nvPr/>
        </p:nvCxnSpPr>
        <p:spPr>
          <a:xfrm>
            <a:off x="1096219" y="762000"/>
            <a:ext cx="8152556" cy="952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 13">
            <a:extLst>
              <a:ext uri="{FF2B5EF4-FFF2-40B4-BE49-F238E27FC236}">
                <a16:creationId xmlns:a16="http://schemas.microsoft.com/office/drawing/2014/main" id="{FF6E40D3-F963-476B-A500-093518BC0C02}"/>
              </a:ext>
            </a:extLst>
          </p:cNvPr>
          <p:cNvSpPr/>
          <p:nvPr/>
        </p:nvSpPr>
        <p:spPr>
          <a:xfrm>
            <a:off x="934065" y="1054388"/>
            <a:ext cx="9242322" cy="40780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Moce przerobowe funkcjonujących instalacji termicznego przekształcania odpadów są niewystarczające do zagospodarowania całego strumienia frakcji palnej odpadów. 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Zagospodarowanie frakcji </a:t>
            </a:r>
            <a:r>
              <a:rPr lang="pl-PL" dirty="0" err="1">
                <a:latin typeface="Bahnschrift SemiCondensed" panose="020B0502040204020203" pitchFamily="34" charset="0"/>
              </a:rPr>
              <a:t>nadsitowej</a:t>
            </a:r>
            <a:r>
              <a:rPr lang="pl-PL" dirty="0">
                <a:latin typeface="Bahnschrift SemiCondensed" panose="020B0502040204020203" pitchFamily="34" charset="0"/>
              </a:rPr>
              <a:t> jest coraz większym obciążeniem finansowym dla samorządów odpowiadających za gospodarkę odpadami , co przekłada się na ceny za usługę odbioru odpadów od mieszkańców.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Zakaz składowania frakcji kalorycznej odpadów komunalnych o kaloryczności pow. 6MJ/kg, przy jednoczesnych niewystarczających mocach przetwórczych ITPOK przekształcania odpadów, przy uwzględnieniu wysokich opłat bramowych mających przełożenie na wzrost cen za zagospodarowanie odpadów dla mieszkańców jest powodem zalegania w magazynach odpadów o kodach 19 12 12 i 19 12 10.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Z analizy Instytutu Ochrony Środowiska – Państwowego Instytutu Badawczego wynika, iż ilość zalegającej frakcji wysokokalorycznej może sięgać do ilości ok. 10 mln Mg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9D11A4B8-B055-461D-B718-D94BC10855C3}"/>
              </a:ext>
            </a:extLst>
          </p:cNvPr>
          <p:cNvSpPr/>
          <p:nvPr/>
        </p:nvSpPr>
        <p:spPr>
          <a:xfrm>
            <a:off x="968400" y="5415303"/>
            <a:ext cx="9207987" cy="8652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pl-PL" dirty="0">
                <a:latin typeface="Bahnschrift SemiCondensed" panose="020B0502040204020203" pitchFamily="34" charset="0"/>
              </a:rPr>
              <a:t>Jednym ze sposobów zahamowania wzrostu kosztów zagospodarowania odpadów komunalnych, jest ich energetyczne wykorzystanie, co jest zgodne z hierarchią postępowania z odpadami.  </a:t>
            </a:r>
          </a:p>
        </p:txBody>
      </p:sp>
      <p:sp>
        <p:nvSpPr>
          <p:cNvPr id="10" name="Tytuł 4">
            <a:extLst>
              <a:ext uri="{FF2B5EF4-FFF2-40B4-BE49-F238E27FC236}">
                <a16:creationId xmlns:a16="http://schemas.microsoft.com/office/drawing/2014/main" id="{29A8E04D-3B60-42FE-81D0-0FFC1CC4E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450" y="444500"/>
            <a:ext cx="8731250" cy="176213"/>
          </a:xfrm>
        </p:spPr>
        <p:txBody>
          <a:bodyPr>
            <a:noAutofit/>
          </a:bodyPr>
          <a:lstStyle/>
          <a:p>
            <a:r>
              <a:rPr lang="pl-PL" sz="3200" dirty="0">
                <a:latin typeface="Bahnschrift SemiCondensed" panose="020B0502040204020203" pitchFamily="34" charset="0"/>
              </a:rPr>
              <a:t>Termiczne przekształcanie odpadów komunalnych</a:t>
            </a:r>
          </a:p>
        </p:txBody>
      </p:sp>
    </p:spTree>
    <p:extLst>
      <p:ext uri="{BB962C8B-B14F-4D97-AF65-F5344CB8AC3E}">
        <p14:creationId xmlns:p14="http://schemas.microsoft.com/office/powerpoint/2010/main" val="2201866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96E73E5-6C04-46D4-9866-953066782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219" y="395117"/>
            <a:ext cx="8731429" cy="176250"/>
          </a:xfrm>
        </p:spPr>
        <p:txBody>
          <a:bodyPr>
            <a:noAutofit/>
          </a:bodyPr>
          <a:lstStyle/>
          <a:p>
            <a:r>
              <a:rPr lang="pl-PL" sz="3200" dirty="0">
                <a:latin typeface="Bahnschrift SemiCondensed" panose="020B0502040204020203" pitchFamily="34" charset="0"/>
              </a:rPr>
              <a:t>Ciepłownictwo systemowe w Polsce</a:t>
            </a: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26BE469A-4044-40CC-8332-F1D2CA996607}"/>
              </a:ext>
            </a:extLst>
          </p:cNvPr>
          <p:cNvCxnSpPr>
            <a:cxnSpLocks/>
          </p:cNvCxnSpPr>
          <p:nvPr/>
        </p:nvCxnSpPr>
        <p:spPr>
          <a:xfrm>
            <a:off x="1096219" y="762000"/>
            <a:ext cx="8152556" cy="952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347AF972-00C2-488A-BBCC-B21CC18A05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9140624"/>
              </p:ext>
            </p:extLst>
          </p:nvPr>
        </p:nvGraphicFramePr>
        <p:xfrm>
          <a:off x="165068" y="1054388"/>
          <a:ext cx="5856792" cy="3904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Prostokąt 13">
            <a:extLst>
              <a:ext uri="{FF2B5EF4-FFF2-40B4-BE49-F238E27FC236}">
                <a16:creationId xmlns:a16="http://schemas.microsoft.com/office/drawing/2014/main" id="{FF6E40D3-F963-476B-A500-093518BC0C02}"/>
              </a:ext>
            </a:extLst>
          </p:cNvPr>
          <p:cNvSpPr/>
          <p:nvPr/>
        </p:nvSpPr>
        <p:spPr>
          <a:xfrm>
            <a:off x="6021861" y="1054388"/>
            <a:ext cx="4370836" cy="358789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Ciepłownictwo systemowe to ok. 24% rynku ciepła.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Ponad 15 milionów Polaków jest przyłączone do sieci ciepłowniczych.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Ciepłownictwo systemowe emituje znacznie mniej zanieczyszczeń powietrza, w porównaniu do źródeł indywidualnych.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9D11A4B8-B055-461D-B718-D94BC10855C3}"/>
              </a:ext>
            </a:extLst>
          </p:cNvPr>
          <p:cNvSpPr/>
          <p:nvPr/>
        </p:nvSpPr>
        <p:spPr>
          <a:xfrm>
            <a:off x="1096219" y="4958973"/>
            <a:ext cx="9296478" cy="9264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pl-PL" dirty="0">
                <a:latin typeface="Bahnschrift SemiCondensed" panose="020B0502040204020203" pitchFamily="34" charset="0"/>
              </a:rPr>
              <a:t>Instalacje termicznego przekształcania odpadów wykorzystujące kogenerację są jedną z alternatyw dla obecnie funkcjonujących jednostek opalanych paliwem węglowym, umożliwiając jednocześnie uzyskanie statusu efektywnego systemu ciepłowniczego. </a:t>
            </a: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D2DEB15A-C5EE-1A67-83D3-7892E8859A51}"/>
              </a:ext>
            </a:extLst>
          </p:cNvPr>
          <p:cNvSpPr txBox="1"/>
          <p:nvPr/>
        </p:nvSpPr>
        <p:spPr>
          <a:xfrm>
            <a:off x="3272915" y="1899701"/>
            <a:ext cx="2189018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5875">
            <a:solidFill>
              <a:schemeClr val="tx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pl-PL" sz="1400" dirty="0"/>
              <a:t>Odpady komunalne 1,84% paliw ogółem</a:t>
            </a:r>
          </a:p>
        </p:txBody>
      </p:sp>
      <p:cxnSp>
        <p:nvCxnSpPr>
          <p:cNvPr id="4" name="Łącznik: łamany 3">
            <a:extLst>
              <a:ext uri="{FF2B5EF4-FFF2-40B4-BE49-F238E27FC236}">
                <a16:creationId xmlns:a16="http://schemas.microsoft.com/office/drawing/2014/main" id="{624AE1DD-C8CC-39B9-AA18-6A2C1501D791}"/>
              </a:ext>
            </a:extLst>
          </p:cNvPr>
          <p:cNvCxnSpPr/>
          <p:nvPr/>
        </p:nvCxnSpPr>
        <p:spPr>
          <a:xfrm rot="10800000">
            <a:off x="1588656" y="1985819"/>
            <a:ext cx="1662545" cy="175491"/>
          </a:xfrm>
          <a:prstGeom prst="bentConnector3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rostokąt 9">
            <a:extLst>
              <a:ext uri="{FF2B5EF4-FFF2-40B4-BE49-F238E27FC236}">
                <a16:creationId xmlns:a16="http://schemas.microsoft.com/office/drawing/2014/main" id="{73BB45F7-332F-44CE-AE2A-ECC965B45252}"/>
              </a:ext>
            </a:extLst>
          </p:cNvPr>
          <p:cNvSpPr/>
          <p:nvPr/>
        </p:nvSpPr>
        <p:spPr>
          <a:xfrm>
            <a:off x="1096219" y="6067611"/>
            <a:ext cx="9296478" cy="59578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pl-PL" dirty="0">
                <a:latin typeface="Bahnschrift SemiCondensed" panose="020B0502040204020203" pitchFamily="34" charset="0"/>
              </a:rPr>
              <a:t>Instalacje termicznego przekształcania odpadów projektowane są do pracy w podstawie zapotrzebowania na ciepło w systemie ciepłowniczym. </a:t>
            </a:r>
          </a:p>
        </p:txBody>
      </p:sp>
    </p:spTree>
    <p:extLst>
      <p:ext uri="{BB962C8B-B14F-4D97-AF65-F5344CB8AC3E}">
        <p14:creationId xmlns:p14="http://schemas.microsoft.com/office/powerpoint/2010/main" val="3252467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96E73E5-6C04-46D4-9866-953066782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219" y="395117"/>
            <a:ext cx="8731429" cy="176250"/>
          </a:xfrm>
        </p:spPr>
        <p:txBody>
          <a:bodyPr>
            <a:noAutofit/>
          </a:bodyPr>
          <a:lstStyle/>
          <a:p>
            <a:r>
              <a:rPr lang="pl-PL" sz="2800" dirty="0">
                <a:latin typeface="Bahnschrift SemiCondensed" panose="020B0502040204020203" pitchFamily="34" charset="0"/>
              </a:rPr>
              <a:t>Instalacje Termicznego Przekształcania Odpadów w Europie</a:t>
            </a: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26BE469A-4044-40CC-8332-F1D2CA996607}"/>
              </a:ext>
            </a:extLst>
          </p:cNvPr>
          <p:cNvCxnSpPr>
            <a:cxnSpLocks/>
          </p:cNvCxnSpPr>
          <p:nvPr/>
        </p:nvCxnSpPr>
        <p:spPr>
          <a:xfrm>
            <a:off x="1096219" y="899520"/>
            <a:ext cx="8152556" cy="952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 13">
            <a:extLst>
              <a:ext uri="{FF2B5EF4-FFF2-40B4-BE49-F238E27FC236}">
                <a16:creationId xmlns:a16="http://schemas.microsoft.com/office/drawing/2014/main" id="{FF6E40D3-F963-476B-A500-093518BC0C02}"/>
              </a:ext>
            </a:extLst>
          </p:cNvPr>
          <p:cNvSpPr/>
          <p:nvPr/>
        </p:nvSpPr>
        <p:spPr>
          <a:xfrm>
            <a:off x="6617109" y="1516505"/>
            <a:ext cx="3742487" cy="31049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Na terenie Europy znajduje się około 500 instalacji termicznego przekształcania odpadów.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pl-PL" dirty="0">
                <a:latin typeface="Bahnschrift SemiCondensed" panose="020B0502040204020203" pitchFamily="34" charset="0"/>
              </a:rPr>
              <a:t>Kraje wysokorozwinięte, dbające o środowisko oraz posiadające wysoką świadomość ekologiczną, na szeroką skalę stosują odzysk energii w ITPOK-ach.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485BAD34-FB2D-458F-97D1-78FA5D5C6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242" y="962158"/>
            <a:ext cx="5039429" cy="5080729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59A671CE-B5E3-4BA2-BC56-80695EC085E2}"/>
              </a:ext>
            </a:extLst>
          </p:cNvPr>
          <p:cNvSpPr txBox="1"/>
          <p:nvPr/>
        </p:nvSpPr>
        <p:spPr>
          <a:xfrm>
            <a:off x="1017242" y="6075930"/>
            <a:ext cx="934235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1400" dirty="0"/>
              <a:t>Mapa potencjału instalacja termicznego przekształcania z odzyskiem energii z 2018 roku, od tego czasu oddano do użytku jedną instalację w Polsce. Kolor granatowy – liczba instalacji, pomarańczowy – moc przerobowa w milionach ton</a:t>
            </a:r>
          </a:p>
        </p:txBody>
      </p:sp>
    </p:spTree>
    <p:extLst>
      <p:ext uri="{BB962C8B-B14F-4D97-AF65-F5344CB8AC3E}">
        <p14:creationId xmlns:p14="http://schemas.microsoft.com/office/powerpoint/2010/main" val="97884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396E73E5-6C04-46D4-9866-953066782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219" y="395117"/>
            <a:ext cx="8731429" cy="176250"/>
          </a:xfrm>
        </p:spPr>
        <p:txBody>
          <a:bodyPr>
            <a:noAutofit/>
          </a:bodyPr>
          <a:lstStyle/>
          <a:p>
            <a:r>
              <a:rPr lang="pl-PL" sz="3200" dirty="0">
                <a:latin typeface="Bahnschrift SemiCondensed" panose="020B0502040204020203" pitchFamily="34" charset="0"/>
              </a:rPr>
              <a:t>Ciepłownictwo systemowe w Polsce</a:t>
            </a: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26BE469A-4044-40CC-8332-F1D2CA996607}"/>
              </a:ext>
            </a:extLst>
          </p:cNvPr>
          <p:cNvCxnSpPr>
            <a:cxnSpLocks/>
          </p:cNvCxnSpPr>
          <p:nvPr/>
        </p:nvCxnSpPr>
        <p:spPr>
          <a:xfrm>
            <a:off x="1096219" y="762000"/>
            <a:ext cx="8152556" cy="9525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rostokąt 13">
            <a:extLst>
              <a:ext uri="{FF2B5EF4-FFF2-40B4-BE49-F238E27FC236}">
                <a16:creationId xmlns:a16="http://schemas.microsoft.com/office/drawing/2014/main" id="{FF6E40D3-F963-476B-A500-093518BC0C02}"/>
              </a:ext>
            </a:extLst>
          </p:cNvPr>
          <p:cNvSpPr/>
          <p:nvPr/>
        </p:nvSpPr>
        <p:spPr>
          <a:xfrm>
            <a:off x="766917" y="1616217"/>
            <a:ext cx="9592677" cy="15792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pl-PL" dirty="0">
                <a:latin typeface="Bahnschrift SemiCondensed" panose="020B0502040204020203" pitchFamily="34" charset="0"/>
              </a:rPr>
              <a:t>Sektor ciepłownictwa, poprzez budowę ITPOK w układach kogeneracyjnych lub instalacji wielopaliwowych, przy zachowaniu hierarchii sposobów postępowania z odpadami, może kontrybuować do rozwiązania problemu zagospodarowania wysokokalorycznej frakcji odpadów komunalnych co może stanowić formę usługi komunalnej.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9D11A4B8-B055-461D-B718-D94BC10855C3}"/>
              </a:ext>
            </a:extLst>
          </p:cNvPr>
          <p:cNvSpPr/>
          <p:nvPr/>
        </p:nvSpPr>
        <p:spPr>
          <a:xfrm>
            <a:off x="766917" y="3509194"/>
            <a:ext cx="9592677" cy="219553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2">
                <a:lumMod val="75000"/>
              </a:schemeClr>
            </a:solidFill>
          </a:ln>
        </p:spPr>
        <p:txBody>
          <a:bodyPr wrap="square" anchor="ctr">
            <a:no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chemeClr val="accent6">
                  <a:lumMod val="50000"/>
                </a:schemeClr>
              </a:buClr>
            </a:pPr>
            <a:r>
              <a:rPr lang="pl-PL" dirty="0">
                <a:latin typeface="Bahnschrift SemiCondensed" panose="020B0502040204020203" pitchFamily="34" charset="0"/>
              </a:rPr>
              <a:t>Docelowo, ciepłownictwo systemowe będzie konglomeratem szeregu technologii i powinno optymalnie wykorzystywać lokalne zasoby i źródła energii, w tym efektywne wykorzystanie ciepła i  energii elektrycznej wytworzonych w skojarzeniu, w instalacjach do termicznego przekształcania wysokokalorycznej frakcji odpadów komunalnych i pochodzących z przetwarzania odpadów komunalnych oraz ciepło odpadowe z procesów przemysłowych.</a:t>
            </a:r>
          </a:p>
        </p:txBody>
      </p:sp>
    </p:spTree>
    <p:extLst>
      <p:ext uri="{BB962C8B-B14F-4D97-AF65-F5344CB8AC3E}">
        <p14:creationId xmlns:p14="http://schemas.microsoft.com/office/powerpoint/2010/main" val="357364667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1">
      <a:dk1>
        <a:srgbClr val="000000"/>
      </a:dk1>
      <a:lt1>
        <a:sysClr val="window" lastClr="FFFFFF"/>
      </a:lt1>
      <a:dk2>
        <a:srgbClr val="00A499"/>
      </a:dk2>
      <a:lt2>
        <a:srgbClr val="FFFFFF"/>
      </a:lt2>
      <a:accent1>
        <a:srgbClr val="00A499"/>
      </a:accent1>
      <a:accent2>
        <a:srgbClr val="84BD00"/>
      </a:accent2>
      <a:accent3>
        <a:srgbClr val="EEDC00"/>
      </a:accent3>
      <a:accent4>
        <a:srgbClr val="FFC000"/>
      </a:accent4>
      <a:accent5>
        <a:srgbClr val="007F77"/>
      </a:accent5>
      <a:accent6>
        <a:srgbClr val="478600"/>
      </a:accent6>
      <a:hlink>
        <a:srgbClr val="0070C0"/>
      </a:hlink>
      <a:folHlink>
        <a:srgbClr val="7030A0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18079</TotalTime>
  <Words>744</Words>
  <Application>Microsoft Office PowerPoint</Application>
  <PresentationFormat>Niestandardowy</PresentationFormat>
  <Paragraphs>44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Bahnschrift SemiCondensed</vt:lpstr>
      <vt:lpstr>Calibri</vt:lpstr>
      <vt:lpstr>Merriweather Sans</vt:lpstr>
      <vt:lpstr>Merriweather Sans Light</vt:lpstr>
      <vt:lpstr>Motyw pakietu Office</vt:lpstr>
      <vt:lpstr>Energia z odpadów w strategii dla ciepłownictwa</vt:lpstr>
      <vt:lpstr>  Strategia dla ciepłownictwa do 2030 r. z perspektywą do 2040 r </vt:lpstr>
      <vt:lpstr>Odpady komunalne  Polsce</vt:lpstr>
      <vt:lpstr>Sposoby zagospodarowania odpadów komunalnych</vt:lpstr>
      <vt:lpstr>Instalacje Termicznego Przekształcania Odpadów </vt:lpstr>
      <vt:lpstr>Termiczne przekształcanie odpadów komunalnych</vt:lpstr>
      <vt:lpstr>Ciepłownictwo systemowe w Polsce</vt:lpstr>
      <vt:lpstr>Instalacje Termicznego Przekształcania Odpadów w Europie</vt:lpstr>
      <vt:lpstr>Ciepłownictwo systemowe w Polsce</vt:lpstr>
      <vt:lpstr>Piotr Sprzączak  departament.ciepłownictwa@klimat.gov.pl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Wiktor Gościcki</dc:creator>
  <cp:lastModifiedBy>TABAK Radosław</cp:lastModifiedBy>
  <cp:revision>76</cp:revision>
  <dcterms:created xsi:type="dcterms:W3CDTF">2020-05-22T16:26:21Z</dcterms:created>
  <dcterms:modified xsi:type="dcterms:W3CDTF">2022-06-21T12:23:22Z</dcterms:modified>
</cp:coreProperties>
</file>