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3" r:id="rId6"/>
    <p:sldId id="261" r:id="rId7"/>
    <p:sldId id="269" r:id="rId8"/>
    <p:sldId id="276" r:id="rId9"/>
    <p:sldId id="271" r:id="rId10"/>
    <p:sldId id="273" r:id="rId11"/>
    <p:sldId id="274" r:id="rId12"/>
    <p:sldId id="275" r:id="rId13"/>
    <p:sldId id="277" r:id="rId14"/>
    <p:sldId id="264" r:id="rId15"/>
    <p:sldId id="265" r:id="rId16"/>
    <p:sldId id="266" r:id="rId17"/>
    <p:sldId id="262" r:id="rId18"/>
    <p:sldId id="267"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7" autoAdjust="0"/>
    <p:restoredTop sz="94660"/>
  </p:normalViewPr>
  <p:slideViewPr>
    <p:cSldViewPr snapToGrid="0">
      <p:cViewPr varScale="1">
        <p:scale>
          <a:sx n="118" d="100"/>
          <a:sy n="118" d="100"/>
        </p:scale>
        <p:origin x="1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95DE4-9FED-440B-9C90-9A8754E07B96}" type="datetimeFigureOut">
              <a:rPr lang="pl-PL" smtClean="0"/>
              <a:t>18.04.2024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F667F-A8CC-49A4-A256-FB3542748FAE}" type="slidenum">
              <a:rPr lang="pl-PL" smtClean="0"/>
              <a:t>‹#›</a:t>
            </a:fld>
            <a:endParaRPr lang="pl-PL"/>
          </a:p>
        </p:txBody>
      </p:sp>
    </p:spTree>
    <p:extLst>
      <p:ext uri="{BB962C8B-B14F-4D97-AF65-F5344CB8AC3E}">
        <p14:creationId xmlns:p14="http://schemas.microsoft.com/office/powerpoint/2010/main" val="203986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CAF667F-A8CC-49A4-A256-FB3542748FAE}" type="slidenum">
              <a:rPr lang="pl-PL" smtClean="0"/>
              <a:t>9</a:t>
            </a:fld>
            <a:endParaRPr lang="pl-PL"/>
          </a:p>
        </p:txBody>
      </p:sp>
    </p:spTree>
    <p:extLst>
      <p:ext uri="{BB962C8B-B14F-4D97-AF65-F5344CB8AC3E}">
        <p14:creationId xmlns:p14="http://schemas.microsoft.com/office/powerpoint/2010/main" val="28521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CAF667F-A8CC-49A4-A256-FB3542748FAE}" type="slidenum">
              <a:rPr lang="pl-PL" smtClean="0"/>
              <a:t>10</a:t>
            </a:fld>
            <a:endParaRPr lang="pl-PL"/>
          </a:p>
        </p:txBody>
      </p:sp>
    </p:spTree>
    <p:extLst>
      <p:ext uri="{BB962C8B-B14F-4D97-AF65-F5344CB8AC3E}">
        <p14:creationId xmlns:p14="http://schemas.microsoft.com/office/powerpoint/2010/main" val="120040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CAF667F-A8CC-49A4-A256-FB3542748FAE}" type="slidenum">
              <a:rPr lang="pl-PL" smtClean="0"/>
              <a:t>11</a:t>
            </a:fld>
            <a:endParaRPr lang="pl-PL"/>
          </a:p>
        </p:txBody>
      </p:sp>
    </p:spTree>
    <p:extLst>
      <p:ext uri="{BB962C8B-B14F-4D97-AF65-F5344CB8AC3E}">
        <p14:creationId xmlns:p14="http://schemas.microsoft.com/office/powerpoint/2010/main" val="36990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A3B038-52F0-41A2-9065-1BCADAA27769}"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12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240796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276132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4355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67896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027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297197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29329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108111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303426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73997AD-2A82-4369-96E3-0B3652C9F3CC}" type="datetimeFigureOut">
              <a:rPr lang="pl-PL" smtClean="0"/>
              <a:t>18.04.2024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256491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73997AD-2A82-4369-96E3-0B3652C9F3CC}" type="datetimeFigureOut">
              <a:rPr lang="pl-PL" smtClean="0"/>
              <a:t>18.04.2024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237496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73997AD-2A82-4369-96E3-0B3652C9F3CC}" type="datetimeFigureOut">
              <a:rPr lang="pl-PL" smtClean="0"/>
              <a:t>18.04.2024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87324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73997AD-2A82-4369-96E3-0B3652C9F3CC}" type="datetimeFigureOut">
              <a:rPr lang="pl-PL" smtClean="0"/>
              <a:t>18.04.2024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342634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997AD-2A82-4369-96E3-0B3652C9F3CC}" type="datetimeFigureOut">
              <a:rPr lang="pl-PL" smtClean="0"/>
              <a:t>18.04.2024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5886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73997AD-2A82-4369-96E3-0B3652C9F3CC}" type="datetimeFigureOut">
              <a:rPr lang="pl-PL" smtClean="0"/>
              <a:t>18.04.2024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38171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73997AD-2A82-4369-96E3-0B3652C9F3CC}" type="datetimeFigureOut">
              <a:rPr lang="pl-PL" smtClean="0"/>
              <a:t>18.04.2024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47F5232-9CE6-41DB-8828-FF7EADB2C4FC}" type="slidenum">
              <a:rPr lang="pl-PL" smtClean="0"/>
              <a:t>‹#›</a:t>
            </a:fld>
            <a:endParaRPr lang="pl-PL"/>
          </a:p>
        </p:txBody>
      </p:sp>
    </p:spTree>
    <p:extLst>
      <p:ext uri="{BB962C8B-B14F-4D97-AF65-F5344CB8AC3E}">
        <p14:creationId xmlns:p14="http://schemas.microsoft.com/office/powerpoint/2010/main" val="190392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3997AD-2A82-4369-96E3-0B3652C9F3CC}" type="datetimeFigureOut">
              <a:rPr lang="pl-PL" smtClean="0"/>
              <a:t>18.04.2024</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7F5232-9CE6-41DB-8828-FF7EADB2C4FC}" type="slidenum">
              <a:rPr lang="pl-PL" smtClean="0"/>
              <a:t>‹#›</a:t>
            </a:fld>
            <a:endParaRPr lang="pl-PL"/>
          </a:p>
        </p:txBody>
      </p:sp>
    </p:spTree>
    <p:extLst>
      <p:ext uri="{BB962C8B-B14F-4D97-AF65-F5344CB8AC3E}">
        <p14:creationId xmlns:p14="http://schemas.microsoft.com/office/powerpoint/2010/main" val="1591350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Namioty kempingowe trafią przez promienie słońce">
            <a:extLst>
              <a:ext uri="{FF2B5EF4-FFF2-40B4-BE49-F238E27FC236}">
                <a16:creationId xmlns:a16="http://schemas.microsoft.com/office/drawing/2014/main" id="{2CB5287F-C8B9-41E1-7FD9-6DE38FC23554}"/>
              </a:ext>
            </a:extLst>
          </p:cNvPr>
          <p:cNvPicPr>
            <a:picLocks noChangeAspect="1"/>
          </p:cNvPicPr>
          <p:nvPr/>
        </p:nvPicPr>
        <p:blipFill rotWithShape="1">
          <a:blip r:embed="rId2">
            <a:extLst>
              <a:ext uri="{28A0092B-C50C-407E-A947-70E740481C1C}">
                <a14:useLocalDpi xmlns:a14="http://schemas.microsoft.com/office/drawing/2010/main" val="0"/>
              </a:ext>
            </a:extLst>
          </a:blip>
          <a:srcRect l="30863" t="9091" r="2140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ytuł 1">
            <a:extLst>
              <a:ext uri="{FF2B5EF4-FFF2-40B4-BE49-F238E27FC236}">
                <a16:creationId xmlns:a16="http://schemas.microsoft.com/office/drawing/2014/main" id="{AF922D5F-D12C-3BEC-0D2D-C89DCC4866D0}"/>
              </a:ext>
            </a:extLst>
          </p:cNvPr>
          <p:cNvSpPr>
            <a:spLocks noGrp="1"/>
          </p:cNvSpPr>
          <p:nvPr>
            <p:ph type="ctrTitle"/>
          </p:nvPr>
        </p:nvSpPr>
        <p:spPr>
          <a:xfrm>
            <a:off x="5380563" y="1678665"/>
            <a:ext cx="3887839" cy="2372168"/>
          </a:xfrm>
        </p:spPr>
        <p:txBody>
          <a:bodyPr>
            <a:normAutofit/>
          </a:bodyPr>
          <a:lstStyle/>
          <a:p>
            <a:pPr>
              <a:lnSpc>
                <a:spcPct val="90000"/>
              </a:lnSpc>
            </a:pPr>
            <a:r>
              <a:rPr lang="pl-PL" sz="3600" dirty="0"/>
              <a:t>Baza noclegowa </a:t>
            </a:r>
            <a:br>
              <a:rPr lang="pl-PL" sz="3600" dirty="0"/>
            </a:br>
            <a:r>
              <a:rPr lang="pl-PL" sz="3600" dirty="0"/>
              <a:t>podczas trwania </a:t>
            </a:r>
            <a:br>
              <a:rPr lang="pl-PL" sz="3600" dirty="0"/>
            </a:br>
            <a:r>
              <a:rPr lang="pl-PL" sz="3600" dirty="0"/>
              <a:t>30.Pol’and’Rock Festiwal </a:t>
            </a:r>
          </a:p>
        </p:txBody>
      </p:sp>
      <p:pic>
        <p:nvPicPr>
          <p:cNvPr id="4" name="Obraz 3">
            <a:extLst>
              <a:ext uri="{FF2B5EF4-FFF2-40B4-BE49-F238E27FC236}">
                <a16:creationId xmlns:a16="http://schemas.microsoft.com/office/drawing/2014/main" id="{A191B9EB-4E07-11B7-1F8B-6DAA7A4DF712}"/>
              </a:ext>
            </a:extLst>
          </p:cNvPr>
          <p:cNvPicPr>
            <a:picLocks noChangeAspect="1"/>
          </p:cNvPicPr>
          <p:nvPr/>
        </p:nvPicPr>
        <p:blipFill>
          <a:blip r:embed="rId3"/>
          <a:stretch>
            <a:fillRect/>
          </a:stretch>
        </p:blipFill>
        <p:spPr>
          <a:xfrm>
            <a:off x="11015507" y="197979"/>
            <a:ext cx="871693" cy="864211"/>
          </a:xfrm>
          <a:prstGeom prst="rect">
            <a:avLst/>
          </a:prstGeom>
        </p:spPr>
      </p:pic>
    </p:spTree>
    <p:extLst>
      <p:ext uri="{BB962C8B-B14F-4D97-AF65-F5344CB8AC3E}">
        <p14:creationId xmlns:p14="http://schemas.microsoft.com/office/powerpoint/2010/main" val="80223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5EA980-8537-1468-5597-EE94F20417F9}"/>
              </a:ext>
            </a:extLst>
          </p:cNvPr>
          <p:cNvSpPr>
            <a:spLocks noGrp="1"/>
          </p:cNvSpPr>
          <p:nvPr>
            <p:ph type="ctrTitle"/>
          </p:nvPr>
        </p:nvSpPr>
        <p:spPr>
          <a:xfrm>
            <a:off x="1600199" y="4571999"/>
            <a:ext cx="7673801" cy="1087656"/>
          </a:xfrm>
        </p:spPr>
        <p:txBody>
          <a:bodyPr>
            <a:normAutofit/>
          </a:bodyPr>
          <a:lstStyle/>
          <a:p>
            <a:pPr algn="l"/>
            <a:endParaRPr lang="pl-PL" sz="4800"/>
          </a:p>
        </p:txBody>
      </p:sp>
      <p:sp>
        <p:nvSpPr>
          <p:cNvPr id="3" name="Podtytuł 2">
            <a:extLst>
              <a:ext uri="{FF2B5EF4-FFF2-40B4-BE49-F238E27FC236}">
                <a16:creationId xmlns:a16="http://schemas.microsoft.com/office/drawing/2014/main" id="{4CA59042-7E62-70C5-3292-298BD8E5DBB3}"/>
              </a:ext>
            </a:extLst>
          </p:cNvPr>
          <p:cNvSpPr>
            <a:spLocks noGrp="1"/>
          </p:cNvSpPr>
          <p:nvPr>
            <p:ph type="subTitle" idx="1"/>
          </p:nvPr>
        </p:nvSpPr>
        <p:spPr>
          <a:xfrm>
            <a:off x="1674795" y="5659655"/>
            <a:ext cx="7599205" cy="611896"/>
          </a:xfrm>
        </p:spPr>
        <p:txBody>
          <a:bodyPr>
            <a:normAutofit/>
          </a:bodyPr>
          <a:lstStyle/>
          <a:p>
            <a:pPr algn="l"/>
            <a:endParaRPr lang="pl-PL"/>
          </a:p>
        </p:txBody>
      </p:sp>
      <p:pic>
        <p:nvPicPr>
          <p:cNvPr id="5" name="Obraz 4" descr="Obraz zawierający tekst, zrzut ekranu, menu, dokument&#10;&#10;Opis wygenerowany automatycznie">
            <a:extLst>
              <a:ext uri="{FF2B5EF4-FFF2-40B4-BE49-F238E27FC236}">
                <a16:creationId xmlns:a16="http://schemas.microsoft.com/office/drawing/2014/main" id="{121C72FF-370B-5F67-03E2-B4F03F816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73" y="-251927"/>
            <a:ext cx="12708293" cy="7987005"/>
          </a:xfrm>
          <a:prstGeom prst="rect">
            <a:avLst/>
          </a:prstGeom>
        </p:spPr>
      </p:pic>
    </p:spTree>
    <p:extLst>
      <p:ext uri="{BB962C8B-B14F-4D97-AF65-F5344CB8AC3E}">
        <p14:creationId xmlns:p14="http://schemas.microsoft.com/office/powerpoint/2010/main" val="69183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5B6296-2572-CE0E-C086-1602C6F37F74}"/>
              </a:ext>
            </a:extLst>
          </p:cNvPr>
          <p:cNvSpPr>
            <a:spLocks noGrp="1"/>
          </p:cNvSpPr>
          <p:nvPr>
            <p:ph type="ctrTitle"/>
          </p:nvPr>
        </p:nvSpPr>
        <p:spPr/>
        <p:txBody>
          <a:bodyPr/>
          <a:lstStyle/>
          <a:p>
            <a:endParaRPr lang="pl-PL" dirty="0"/>
          </a:p>
        </p:txBody>
      </p:sp>
      <p:sp>
        <p:nvSpPr>
          <p:cNvPr id="3" name="Podtytuł 2">
            <a:extLst>
              <a:ext uri="{FF2B5EF4-FFF2-40B4-BE49-F238E27FC236}">
                <a16:creationId xmlns:a16="http://schemas.microsoft.com/office/drawing/2014/main" id="{65293549-E1EC-7806-F2F9-3AD4125D8B51}"/>
              </a:ext>
            </a:extLst>
          </p:cNvPr>
          <p:cNvSpPr>
            <a:spLocks noGrp="1"/>
          </p:cNvSpPr>
          <p:nvPr>
            <p:ph type="subTitle" idx="1"/>
          </p:nvPr>
        </p:nvSpPr>
        <p:spPr/>
        <p:txBody>
          <a:bodyPr/>
          <a:lstStyle/>
          <a:p>
            <a:endParaRPr lang="pl-PL" dirty="0"/>
          </a:p>
        </p:txBody>
      </p:sp>
      <p:pic>
        <p:nvPicPr>
          <p:cNvPr id="5" name="Obraz 4" descr="Obraz zawierający tekst, zrzut ekranu, Równolegle, paragon">
            <a:extLst>
              <a:ext uri="{FF2B5EF4-FFF2-40B4-BE49-F238E27FC236}">
                <a16:creationId xmlns:a16="http://schemas.microsoft.com/office/drawing/2014/main" id="{20FBBCFC-7EB9-2C2D-E39C-D2BE6AF41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74645"/>
            <a:ext cx="12475029" cy="7315200"/>
          </a:xfrm>
          <a:prstGeom prst="rect">
            <a:avLst/>
          </a:prstGeom>
        </p:spPr>
      </p:pic>
    </p:spTree>
    <p:extLst>
      <p:ext uri="{BB962C8B-B14F-4D97-AF65-F5344CB8AC3E}">
        <p14:creationId xmlns:p14="http://schemas.microsoft.com/office/powerpoint/2010/main" val="310280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551DDFCB-FC14-5480-1BA4-7FD9A5478441}"/>
              </a:ext>
            </a:extLst>
          </p:cNvPr>
          <p:cNvPicPr>
            <a:picLocks noGrp="1" noChangeAspect="1"/>
          </p:cNvPicPr>
          <p:nvPr>
            <p:ph idx="1"/>
          </p:nvPr>
        </p:nvPicPr>
        <p:blipFill rotWithShape="1">
          <a:blip r:embed="rId2"/>
          <a:srcRect l="2373" t="7198" r="1525" b="8526"/>
          <a:stretch/>
        </p:blipFill>
        <p:spPr>
          <a:xfrm>
            <a:off x="2581275" y="242887"/>
            <a:ext cx="5467220" cy="6372225"/>
          </a:xfrm>
        </p:spPr>
      </p:pic>
      <p:pic>
        <p:nvPicPr>
          <p:cNvPr id="2" name="Obraz 1">
            <a:extLst>
              <a:ext uri="{FF2B5EF4-FFF2-40B4-BE49-F238E27FC236}">
                <a16:creationId xmlns:a16="http://schemas.microsoft.com/office/drawing/2014/main" id="{88A4170E-DE52-50FC-4522-990FC1B69815}"/>
              </a:ext>
            </a:extLst>
          </p:cNvPr>
          <p:cNvPicPr>
            <a:picLocks noChangeAspect="1"/>
          </p:cNvPicPr>
          <p:nvPr/>
        </p:nvPicPr>
        <p:blipFill>
          <a:blip r:embed="rId3"/>
          <a:stretch>
            <a:fillRect/>
          </a:stretch>
        </p:blipFill>
        <p:spPr>
          <a:xfrm>
            <a:off x="10975048" y="242887"/>
            <a:ext cx="871804" cy="865707"/>
          </a:xfrm>
          <a:prstGeom prst="rect">
            <a:avLst/>
          </a:prstGeom>
        </p:spPr>
      </p:pic>
    </p:spTree>
    <p:extLst>
      <p:ext uri="{BB962C8B-B14F-4D97-AF65-F5344CB8AC3E}">
        <p14:creationId xmlns:p14="http://schemas.microsoft.com/office/powerpoint/2010/main" val="118909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dirty="0"/>
              <a:t>Woda przeznaczona do spożycia przez ludzi </a:t>
            </a:r>
          </a:p>
        </p:txBody>
      </p:sp>
      <p:sp>
        <p:nvSpPr>
          <p:cNvPr id="7" name="pole tekstowe 6">
            <a:extLst>
              <a:ext uri="{FF2B5EF4-FFF2-40B4-BE49-F238E27FC236}">
                <a16:creationId xmlns:a16="http://schemas.microsoft.com/office/drawing/2014/main" id="{F8A23F32-2B91-756A-BFD4-322887662087}"/>
              </a:ext>
            </a:extLst>
          </p:cNvPr>
          <p:cNvSpPr txBox="1"/>
          <p:nvPr/>
        </p:nvSpPr>
        <p:spPr>
          <a:xfrm>
            <a:off x="113290" y="2638004"/>
            <a:ext cx="9783269" cy="2308324"/>
          </a:xfrm>
          <a:prstGeom prst="rect">
            <a:avLst/>
          </a:prstGeom>
          <a:noFill/>
        </p:spPr>
        <p:txBody>
          <a:bodyPr wrap="square">
            <a:spAutoFit/>
          </a:bodyPr>
          <a:lstStyle/>
          <a:p>
            <a:pPr algn="ctr"/>
            <a:r>
              <a:rPr lang="pl-PL" dirty="0"/>
              <a:t>Zgodnie z § 3 ust 1 Rozporządzenia Ministra Zdrowia z dnia 7 grudnia 2017 r. w sprawie jakości wody przeznaczonej do spożycia przez ludzi ( tekst jednolity Dz. U. z 2017 r., poz. 2294) Woda jest zdatna do </a:t>
            </a:r>
            <a:r>
              <a:rPr lang="pl-PL" b="1" u="sng" dirty="0"/>
              <a:t>użycia</a:t>
            </a:r>
            <a:r>
              <a:rPr lang="pl-PL" dirty="0"/>
              <a:t>, jeżeli jest wolna od mikroorganizmów chorobotwórczych i pasożytów w liczbie stanowiącej potencjalne zagrożenie dla zdrowia ludzkiego, wszelkich substancji w stężeniach stanowiących potencjalne zagrożenie dla zdrowia ludzkiego oraz nie wykazuje agresywnych właściwości korozyjnych i spełnia wymagania:</a:t>
            </a:r>
          </a:p>
          <a:p>
            <a:pPr algn="ctr"/>
            <a:r>
              <a:rPr lang="pl-PL" dirty="0"/>
              <a:t>1) mikrobiologiczne określone w części A załącznika nr 1 do rozporządzenia;</a:t>
            </a:r>
          </a:p>
          <a:p>
            <a:pPr algn="ctr"/>
            <a:r>
              <a:rPr lang="pl-PL" dirty="0"/>
              <a:t>2) chemiczne określone w części B załącznika nr 1 do rozporządzenia.</a:t>
            </a:r>
          </a:p>
        </p:txBody>
      </p:sp>
      <p:pic>
        <p:nvPicPr>
          <p:cNvPr id="3" name="Obraz 2">
            <a:extLst>
              <a:ext uri="{FF2B5EF4-FFF2-40B4-BE49-F238E27FC236}">
                <a16:creationId xmlns:a16="http://schemas.microsoft.com/office/drawing/2014/main" id="{9E1E7CAB-7798-D7A2-8312-D1C4A85749BB}"/>
              </a:ext>
            </a:extLst>
          </p:cNvPr>
          <p:cNvPicPr>
            <a:picLocks noChangeAspect="1"/>
          </p:cNvPicPr>
          <p:nvPr/>
        </p:nvPicPr>
        <p:blipFill>
          <a:blip r:embed="rId2"/>
          <a:stretch>
            <a:fillRect/>
          </a:stretch>
        </p:blipFill>
        <p:spPr>
          <a:xfrm>
            <a:off x="10994098" y="205321"/>
            <a:ext cx="871804" cy="865707"/>
          </a:xfrm>
          <a:prstGeom prst="rect">
            <a:avLst/>
          </a:prstGeom>
        </p:spPr>
      </p:pic>
    </p:spTree>
    <p:extLst>
      <p:ext uri="{BB962C8B-B14F-4D97-AF65-F5344CB8AC3E}">
        <p14:creationId xmlns:p14="http://schemas.microsoft.com/office/powerpoint/2010/main" val="65415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dirty="0"/>
              <a:t>Woda przeznaczona do spożycia przez ludzi </a:t>
            </a:r>
          </a:p>
        </p:txBody>
      </p:sp>
      <p:sp>
        <p:nvSpPr>
          <p:cNvPr id="6" name="Symbol zastępczy tekstu 5">
            <a:extLst>
              <a:ext uri="{FF2B5EF4-FFF2-40B4-BE49-F238E27FC236}">
                <a16:creationId xmlns:a16="http://schemas.microsoft.com/office/drawing/2014/main" id="{16B70B62-AC73-C1C4-FAD7-C3B0F7776343}"/>
              </a:ext>
            </a:extLst>
          </p:cNvPr>
          <p:cNvSpPr>
            <a:spLocks noGrp="1"/>
          </p:cNvSpPr>
          <p:nvPr>
            <p:ph type="body" sz="half" idx="2"/>
          </p:nvPr>
        </p:nvSpPr>
        <p:spPr>
          <a:xfrm>
            <a:off x="677334" y="2777069"/>
            <a:ext cx="4530770" cy="3773021"/>
          </a:xfrm>
        </p:spPr>
        <p:txBody>
          <a:bodyPr>
            <a:normAutofit/>
          </a:bodyPr>
          <a:lstStyle/>
          <a:p>
            <a:pPr marL="285750" indent="-285750" algn="just">
              <a:buFont typeface="Wingdings" panose="05000000000000000000" pitchFamily="2" charset="2"/>
              <a:buChar char="Ø"/>
            </a:pPr>
            <a:r>
              <a:rPr lang="pl-PL" sz="1800" dirty="0"/>
              <a:t>Ustal miejsce poboru wody przeznaczonej do spożycia przez ludzi z Państwowym Powiatowym Inspektorem Sanitarnym w Drawsku Pomorskim    </a:t>
            </a:r>
          </a:p>
          <a:p>
            <a:r>
              <a:rPr lang="pl-PL" sz="1800" dirty="0"/>
              <a:t>                                                                                </a:t>
            </a:r>
          </a:p>
          <a:p>
            <a:pPr algn="ctr"/>
            <a:r>
              <a:rPr lang="pl-PL" sz="2000" b="1" dirty="0"/>
              <a:t>Jest to jednocześnie punkt poboru wody do badań laboratoryjnych </a:t>
            </a:r>
          </a:p>
        </p:txBody>
      </p:sp>
      <p:pic>
        <p:nvPicPr>
          <p:cNvPr id="10" name="Obraz 9">
            <a:extLst>
              <a:ext uri="{FF2B5EF4-FFF2-40B4-BE49-F238E27FC236}">
                <a16:creationId xmlns:a16="http://schemas.microsoft.com/office/drawing/2014/main" id="{3C1D590E-0003-4FB6-095B-49FC21DD196D}"/>
              </a:ext>
            </a:extLst>
          </p:cNvPr>
          <p:cNvPicPr>
            <a:picLocks noChangeAspect="1"/>
          </p:cNvPicPr>
          <p:nvPr/>
        </p:nvPicPr>
        <p:blipFill>
          <a:blip r:embed="rId2"/>
          <a:stretch>
            <a:fillRect/>
          </a:stretch>
        </p:blipFill>
        <p:spPr>
          <a:xfrm>
            <a:off x="5756744" y="2362291"/>
            <a:ext cx="3509135" cy="4333345"/>
          </a:xfrm>
          <a:prstGeom prst="rect">
            <a:avLst/>
          </a:prstGeom>
        </p:spPr>
      </p:pic>
      <p:pic>
        <p:nvPicPr>
          <p:cNvPr id="3" name="Obraz 2">
            <a:extLst>
              <a:ext uri="{FF2B5EF4-FFF2-40B4-BE49-F238E27FC236}">
                <a16:creationId xmlns:a16="http://schemas.microsoft.com/office/drawing/2014/main" id="{CAB7DFF1-263E-D593-F441-6FE8E504EA6D}"/>
              </a:ext>
            </a:extLst>
          </p:cNvPr>
          <p:cNvPicPr>
            <a:picLocks noChangeAspect="1"/>
          </p:cNvPicPr>
          <p:nvPr/>
        </p:nvPicPr>
        <p:blipFill>
          <a:blip r:embed="rId3"/>
          <a:stretch>
            <a:fillRect/>
          </a:stretch>
        </p:blipFill>
        <p:spPr>
          <a:xfrm>
            <a:off x="11003623" y="157696"/>
            <a:ext cx="871804" cy="865707"/>
          </a:xfrm>
          <a:prstGeom prst="rect">
            <a:avLst/>
          </a:prstGeom>
        </p:spPr>
      </p:pic>
    </p:spTree>
    <p:extLst>
      <p:ext uri="{BB962C8B-B14F-4D97-AF65-F5344CB8AC3E}">
        <p14:creationId xmlns:p14="http://schemas.microsoft.com/office/powerpoint/2010/main" val="306477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a:t>Woda przeznaczona do spożycia przez ludzi </a:t>
            </a:r>
            <a:endParaRPr lang="pl-PL" sz="4800" dirty="0"/>
          </a:p>
        </p:txBody>
      </p:sp>
      <p:sp>
        <p:nvSpPr>
          <p:cNvPr id="6" name="Symbol zastępczy tekstu 5">
            <a:extLst>
              <a:ext uri="{FF2B5EF4-FFF2-40B4-BE49-F238E27FC236}">
                <a16:creationId xmlns:a16="http://schemas.microsoft.com/office/drawing/2014/main" id="{16B70B62-AC73-C1C4-FAD7-C3B0F7776343}"/>
              </a:ext>
            </a:extLst>
          </p:cNvPr>
          <p:cNvSpPr>
            <a:spLocks noGrp="1"/>
          </p:cNvSpPr>
          <p:nvPr>
            <p:ph type="body" sz="half" idx="2"/>
          </p:nvPr>
        </p:nvSpPr>
        <p:spPr>
          <a:xfrm>
            <a:off x="677334" y="2777069"/>
            <a:ext cx="8482568" cy="3773021"/>
          </a:xfrm>
        </p:spPr>
        <p:txBody>
          <a:bodyPr>
            <a:normAutofit/>
          </a:bodyPr>
          <a:lstStyle/>
          <a:p>
            <a:pPr marL="285750" indent="-285750" algn="just">
              <a:buFont typeface="Wingdings" panose="05000000000000000000" pitchFamily="2" charset="2"/>
              <a:buChar char="Ø"/>
            </a:pPr>
            <a:r>
              <a:rPr lang="pl-PL" sz="1800"/>
              <a:t>Oznacz właściwie miejsce poboru wody przeznaczonej do spożycia przez ludzi</a:t>
            </a:r>
          </a:p>
          <a:p>
            <a:r>
              <a:rPr lang="pl-PL" sz="1800"/>
              <a:t>                                                                                </a:t>
            </a:r>
            <a:endParaRPr lang="pl-PL" sz="1800" dirty="0"/>
          </a:p>
        </p:txBody>
      </p:sp>
      <p:pic>
        <p:nvPicPr>
          <p:cNvPr id="4" name="Obraz 3">
            <a:extLst>
              <a:ext uri="{FF2B5EF4-FFF2-40B4-BE49-F238E27FC236}">
                <a16:creationId xmlns:a16="http://schemas.microsoft.com/office/drawing/2014/main" id="{34E39237-4C9E-7877-A35A-496C0E7DC8EC}"/>
              </a:ext>
            </a:extLst>
          </p:cNvPr>
          <p:cNvPicPr>
            <a:picLocks noChangeAspect="1"/>
          </p:cNvPicPr>
          <p:nvPr/>
        </p:nvPicPr>
        <p:blipFill>
          <a:blip r:embed="rId2"/>
          <a:stretch>
            <a:fillRect/>
          </a:stretch>
        </p:blipFill>
        <p:spPr>
          <a:xfrm>
            <a:off x="1549756" y="3550945"/>
            <a:ext cx="7090390" cy="2432738"/>
          </a:xfrm>
          <a:prstGeom prst="rect">
            <a:avLst/>
          </a:prstGeom>
        </p:spPr>
      </p:pic>
      <p:pic>
        <p:nvPicPr>
          <p:cNvPr id="3" name="Obraz 2">
            <a:extLst>
              <a:ext uri="{FF2B5EF4-FFF2-40B4-BE49-F238E27FC236}">
                <a16:creationId xmlns:a16="http://schemas.microsoft.com/office/drawing/2014/main" id="{58D79B83-DABA-74A5-1715-92E61C884D60}"/>
              </a:ext>
            </a:extLst>
          </p:cNvPr>
          <p:cNvPicPr>
            <a:picLocks noChangeAspect="1"/>
          </p:cNvPicPr>
          <p:nvPr/>
        </p:nvPicPr>
        <p:blipFill>
          <a:blip r:embed="rId3"/>
          <a:stretch>
            <a:fillRect/>
          </a:stretch>
        </p:blipFill>
        <p:spPr>
          <a:xfrm>
            <a:off x="10994098" y="157696"/>
            <a:ext cx="871804" cy="865707"/>
          </a:xfrm>
          <a:prstGeom prst="rect">
            <a:avLst/>
          </a:prstGeom>
        </p:spPr>
      </p:pic>
    </p:spTree>
    <p:extLst>
      <p:ext uri="{BB962C8B-B14F-4D97-AF65-F5344CB8AC3E}">
        <p14:creationId xmlns:p14="http://schemas.microsoft.com/office/powerpoint/2010/main" val="203518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dirty="0"/>
              <a:t>Woda przeznaczona do spożycia przez ludzi </a:t>
            </a:r>
          </a:p>
        </p:txBody>
      </p:sp>
      <p:sp>
        <p:nvSpPr>
          <p:cNvPr id="6" name="Symbol zastępczy tekstu 5">
            <a:extLst>
              <a:ext uri="{FF2B5EF4-FFF2-40B4-BE49-F238E27FC236}">
                <a16:creationId xmlns:a16="http://schemas.microsoft.com/office/drawing/2014/main" id="{16B70B62-AC73-C1C4-FAD7-C3B0F7776343}"/>
              </a:ext>
            </a:extLst>
          </p:cNvPr>
          <p:cNvSpPr>
            <a:spLocks noGrp="1"/>
          </p:cNvSpPr>
          <p:nvPr>
            <p:ph type="body" sz="half" idx="2"/>
          </p:nvPr>
        </p:nvSpPr>
        <p:spPr>
          <a:xfrm>
            <a:off x="677333" y="2777069"/>
            <a:ext cx="4300184" cy="3773021"/>
          </a:xfrm>
        </p:spPr>
        <p:txBody>
          <a:bodyPr>
            <a:normAutofit fontScale="77500" lnSpcReduction="20000"/>
          </a:bodyPr>
          <a:lstStyle/>
          <a:p>
            <a:pPr algn="ctr"/>
            <a:r>
              <a:rPr lang="pl-PL" sz="3200" b="1" dirty="0"/>
              <a:t>Zakres badań laboratoryjnych</a:t>
            </a:r>
          </a:p>
          <a:p>
            <a:pPr marL="285750" indent="-285750" algn="just">
              <a:buFont typeface="Wingdings" panose="05000000000000000000" pitchFamily="2" charset="2"/>
              <a:buChar char="Ø"/>
            </a:pPr>
            <a:r>
              <a:rPr lang="pl-PL" sz="2300" b="1" dirty="0"/>
              <a:t>Wykonaj badania laboratoryjne wody w kierunku oznaczenia parametrów </a:t>
            </a:r>
            <a:r>
              <a:rPr lang="pl-PL" sz="2300" b="1" u="sng" dirty="0"/>
              <a:t>mikrobiologicznych</a:t>
            </a:r>
            <a:r>
              <a:rPr lang="pl-PL" sz="2300" b="1" dirty="0"/>
              <a:t> :</a:t>
            </a:r>
          </a:p>
          <a:p>
            <a:pPr algn="just"/>
            <a:endParaRPr lang="pl-PL" sz="2300" b="1" dirty="0"/>
          </a:p>
          <a:p>
            <a:pPr marL="285750" indent="-285750" algn="just">
              <a:buFont typeface="Wingdings" panose="05000000000000000000" pitchFamily="2" charset="2"/>
              <a:buChar char="§"/>
            </a:pPr>
            <a:r>
              <a:rPr lang="pl-PL" sz="1800" b="1" i="1" dirty="0"/>
              <a:t>Escherichia coli</a:t>
            </a:r>
          </a:p>
          <a:p>
            <a:pPr marL="285750" indent="-285750" algn="just">
              <a:buFont typeface="Wingdings" panose="05000000000000000000" pitchFamily="2" charset="2"/>
              <a:buChar char="§"/>
            </a:pPr>
            <a:r>
              <a:rPr lang="pl-PL" sz="1800" b="1" i="1" dirty="0" err="1"/>
              <a:t>Enterokoki</a:t>
            </a:r>
            <a:endParaRPr lang="pl-PL" sz="1800" b="1" i="1" dirty="0"/>
          </a:p>
          <a:p>
            <a:pPr marL="285750" indent="-285750" algn="just">
              <a:buFont typeface="Wingdings" panose="05000000000000000000" pitchFamily="2" charset="2"/>
              <a:buChar char="§"/>
            </a:pPr>
            <a:r>
              <a:rPr lang="pl-PL" sz="1800" b="1" i="1" dirty="0"/>
              <a:t>Ogólna liczba mikroorganizmów w 22</a:t>
            </a:r>
            <a:r>
              <a:rPr lang="pl-PL" sz="1800" b="1" i="1" baseline="30000" dirty="0"/>
              <a:t>o</a:t>
            </a:r>
            <a:r>
              <a:rPr lang="pl-PL" sz="1800" b="1" i="1" dirty="0"/>
              <a:t>C</a:t>
            </a:r>
          </a:p>
          <a:p>
            <a:pPr marL="285750" indent="-285750" algn="just">
              <a:buFont typeface="Wingdings" panose="05000000000000000000" pitchFamily="2" charset="2"/>
              <a:buChar char="§"/>
            </a:pPr>
            <a:r>
              <a:rPr lang="pl-PL" sz="1800" b="1" i="1" dirty="0"/>
              <a:t>Bakterie grupy coli</a:t>
            </a:r>
          </a:p>
          <a:p>
            <a:pPr algn="just"/>
            <a:endParaRPr lang="pl-PL" sz="1800" b="1" dirty="0"/>
          </a:p>
          <a:p>
            <a:pPr algn="ctr"/>
            <a:r>
              <a:rPr lang="pl-PL" sz="1800" b="1" dirty="0"/>
              <a:t>    </a:t>
            </a:r>
            <a:r>
              <a:rPr lang="pl-PL" sz="3200" b="1" dirty="0"/>
              <a:t> </a:t>
            </a:r>
          </a:p>
        </p:txBody>
      </p:sp>
      <p:pic>
        <p:nvPicPr>
          <p:cNvPr id="4" name="Obraz 3">
            <a:extLst>
              <a:ext uri="{FF2B5EF4-FFF2-40B4-BE49-F238E27FC236}">
                <a16:creationId xmlns:a16="http://schemas.microsoft.com/office/drawing/2014/main" id="{85C7EC15-788C-5EDF-CC8D-965033FA6815}"/>
              </a:ext>
            </a:extLst>
          </p:cNvPr>
          <p:cNvPicPr>
            <a:picLocks noChangeAspect="1"/>
          </p:cNvPicPr>
          <p:nvPr/>
        </p:nvPicPr>
        <p:blipFill>
          <a:blip r:embed="rId2"/>
          <a:stretch>
            <a:fillRect/>
          </a:stretch>
        </p:blipFill>
        <p:spPr>
          <a:xfrm>
            <a:off x="5187820" y="2777069"/>
            <a:ext cx="4630372" cy="3030789"/>
          </a:xfrm>
          <a:prstGeom prst="rect">
            <a:avLst/>
          </a:prstGeom>
        </p:spPr>
      </p:pic>
      <p:pic>
        <p:nvPicPr>
          <p:cNvPr id="3" name="Obraz 2">
            <a:extLst>
              <a:ext uri="{FF2B5EF4-FFF2-40B4-BE49-F238E27FC236}">
                <a16:creationId xmlns:a16="http://schemas.microsoft.com/office/drawing/2014/main" id="{8CBEAA1F-356C-576B-6ED5-54FE6193D4B2}"/>
              </a:ext>
            </a:extLst>
          </p:cNvPr>
          <p:cNvPicPr>
            <a:picLocks noChangeAspect="1"/>
          </p:cNvPicPr>
          <p:nvPr/>
        </p:nvPicPr>
        <p:blipFill>
          <a:blip r:embed="rId3"/>
          <a:stretch>
            <a:fillRect/>
          </a:stretch>
        </p:blipFill>
        <p:spPr>
          <a:xfrm>
            <a:off x="11003623" y="129121"/>
            <a:ext cx="871804" cy="865707"/>
          </a:xfrm>
          <a:prstGeom prst="rect">
            <a:avLst/>
          </a:prstGeom>
        </p:spPr>
      </p:pic>
    </p:spTree>
    <p:extLst>
      <p:ext uri="{BB962C8B-B14F-4D97-AF65-F5344CB8AC3E}">
        <p14:creationId xmlns:p14="http://schemas.microsoft.com/office/powerpoint/2010/main" val="355749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dirty="0"/>
              <a:t>Woda przeznaczona do spożycia przez ludzi </a:t>
            </a:r>
          </a:p>
        </p:txBody>
      </p:sp>
      <p:sp>
        <p:nvSpPr>
          <p:cNvPr id="6" name="Symbol zastępczy tekstu 5">
            <a:extLst>
              <a:ext uri="{FF2B5EF4-FFF2-40B4-BE49-F238E27FC236}">
                <a16:creationId xmlns:a16="http://schemas.microsoft.com/office/drawing/2014/main" id="{16B70B62-AC73-C1C4-FAD7-C3B0F7776343}"/>
              </a:ext>
            </a:extLst>
          </p:cNvPr>
          <p:cNvSpPr>
            <a:spLocks noGrp="1"/>
          </p:cNvSpPr>
          <p:nvPr>
            <p:ph type="body" sz="half" idx="2"/>
          </p:nvPr>
        </p:nvSpPr>
        <p:spPr>
          <a:xfrm>
            <a:off x="677332" y="2777069"/>
            <a:ext cx="5418667" cy="3773021"/>
          </a:xfrm>
        </p:spPr>
        <p:txBody>
          <a:bodyPr>
            <a:normAutofit fontScale="92500" lnSpcReduction="10000"/>
          </a:bodyPr>
          <a:lstStyle/>
          <a:p>
            <a:pPr algn="ctr"/>
            <a:r>
              <a:rPr lang="pl-PL" sz="3200" b="1" dirty="0"/>
              <a:t>Laboratoria</a:t>
            </a:r>
          </a:p>
          <a:p>
            <a:pPr marL="285750" indent="-285750" algn="just">
              <a:buFont typeface="Wingdings" panose="05000000000000000000" pitchFamily="2" charset="2"/>
              <a:buChar char="Ø"/>
            </a:pPr>
            <a:r>
              <a:rPr lang="pl-PL" sz="2300" b="1" dirty="0"/>
              <a:t>Zleć pobór prób wody oraz  wykonanie badań w laboratorium akredytowanym (posiadającym certyfikat PCA), metodami zatwierdzonymi przez właściwego miejscowego Państwowego Powiatowego Inspektora Sanitarnego</a:t>
            </a:r>
          </a:p>
          <a:p>
            <a:pPr algn="just"/>
            <a:endParaRPr lang="pl-PL" sz="2300" b="1" dirty="0"/>
          </a:p>
          <a:p>
            <a:pPr algn="just"/>
            <a:endParaRPr lang="pl-PL" sz="1800" b="1" dirty="0"/>
          </a:p>
          <a:p>
            <a:pPr algn="ctr"/>
            <a:r>
              <a:rPr lang="pl-PL" sz="1800" b="1" dirty="0"/>
              <a:t>    </a:t>
            </a:r>
            <a:r>
              <a:rPr lang="pl-PL" sz="3200" b="1" dirty="0"/>
              <a:t> </a:t>
            </a:r>
          </a:p>
        </p:txBody>
      </p:sp>
      <p:pic>
        <p:nvPicPr>
          <p:cNvPr id="5" name="Obraz 4">
            <a:extLst>
              <a:ext uri="{FF2B5EF4-FFF2-40B4-BE49-F238E27FC236}">
                <a16:creationId xmlns:a16="http://schemas.microsoft.com/office/drawing/2014/main" id="{F4AE3D15-6958-AE70-FF9E-62F51EE7DA2E}"/>
              </a:ext>
            </a:extLst>
          </p:cNvPr>
          <p:cNvPicPr>
            <a:picLocks noChangeAspect="1"/>
          </p:cNvPicPr>
          <p:nvPr/>
        </p:nvPicPr>
        <p:blipFill>
          <a:blip r:embed="rId2"/>
          <a:stretch>
            <a:fillRect/>
          </a:stretch>
        </p:blipFill>
        <p:spPr>
          <a:xfrm>
            <a:off x="6172229" y="2777069"/>
            <a:ext cx="2887795" cy="3804723"/>
          </a:xfrm>
          <a:prstGeom prst="rect">
            <a:avLst/>
          </a:prstGeom>
        </p:spPr>
      </p:pic>
      <p:pic>
        <p:nvPicPr>
          <p:cNvPr id="3" name="Obraz 2">
            <a:extLst>
              <a:ext uri="{FF2B5EF4-FFF2-40B4-BE49-F238E27FC236}">
                <a16:creationId xmlns:a16="http://schemas.microsoft.com/office/drawing/2014/main" id="{39C439B6-44F8-07CF-8559-984192A758B5}"/>
              </a:ext>
            </a:extLst>
          </p:cNvPr>
          <p:cNvPicPr>
            <a:picLocks noChangeAspect="1"/>
          </p:cNvPicPr>
          <p:nvPr/>
        </p:nvPicPr>
        <p:blipFill>
          <a:blip r:embed="rId3"/>
          <a:stretch>
            <a:fillRect/>
          </a:stretch>
        </p:blipFill>
        <p:spPr>
          <a:xfrm>
            <a:off x="10994098" y="148171"/>
            <a:ext cx="871804" cy="865707"/>
          </a:xfrm>
          <a:prstGeom prst="rect">
            <a:avLst/>
          </a:prstGeom>
        </p:spPr>
      </p:pic>
    </p:spTree>
    <p:extLst>
      <p:ext uri="{BB962C8B-B14F-4D97-AF65-F5344CB8AC3E}">
        <p14:creationId xmlns:p14="http://schemas.microsoft.com/office/powerpoint/2010/main" val="179879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dirty="0"/>
              <a:t>Woda przeznaczona do spożycia przez ludzi </a:t>
            </a:r>
          </a:p>
        </p:txBody>
      </p:sp>
      <p:sp>
        <p:nvSpPr>
          <p:cNvPr id="6" name="Symbol zastępczy tekstu 5">
            <a:extLst>
              <a:ext uri="{FF2B5EF4-FFF2-40B4-BE49-F238E27FC236}">
                <a16:creationId xmlns:a16="http://schemas.microsoft.com/office/drawing/2014/main" id="{16B70B62-AC73-C1C4-FAD7-C3B0F7776343}"/>
              </a:ext>
            </a:extLst>
          </p:cNvPr>
          <p:cNvSpPr>
            <a:spLocks noGrp="1"/>
          </p:cNvSpPr>
          <p:nvPr>
            <p:ph type="body" sz="half" idx="2"/>
          </p:nvPr>
        </p:nvSpPr>
        <p:spPr>
          <a:xfrm>
            <a:off x="677331" y="2777069"/>
            <a:ext cx="8482569" cy="3773021"/>
          </a:xfrm>
        </p:spPr>
        <p:txBody>
          <a:bodyPr>
            <a:normAutofit/>
          </a:bodyPr>
          <a:lstStyle/>
          <a:p>
            <a:pPr algn="ctr"/>
            <a:r>
              <a:rPr lang="pl-PL" sz="3200" b="1" dirty="0"/>
              <a:t>Sprawozdanie z badania jakości wody</a:t>
            </a:r>
          </a:p>
          <a:p>
            <a:pPr algn="ctr"/>
            <a:r>
              <a:rPr lang="pl-PL" sz="1800" b="1" dirty="0"/>
              <a:t>Na sprawozdaniu z badania jakości wody koniecznie musi być wskazany właściwy punkt poboru wody z określeniem nr działki na której się znajduje</a:t>
            </a:r>
          </a:p>
          <a:p>
            <a:pPr algn="just"/>
            <a:endParaRPr lang="pl-PL" sz="1800" b="1" dirty="0"/>
          </a:p>
          <a:p>
            <a:pPr algn="just"/>
            <a:endParaRPr lang="pl-PL" sz="1800" b="1" dirty="0"/>
          </a:p>
          <a:p>
            <a:pPr algn="just"/>
            <a:endParaRPr lang="pl-PL" sz="1800" b="1" dirty="0"/>
          </a:p>
          <a:p>
            <a:pPr algn="ctr"/>
            <a:r>
              <a:rPr lang="pl-PL" sz="1800" b="1" dirty="0"/>
              <a:t>    </a:t>
            </a:r>
            <a:r>
              <a:rPr lang="pl-PL" sz="3200" b="1" dirty="0"/>
              <a:t> </a:t>
            </a:r>
          </a:p>
        </p:txBody>
      </p:sp>
      <p:pic>
        <p:nvPicPr>
          <p:cNvPr id="4" name="Obraz 3">
            <a:extLst>
              <a:ext uri="{FF2B5EF4-FFF2-40B4-BE49-F238E27FC236}">
                <a16:creationId xmlns:a16="http://schemas.microsoft.com/office/drawing/2014/main" id="{0FEF30C0-7F42-8974-ED73-54DA019D2F2A}"/>
              </a:ext>
            </a:extLst>
          </p:cNvPr>
          <p:cNvPicPr>
            <a:picLocks noChangeAspect="1"/>
          </p:cNvPicPr>
          <p:nvPr/>
        </p:nvPicPr>
        <p:blipFill>
          <a:blip r:embed="rId2"/>
          <a:stretch>
            <a:fillRect/>
          </a:stretch>
        </p:blipFill>
        <p:spPr>
          <a:xfrm>
            <a:off x="548262" y="4607182"/>
            <a:ext cx="8611638" cy="820521"/>
          </a:xfrm>
          <a:prstGeom prst="rect">
            <a:avLst/>
          </a:prstGeom>
        </p:spPr>
      </p:pic>
      <p:sp>
        <p:nvSpPr>
          <p:cNvPr id="7" name="Prostokąt 6">
            <a:extLst>
              <a:ext uri="{FF2B5EF4-FFF2-40B4-BE49-F238E27FC236}">
                <a16:creationId xmlns:a16="http://schemas.microsoft.com/office/drawing/2014/main" id="{85C3B703-ED5F-4348-09A4-6C23FF89373A}"/>
              </a:ext>
            </a:extLst>
          </p:cNvPr>
          <p:cNvSpPr/>
          <p:nvPr/>
        </p:nvSpPr>
        <p:spPr>
          <a:xfrm>
            <a:off x="475861" y="4391667"/>
            <a:ext cx="8813109" cy="125155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Obraz 2">
            <a:extLst>
              <a:ext uri="{FF2B5EF4-FFF2-40B4-BE49-F238E27FC236}">
                <a16:creationId xmlns:a16="http://schemas.microsoft.com/office/drawing/2014/main" id="{52A1026B-4F87-D4AE-5944-80540412D043}"/>
              </a:ext>
            </a:extLst>
          </p:cNvPr>
          <p:cNvPicPr>
            <a:picLocks noChangeAspect="1"/>
          </p:cNvPicPr>
          <p:nvPr/>
        </p:nvPicPr>
        <p:blipFill>
          <a:blip r:embed="rId3"/>
          <a:stretch>
            <a:fillRect/>
          </a:stretch>
        </p:blipFill>
        <p:spPr>
          <a:xfrm>
            <a:off x="10994098" y="157696"/>
            <a:ext cx="871804" cy="865707"/>
          </a:xfrm>
          <a:prstGeom prst="rect">
            <a:avLst/>
          </a:prstGeom>
        </p:spPr>
      </p:pic>
    </p:spTree>
    <p:extLst>
      <p:ext uri="{BB962C8B-B14F-4D97-AF65-F5344CB8AC3E}">
        <p14:creationId xmlns:p14="http://schemas.microsoft.com/office/powerpoint/2010/main" val="221723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3" y="791852"/>
            <a:ext cx="8482569" cy="1570439"/>
          </a:xfrm>
        </p:spPr>
        <p:txBody>
          <a:bodyPr>
            <a:noAutofit/>
          </a:bodyPr>
          <a:lstStyle/>
          <a:p>
            <a:pPr algn="ctr"/>
            <a:r>
              <a:rPr lang="pl-PL" sz="4800" dirty="0"/>
              <a:t>Woda przeznaczona do spożycia przez ludzi </a:t>
            </a:r>
          </a:p>
        </p:txBody>
      </p:sp>
      <p:sp>
        <p:nvSpPr>
          <p:cNvPr id="6" name="Symbol zastępczy tekstu 5">
            <a:extLst>
              <a:ext uri="{FF2B5EF4-FFF2-40B4-BE49-F238E27FC236}">
                <a16:creationId xmlns:a16="http://schemas.microsoft.com/office/drawing/2014/main" id="{16B70B62-AC73-C1C4-FAD7-C3B0F7776343}"/>
              </a:ext>
            </a:extLst>
          </p:cNvPr>
          <p:cNvSpPr>
            <a:spLocks noGrp="1"/>
          </p:cNvSpPr>
          <p:nvPr>
            <p:ph type="body" sz="half" idx="2"/>
          </p:nvPr>
        </p:nvSpPr>
        <p:spPr>
          <a:xfrm>
            <a:off x="677331" y="2777069"/>
            <a:ext cx="9047114" cy="3773021"/>
          </a:xfrm>
        </p:spPr>
        <p:txBody>
          <a:bodyPr>
            <a:normAutofit lnSpcReduction="10000"/>
          </a:bodyPr>
          <a:lstStyle/>
          <a:p>
            <a:pPr algn="ctr"/>
            <a:r>
              <a:rPr lang="pl-PL" sz="3100" b="1" dirty="0"/>
              <a:t>PAMIĘTAJ!!!</a:t>
            </a:r>
          </a:p>
          <a:p>
            <a:pPr algn="ctr"/>
            <a:r>
              <a:rPr lang="pl-PL" sz="2200" b="1" dirty="0"/>
              <a:t>Badanie jakości wody przeznaczonej do spożycia przez ludzi należy wykonać z uwzględnieniem ewentualnego terminu potrzebnego na przeprowadzenie działań naprawczych mających na celu przywrócenie właściwych wartości badanych parametrów </a:t>
            </a:r>
          </a:p>
          <a:p>
            <a:pPr algn="ctr"/>
            <a:r>
              <a:rPr lang="pl-PL" sz="2200" b="1" dirty="0"/>
              <a:t>Zaleca się </a:t>
            </a:r>
            <a:r>
              <a:rPr lang="pl-PL" sz="2200" b="1" u="sng" dirty="0"/>
              <a:t>przeprowadzenie badań jakości wody ok. 30 dni przed złożeniem wniosku </a:t>
            </a:r>
            <a:r>
              <a:rPr lang="pl-PL" sz="2200" b="1" dirty="0"/>
              <a:t>o wydanie opinii sanitarnej dotyczącej obiektów hotelarskich oraz innych obiektów w których świadczone są usługi hotelarskie.</a:t>
            </a:r>
            <a:endParaRPr lang="pl-PL" sz="1800" b="1" dirty="0"/>
          </a:p>
          <a:p>
            <a:pPr algn="ctr"/>
            <a:r>
              <a:rPr lang="pl-PL" sz="1800" b="1" dirty="0"/>
              <a:t>    </a:t>
            </a:r>
            <a:r>
              <a:rPr lang="pl-PL" sz="3200" b="1" dirty="0"/>
              <a:t> </a:t>
            </a:r>
          </a:p>
        </p:txBody>
      </p:sp>
      <p:pic>
        <p:nvPicPr>
          <p:cNvPr id="3" name="Obraz 2">
            <a:extLst>
              <a:ext uri="{FF2B5EF4-FFF2-40B4-BE49-F238E27FC236}">
                <a16:creationId xmlns:a16="http://schemas.microsoft.com/office/drawing/2014/main" id="{094D5965-10D9-A878-150B-03946345A959}"/>
              </a:ext>
            </a:extLst>
          </p:cNvPr>
          <p:cNvPicPr>
            <a:picLocks noChangeAspect="1"/>
          </p:cNvPicPr>
          <p:nvPr/>
        </p:nvPicPr>
        <p:blipFill>
          <a:blip r:embed="rId3"/>
          <a:stretch>
            <a:fillRect/>
          </a:stretch>
        </p:blipFill>
        <p:spPr>
          <a:xfrm>
            <a:off x="10994098" y="148171"/>
            <a:ext cx="871804" cy="865707"/>
          </a:xfrm>
          <a:prstGeom prst="rect">
            <a:avLst/>
          </a:prstGeom>
        </p:spPr>
      </p:pic>
    </p:spTree>
    <p:extLst>
      <p:ext uri="{BB962C8B-B14F-4D97-AF65-F5344CB8AC3E}">
        <p14:creationId xmlns:p14="http://schemas.microsoft.com/office/powerpoint/2010/main" val="131668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descr="Poranny widok lasu">
            <a:extLst>
              <a:ext uri="{FF2B5EF4-FFF2-40B4-BE49-F238E27FC236}">
                <a16:creationId xmlns:a16="http://schemas.microsoft.com/office/drawing/2014/main" id="{3B4C4539-0668-8195-339C-953D91139D06}"/>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1268" b="2123"/>
          <a:stretch/>
        </p:blipFill>
        <p:spPr>
          <a:xfrm>
            <a:off x="-3175" y="8477"/>
            <a:ext cx="12191999" cy="6857990"/>
          </a:xfrm>
          <a:prstGeom prst="rect">
            <a:avLst/>
          </a:prstGeom>
        </p:spPr>
      </p:pic>
      <p:sp>
        <p:nvSpPr>
          <p:cNvPr id="11" name="Isosceles Triangle 10">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Parallelogram 12">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Isosceles Triangle 22">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a:extLst>
              <a:ext uri="{FF2B5EF4-FFF2-40B4-BE49-F238E27FC236}">
                <a16:creationId xmlns:a16="http://schemas.microsoft.com/office/drawing/2014/main" id="{ED09609E-C32E-4C2E-8F26-8A48079A8CB0}"/>
              </a:ext>
            </a:extLst>
          </p:cNvPr>
          <p:cNvSpPr>
            <a:spLocks noGrp="1"/>
          </p:cNvSpPr>
          <p:nvPr>
            <p:ph type="ctrTitle"/>
          </p:nvPr>
        </p:nvSpPr>
        <p:spPr>
          <a:xfrm>
            <a:off x="4781074" y="628711"/>
            <a:ext cx="4569803" cy="2369131"/>
          </a:xfrm>
        </p:spPr>
        <p:txBody>
          <a:bodyPr>
            <a:normAutofit/>
          </a:bodyPr>
          <a:lstStyle/>
          <a:p>
            <a:pPr>
              <a:lnSpc>
                <a:spcPct val="90000"/>
              </a:lnSpc>
            </a:pPr>
            <a:r>
              <a:rPr lang="pl-PL" sz="3800" dirty="0"/>
              <a:t>1. POLA NAMIOTOWE</a:t>
            </a:r>
            <a:br>
              <a:rPr lang="pl-PL" sz="3800" dirty="0"/>
            </a:br>
            <a:r>
              <a:rPr lang="pl-PL" sz="3800" dirty="0"/>
              <a:t>2. POLA BIWAKOWE</a:t>
            </a:r>
            <a:br>
              <a:rPr lang="pl-PL" sz="3800" dirty="0"/>
            </a:br>
            <a:r>
              <a:rPr lang="pl-PL" sz="3800" dirty="0"/>
              <a:t>3.KEMPINGI</a:t>
            </a:r>
          </a:p>
        </p:txBody>
      </p:sp>
      <p:sp>
        <p:nvSpPr>
          <p:cNvPr id="25"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7"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9"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1" name="Isosceles Triangle 30">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7" name="pole tekstowe 6">
            <a:extLst>
              <a:ext uri="{FF2B5EF4-FFF2-40B4-BE49-F238E27FC236}">
                <a16:creationId xmlns:a16="http://schemas.microsoft.com/office/drawing/2014/main" id="{F0AAD245-FBC7-4D11-3900-3B26E9C0EB7B}"/>
              </a:ext>
            </a:extLst>
          </p:cNvPr>
          <p:cNvSpPr txBox="1"/>
          <p:nvPr/>
        </p:nvSpPr>
        <p:spPr>
          <a:xfrm>
            <a:off x="4917424" y="3437472"/>
            <a:ext cx="4569803" cy="215956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pl-P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Złóż wniosek do urzędu miasta lub gminy właściwego ze względu na miejsce położenia obiektu</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pl-PL"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Do wniosku należy dołączyć dokumenty potwierdzające spełnienie wymagań budowlanych, przeciwpożarowych i </a:t>
            </a:r>
            <a:r>
              <a:rPr kumimoji="0" lang="pl-PL"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sanitarnych</a:t>
            </a:r>
          </a:p>
        </p:txBody>
      </p:sp>
      <p:pic>
        <p:nvPicPr>
          <p:cNvPr id="3" name="Obraz 2">
            <a:extLst>
              <a:ext uri="{FF2B5EF4-FFF2-40B4-BE49-F238E27FC236}">
                <a16:creationId xmlns:a16="http://schemas.microsoft.com/office/drawing/2014/main" id="{E4EF4960-8056-74F8-E2E7-CFFBBE1000B6}"/>
              </a:ext>
            </a:extLst>
          </p:cNvPr>
          <p:cNvPicPr>
            <a:picLocks noChangeAspect="1"/>
          </p:cNvPicPr>
          <p:nvPr/>
        </p:nvPicPr>
        <p:blipFill>
          <a:blip r:embed="rId3"/>
          <a:stretch>
            <a:fillRect/>
          </a:stretch>
        </p:blipFill>
        <p:spPr>
          <a:xfrm>
            <a:off x="10999741" y="195857"/>
            <a:ext cx="871804" cy="865707"/>
          </a:xfrm>
          <a:prstGeom prst="rect">
            <a:avLst/>
          </a:prstGeom>
        </p:spPr>
      </p:pic>
    </p:spTree>
    <p:extLst>
      <p:ext uri="{BB962C8B-B14F-4D97-AF65-F5344CB8AC3E}">
        <p14:creationId xmlns:p14="http://schemas.microsoft.com/office/powerpoint/2010/main" val="37829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D1C859-0C73-81F0-8B4C-7994741A5F76}"/>
              </a:ext>
            </a:extLst>
          </p:cNvPr>
          <p:cNvSpPr>
            <a:spLocks noGrp="1"/>
          </p:cNvSpPr>
          <p:nvPr>
            <p:ph type="title"/>
          </p:nvPr>
        </p:nvSpPr>
        <p:spPr>
          <a:xfrm>
            <a:off x="677334" y="791852"/>
            <a:ext cx="3854528" cy="1570439"/>
          </a:xfrm>
        </p:spPr>
        <p:txBody>
          <a:bodyPr>
            <a:noAutofit/>
          </a:bodyPr>
          <a:lstStyle/>
          <a:p>
            <a:pPr algn="ctr"/>
            <a:r>
              <a:rPr lang="pl-PL" sz="4800" dirty="0"/>
              <a:t>POLE NAMIOTOWE</a:t>
            </a:r>
          </a:p>
        </p:txBody>
      </p:sp>
      <p:sp>
        <p:nvSpPr>
          <p:cNvPr id="3" name="Symbol zastępczy zawartości 2">
            <a:extLst>
              <a:ext uri="{FF2B5EF4-FFF2-40B4-BE49-F238E27FC236}">
                <a16:creationId xmlns:a16="http://schemas.microsoft.com/office/drawing/2014/main" id="{B3D4C441-3411-9244-4D8E-95AE69E90026}"/>
              </a:ext>
            </a:extLst>
          </p:cNvPr>
          <p:cNvSpPr>
            <a:spLocks noGrp="1"/>
          </p:cNvSpPr>
          <p:nvPr>
            <p:ph idx="1"/>
          </p:nvPr>
        </p:nvSpPr>
        <p:spPr>
          <a:xfrm>
            <a:off x="4760461" y="514924"/>
            <a:ext cx="5015135" cy="5905541"/>
          </a:xfrm>
        </p:spPr>
        <p:txBody>
          <a:bodyPr>
            <a:normAutofit lnSpcReduction="10000"/>
          </a:bodyPr>
          <a:lstStyle/>
          <a:p>
            <a:r>
              <a:rPr lang="pl-PL" dirty="0"/>
              <a:t>Należy spełnić wymagania ujęte w załączniku nr 7 „Minimalne wymagania, co do wyposażenia dla innych obiektów, w których świadczone są usługi hotelarskie” do rozporządzenia Ministra Gospodarki i Pracy z dnia 19 sierpnia 2004 r. </a:t>
            </a:r>
            <a:r>
              <a:rPr lang="pl-PL" i="1" dirty="0"/>
              <a:t>w sprawie obiektów hotelarskich i innych obiektów, w których są świadczone usługi hotelarskie.</a:t>
            </a:r>
          </a:p>
          <a:p>
            <a:pPr marL="1092200" indent="-285750">
              <a:buFont typeface="Wingdings" panose="05000000000000000000" pitchFamily="2" charset="2"/>
              <a:buChar char="v"/>
            </a:pPr>
            <a:r>
              <a:rPr lang="pl-PL" b="1" dirty="0"/>
              <a:t>teren powinien być wyrównany, suchy i ukształtowany w sposób zapewaniający odprowadzenie wód opadowych i uprzątnięty z przedmiotów mogących zagrażać bezpieczeństwu,</a:t>
            </a:r>
          </a:p>
          <a:p>
            <a:pPr marL="1092200" indent="-285750">
              <a:buFont typeface="Wingdings" panose="05000000000000000000" pitchFamily="2" charset="2"/>
              <a:buChar char="v"/>
            </a:pPr>
            <a:r>
              <a:rPr lang="pl-PL" b="1" dirty="0"/>
              <a:t>punkt poboru wody do picia </a:t>
            </a:r>
            <a:br>
              <a:rPr lang="pl-PL" b="1" dirty="0"/>
            </a:br>
            <a:r>
              <a:rPr lang="pl-PL" b="1" dirty="0"/>
              <a:t>i potrzeb gospodarczych</a:t>
            </a:r>
          </a:p>
          <a:p>
            <a:pPr marL="1092200" indent="-285750">
              <a:buFont typeface="Wingdings" panose="05000000000000000000" pitchFamily="2" charset="2"/>
              <a:buChar char="v"/>
            </a:pPr>
            <a:r>
              <a:rPr lang="pl-PL" b="1" dirty="0"/>
              <a:t>pojemniki na śmieci i odpady stałe oraz regularne ich opróżnianie</a:t>
            </a:r>
          </a:p>
          <a:p>
            <a:pPr marL="1092200" indent="-285750">
              <a:buFont typeface="Wingdings" panose="05000000000000000000" pitchFamily="2" charset="2"/>
              <a:buChar char="v"/>
            </a:pPr>
            <a:r>
              <a:rPr lang="pl-PL" b="1" dirty="0"/>
              <a:t>ustępy, które będą utrzymywane w czystości</a:t>
            </a:r>
          </a:p>
          <a:p>
            <a:pPr marL="1092200" indent="-285750">
              <a:buFont typeface="Wingdings" panose="05000000000000000000" pitchFamily="2" charset="2"/>
              <a:buChar char="v"/>
            </a:pPr>
            <a:endParaRPr lang="pl-PL" i="1" dirty="0"/>
          </a:p>
        </p:txBody>
      </p:sp>
      <p:sp>
        <p:nvSpPr>
          <p:cNvPr id="4" name="Symbol zastępczy tekstu 3">
            <a:extLst>
              <a:ext uri="{FF2B5EF4-FFF2-40B4-BE49-F238E27FC236}">
                <a16:creationId xmlns:a16="http://schemas.microsoft.com/office/drawing/2014/main" id="{4FCBB312-9550-31CD-8815-93EB6A4ED048}"/>
              </a:ext>
            </a:extLst>
          </p:cNvPr>
          <p:cNvSpPr>
            <a:spLocks noGrp="1"/>
          </p:cNvSpPr>
          <p:nvPr>
            <p:ph type="body" sz="half" idx="2"/>
          </p:nvPr>
        </p:nvSpPr>
        <p:spPr/>
        <p:txBody>
          <a:bodyPr>
            <a:noAutofit/>
          </a:bodyPr>
          <a:lstStyle/>
          <a:p>
            <a:pPr algn="ctr"/>
            <a:r>
              <a:rPr lang="pl-PL" sz="2400" dirty="0"/>
              <a:t>Wynajmowanie miejsc na namioty lub przyczepy samochodowe w gospodarstwach rolnych- wymogi jakie trzeba spełnić w zakresie wydania pozytywnej </a:t>
            </a:r>
            <a:r>
              <a:rPr lang="pl-PL" sz="2400" b="1" u="sng" dirty="0"/>
              <a:t>opinii sanitarnej</a:t>
            </a:r>
          </a:p>
        </p:txBody>
      </p:sp>
      <p:pic>
        <p:nvPicPr>
          <p:cNvPr id="5" name="Obraz 4">
            <a:extLst>
              <a:ext uri="{FF2B5EF4-FFF2-40B4-BE49-F238E27FC236}">
                <a16:creationId xmlns:a16="http://schemas.microsoft.com/office/drawing/2014/main" id="{61F60BD6-EE44-DB05-A7E2-015EE1070FFF}"/>
              </a:ext>
            </a:extLst>
          </p:cNvPr>
          <p:cNvPicPr>
            <a:picLocks noChangeAspect="1"/>
          </p:cNvPicPr>
          <p:nvPr/>
        </p:nvPicPr>
        <p:blipFill>
          <a:blip r:embed="rId2"/>
          <a:stretch>
            <a:fillRect/>
          </a:stretch>
        </p:blipFill>
        <p:spPr>
          <a:xfrm>
            <a:off x="10994098" y="186271"/>
            <a:ext cx="871804" cy="865707"/>
          </a:xfrm>
          <a:prstGeom prst="rect">
            <a:avLst/>
          </a:prstGeom>
        </p:spPr>
      </p:pic>
    </p:spTree>
    <p:extLst>
      <p:ext uri="{BB962C8B-B14F-4D97-AF65-F5344CB8AC3E}">
        <p14:creationId xmlns:p14="http://schemas.microsoft.com/office/powerpoint/2010/main" val="150460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737809-1F0A-4324-38F5-520021679B8C}"/>
              </a:ext>
            </a:extLst>
          </p:cNvPr>
          <p:cNvSpPr>
            <a:spLocks noGrp="1"/>
          </p:cNvSpPr>
          <p:nvPr>
            <p:ph type="title"/>
          </p:nvPr>
        </p:nvSpPr>
        <p:spPr>
          <a:xfrm>
            <a:off x="677334" y="1252798"/>
            <a:ext cx="3854528" cy="1278466"/>
          </a:xfrm>
        </p:spPr>
        <p:txBody>
          <a:bodyPr>
            <a:noAutofit/>
          </a:bodyPr>
          <a:lstStyle/>
          <a:p>
            <a:pPr algn="ctr"/>
            <a:r>
              <a:rPr lang="pl-PL" sz="4800" dirty="0"/>
              <a:t>POLE BIWAKOWE </a:t>
            </a:r>
            <a:br>
              <a:rPr lang="pl-PL" sz="4800" dirty="0"/>
            </a:br>
            <a:r>
              <a:rPr lang="pl-PL" sz="4800" dirty="0"/>
              <a:t>I KEMPING</a:t>
            </a:r>
          </a:p>
        </p:txBody>
      </p:sp>
      <p:sp>
        <p:nvSpPr>
          <p:cNvPr id="3" name="Symbol zastępczy zawartości 2">
            <a:extLst>
              <a:ext uri="{FF2B5EF4-FFF2-40B4-BE49-F238E27FC236}">
                <a16:creationId xmlns:a16="http://schemas.microsoft.com/office/drawing/2014/main" id="{6D888013-3A63-8D49-74B9-11686F75BEA1}"/>
              </a:ext>
            </a:extLst>
          </p:cNvPr>
          <p:cNvSpPr>
            <a:spLocks noGrp="1"/>
          </p:cNvSpPr>
          <p:nvPr>
            <p:ph idx="1"/>
          </p:nvPr>
        </p:nvSpPr>
        <p:spPr>
          <a:xfrm>
            <a:off x="4760461" y="514925"/>
            <a:ext cx="5052133" cy="2913288"/>
          </a:xfrm>
        </p:spPr>
        <p:txBody>
          <a:bodyPr>
            <a:normAutofit/>
          </a:bodyPr>
          <a:lstStyle/>
          <a:p>
            <a:r>
              <a:rPr lang="pl-PL" sz="1800" dirty="0">
                <a:effectLst/>
                <a:latin typeface="+mj-lt"/>
                <a:ea typeface="Times New Roman" panose="02020603050405020304" pitchFamily="18" charset="0"/>
              </a:rPr>
              <a:t>Należy spełnić wymagania ujęte w załączniku nr 3 „Wymagania co do wyposażenia oraz zakresu świadczonych usług dla kempingów (campingów) </a:t>
            </a:r>
            <a:br>
              <a:rPr lang="pl-PL" sz="1800" dirty="0">
                <a:effectLst/>
                <a:latin typeface="+mj-lt"/>
                <a:ea typeface="Times New Roman" panose="02020603050405020304" pitchFamily="18" charset="0"/>
              </a:rPr>
            </a:br>
            <a:r>
              <a:rPr lang="pl-PL" sz="1800" dirty="0">
                <a:effectLst/>
                <a:latin typeface="+mj-lt"/>
                <a:ea typeface="Times New Roman" panose="02020603050405020304" pitchFamily="18" charset="0"/>
              </a:rPr>
              <a:t>i pól biwakowych” do rozporządzenia Ministra Gospodarki i Pracy z dnia 19 sierpnia 2004 r. </a:t>
            </a:r>
            <a:r>
              <a:rPr lang="pl-PL" sz="1800" i="1" dirty="0">
                <a:effectLst/>
                <a:latin typeface="+mj-lt"/>
                <a:ea typeface="Times New Roman" panose="02020603050405020304" pitchFamily="18" charset="0"/>
              </a:rPr>
              <a:t>w sprawie obiektów hotelarskich i innych obiektów, </a:t>
            </a:r>
            <a:br>
              <a:rPr lang="pl-PL" sz="1800" i="1" dirty="0">
                <a:effectLst/>
                <a:latin typeface="+mj-lt"/>
                <a:ea typeface="Times New Roman" panose="02020603050405020304" pitchFamily="18" charset="0"/>
              </a:rPr>
            </a:br>
            <a:r>
              <a:rPr lang="pl-PL" sz="1800" i="1" dirty="0">
                <a:effectLst/>
                <a:latin typeface="+mj-lt"/>
                <a:ea typeface="Times New Roman" panose="02020603050405020304" pitchFamily="18" charset="0"/>
              </a:rPr>
              <a:t>w których są świadczone usługi hotelarskie </a:t>
            </a:r>
          </a:p>
          <a:p>
            <a:pPr marL="0" indent="0">
              <a:buNone/>
            </a:pPr>
            <a:endParaRPr lang="pl-PL" sz="1800" i="1" dirty="0">
              <a:effectLst/>
              <a:latin typeface="+mj-lt"/>
              <a:ea typeface="Times New Roman" panose="02020603050405020304" pitchFamily="18" charset="0"/>
            </a:endParaRPr>
          </a:p>
        </p:txBody>
      </p:sp>
      <p:sp>
        <p:nvSpPr>
          <p:cNvPr id="4" name="Symbol zastępczy tekstu 3">
            <a:extLst>
              <a:ext uri="{FF2B5EF4-FFF2-40B4-BE49-F238E27FC236}">
                <a16:creationId xmlns:a16="http://schemas.microsoft.com/office/drawing/2014/main" id="{BE92CC37-88A9-FD3A-0816-AEFC9320DF16}"/>
              </a:ext>
            </a:extLst>
          </p:cNvPr>
          <p:cNvSpPr>
            <a:spLocks noGrp="1"/>
          </p:cNvSpPr>
          <p:nvPr>
            <p:ph type="body" sz="half" idx="2"/>
          </p:nvPr>
        </p:nvSpPr>
        <p:spPr>
          <a:xfrm>
            <a:off x="608508" y="2979173"/>
            <a:ext cx="3854528" cy="2913287"/>
          </a:xfrm>
        </p:spPr>
        <p:txBody>
          <a:bodyPr>
            <a:normAutofit/>
          </a:bodyPr>
          <a:lstStyle/>
          <a:p>
            <a:pPr algn="ctr"/>
            <a:r>
              <a:rPr lang="pl-PL" sz="2800" dirty="0"/>
              <a:t>Wymogi jakie trzeba spełnić w zakresie wydania pozytywnej </a:t>
            </a:r>
            <a:r>
              <a:rPr lang="pl-PL" sz="2800" b="1" u="sng" dirty="0"/>
              <a:t>opinii sanitarnej</a:t>
            </a:r>
          </a:p>
        </p:txBody>
      </p:sp>
      <p:pic>
        <p:nvPicPr>
          <p:cNvPr id="10" name="Obraz 9" descr="Dziecko wyświetlone w mobilnym oknie macierzystym">
            <a:extLst>
              <a:ext uri="{FF2B5EF4-FFF2-40B4-BE49-F238E27FC236}">
                <a16:creationId xmlns:a16="http://schemas.microsoft.com/office/drawing/2014/main" id="{6F069A7B-D64E-1DB9-1506-B14C24E39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970" y="3132736"/>
            <a:ext cx="4809114" cy="3210339"/>
          </a:xfrm>
          <a:prstGeom prst="rect">
            <a:avLst/>
          </a:prstGeom>
        </p:spPr>
      </p:pic>
      <p:pic>
        <p:nvPicPr>
          <p:cNvPr id="5" name="Obraz 4">
            <a:extLst>
              <a:ext uri="{FF2B5EF4-FFF2-40B4-BE49-F238E27FC236}">
                <a16:creationId xmlns:a16="http://schemas.microsoft.com/office/drawing/2014/main" id="{7C721C20-D16C-11A9-14FC-1A31C7FEAA52}"/>
              </a:ext>
            </a:extLst>
          </p:cNvPr>
          <p:cNvPicPr>
            <a:picLocks noChangeAspect="1"/>
          </p:cNvPicPr>
          <p:nvPr/>
        </p:nvPicPr>
        <p:blipFill>
          <a:blip r:embed="rId3"/>
          <a:stretch>
            <a:fillRect/>
          </a:stretch>
        </p:blipFill>
        <p:spPr>
          <a:xfrm>
            <a:off x="10965523" y="157696"/>
            <a:ext cx="871804" cy="865707"/>
          </a:xfrm>
          <a:prstGeom prst="rect">
            <a:avLst/>
          </a:prstGeom>
        </p:spPr>
      </p:pic>
    </p:spTree>
    <p:extLst>
      <p:ext uri="{BB962C8B-B14F-4D97-AF65-F5344CB8AC3E}">
        <p14:creationId xmlns:p14="http://schemas.microsoft.com/office/powerpoint/2010/main" val="101045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C16628-90BC-DF3C-993C-671840D0312D}"/>
              </a:ext>
            </a:extLst>
          </p:cNvPr>
          <p:cNvSpPr>
            <a:spLocks noGrp="1"/>
          </p:cNvSpPr>
          <p:nvPr>
            <p:ph type="title"/>
          </p:nvPr>
        </p:nvSpPr>
        <p:spPr/>
        <p:txBody>
          <a:bodyPr/>
          <a:lstStyle/>
          <a:p>
            <a:pPr algn="ctr"/>
            <a:r>
              <a:rPr kumimoji="0" lang="pl-PL" sz="4800" b="0" i="0" u="none" strike="noStrike" kern="1200" cap="none" spc="0" normalizeH="0" baseline="0" noProof="0" dirty="0">
                <a:ln>
                  <a:noFill/>
                </a:ln>
                <a:solidFill>
                  <a:srgbClr val="90C226"/>
                </a:solidFill>
                <a:effectLst/>
                <a:uLnTx/>
                <a:uFillTx/>
                <a:latin typeface="Trebuchet MS" panose="020B0603020202020204"/>
                <a:ea typeface="+mj-ea"/>
                <a:cs typeface="+mj-cs"/>
              </a:rPr>
              <a:t>POLE BIWAKOWE</a:t>
            </a:r>
            <a:endParaRPr lang="pl-PL" dirty="0"/>
          </a:p>
        </p:txBody>
      </p:sp>
      <p:sp>
        <p:nvSpPr>
          <p:cNvPr id="3" name="Symbol zastępczy zawartości 2">
            <a:extLst>
              <a:ext uri="{FF2B5EF4-FFF2-40B4-BE49-F238E27FC236}">
                <a16:creationId xmlns:a16="http://schemas.microsoft.com/office/drawing/2014/main" id="{FBE7B0AA-853A-95E8-1692-38A2EDBB77F8}"/>
              </a:ext>
            </a:extLst>
          </p:cNvPr>
          <p:cNvSpPr>
            <a:spLocks noGrp="1"/>
          </p:cNvSpPr>
          <p:nvPr>
            <p:ph idx="1"/>
          </p:nvPr>
        </p:nvSpPr>
        <p:spPr/>
        <p:txBody>
          <a:bodyPr/>
          <a:lstStyle/>
          <a:p>
            <a:pPr marL="982663" lvl="0" algn="just">
              <a:lnSpc>
                <a:spcPct val="110000"/>
              </a:lnSpc>
              <a:buFont typeface="Wingdings" panose="05000000000000000000" pitchFamily="2" charset="2"/>
              <a:buChar char="v"/>
            </a:pPr>
            <a:r>
              <a:rPr lang="pl-PL" sz="1800" b="1" dirty="0">
                <a:solidFill>
                  <a:srgbClr val="000000"/>
                </a:solidFill>
                <a:effectLst/>
                <a:latin typeface="+mj-lt"/>
                <a:ea typeface="Times New Roman" panose="02020603050405020304" pitchFamily="18" charset="0"/>
              </a:rPr>
              <a:t>ogrodzenie terenu (może być prowizoryczne); </a:t>
            </a:r>
            <a:endParaRPr lang="pl-PL" sz="1800" b="1" dirty="0">
              <a:effectLst/>
              <a:latin typeface="+mj-lt"/>
              <a:ea typeface="Times New Roman" panose="02020603050405020304" pitchFamily="18" charset="0"/>
            </a:endParaRPr>
          </a:p>
          <a:p>
            <a:pPr marL="982663" lvl="0" algn="just">
              <a:lnSpc>
                <a:spcPct val="110000"/>
              </a:lnSpc>
              <a:buFont typeface="Wingdings" panose="05000000000000000000" pitchFamily="2" charset="2"/>
              <a:buChar char="v"/>
            </a:pPr>
            <a:r>
              <a:rPr lang="pl-PL" sz="1800" b="1" dirty="0">
                <a:solidFill>
                  <a:srgbClr val="000000"/>
                </a:solidFill>
                <a:effectLst/>
                <a:latin typeface="+mj-lt"/>
                <a:ea typeface="Times New Roman" panose="02020603050405020304" pitchFamily="18" charset="0"/>
              </a:rPr>
              <a:t>pojemnik na śmieci </a:t>
            </a:r>
            <a:endParaRPr lang="pl-PL" sz="1800" b="1" dirty="0">
              <a:effectLst/>
              <a:latin typeface="+mj-lt"/>
              <a:ea typeface="Times New Roman" panose="02020603050405020304" pitchFamily="18" charset="0"/>
            </a:endParaRPr>
          </a:p>
          <a:p>
            <a:pPr marL="982663" lvl="0" algn="just">
              <a:lnSpc>
                <a:spcPct val="110000"/>
              </a:lnSpc>
              <a:buFont typeface="Wingdings" panose="05000000000000000000" pitchFamily="2" charset="2"/>
              <a:buChar char="v"/>
            </a:pPr>
            <a:r>
              <a:rPr lang="pl-PL" sz="1800" b="1" dirty="0">
                <a:solidFill>
                  <a:srgbClr val="000000"/>
                </a:solidFill>
                <a:effectLst/>
                <a:latin typeface="+mj-lt"/>
                <a:ea typeface="Times New Roman" panose="02020603050405020304" pitchFamily="18" charset="0"/>
              </a:rPr>
              <a:t>umywalnie osobne dla kobiet i mężczyzn (dopuszcza się umywalnie zbiorowe typu rynnowego niezadaszone); </a:t>
            </a:r>
            <a:endParaRPr lang="pl-PL" sz="1800" b="1" dirty="0">
              <a:effectLst/>
              <a:latin typeface="+mj-lt"/>
              <a:ea typeface="Times New Roman" panose="02020603050405020304" pitchFamily="18" charset="0"/>
            </a:endParaRPr>
          </a:p>
          <a:p>
            <a:pPr marL="982663" lvl="0" algn="just">
              <a:lnSpc>
                <a:spcPct val="110000"/>
              </a:lnSpc>
              <a:buFont typeface="Wingdings" panose="05000000000000000000" pitchFamily="2" charset="2"/>
              <a:buChar char="v"/>
            </a:pPr>
            <a:r>
              <a:rPr lang="pl-PL" sz="1800" b="1" dirty="0">
                <a:solidFill>
                  <a:srgbClr val="000000"/>
                </a:solidFill>
                <a:effectLst/>
                <a:latin typeface="+mj-lt"/>
                <a:ea typeface="Times New Roman" panose="02020603050405020304" pitchFamily="18" charset="0"/>
              </a:rPr>
              <a:t>ustępy osobne dla kobiet i mężczyzn (na terenach skanalizowanych ustępy spłukiwane wodą bieżącą, na terenach nieskanalizowanych – toalety przenośne);</a:t>
            </a:r>
            <a:endParaRPr lang="pl-PL" sz="1800" b="1" dirty="0">
              <a:effectLst/>
              <a:latin typeface="+mj-lt"/>
              <a:ea typeface="Times New Roman" panose="02020603050405020304" pitchFamily="18" charset="0"/>
            </a:endParaRPr>
          </a:p>
          <a:p>
            <a:pPr marL="982663" lvl="0" algn="just">
              <a:lnSpc>
                <a:spcPct val="110000"/>
              </a:lnSpc>
              <a:buFont typeface="Wingdings" panose="05000000000000000000" pitchFamily="2" charset="2"/>
              <a:buChar char="v"/>
            </a:pPr>
            <a:r>
              <a:rPr lang="pl-PL" sz="1800" b="1" dirty="0">
                <a:solidFill>
                  <a:srgbClr val="000000"/>
                </a:solidFill>
                <a:effectLst/>
                <a:latin typeface="+mj-lt"/>
                <a:ea typeface="Times New Roman" panose="02020603050405020304" pitchFamily="18" charset="0"/>
              </a:rPr>
              <a:t>punkt poboru wody do picia na terenie obozowiska.</a:t>
            </a:r>
            <a:endParaRPr lang="pl-PL" sz="1800" b="1" dirty="0">
              <a:effectLst/>
              <a:latin typeface="+mj-lt"/>
              <a:ea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55EC693C-5BAC-E2F5-B08E-DF4EF17B7FE1}"/>
              </a:ext>
            </a:extLst>
          </p:cNvPr>
          <p:cNvPicPr>
            <a:picLocks noChangeAspect="1"/>
          </p:cNvPicPr>
          <p:nvPr/>
        </p:nvPicPr>
        <p:blipFill>
          <a:blip r:embed="rId2"/>
          <a:stretch>
            <a:fillRect/>
          </a:stretch>
        </p:blipFill>
        <p:spPr>
          <a:xfrm>
            <a:off x="10994098" y="176746"/>
            <a:ext cx="871804" cy="865707"/>
          </a:xfrm>
          <a:prstGeom prst="rect">
            <a:avLst/>
          </a:prstGeom>
        </p:spPr>
      </p:pic>
    </p:spTree>
    <p:extLst>
      <p:ext uri="{BB962C8B-B14F-4D97-AF65-F5344CB8AC3E}">
        <p14:creationId xmlns:p14="http://schemas.microsoft.com/office/powerpoint/2010/main" val="319690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a:extLst>
              <a:ext uri="{FF2B5EF4-FFF2-40B4-BE49-F238E27FC236}">
                <a16:creationId xmlns:a16="http://schemas.microsoft.com/office/drawing/2014/main" id="{DCEF46C8-EFE9-C503-C06C-6EE096AD5FD6}"/>
              </a:ext>
            </a:extLst>
          </p:cNvPr>
          <p:cNvSpPr>
            <a:spLocks noGrp="1"/>
          </p:cNvSpPr>
          <p:nvPr>
            <p:ph type="title"/>
          </p:nvPr>
        </p:nvSpPr>
        <p:spPr>
          <a:xfrm>
            <a:off x="677334" y="353961"/>
            <a:ext cx="8596668" cy="698091"/>
          </a:xfrm>
        </p:spPr>
        <p:txBody>
          <a:bodyPr vert="horz" lIns="91440" tIns="45720" rIns="91440" bIns="45720" rtlCol="0" anchor="t">
            <a:normAutofit fontScale="90000"/>
          </a:bodyPr>
          <a:lstStyle/>
          <a:p>
            <a:pPr marL="0" marR="0" lvl="0" indent="0" algn="ctr" fontAlgn="auto">
              <a:lnSpc>
                <a:spcPct val="90000"/>
              </a:lnSpc>
              <a:spcAft>
                <a:spcPts val="0"/>
              </a:spcAft>
              <a:buClr>
                <a:srgbClr val="90C226"/>
              </a:buClr>
              <a:buSzPct val="80000"/>
              <a:tabLst/>
              <a:defRPr/>
            </a:pPr>
            <a:r>
              <a:rPr lang="en-US" sz="4900" dirty="0"/>
              <a:t>KEMPING</a:t>
            </a:r>
            <a:br>
              <a:rPr kumimoji="0" lang="en-US" sz="2000" b="1" i="0" u="sng" strike="noStrike" cap="none" spc="0" normalizeH="0" baseline="0" noProof="0" dirty="0">
                <a:ln>
                  <a:noFill/>
                </a:ln>
                <a:effectLst/>
                <a:uLnTx/>
                <a:uFillTx/>
              </a:rPr>
            </a:br>
            <a:endParaRPr lang="en-US" sz="2000" dirty="0"/>
          </a:p>
        </p:txBody>
      </p:sp>
      <p:sp>
        <p:nvSpPr>
          <p:cNvPr id="3" name="Symbol zastępczy zawartości 2">
            <a:extLst>
              <a:ext uri="{FF2B5EF4-FFF2-40B4-BE49-F238E27FC236}">
                <a16:creationId xmlns:a16="http://schemas.microsoft.com/office/drawing/2014/main" id="{105DDF51-75A3-ACDD-778E-543BE26E146A}"/>
              </a:ext>
            </a:extLst>
          </p:cNvPr>
          <p:cNvSpPr>
            <a:spLocks/>
          </p:cNvSpPr>
          <p:nvPr/>
        </p:nvSpPr>
        <p:spPr>
          <a:xfrm>
            <a:off x="677863" y="1524000"/>
            <a:ext cx="4183861" cy="4517611"/>
          </a:xfrm>
          <a:prstGeom prst="rect">
            <a:avLst/>
          </a:prstGeom>
        </p:spPr>
        <p:txBody>
          <a:bodyPr>
            <a:normAutofit/>
          </a:bodyPr>
          <a:lstStyle/>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ogrodzenie i oświetlenie terenu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całodobowy dozór;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sprzęt przeciwpożarowy i instrukcja bezpieczeństwa pożarowego;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apteczka pierwszej pomocy;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bezkolizyjny dojazd;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zasilanie w energię elektryczną;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parking przy recepcji (powierzchnia min. 50 m2); parking nie obejmuje stałych miejsc postojowych, a jedynie miejsce na czas przyjmowania gości;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wewnętrzne oznakowania;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pojemniki na śmieci;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recepcja w odrębnym pomieszczeniu; </a:t>
            </a:r>
            <a:endParaRPr lang="pl-PL" sz="15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500" b="1" kern="1200" dirty="0">
                <a:solidFill>
                  <a:srgbClr val="000000"/>
                </a:solidFill>
                <a:latin typeface="Calibri" panose="020F0502020204030204" pitchFamily="34" charset="0"/>
                <a:ea typeface="+mn-ea"/>
                <a:cs typeface="+mn-cs"/>
              </a:rPr>
              <a:t>stanowisko obozowania- minimalna powierzchnia 1 stanowiska ma wynosić 40 m2; </a:t>
            </a:r>
            <a:endParaRPr lang="pl-PL" sz="1500" b="1" kern="1200" dirty="0">
              <a:solidFill>
                <a:schemeClr val="tx1"/>
              </a:solidFill>
              <a:latin typeface="Times New Roman" panose="02020603050405020304" pitchFamily="18" charset="0"/>
              <a:ea typeface="+mn-ea"/>
              <a:cs typeface="+mn-cs"/>
            </a:endParaRPr>
          </a:p>
          <a:p>
            <a:pPr>
              <a:lnSpc>
                <a:spcPct val="90000"/>
              </a:lnSpc>
              <a:spcAft>
                <a:spcPts val="600"/>
              </a:spcAft>
            </a:pPr>
            <a:endParaRPr lang="pl-PL" sz="1300" dirty="0"/>
          </a:p>
        </p:txBody>
      </p:sp>
      <p:sp>
        <p:nvSpPr>
          <p:cNvPr id="4" name="Symbol zastępczy zawartości 3">
            <a:extLst>
              <a:ext uri="{FF2B5EF4-FFF2-40B4-BE49-F238E27FC236}">
                <a16:creationId xmlns:a16="http://schemas.microsoft.com/office/drawing/2014/main" id="{A0D96CEF-BB4B-8648-CAC9-7F4902AD7C46}"/>
              </a:ext>
            </a:extLst>
          </p:cNvPr>
          <p:cNvSpPr>
            <a:spLocks/>
          </p:cNvSpPr>
          <p:nvPr/>
        </p:nvSpPr>
        <p:spPr>
          <a:xfrm>
            <a:off x="5090315" y="1414480"/>
            <a:ext cx="4183860" cy="4627133"/>
          </a:xfrm>
          <a:prstGeom prst="rect">
            <a:avLst/>
          </a:prstGeom>
        </p:spPr>
        <p:txBody>
          <a:bodyPr>
            <a:normAutofit fontScale="70000" lnSpcReduction="20000"/>
          </a:bodyPr>
          <a:lstStyle/>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urządzenia sanitarne zlokalizowane nie dalej niż 100 m od stanowisk obozowania; </a:t>
            </a:r>
            <a:endParaRPr lang="pl-PL" sz="19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umywalnie osobne dla kobiet i mężczyzn: </a:t>
            </a:r>
            <a:endParaRPr lang="pl-PL" sz="1900" b="1" kern="1200" dirty="0">
              <a:solidFill>
                <a:schemeClr val="tx1"/>
              </a:solidFill>
              <a:latin typeface="Times New Roman" panose="02020603050405020304" pitchFamily="18" charset="0"/>
              <a:ea typeface="+mn-ea"/>
              <a:cs typeface="+mn-cs"/>
            </a:endParaRPr>
          </a:p>
          <a:p>
            <a:pPr marL="715963" indent="-3381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min. 1 umywalka na 33 użytkowników; </a:t>
            </a:r>
            <a:endParaRPr lang="pl-PL" sz="1900" b="1" kern="1200" dirty="0">
              <a:solidFill>
                <a:schemeClr val="tx1"/>
              </a:solidFill>
              <a:latin typeface="Times New Roman" panose="02020603050405020304" pitchFamily="18" charset="0"/>
              <a:ea typeface="+mn-ea"/>
              <a:cs typeface="+mn-cs"/>
            </a:endParaRPr>
          </a:p>
          <a:p>
            <a:pPr marL="715963" indent="-3381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min. 1 natrysk na 100 użytkowników; </a:t>
            </a:r>
            <a:endParaRPr lang="pl-PL" sz="19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ustępy osobne dla kobiet i mężczyzn: </a:t>
            </a:r>
            <a:endParaRPr lang="pl-PL" sz="1900" b="1" kern="1200" dirty="0">
              <a:solidFill>
                <a:schemeClr val="tx1"/>
              </a:solidFill>
              <a:latin typeface="Times New Roman" panose="02020603050405020304" pitchFamily="18" charset="0"/>
              <a:ea typeface="+mn-ea"/>
              <a:cs typeface="+mn-cs"/>
            </a:endParaRPr>
          </a:p>
          <a:p>
            <a:pPr marL="717550" indent="-3381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min. 1 ustęp dla kobiet na 33 użytkowników; </a:t>
            </a:r>
            <a:endParaRPr lang="pl-PL" sz="1900" b="1" kern="1200" dirty="0">
              <a:solidFill>
                <a:schemeClr val="tx1"/>
              </a:solidFill>
              <a:latin typeface="Times New Roman" panose="02020603050405020304" pitchFamily="18" charset="0"/>
              <a:ea typeface="+mn-ea"/>
              <a:cs typeface="+mn-cs"/>
            </a:endParaRPr>
          </a:p>
          <a:p>
            <a:pPr marL="717550" indent="-3381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min. 1 ustęp dla mężczyzn na 50 użytkowników; </a:t>
            </a:r>
            <a:endParaRPr lang="pl-PL" sz="1900" b="1" kern="1200" dirty="0">
              <a:solidFill>
                <a:schemeClr val="tx1"/>
              </a:solidFill>
              <a:latin typeface="Times New Roman" panose="02020603050405020304" pitchFamily="18" charset="0"/>
              <a:ea typeface="+mn-ea"/>
              <a:cs typeface="+mn-cs"/>
            </a:endParaRPr>
          </a:p>
          <a:p>
            <a:pPr marL="717550" indent="-3381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min. 1 pisuar na 100 użytkowników; </a:t>
            </a:r>
            <a:endParaRPr lang="pl-PL" sz="19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Wyposażenie szczegółowe</a:t>
            </a:r>
            <a:endParaRPr lang="pl-PL" sz="1900" b="1" kern="1200" dirty="0">
              <a:solidFill>
                <a:schemeClr val="tx1"/>
              </a:solidFill>
              <a:latin typeface="Times New Roman" panose="02020603050405020304" pitchFamily="18" charset="0"/>
              <a:ea typeface="+mn-ea"/>
              <a:cs typeface="+mn-cs"/>
            </a:endParaRPr>
          </a:p>
          <a:p>
            <a:pPr marL="717550" indent="-3635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wieszaki na ręczniki i bieliznę; </a:t>
            </a:r>
            <a:endParaRPr lang="pl-PL" sz="1900" b="1" kern="1200" dirty="0">
              <a:solidFill>
                <a:schemeClr val="tx1"/>
              </a:solidFill>
              <a:latin typeface="Times New Roman" panose="02020603050405020304" pitchFamily="18" charset="0"/>
              <a:ea typeface="+mn-ea"/>
              <a:cs typeface="+mn-cs"/>
            </a:endParaRPr>
          </a:p>
          <a:p>
            <a:pPr marL="717550" indent="-3635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lustra nad umywalkami i półki – co najmniej 1 na dwa stanowiska; </a:t>
            </a:r>
            <a:endParaRPr lang="pl-PL" sz="1900" b="1" kern="1200" dirty="0">
              <a:solidFill>
                <a:schemeClr val="tx1"/>
              </a:solidFill>
              <a:latin typeface="Times New Roman" panose="02020603050405020304" pitchFamily="18" charset="0"/>
              <a:ea typeface="+mn-ea"/>
              <a:cs typeface="+mn-cs"/>
            </a:endParaRPr>
          </a:p>
          <a:p>
            <a:pPr marL="717550" indent="-363538" algn="just" defTabSz="452628">
              <a:lnSpc>
                <a:spcPct val="90000"/>
              </a:lnSpc>
              <a:spcAft>
                <a:spcPts val="600"/>
              </a:spcAft>
              <a:buFont typeface="Symbol" panose="05050102010706020507" pitchFamily="18" charset="2"/>
              <a:buChar char=""/>
            </a:pPr>
            <a:r>
              <a:rPr lang="pl-PL" sz="1900" b="1" kern="1200" dirty="0">
                <a:solidFill>
                  <a:srgbClr val="000000"/>
                </a:solidFill>
                <a:latin typeface="Calibri" panose="020F0502020204030204" pitchFamily="34" charset="0"/>
                <a:ea typeface="+mn-ea"/>
                <a:cs typeface="+mn-cs"/>
              </a:rPr>
              <a:t>gniazda elektryczne 220 V – przynajmniej 1 na dwa stanowiska; </a:t>
            </a:r>
            <a:endParaRPr lang="pl-PL" sz="19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stanowiska do zmywania naczyń; </a:t>
            </a:r>
            <a:endParaRPr lang="pl-PL" sz="19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punkt poboru wody do picia na terenie obozowiska</a:t>
            </a:r>
            <a:endParaRPr lang="pl-PL" sz="1900" b="1" kern="1200" dirty="0">
              <a:solidFill>
                <a:schemeClr val="tx1"/>
              </a:solidFill>
              <a:latin typeface="Times New Roman" panose="02020603050405020304" pitchFamily="18" charset="0"/>
              <a:ea typeface="+mn-ea"/>
              <a:cs typeface="+mn-cs"/>
            </a:endParaRPr>
          </a:p>
          <a:p>
            <a:pPr marL="339471" indent="-339471" algn="just" defTabSz="452628">
              <a:lnSpc>
                <a:spcPct val="90000"/>
              </a:lnSpc>
              <a:spcAft>
                <a:spcPts val="600"/>
              </a:spcAft>
              <a:buFont typeface="Wingdings" panose="05000000000000000000" pitchFamily="2" charset="2"/>
              <a:buChar char=""/>
            </a:pPr>
            <a:r>
              <a:rPr lang="pl-PL" sz="1900" b="1" kern="1200" dirty="0">
                <a:solidFill>
                  <a:srgbClr val="000000"/>
                </a:solidFill>
                <a:latin typeface="Calibri" panose="020F0502020204030204" pitchFamily="34" charset="0"/>
                <a:ea typeface="+mn-ea"/>
                <a:cs typeface="+mn-cs"/>
              </a:rPr>
              <a:t>ciepła woda bieżąca (co najmniej dwa razy dziennie, o ustalonych godzinach)</a:t>
            </a:r>
            <a:endParaRPr lang="pl-PL" sz="1900" b="1" kern="1200" dirty="0">
              <a:solidFill>
                <a:schemeClr val="tx1"/>
              </a:solidFill>
              <a:latin typeface="Times New Roman" panose="02020603050405020304" pitchFamily="18" charset="0"/>
              <a:ea typeface="+mn-ea"/>
              <a:cs typeface="+mn-cs"/>
            </a:endParaRPr>
          </a:p>
          <a:p>
            <a:pPr>
              <a:lnSpc>
                <a:spcPct val="90000"/>
              </a:lnSpc>
              <a:spcAft>
                <a:spcPts val="600"/>
              </a:spcAft>
            </a:pPr>
            <a:endParaRPr lang="pl-PL" sz="900" dirty="0"/>
          </a:p>
        </p:txBody>
      </p:sp>
      <p:pic>
        <p:nvPicPr>
          <p:cNvPr id="5" name="Obraz 4">
            <a:extLst>
              <a:ext uri="{FF2B5EF4-FFF2-40B4-BE49-F238E27FC236}">
                <a16:creationId xmlns:a16="http://schemas.microsoft.com/office/drawing/2014/main" id="{FB072B00-D661-8485-FA29-B4BADED69DD0}"/>
              </a:ext>
            </a:extLst>
          </p:cNvPr>
          <p:cNvPicPr>
            <a:picLocks noChangeAspect="1"/>
          </p:cNvPicPr>
          <p:nvPr/>
        </p:nvPicPr>
        <p:blipFill>
          <a:blip r:embed="rId2"/>
          <a:stretch>
            <a:fillRect/>
          </a:stretch>
        </p:blipFill>
        <p:spPr>
          <a:xfrm>
            <a:off x="11013696" y="186345"/>
            <a:ext cx="871804" cy="865707"/>
          </a:xfrm>
          <a:prstGeom prst="rect">
            <a:avLst/>
          </a:prstGeom>
        </p:spPr>
      </p:pic>
    </p:spTree>
    <p:extLst>
      <p:ext uri="{BB962C8B-B14F-4D97-AF65-F5344CB8AC3E}">
        <p14:creationId xmlns:p14="http://schemas.microsoft.com/office/powerpoint/2010/main" val="127515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Close up of checklist">
            <a:extLst>
              <a:ext uri="{FF2B5EF4-FFF2-40B4-BE49-F238E27FC236}">
                <a16:creationId xmlns:a16="http://schemas.microsoft.com/office/drawing/2014/main" id="{27F1D29C-50A8-8153-9088-56C947689BA7}"/>
              </a:ext>
            </a:extLst>
          </p:cNvPr>
          <p:cNvPicPr>
            <a:picLocks noChangeAspect="1"/>
          </p:cNvPicPr>
          <p:nvPr/>
        </p:nvPicPr>
        <p:blipFill rotWithShape="1">
          <a:blip r:embed="rId2">
            <a:extLst>
              <a:ext uri="{28A0092B-C50C-407E-A947-70E740481C1C}">
                <a14:useLocalDpi xmlns:a14="http://schemas.microsoft.com/office/drawing/2010/main" val="0"/>
              </a:ext>
            </a:extLst>
          </a:blip>
          <a:srcRect l="29902" t="8895" b="19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a:extLst>
              <a:ext uri="{FF2B5EF4-FFF2-40B4-BE49-F238E27FC236}">
                <a16:creationId xmlns:a16="http://schemas.microsoft.com/office/drawing/2014/main" id="{3C151E94-7771-94BD-AE78-8E9BCCED2BDA}"/>
              </a:ext>
            </a:extLst>
          </p:cNvPr>
          <p:cNvSpPr>
            <a:spLocks noGrp="1"/>
          </p:cNvSpPr>
          <p:nvPr>
            <p:ph type="ctrTitle"/>
          </p:nvPr>
        </p:nvSpPr>
        <p:spPr>
          <a:xfrm>
            <a:off x="668867" y="1678666"/>
            <a:ext cx="4088190" cy="2369093"/>
          </a:xfrm>
        </p:spPr>
        <p:txBody>
          <a:bodyPr>
            <a:normAutofit/>
          </a:bodyPr>
          <a:lstStyle/>
          <a:p>
            <a:pPr>
              <a:lnSpc>
                <a:spcPct val="90000"/>
              </a:lnSpc>
            </a:pPr>
            <a:r>
              <a:rPr lang="pl-PL" sz="2600" dirty="0"/>
              <a:t>Wniosek o wydanie opinii sanitarnej w sprawie spełnienia wymagań na: </a:t>
            </a:r>
            <a:br>
              <a:rPr lang="pl-PL" sz="2600" dirty="0"/>
            </a:br>
            <a:r>
              <a:rPr lang="pl-PL" sz="2600" dirty="0"/>
              <a:t>polu namiotowym</a:t>
            </a:r>
            <a:br>
              <a:rPr lang="pl-PL" sz="2600" dirty="0"/>
            </a:br>
            <a:r>
              <a:rPr lang="pl-PL" sz="2600" dirty="0"/>
              <a:t>polu biwakowym</a:t>
            </a:r>
            <a:br>
              <a:rPr lang="pl-PL" sz="2600" dirty="0"/>
            </a:br>
            <a:r>
              <a:rPr lang="pl-PL" sz="2600" dirty="0"/>
              <a:t>kempingu  </a:t>
            </a:r>
          </a:p>
        </p:txBody>
      </p:sp>
      <p:sp>
        <p:nvSpPr>
          <p:cNvPr id="3" name="Podtytuł 2">
            <a:extLst>
              <a:ext uri="{FF2B5EF4-FFF2-40B4-BE49-F238E27FC236}">
                <a16:creationId xmlns:a16="http://schemas.microsoft.com/office/drawing/2014/main" id="{D0262549-EF13-C1AF-1C2A-24140BE36386}"/>
              </a:ext>
            </a:extLst>
          </p:cNvPr>
          <p:cNvSpPr>
            <a:spLocks noGrp="1"/>
          </p:cNvSpPr>
          <p:nvPr>
            <p:ph type="subTitle" idx="1"/>
          </p:nvPr>
        </p:nvSpPr>
        <p:spPr>
          <a:xfrm>
            <a:off x="677335" y="4050831"/>
            <a:ext cx="4079721" cy="1096901"/>
          </a:xfrm>
        </p:spPr>
        <p:txBody>
          <a:bodyPr>
            <a:normAutofit/>
          </a:bodyPr>
          <a:lstStyle/>
          <a:p>
            <a:r>
              <a:rPr lang="pl-PL" sz="1600" dirty="0"/>
              <a:t> </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pic>
        <p:nvPicPr>
          <p:cNvPr id="4" name="Obraz 3">
            <a:extLst>
              <a:ext uri="{FF2B5EF4-FFF2-40B4-BE49-F238E27FC236}">
                <a16:creationId xmlns:a16="http://schemas.microsoft.com/office/drawing/2014/main" id="{7F5FCB84-CD7B-1E56-AB2E-FD3F33D23FD2}"/>
              </a:ext>
            </a:extLst>
          </p:cNvPr>
          <p:cNvPicPr>
            <a:picLocks noChangeAspect="1"/>
          </p:cNvPicPr>
          <p:nvPr/>
        </p:nvPicPr>
        <p:blipFill>
          <a:blip r:embed="rId3"/>
          <a:stretch>
            <a:fillRect/>
          </a:stretch>
        </p:blipFill>
        <p:spPr>
          <a:xfrm>
            <a:off x="10973402" y="149239"/>
            <a:ext cx="871804" cy="865707"/>
          </a:xfrm>
          <a:prstGeom prst="rect">
            <a:avLst/>
          </a:prstGeom>
        </p:spPr>
      </p:pic>
    </p:spTree>
    <p:extLst>
      <p:ext uri="{BB962C8B-B14F-4D97-AF65-F5344CB8AC3E}">
        <p14:creationId xmlns:p14="http://schemas.microsoft.com/office/powerpoint/2010/main" val="227345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Na dzień kalendarzowy przypięto czerwony numer PIN">
            <a:extLst>
              <a:ext uri="{FF2B5EF4-FFF2-40B4-BE49-F238E27FC236}">
                <a16:creationId xmlns:a16="http://schemas.microsoft.com/office/drawing/2014/main" id="{D179F699-23C0-CFEE-21A8-4953FE4945AF}"/>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ytuł 1">
            <a:extLst>
              <a:ext uri="{FF2B5EF4-FFF2-40B4-BE49-F238E27FC236}">
                <a16:creationId xmlns:a16="http://schemas.microsoft.com/office/drawing/2014/main" id="{AADB752E-3533-2E9B-5D39-B9123FE1C2FD}"/>
              </a:ext>
            </a:extLst>
          </p:cNvPr>
          <p:cNvSpPr>
            <a:spLocks noGrp="1"/>
          </p:cNvSpPr>
          <p:nvPr>
            <p:ph type="ctrTitle"/>
          </p:nvPr>
        </p:nvSpPr>
        <p:spPr>
          <a:xfrm>
            <a:off x="5380563" y="1678665"/>
            <a:ext cx="3887839" cy="3910372"/>
          </a:xfrm>
        </p:spPr>
        <p:txBody>
          <a:bodyPr>
            <a:normAutofit fontScale="90000"/>
          </a:bodyPr>
          <a:lstStyle/>
          <a:p>
            <a:pPr>
              <a:lnSpc>
                <a:spcPct val="90000"/>
              </a:lnSpc>
            </a:pPr>
            <a:r>
              <a:rPr lang="pl-PL" sz="1800" b="1" i="1" dirty="0"/>
              <a:t>Kiedy powinieneś załatwić sprawę ?</a:t>
            </a:r>
            <a:br>
              <a:rPr lang="pl-PL" sz="1800" dirty="0"/>
            </a:br>
            <a:br>
              <a:rPr lang="pl-PL" sz="1800" dirty="0"/>
            </a:br>
            <a:r>
              <a:rPr lang="pl-PL" sz="1800" b="1" dirty="0"/>
              <a:t>Jak najszybciej</a:t>
            </a:r>
            <a:br>
              <a:rPr lang="pl-PL" sz="1800" b="1" dirty="0"/>
            </a:br>
            <a:r>
              <a:rPr lang="pl-PL" sz="1800" dirty="0"/>
              <a:t>(wskazany termin do 15 lipca 2024 r.) aby dopełnić niezbędnych formalności oraz spełnić wszystkie wymagane warunki dla utworzenia miejsc noclegowych. Należy wziąć pod uwagę również konieczność uzupełnienia ewentualnych braków formalnych we wniosku. Gdy twój wniosek będzie zawierać braki formalne zostaniesz wezwany do ich poprawienia lub złożenia wyjaśnień w wyznaczonym terminie. </a:t>
            </a:r>
            <a:br>
              <a:rPr lang="pl-PL" sz="1800" dirty="0"/>
            </a:br>
            <a:r>
              <a:rPr lang="pl-PL" sz="1800" dirty="0"/>
              <a:t>W przypadku nie usunięcia braków w podanych terminach, urząd powiadomi cię, że Twoja sprawa nie będzie dalej rozpoznawana.</a:t>
            </a:r>
            <a:br>
              <a:rPr lang="pl-PL" sz="1400" dirty="0"/>
            </a:br>
            <a:endParaRPr lang="pl-PL" sz="1400" dirty="0"/>
          </a:p>
        </p:txBody>
      </p:sp>
      <p:pic>
        <p:nvPicPr>
          <p:cNvPr id="3" name="Obraz 2">
            <a:extLst>
              <a:ext uri="{FF2B5EF4-FFF2-40B4-BE49-F238E27FC236}">
                <a16:creationId xmlns:a16="http://schemas.microsoft.com/office/drawing/2014/main" id="{645291AF-7047-7FE1-7518-DC2F838A3C6D}"/>
              </a:ext>
            </a:extLst>
          </p:cNvPr>
          <p:cNvPicPr>
            <a:picLocks noChangeAspect="1"/>
          </p:cNvPicPr>
          <p:nvPr/>
        </p:nvPicPr>
        <p:blipFill>
          <a:blip r:embed="rId3"/>
          <a:stretch>
            <a:fillRect/>
          </a:stretch>
        </p:blipFill>
        <p:spPr>
          <a:xfrm>
            <a:off x="11003623" y="157696"/>
            <a:ext cx="871804" cy="865707"/>
          </a:xfrm>
          <a:prstGeom prst="rect">
            <a:avLst/>
          </a:prstGeom>
        </p:spPr>
      </p:pic>
    </p:spTree>
    <p:extLst>
      <p:ext uri="{BB962C8B-B14F-4D97-AF65-F5344CB8AC3E}">
        <p14:creationId xmlns:p14="http://schemas.microsoft.com/office/powerpoint/2010/main" val="199061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99E9F2-7056-02BC-BBE9-3F908107E445}"/>
              </a:ext>
            </a:extLst>
          </p:cNvPr>
          <p:cNvSpPr>
            <a:spLocks noGrp="1"/>
          </p:cNvSpPr>
          <p:nvPr>
            <p:ph type="title"/>
          </p:nvPr>
        </p:nvSpPr>
        <p:spPr/>
        <p:txBody>
          <a:bodyPr/>
          <a:lstStyle/>
          <a:p>
            <a:endParaRPr lang="pl-PL"/>
          </a:p>
        </p:txBody>
      </p:sp>
      <p:pic>
        <p:nvPicPr>
          <p:cNvPr id="5" name="Symbol zastępczy zawartości 4" descr="Obraz zawierający tekst, zrzut ekranu, dokument, menu&#10;&#10;Opis wygenerowany automatycznie">
            <a:extLst>
              <a:ext uri="{FF2B5EF4-FFF2-40B4-BE49-F238E27FC236}">
                <a16:creationId xmlns:a16="http://schemas.microsoft.com/office/drawing/2014/main" id="{C20BC9C1-4D76-3293-13CF-5CB37C4553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192" y="-149291"/>
            <a:ext cx="13053527" cy="8089641"/>
          </a:xfrm>
        </p:spPr>
      </p:pic>
    </p:spTree>
    <p:extLst>
      <p:ext uri="{BB962C8B-B14F-4D97-AF65-F5344CB8AC3E}">
        <p14:creationId xmlns:p14="http://schemas.microsoft.com/office/powerpoint/2010/main" val="3715637706"/>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474</TotalTime>
  <Words>947</Words>
  <Application>Microsoft Office PowerPoint</Application>
  <PresentationFormat>Panoramiczny</PresentationFormat>
  <Paragraphs>93</Paragraphs>
  <Slides>19</Slides>
  <Notes>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19</vt:i4>
      </vt:variant>
    </vt:vector>
  </HeadingPairs>
  <TitlesOfParts>
    <vt:vector size="27" baseType="lpstr">
      <vt:lpstr>Arial</vt:lpstr>
      <vt:lpstr>Calibri</vt:lpstr>
      <vt:lpstr>Symbol</vt:lpstr>
      <vt:lpstr>Times New Roman</vt:lpstr>
      <vt:lpstr>Trebuchet MS</vt:lpstr>
      <vt:lpstr>Wingdings</vt:lpstr>
      <vt:lpstr>Wingdings 3</vt:lpstr>
      <vt:lpstr>Faseta</vt:lpstr>
      <vt:lpstr>Baza noclegowa  podczas trwania  30.Pol’and’Rock Festiwal </vt:lpstr>
      <vt:lpstr>1. POLA NAMIOTOWE 2. POLA BIWAKOWE 3.KEMPINGI</vt:lpstr>
      <vt:lpstr>POLE NAMIOTOWE</vt:lpstr>
      <vt:lpstr>POLE BIWAKOWE  I KEMPING</vt:lpstr>
      <vt:lpstr>POLE BIWAKOWE</vt:lpstr>
      <vt:lpstr>KEMPING </vt:lpstr>
      <vt:lpstr>Wniosek o wydanie opinii sanitarnej w sprawie spełnienia wymagań na:  polu namiotowym polu biwakowym kempingu  </vt:lpstr>
      <vt:lpstr>Kiedy powinieneś załatwić sprawę ?  Jak najszybciej (wskazany termin do 15 lipca 2024 r.) aby dopełnić niezbędnych formalności oraz spełnić wszystkie wymagane warunki dla utworzenia miejsc noclegowych. Należy wziąć pod uwagę również konieczność uzupełnienia ewentualnych braków formalnych we wniosku. Gdy twój wniosek będzie zawierać braki formalne zostaniesz wezwany do ich poprawienia lub złożenia wyjaśnień w wyznaczonym terminie.  W przypadku nie usunięcia braków w podanych terminach, urząd powiadomi cię, że Twoja sprawa nie będzie dalej rozpoznawana. </vt:lpstr>
      <vt:lpstr>Prezentacja programu PowerPoint</vt:lpstr>
      <vt:lpstr>Prezentacja programu PowerPoint</vt:lpstr>
      <vt:lpstr>Prezentacja programu PowerPoint</vt:lpstr>
      <vt:lpstr>Prezentacja programu PowerPoint</vt:lpstr>
      <vt:lpstr>Woda przeznaczona do spożycia przez ludzi </vt:lpstr>
      <vt:lpstr>Woda przeznaczona do spożycia przez ludzi </vt:lpstr>
      <vt:lpstr>Woda przeznaczona do spożycia przez ludzi </vt:lpstr>
      <vt:lpstr>Woda przeznaczona do spożycia przez ludzi </vt:lpstr>
      <vt:lpstr>Woda przeznaczona do spożycia przez ludzi </vt:lpstr>
      <vt:lpstr>Woda przeznaczona do spożycia przez ludzi </vt:lpstr>
      <vt:lpstr>Woda przeznaczona do spożycia przez ludzi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Baza noclegowa  podczas trwania  30.Pol’and’Rock Festiwal </dc:title>
  <dc:creator>PSSE Drawsko Pomorskie - Aleksandra Świercz</dc:creator>
  <cp:lastModifiedBy>PSSE Drawsko Pomorskie - Łukasz Jorka</cp:lastModifiedBy>
  <cp:revision>11</cp:revision>
  <dcterms:created xsi:type="dcterms:W3CDTF">2024-04-16T06:26:13Z</dcterms:created>
  <dcterms:modified xsi:type="dcterms:W3CDTF">2024-04-18T09:28:43Z</dcterms:modified>
</cp:coreProperties>
</file>