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0" r:id="rId3"/>
    <p:sldId id="384" r:id="rId4"/>
    <p:sldId id="381" r:id="rId5"/>
    <p:sldId id="460" r:id="rId6"/>
    <p:sldId id="474" r:id="rId7"/>
    <p:sldId id="461" r:id="rId8"/>
    <p:sldId id="462" r:id="rId9"/>
    <p:sldId id="472" r:id="rId10"/>
    <p:sldId id="475" r:id="rId11"/>
    <p:sldId id="464" r:id="rId12"/>
    <p:sldId id="465" r:id="rId13"/>
    <p:sldId id="466" r:id="rId14"/>
    <p:sldId id="467" r:id="rId15"/>
    <p:sldId id="468" r:id="rId16"/>
    <p:sldId id="469" r:id="rId17"/>
    <p:sldId id="329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047" autoAdjust="0"/>
  </p:normalViewPr>
  <p:slideViewPr>
    <p:cSldViewPr snapToGrid="0">
      <p:cViewPr varScale="1">
        <p:scale>
          <a:sx n="73" d="100"/>
          <a:sy n="73" d="100"/>
        </p:scale>
        <p:origin x="-126" y="-312"/>
      </p:cViewPr>
      <p:guideLst>
        <p:guide orient="horz" pos="222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1D1E9-64BE-4381-8DE4-1EAD57472F53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0F663-F819-40BB-8916-EB9ACE2883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42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50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12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Rodzaj i charakter obrażeń u osób poszkodowanych podczas katastrofy budowlanej wynika przede wszystkim ze specyfiki i mechanizmu zniszczenia konstrukcji budowalnej. Ma to związek z powstającymi ostrymi krawędziami, spadającymi elementami o różnorodnym kształcie i masie, dużymi i ciężkimi elementami konstrukcyjnymi oraz różnorodnym wyposażeniem obiektu. Następstwem wystąpienia podanych czynników są obrażenia, wśród których najczęstsze to rany (w tym rany miażdżone) oraz złamania.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Charakterystycznym dla czynności ratowniczych w ramach KPP podczas katastrof budowlanych są warunki panujące na gruzowisku, które przede wszystkim wiążą się z ograniczona przestrzenią. Należy również przewidywać sytuację, w których zachodzi konieczność prowadzenia stałej kontroli i kwalifikowanej pierwszej pomocy w strefie zagrożenia z uwagi na długotrwałe działania np. związane z wykonaniem dostępu niezbędnego do ewakuacji poszkodowanego. W takich sytuacjach, jeżeli zachodzą właściwe warunki, należy przewidzieć możliwość wprowadzenia działań w zakresie medycznych czynności ratunkowych prowadzonych przez ratowników medycznych, w tym w ramach systemu Państwowego Ratownictwa Medycznego.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281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Docierając do poszkodowanego, należy jak najszybciej nawiązać z nim kontakt słowny. Utrzymywanie tego kontaktu może pozwolić ratownikowi na zorientowanie się co do stanu poszkodowanego i stanowi element wsparcia psychicznego udzielanego poszkodowanemu.</a:t>
            </a:r>
          </a:p>
          <a:p>
            <a:endParaRPr lang="pl-PL" dirty="0" smtClean="0"/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Docierając do poszkodowanego, należy dokonać szybkiej oceny poszkodowanego pod kątem istniejących obrażeń i dolegliwości. Jest to szybka i ukierunkowana ocena, mająca na celu stwierdzenie wszystkich obrażeń stanowiących zagrożenie życia.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Należy zwrócić szczególną uwagę na </a:t>
            </a:r>
            <a:r>
              <a:rPr lang="pl-PL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objawy wstrząsu hipowolemicznego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(zaburzenia przytomności, przyspieszony oddech, przyspieszone tętno, tętno słabo wyczuwalne – do niewyczuwalnego na obwodzie, wydłużony nawrót kapilarny powyżej 2 sekund, skóra zimna, blada, pokryta potem).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348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pierwszych minutach zatrzymania krążenia poszkodowany może słabo oddychać lub wykonywać nieregularne, wolne i głośne westchnięcia. Są to oddechy nieprawidłowe. Ważne jest, aby ratownik nie mylił ich z prawidłowym oddechem.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6920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pierwszych minutach zatrzymania krążenia poszkodowany może słabo oddychać lub wykonywać nieregularne, wolne i głośne westchnięcia. Są to oddechy nieprawidłowe. Ważne jest, aby ratownik nie mylił ich z prawidłowym oddechem.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0611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Prowadzenie RKO w sposób „tradycyjny” w ciasnych przestrzeniach jest trudne do wykonania. Dlatego zachodzi konieczność jej zmodyfikowania.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3934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Jeżeli </a:t>
            </a:r>
            <a:r>
              <a:rPr lang="pl-PL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oddech jest obecny,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należy utrzymać drożność dróg oddechowych (u osoby głęboko nieprzytomnej należy rozważyć przyrządowe udrożnienie dróg oddechowych) </a:t>
            </a:r>
            <a:b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ocenić jego częstotliwość, głębokość oraz wysiłek oddechowy.</a:t>
            </a:r>
          </a:p>
          <a:p>
            <a:endParaRPr lang="pl-PL" dirty="0" smtClean="0"/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Częstotliwość oddychania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Prawidłowa 	Nieprawidłowa 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Dorosły 	10 – 20/min.	&lt;8 i &gt; 30/min.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Małe dziecko	15 – 30/min.	&lt;15 i &gt; 45/min.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Niemowlę	25 – 50/min.	&lt;25 i &gt; 60/min.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409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 smtClean="0"/>
              <a:t>W aspekcie krążenia, należy dokonać oceny:</a:t>
            </a:r>
          </a:p>
          <a:p>
            <a:endParaRPr lang="pl-PL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 smtClean="0"/>
              <a:t>tętna – </a:t>
            </a:r>
            <a:r>
              <a:rPr lang="pl-PL" u="sng" dirty="0" smtClean="0"/>
              <a:t>jednocześnie na tętnicy szyjnej i promieniowej przez 10 sekund – jego obecność, częstotliwość, miarowość oraz jakość</a:t>
            </a:r>
            <a:r>
              <a:rPr lang="pl-PL" dirty="0" smtClean="0"/>
              <a:t>;</a:t>
            </a:r>
          </a:p>
          <a:p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Częstotliwość tętna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Prawidłowa	Nieprawidłowa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Dorosły	60 – 120/min.	&lt;50 i &gt; 120/min.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Małe dziecko	60 – 160/min.	&lt;60 i &gt; 160/min.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Niemowlę	80 – 180/min.	&lt;80 i &gt; 180/min.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dirty="0" smtClean="0"/>
              <a:t>skóry – kolor, wilgotność, ocieplenie, nawrót kapilarny </a:t>
            </a:r>
            <a:r>
              <a:rPr lang="pl-PL" u="sng" dirty="0" smtClean="0"/>
              <a:t>(należy ucisnąć palec położony na poziomie serca lub nieco wyżej na 5 sekund z siłą, która spowoduje zblednięcie skóry, następnie określić czas konieczny do uzyskania w miejscu uciśnięcia takiego samego koloru, jak otaczająca je skóra – norma &lt; 2 sekund)</a:t>
            </a:r>
            <a:r>
              <a:rPr lang="pl-PL" dirty="0" smtClean="0"/>
              <a:t>.</a:t>
            </a:r>
          </a:p>
          <a:p>
            <a:endParaRPr lang="pl-PL" sz="1200" dirty="0" smtClean="0"/>
          </a:p>
          <a:p>
            <a:endParaRPr lang="pl-PL" dirty="0" smtClean="0"/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dokonaniu oceny stanu poszkodowanego, należy wdrożyć niezbędne postępowanie ratownicze.</a:t>
            </a:r>
            <a:r>
              <a:rPr lang="pl-P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ciasnej przestrzeni postępowanie to najczęściej będzie polegało na udrożnieniu dróg oddechowych, zaopatrzeniu ran, termoizolacji i unieruchomieniu złamań. </a:t>
            </a:r>
            <a:r>
              <a:rPr lang="pl-PL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Należy rozważyć wskazania i możliwość zastosowania tlenoterapii.</a:t>
            </a: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149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1200" dirty="0" smtClean="0"/>
              <a:t>Wskazaniami do ewakuacji są następujące sytuacje: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u="sng" dirty="0" smtClean="0"/>
              <a:t>bezpośrednie lub przewidywalne w krótkim czasie </a:t>
            </a:r>
            <a:r>
              <a:rPr lang="pl-PL" sz="1200" dirty="0" smtClean="0"/>
              <a:t>zagrożenie dla życia ratownika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i </a:t>
            </a:r>
            <a:r>
              <a:rPr lang="pl-PL" sz="1200" dirty="0" smtClean="0"/>
              <a:t>ratowanego;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dirty="0" smtClean="0"/>
              <a:t>brak możliwości oceny funkcji życiowych </a:t>
            </a:r>
            <a:r>
              <a:rPr lang="pl-PL" sz="1200" u="sng" dirty="0" smtClean="0"/>
              <a:t>w miejscu, w którym znajduje się poszkod</a:t>
            </a:r>
            <a:r>
              <a:rPr lang="pl-PL" sz="1200" dirty="0" smtClean="0"/>
              <a:t>owany;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l-PL" sz="1200" dirty="0" smtClean="0"/>
              <a:t>ciężki stan poszkodowanego </a:t>
            </a:r>
            <a:r>
              <a:rPr lang="pl-PL" sz="1200" u="sng" dirty="0" smtClean="0"/>
              <a:t>wymagający podjęcia czynności z zakresu kwalifikowanej pierwszej pomocy w ciągu 1 – 2 minut, aby zapobiec śmierci poszkodowanego</a:t>
            </a:r>
            <a:r>
              <a:rPr lang="pl-PL" sz="1200" dirty="0" smtClean="0"/>
              <a:t>.</a:t>
            </a:r>
          </a:p>
          <a:p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Należy zwrócić uwagę, że w przypadku poszkodowanego znajdującego się w ciasnej przestrzeni, będzie on zawsze wymagał ewakuacji do miejsca, gdzie będzie możliwe udzielenie pełnozakresowej pomocy medycznej, w tym przekazanie zespołom ratownictwa medycznego.</a:t>
            </a:r>
          </a:p>
          <a:p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przypadku ewakuacji poszkodowanego z ciasnych przestrzeni, oprócz noszy typu deska, które stanowią standardowe wyposażenie każdej jednostki JRG, konieczne może być zastosowanie noszy typu „półsked”.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0F663-F819-40BB-8916-EB9ACE288372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2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482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8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475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6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94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28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275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19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89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008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3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46F3-DD8B-4132-9A6C-0DAB124F6976}" type="datetimeFigureOut">
              <a:rPr lang="pl-PL" smtClean="0"/>
              <a:t>2020-07-24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EC5F2-53A3-40B8-8FA0-BF13E8CD0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059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26738" y="914408"/>
            <a:ext cx="8132732" cy="3780065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+mn-lt"/>
              </a:rPr>
              <a:t>Szkolenie z działań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poszukiwawczo-ratowniczych realizowanych przez ksrg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w zakresie podstawowym</a:t>
            </a:r>
            <a:endParaRPr lang="pl-PL" b="1" dirty="0">
              <a:latin typeface="+mn-lt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5231295" y="6453676"/>
            <a:ext cx="1729409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dirty="0" smtClean="0"/>
              <a:t>Warszawa 2020 r.</a:t>
            </a:r>
            <a:endParaRPr lang="pl-PL" sz="14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1754">
            <a:off x="958523" y="2583544"/>
            <a:ext cx="2581279" cy="368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0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221" y="1417320"/>
            <a:ext cx="10888579" cy="3716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b="1" dirty="0"/>
              <a:t>Drożności dróg oddechowych </a:t>
            </a:r>
            <a:r>
              <a:rPr lang="pl-PL" dirty="0"/>
              <a:t>(</a:t>
            </a:r>
            <a:r>
              <a:rPr lang="pl-PL" dirty="0" err="1"/>
              <a:t>Airway</a:t>
            </a:r>
            <a:r>
              <a:rPr lang="pl-PL" dirty="0" smtClean="0"/>
              <a:t>)</a:t>
            </a:r>
            <a:r>
              <a:rPr lang="pl-PL" b="1" dirty="0" smtClean="0"/>
              <a:t>.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b="1" dirty="0"/>
              <a:t>Oddechu </a:t>
            </a:r>
            <a:r>
              <a:rPr lang="pl-PL" dirty="0"/>
              <a:t>(</a:t>
            </a:r>
            <a:r>
              <a:rPr lang="pl-PL" dirty="0" err="1"/>
              <a:t>Breathing</a:t>
            </a:r>
            <a:r>
              <a:rPr lang="pl-PL" dirty="0"/>
              <a:t>) </a:t>
            </a:r>
            <a:r>
              <a:rPr lang="pl-PL" b="1" dirty="0"/>
              <a:t>przez 10 sekund (widzę, słyszę, czuję</a:t>
            </a:r>
            <a:r>
              <a:rPr lang="pl-PL" b="1" dirty="0" smtClean="0"/>
              <a:t>).</a:t>
            </a:r>
          </a:p>
          <a:p>
            <a:pPr marL="0" lvl="0" indent="0">
              <a:buNone/>
            </a:pPr>
            <a:endParaRPr lang="pl-PL" b="1" dirty="0"/>
          </a:p>
          <a:p>
            <a:r>
              <a:rPr lang="pl-PL" b="1" dirty="0"/>
              <a:t>Krążenia </a:t>
            </a:r>
            <a:r>
              <a:rPr lang="pl-PL" dirty="0"/>
              <a:t>(</a:t>
            </a:r>
            <a:r>
              <a:rPr lang="pl-PL" dirty="0" err="1"/>
              <a:t>Circulation</a:t>
            </a:r>
            <a:r>
              <a:rPr lang="pl-PL" dirty="0" smtClean="0"/>
              <a:t>)</a:t>
            </a:r>
            <a:r>
              <a:rPr lang="pl-PL" b="1" dirty="0" smtClean="0"/>
              <a:t>.</a:t>
            </a:r>
            <a:endParaRPr lang="pl-PL" b="1" dirty="0"/>
          </a:p>
          <a:p>
            <a:pPr marL="0" lvl="0" indent="0">
              <a:buNone/>
            </a:pPr>
            <a:endParaRPr lang="pl-PL" b="1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465220" y="544393"/>
            <a:ext cx="11513420" cy="697865"/>
          </a:xfrm>
        </p:spPr>
        <p:txBody>
          <a:bodyPr>
            <a:noAutofit/>
          </a:bodyPr>
          <a:lstStyle/>
          <a:p>
            <a:r>
              <a:rPr lang="pl-PL" sz="3600" b="1" dirty="0">
                <a:latin typeface="+mn-lt"/>
              </a:rPr>
              <a:t>Oceniając stan </a:t>
            </a:r>
            <a:r>
              <a:rPr lang="pl-PL" sz="3600" b="1" dirty="0" smtClean="0">
                <a:latin typeface="+mn-lt"/>
              </a:rPr>
              <a:t>poszkodowanego, </a:t>
            </a:r>
            <a:r>
              <a:rPr lang="pl-PL" sz="3600" b="1" dirty="0">
                <a:latin typeface="+mn-lt"/>
              </a:rPr>
              <a:t>dokonujemy </a:t>
            </a:r>
            <a:r>
              <a:rPr lang="pl-PL" sz="3600" b="1" dirty="0" smtClean="0">
                <a:latin typeface="+mn-lt"/>
              </a:rPr>
              <a:t>oceny (c.d.):</a:t>
            </a:r>
            <a:endParaRPr lang="pl-PL" sz="3600" b="1" dirty="0">
              <a:latin typeface="+mn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120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19150" y="892174"/>
            <a:ext cx="10515600" cy="5051425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3600" b="1" dirty="0">
                <a:solidFill>
                  <a:srgbClr val="FF0000"/>
                </a:solidFill>
              </a:rPr>
              <a:t>PAMIĘTAJ!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600" b="1" dirty="0">
                <a:solidFill>
                  <a:srgbClr val="FF0000"/>
                </a:solidFill>
              </a:rPr>
              <a:t>W PRZYPADKU BRAKU PRAWIDŁOWEGO </a:t>
            </a:r>
            <a:r>
              <a:rPr lang="pl-PL" sz="3600" b="1" dirty="0" smtClean="0">
                <a:solidFill>
                  <a:srgbClr val="FF0000"/>
                </a:solidFill>
              </a:rPr>
              <a:t>ODDECHU, </a:t>
            </a:r>
            <a:r>
              <a:rPr lang="pl-PL" sz="3600" b="1" dirty="0">
                <a:solidFill>
                  <a:srgbClr val="FF0000"/>
                </a:solidFill>
              </a:rPr>
              <a:t>NALEŻY PODJĄĆ </a:t>
            </a:r>
            <a:r>
              <a:rPr lang="pl-PL" sz="3600" b="1" dirty="0" smtClean="0">
                <a:solidFill>
                  <a:srgbClr val="FF0000"/>
                </a:solidFill>
              </a:rPr>
              <a:t/>
            </a:r>
            <a:br>
              <a:rPr lang="pl-PL" sz="3600" b="1" dirty="0" smtClean="0">
                <a:solidFill>
                  <a:srgbClr val="FF0000"/>
                </a:solidFill>
              </a:rPr>
            </a:br>
            <a:r>
              <a:rPr lang="pl-PL" sz="3600" b="1" dirty="0" smtClean="0">
                <a:solidFill>
                  <a:srgbClr val="FF0000"/>
                </a:solidFill>
              </a:rPr>
              <a:t>RESUSCYTACJĘ </a:t>
            </a:r>
            <a:r>
              <a:rPr lang="pl-PL" sz="3600" b="1" dirty="0">
                <a:solidFill>
                  <a:srgbClr val="FF0000"/>
                </a:solidFill>
              </a:rPr>
              <a:t>KRĄŻENIOWO – ODDECHOWĄ </a:t>
            </a:r>
            <a:r>
              <a:rPr lang="pl-PL" sz="3600" b="1" dirty="0" smtClean="0">
                <a:solidFill>
                  <a:srgbClr val="FF0000"/>
                </a:solidFill>
              </a:rPr>
              <a:t/>
            </a:r>
            <a:br>
              <a:rPr lang="pl-PL" sz="3600" b="1" dirty="0" smtClean="0">
                <a:solidFill>
                  <a:srgbClr val="FF0000"/>
                </a:solidFill>
              </a:rPr>
            </a:br>
            <a:r>
              <a:rPr lang="pl-PL" sz="3600" b="1" dirty="0" smtClean="0">
                <a:solidFill>
                  <a:srgbClr val="FF0000"/>
                </a:solidFill>
              </a:rPr>
              <a:t>(</a:t>
            </a:r>
            <a:r>
              <a:rPr lang="pl-PL" sz="3600" b="1" dirty="0">
                <a:solidFill>
                  <a:srgbClr val="FF0000"/>
                </a:solidFill>
              </a:rPr>
              <a:t>RKO)!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>
                <a:solidFill>
                  <a:srgbClr val="FF0000"/>
                </a:solidFill>
              </a:rPr>
              <a:t>(Jeżeli tylko istnieją do tego warunki)</a:t>
            </a:r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050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34100" y="1398587"/>
            <a:ext cx="5751496" cy="397780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l-PL" sz="3000" dirty="0"/>
              <a:t>Jeżeli jest na tyle dużo miejsca, że mieści się </a:t>
            </a:r>
            <a:r>
              <a:rPr lang="pl-PL" sz="3000" u="sng" dirty="0"/>
              <a:t>dwóch ratowników</a:t>
            </a:r>
            <a:r>
              <a:rPr lang="pl-PL" sz="3000" dirty="0"/>
              <a:t>, </a:t>
            </a: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to </a:t>
            </a:r>
            <a:r>
              <a:rPr lang="pl-PL" sz="3000" dirty="0"/>
              <a:t>jeden z nich prowadzi sztuczną </a:t>
            </a:r>
            <a:r>
              <a:rPr lang="pl-PL" sz="3000" dirty="0" smtClean="0"/>
              <a:t>wentylację, </a:t>
            </a:r>
            <a:r>
              <a:rPr lang="pl-PL" sz="3000" dirty="0"/>
              <a:t>znajdując się za głową poszkodowanego, a drugi wykonuje zewnętrzny masaż serca, stojąc </a:t>
            </a: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w </a:t>
            </a:r>
            <a:r>
              <a:rPr lang="pl-PL" sz="3000" dirty="0"/>
              <a:t>rozkroku nad poszkodowanym.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45" y="1534084"/>
            <a:ext cx="5887955" cy="370681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e tekstowe 5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73480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4319" y="4944382"/>
            <a:ext cx="11656423" cy="1443355"/>
          </a:xfrm>
        </p:spPr>
        <p:txBody>
          <a:bodyPr/>
          <a:lstStyle/>
          <a:p>
            <a:pPr algn="just"/>
            <a:r>
              <a:rPr lang="pl-PL" dirty="0"/>
              <a:t>Jeżeli w miejscu, gdzie znajduje się poszkodowany może zmieścić się tylko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u="sng" dirty="0" smtClean="0"/>
              <a:t>jeden </a:t>
            </a:r>
            <a:r>
              <a:rPr lang="pl-PL" u="sng" dirty="0"/>
              <a:t>ratownik</a:t>
            </a:r>
            <a:r>
              <a:rPr lang="pl-PL" dirty="0"/>
              <a:t>, to wykonuje on sztuczną wentylację i zewnętrzny masaż serca znajdując się za głową poszkodowanego.</a:t>
            </a:r>
          </a:p>
          <a:p>
            <a:endParaRPr lang="pl-PL" dirty="0"/>
          </a:p>
        </p:txBody>
      </p:sp>
      <p:pic>
        <p:nvPicPr>
          <p:cNvPr id="4" name="pictu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403" y="640735"/>
            <a:ext cx="3417232" cy="3970454"/>
          </a:xfrm>
          <a:prstGeom prst="rect">
            <a:avLst/>
          </a:prstGeom>
        </p:spPr>
      </p:pic>
      <p:pic>
        <p:nvPicPr>
          <p:cNvPr id="5" name="pictu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184" y="640735"/>
            <a:ext cx="3348719" cy="3970454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4914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727075"/>
            <a:ext cx="10515600" cy="720725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latin typeface="+mn-lt"/>
              </a:rPr>
              <a:t>Ocena krążenia obejmuje: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250" y="2052639"/>
            <a:ext cx="11163300" cy="1787842"/>
          </a:xfrm>
        </p:spPr>
        <p:txBody>
          <a:bodyPr/>
          <a:lstStyle/>
          <a:p>
            <a:r>
              <a:rPr lang="pl-PL" b="1" dirty="0" smtClean="0"/>
              <a:t>Ocenę tętna: </a:t>
            </a:r>
            <a:r>
              <a:rPr lang="pl-PL" dirty="0" smtClean="0"/>
              <a:t>obecność, częstość, miarowość, jakość.</a:t>
            </a:r>
          </a:p>
          <a:p>
            <a:pPr marL="0" indent="0">
              <a:buNone/>
            </a:pPr>
            <a:endParaRPr lang="pl-PL" sz="1400" dirty="0"/>
          </a:p>
          <a:p>
            <a:r>
              <a:rPr lang="pl-PL" b="1" dirty="0" smtClean="0"/>
              <a:t>Ocena parametrów skóry: </a:t>
            </a:r>
            <a:r>
              <a:rPr lang="pl-PL" dirty="0" smtClean="0"/>
              <a:t>kolor, wilgotność, ocieplenie, </a:t>
            </a:r>
            <a:r>
              <a:rPr lang="pl-PL" dirty="0"/>
              <a:t>n</a:t>
            </a:r>
            <a:r>
              <a:rPr lang="pl-PL" dirty="0" smtClean="0"/>
              <a:t>awrót kapilarny. </a:t>
            </a:r>
            <a:endParaRPr lang="pl-PL" dirty="0"/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42314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48300" y="2471936"/>
            <a:ext cx="6517004" cy="3109714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zagrożenie </a:t>
            </a:r>
            <a:r>
              <a:rPr lang="pl-PL" dirty="0"/>
              <a:t>dla życia ratownika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ratowanego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endParaRPr lang="pl-PL" sz="500" dirty="0"/>
          </a:p>
          <a:p>
            <a:pPr algn="just"/>
            <a:r>
              <a:rPr lang="pl-PL" dirty="0"/>
              <a:t>brak możliwości oceny funkcji życiowych </a:t>
            </a:r>
            <a:r>
              <a:rPr lang="pl-PL" dirty="0" smtClean="0"/>
              <a:t>poszkodowanego;</a:t>
            </a:r>
          </a:p>
          <a:p>
            <a:pPr marL="0" indent="0" algn="just">
              <a:buNone/>
            </a:pPr>
            <a:endParaRPr lang="pl-PL" sz="500" dirty="0"/>
          </a:p>
          <a:p>
            <a:pPr algn="just"/>
            <a:r>
              <a:rPr lang="pl-PL" dirty="0"/>
              <a:t>ciężki stan </a:t>
            </a:r>
            <a:r>
              <a:rPr lang="pl-PL" dirty="0" smtClean="0"/>
              <a:t>poszkodowanego.</a:t>
            </a:r>
            <a:endParaRPr lang="pl-PL" dirty="0"/>
          </a:p>
        </p:txBody>
      </p:sp>
      <p:pic>
        <p:nvPicPr>
          <p:cNvPr id="5" name="Obraz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36738"/>
            <a:ext cx="4362450" cy="4959312"/>
          </a:xfrm>
          <a:prstGeom prst="rect">
            <a:avLst/>
          </a:prstGeom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342900" y="727076"/>
            <a:ext cx="10515600" cy="663574"/>
          </a:xfrm>
        </p:spPr>
        <p:txBody>
          <a:bodyPr>
            <a:normAutofit/>
          </a:bodyPr>
          <a:lstStyle/>
          <a:p>
            <a:pPr algn="just"/>
            <a:r>
              <a:rPr lang="pl-PL" sz="3600" b="1" dirty="0">
                <a:latin typeface="+mn-lt"/>
              </a:rPr>
              <a:t>Wskazaniami do ewakuacji są następujące sytuacje: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4702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8125" y="964564"/>
            <a:ext cx="10515600" cy="4803775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3600" b="1" dirty="0">
                <a:solidFill>
                  <a:srgbClr val="FF0000"/>
                </a:solidFill>
              </a:rPr>
              <a:t>PAMIĘTAJ!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SZYBKOŚĆ </a:t>
            </a:r>
            <a:r>
              <a:rPr lang="pl-PL" sz="3600" b="1" dirty="0">
                <a:solidFill>
                  <a:srgbClr val="FF0000"/>
                </a:solidFill>
              </a:rPr>
              <a:t>WYKONYWANIA EWAKUACJI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NALEŻY </a:t>
            </a:r>
            <a:r>
              <a:rPr lang="pl-PL" sz="3600" b="1" dirty="0">
                <a:solidFill>
                  <a:srgbClr val="FF0000"/>
                </a:solidFill>
              </a:rPr>
              <a:t>UZALEŻNIĆ OD STANU POSZKODOWANEGO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I </a:t>
            </a:r>
            <a:br>
              <a:rPr lang="pl-PL" sz="3600" b="1" dirty="0" smtClean="0">
                <a:solidFill>
                  <a:srgbClr val="FF0000"/>
                </a:solidFill>
              </a:rPr>
            </a:br>
            <a:r>
              <a:rPr lang="pl-PL" sz="3600" b="1" dirty="0" smtClean="0">
                <a:solidFill>
                  <a:srgbClr val="FF0000"/>
                </a:solidFill>
              </a:rPr>
              <a:t>MOŻLIWOŚCI </a:t>
            </a:r>
            <a:r>
              <a:rPr lang="pl-PL" sz="3600" b="1" dirty="0">
                <a:solidFill>
                  <a:srgbClr val="FF0000"/>
                </a:solidFill>
              </a:rPr>
              <a:t>TECHNICZNYCH JEJ REALIZACJI.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1257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Metryka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91678" y="2802835"/>
            <a:ext cx="8362122" cy="3374128"/>
          </a:xfrm>
        </p:spPr>
        <p:txBody>
          <a:bodyPr/>
          <a:lstStyle/>
          <a:p>
            <a:r>
              <a:rPr lang="pl-PL" b="1" dirty="0"/>
              <a:t>Data powstania pierwowzoru</a:t>
            </a:r>
            <a:r>
              <a:rPr lang="pl-PL" dirty="0"/>
              <a:t>: </a:t>
            </a:r>
            <a:r>
              <a:rPr lang="pl-PL" dirty="0" smtClean="0"/>
              <a:t>10.06.2020 r.</a:t>
            </a:r>
            <a:endParaRPr lang="pl-PL" dirty="0"/>
          </a:p>
          <a:p>
            <a:r>
              <a:rPr lang="pl-PL" b="1" dirty="0"/>
              <a:t>Data ostatniej aktualizacji</a:t>
            </a:r>
            <a:r>
              <a:rPr lang="pl-PL" dirty="0" smtClean="0"/>
              <a:t>: 24.07.2020 r.</a:t>
            </a:r>
            <a:endParaRPr lang="pl-PL" dirty="0"/>
          </a:p>
          <a:p>
            <a:r>
              <a:rPr lang="pl-PL" b="1" dirty="0"/>
              <a:t>Bieżący numer wersji</a:t>
            </a:r>
            <a:r>
              <a:rPr lang="pl-PL" dirty="0"/>
              <a:t>: </a:t>
            </a:r>
            <a:r>
              <a:rPr lang="pl-PL" dirty="0" smtClean="0"/>
              <a:t>2</a:t>
            </a:r>
            <a:endParaRPr lang="pl-PL" dirty="0"/>
          </a:p>
          <a:p>
            <a:r>
              <a:rPr lang="pl-PL" b="1" dirty="0" smtClean="0"/>
              <a:t>Autor: </a:t>
            </a:r>
            <a:r>
              <a:rPr lang="pl-PL" dirty="0" smtClean="0"/>
              <a:t>mł. bryg. Paweł Brunecki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49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9012" y="692332"/>
            <a:ext cx="10515600" cy="5547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l-PL" dirty="0" smtClean="0"/>
              <a:t>	</a:t>
            </a:r>
            <a:r>
              <a:rPr lang="pl-PL" sz="3200" i="1" dirty="0"/>
              <a:t>Niniejsza prezentacja, opracowana przez mł. bryg. mgr inż. Pawła Bruneckiego, powstała na podstawie skryptu do szkolenia z działań poszukiwawczo-ratowniczych realizowanych przez ksrg w zakresie podstawowym, autorstwa:</a:t>
            </a:r>
          </a:p>
          <a:p>
            <a:pPr marL="536575" indent="0" algn="just">
              <a:lnSpc>
                <a:spcPct val="160000"/>
              </a:lnSpc>
              <a:buNone/>
            </a:pPr>
            <a:r>
              <a:rPr lang="pl-PL" sz="3200" i="1" dirty="0"/>
              <a:t>mł. bryg. Mariusza </a:t>
            </a:r>
            <a:r>
              <a:rPr lang="pl-PL" sz="3200" i="1" dirty="0" err="1"/>
              <a:t>Chomoncika</a:t>
            </a:r>
            <a:r>
              <a:rPr lang="pl-PL" sz="3200" i="1" dirty="0"/>
              <a:t>,</a:t>
            </a:r>
          </a:p>
          <a:p>
            <a:pPr marL="536575" indent="0" algn="just">
              <a:lnSpc>
                <a:spcPct val="160000"/>
              </a:lnSpc>
              <a:buNone/>
            </a:pPr>
            <a:r>
              <a:rPr lang="pl-PL" sz="3200" i="1" dirty="0"/>
              <a:t>bryg. Piotra Gancarczyka,</a:t>
            </a:r>
          </a:p>
          <a:p>
            <a:pPr marL="536575" indent="0" algn="just">
              <a:lnSpc>
                <a:spcPct val="160000"/>
              </a:lnSpc>
              <a:buNone/>
            </a:pPr>
            <a:r>
              <a:rPr lang="pl-PL" sz="3200" i="1" dirty="0" err="1"/>
              <a:t>asp</a:t>
            </a:r>
            <a:r>
              <a:rPr lang="pl-PL" sz="3200" i="1" dirty="0"/>
              <a:t>. sztab. Krzysztofa Grucy,</a:t>
            </a:r>
          </a:p>
          <a:p>
            <a:pPr marL="536575" indent="0" algn="just">
              <a:lnSpc>
                <a:spcPct val="160000"/>
              </a:lnSpc>
              <a:buNone/>
            </a:pPr>
            <a:r>
              <a:rPr lang="pl-PL" sz="3200" i="1" dirty="0"/>
              <a:t>bryg. Roberta </a:t>
            </a:r>
            <a:r>
              <a:rPr lang="pl-PL" sz="3200" i="1" dirty="0" err="1"/>
              <a:t>Kłębczyka</a:t>
            </a:r>
            <a:r>
              <a:rPr lang="pl-PL" sz="3200" i="1" dirty="0"/>
              <a:t>,</a:t>
            </a:r>
          </a:p>
          <a:p>
            <a:pPr marL="536575" indent="0" algn="just">
              <a:lnSpc>
                <a:spcPct val="160000"/>
              </a:lnSpc>
              <a:buNone/>
            </a:pPr>
            <a:r>
              <a:rPr lang="pl-PL" sz="3200" i="1" dirty="0"/>
              <a:t>kpt. Adama Piętki.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l-PL" sz="3200" i="1" dirty="0"/>
              <a:t>	Prezentacja została zweryfikowana </a:t>
            </a:r>
            <a:r>
              <a:rPr lang="pl-PL" sz="3200" i="1" dirty="0" smtClean="0"/>
              <a:t>przez </a:t>
            </a:r>
            <a:r>
              <a:rPr lang="pl-PL" sz="3200" i="1" dirty="0"/>
              <a:t>autorów skryptu i specjalistów z zakresu działań poszukiwawczo-ratowniczych.</a:t>
            </a:r>
          </a:p>
        </p:txBody>
      </p:sp>
    </p:spTree>
    <p:extLst>
      <p:ext uri="{BB962C8B-B14F-4D97-AF65-F5344CB8AC3E}">
        <p14:creationId xmlns:p14="http://schemas.microsoft.com/office/powerpoint/2010/main" val="32549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904352"/>
            <a:ext cx="10515600" cy="5164852"/>
          </a:xfrm>
        </p:spPr>
        <p:txBody>
          <a:bodyPr>
            <a:noAutofit/>
          </a:bodyPr>
          <a:lstStyle/>
          <a:p>
            <a:pPr marL="715962">
              <a:lnSpc>
                <a:spcPct val="150000"/>
              </a:lnSpc>
            </a:pPr>
            <a:r>
              <a:rPr lang="pl-PL" b="1" dirty="0" smtClean="0">
                <a:latin typeface="+mn-lt"/>
              </a:rPr>
              <a:t>Zasady udzielania kwalifikowanej pierwszej pomocy w ciasnych przestrzeniach</a:t>
            </a:r>
            <a:r>
              <a:rPr lang="pl-PL" b="1" dirty="0" smtClean="0">
                <a:latin typeface="+mn-lt"/>
              </a:rPr>
              <a:t>.</a:t>
            </a:r>
            <a:endParaRPr lang="pl-PL" b="1" dirty="0">
              <a:latin typeface="+mn-lt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838200" y="365125"/>
            <a:ext cx="5045765" cy="1076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/>
              <a:t>Temat </a:t>
            </a:r>
            <a:r>
              <a:rPr lang="pl-PL" b="1" dirty="0" smtClean="0"/>
              <a:t>6.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141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48740"/>
            <a:ext cx="10515600" cy="482822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3600" i="1" dirty="0">
                <a:solidFill>
                  <a:srgbClr val="FF0000"/>
                </a:solidFill>
              </a:rPr>
              <a:t>Kwalifikowaną pierwszą pomoc </a:t>
            </a:r>
            <a:r>
              <a:rPr lang="pl-PL" sz="3600" i="1" dirty="0" smtClean="0">
                <a:solidFill>
                  <a:srgbClr val="FF0000"/>
                </a:solidFill>
              </a:rPr>
              <a:t/>
            </a:r>
            <a:br>
              <a:rPr lang="pl-PL" sz="3600" i="1" dirty="0" smtClean="0">
                <a:solidFill>
                  <a:srgbClr val="FF0000"/>
                </a:solidFill>
              </a:rPr>
            </a:br>
            <a:r>
              <a:rPr lang="pl-PL" sz="3600" i="1" dirty="0" smtClean="0">
                <a:solidFill>
                  <a:srgbClr val="FF0000"/>
                </a:solidFill>
              </a:rPr>
              <a:t>należy </a:t>
            </a:r>
            <a:r>
              <a:rPr lang="pl-PL" sz="3600" i="1" dirty="0">
                <a:solidFill>
                  <a:srgbClr val="FF0000"/>
                </a:solidFill>
              </a:rPr>
              <a:t>realizować zgodnie z przyjętymi procedurami </a:t>
            </a:r>
            <a:r>
              <a:rPr lang="pl-PL" sz="3600" i="1" dirty="0" smtClean="0">
                <a:solidFill>
                  <a:srgbClr val="FF0000"/>
                </a:solidFill>
              </a:rPr>
              <a:t/>
            </a:r>
            <a:br>
              <a:rPr lang="pl-PL" sz="3600" i="1" dirty="0" smtClean="0">
                <a:solidFill>
                  <a:srgbClr val="FF0000"/>
                </a:solidFill>
              </a:rPr>
            </a:br>
            <a:r>
              <a:rPr lang="pl-PL" sz="3600" i="1" dirty="0" smtClean="0">
                <a:solidFill>
                  <a:srgbClr val="FF0000"/>
                </a:solidFill>
              </a:rPr>
              <a:t>zawartymi </a:t>
            </a:r>
            <a:r>
              <a:rPr lang="pl-PL" sz="3600" i="1" dirty="0">
                <a:solidFill>
                  <a:srgbClr val="FF0000"/>
                </a:solidFill>
              </a:rPr>
              <a:t>w zasadach organizacji </a:t>
            </a:r>
            <a:r>
              <a:rPr lang="pl-PL" sz="3600" i="1" dirty="0" smtClean="0">
                <a:solidFill>
                  <a:srgbClr val="FF0000"/>
                </a:solidFill>
              </a:rPr>
              <a:t/>
            </a:r>
            <a:br>
              <a:rPr lang="pl-PL" sz="3600" i="1" dirty="0" smtClean="0">
                <a:solidFill>
                  <a:srgbClr val="FF0000"/>
                </a:solidFill>
              </a:rPr>
            </a:br>
            <a:r>
              <a:rPr lang="pl-PL" sz="3600" i="1" dirty="0" smtClean="0">
                <a:solidFill>
                  <a:srgbClr val="FF0000"/>
                </a:solidFill>
              </a:rPr>
              <a:t>ratownictwa </a:t>
            </a:r>
            <a:r>
              <a:rPr lang="pl-PL" sz="3600" i="1" dirty="0">
                <a:solidFill>
                  <a:srgbClr val="FF0000"/>
                </a:solidFill>
              </a:rPr>
              <a:t>medycznego w ksrg.</a:t>
            </a:r>
            <a:endParaRPr lang="pl-PL" sz="3600" dirty="0">
              <a:solidFill>
                <a:srgbClr val="FF000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8196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54906"/>
            <a:ext cx="10515600" cy="1325563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+mn-lt"/>
              </a:rPr>
              <a:t>Zasady wykonywania medycznych działań ratowniczych i ewakuacji w ciasnych </a:t>
            </a:r>
            <a:r>
              <a:rPr lang="pl-PL" sz="3600" b="1" dirty="0" smtClean="0">
                <a:latin typeface="+mn-lt"/>
              </a:rPr>
              <a:t>przestrzeniach </a:t>
            </a:r>
            <a:endParaRPr lang="pl-PL" sz="36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7599"/>
            <a:ext cx="10515600" cy="3776812"/>
          </a:xfrm>
        </p:spPr>
        <p:txBody>
          <a:bodyPr>
            <a:normAutofit/>
          </a:bodyPr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Głównym </a:t>
            </a:r>
            <a:r>
              <a:rPr lang="pl-PL" dirty="0"/>
              <a:t>obszarem działań w zakresie kwalifikowanej </a:t>
            </a:r>
            <a:r>
              <a:rPr lang="pl-PL" dirty="0" smtClean="0"/>
              <a:t>pierwszej pomocy w </a:t>
            </a:r>
            <a:r>
              <a:rPr lang="pl-PL" dirty="0"/>
              <a:t>ramach akcji ratowniczej po katastrofie budowlanej są ograniczone </a:t>
            </a:r>
            <a:r>
              <a:rPr lang="pl-PL" dirty="0" smtClean="0"/>
              <a:t>i </a:t>
            </a:r>
            <a:r>
              <a:rPr lang="pl-PL" dirty="0"/>
              <a:t>ciasne przestrzenie. </a:t>
            </a: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Niejednokrotnie </a:t>
            </a:r>
            <a:r>
              <a:rPr lang="pl-PL" dirty="0"/>
              <a:t>wiąże się to z koniecznością udzielania pomocy osobie poszkodowanej tylko przez jednego ratownika. </a:t>
            </a: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81864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54906"/>
            <a:ext cx="10515600" cy="1600465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+mn-lt"/>
              </a:rPr>
              <a:t>Zasady wykonywania medycznych działań ratowniczych i ewakuacji w ciasnych </a:t>
            </a:r>
            <a:r>
              <a:rPr lang="pl-PL" sz="3600" b="1" dirty="0" smtClean="0">
                <a:latin typeface="+mn-lt"/>
              </a:rPr>
              <a:t>przestrzeniach (c.d.)</a:t>
            </a:r>
            <a:endParaRPr lang="pl-PL" sz="36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27599"/>
            <a:ext cx="10515600" cy="36461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Działania </a:t>
            </a:r>
            <a:r>
              <a:rPr lang="pl-PL" dirty="0"/>
              <a:t>KPP są prowadzone </a:t>
            </a:r>
            <a:r>
              <a:rPr lang="pl-PL" dirty="0" smtClean="0"/>
              <a:t>równolegle z </a:t>
            </a:r>
            <a:r>
              <a:rPr lang="pl-PL" dirty="0"/>
              <a:t>wykonywanymi działaniami technicznymi, którym towarzyszy między innymi hałas oraz zapylenie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Często docierając do </a:t>
            </a:r>
            <a:r>
              <a:rPr lang="pl-PL" dirty="0" smtClean="0"/>
              <a:t>poszkodowanego, </a:t>
            </a:r>
            <a:r>
              <a:rPr lang="pl-PL" dirty="0"/>
              <a:t>ratownicy nie są w stanie zabrać ze sobą całego zestawu R1 czy też sprzętu do realizacji medycznych działań ratowniczych.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6986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41670" y="1113730"/>
            <a:ext cx="6305550" cy="4457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PAMIĘTAJ</a:t>
            </a:r>
            <a:r>
              <a:rPr lang="pl-PL" dirty="0"/>
              <a:t>, że należy jednak zabrać ze sobą</a:t>
            </a:r>
            <a:r>
              <a:rPr lang="pl-PL" dirty="0" smtClean="0"/>
              <a:t>:</a:t>
            </a:r>
            <a:endParaRPr lang="pl-PL" dirty="0"/>
          </a:p>
          <a:p>
            <a:pPr lvl="0">
              <a:lnSpc>
                <a:spcPct val="150000"/>
              </a:lnSpc>
            </a:pPr>
            <a:r>
              <a:rPr lang="pl-PL" dirty="0"/>
              <a:t>opaskę zaciskową;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materiały opatrunkowe;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koc ratowniczy;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sprzęt do udrażniania dróg oddechowych;</a:t>
            </a:r>
          </a:p>
          <a:p>
            <a:pPr lvl="0">
              <a:lnSpc>
                <a:spcPct val="150000"/>
              </a:lnSpc>
            </a:pPr>
            <a:r>
              <a:rPr lang="pl-PL" dirty="0"/>
              <a:t>worek </a:t>
            </a:r>
            <a:r>
              <a:rPr lang="pl-PL" dirty="0" err="1"/>
              <a:t>samorozprężalny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826981" y="746488"/>
            <a:ext cx="4027614" cy="536024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pole tekstowe 5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8431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00" y="693489"/>
            <a:ext cx="10934700" cy="1325563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W rozmowie z poszkodowanym można zastosować schemat wywiadu ratowniczego </a:t>
            </a:r>
            <a:r>
              <a:rPr lang="pl-PL" sz="3600" b="1" dirty="0">
                <a:latin typeface="+mn-lt"/>
              </a:rPr>
              <a:t>SAMPLE</a:t>
            </a:r>
            <a:r>
              <a:rPr lang="pl-PL" sz="3600" dirty="0">
                <a:latin typeface="+mn-lt"/>
              </a:rPr>
              <a:t>, czyli</a:t>
            </a:r>
            <a:r>
              <a:rPr lang="pl-PL" sz="3600" dirty="0" smtClean="0">
                <a:latin typeface="+mn-lt"/>
              </a:rPr>
              <a:t>:</a:t>
            </a:r>
            <a:endParaRPr lang="pl-PL" sz="36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43209"/>
            <a:ext cx="10515600" cy="3488247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S</a:t>
            </a:r>
            <a:r>
              <a:rPr lang="pl-PL" dirty="0"/>
              <a:t> – symptomy (dolegliwości, objawy</a:t>
            </a:r>
            <a:r>
              <a:rPr lang="pl-PL" dirty="0" smtClean="0"/>
              <a:t>);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A</a:t>
            </a:r>
            <a:r>
              <a:rPr lang="pl-PL" dirty="0"/>
              <a:t> – </a:t>
            </a:r>
            <a:r>
              <a:rPr lang="pl-PL" dirty="0" smtClean="0"/>
              <a:t>alergie;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M</a:t>
            </a:r>
            <a:r>
              <a:rPr lang="pl-PL" dirty="0"/>
              <a:t> – medykamenty (lekarstwa stosowane przez poszkodowanego</a:t>
            </a:r>
            <a:r>
              <a:rPr lang="pl-PL" dirty="0" smtClean="0"/>
              <a:t>);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P</a:t>
            </a:r>
            <a:r>
              <a:rPr lang="pl-PL" dirty="0"/>
              <a:t> – przebyte </a:t>
            </a:r>
            <a:r>
              <a:rPr lang="pl-PL" dirty="0" smtClean="0"/>
              <a:t>choroby;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L</a:t>
            </a:r>
            <a:r>
              <a:rPr lang="pl-PL" dirty="0"/>
              <a:t> – lunch (ostatni posiłek przed zdarzeniem</a:t>
            </a:r>
            <a:r>
              <a:rPr lang="pl-PL" dirty="0" smtClean="0"/>
              <a:t>);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E</a:t>
            </a:r>
            <a:r>
              <a:rPr lang="pl-PL" dirty="0"/>
              <a:t> – </a:t>
            </a:r>
            <a:r>
              <a:rPr lang="pl-PL" dirty="0" smtClean="0"/>
              <a:t>ewentualnie: </a:t>
            </a:r>
            <a:r>
              <a:rPr lang="pl-PL" dirty="0"/>
              <a:t>co się </a:t>
            </a:r>
            <a:r>
              <a:rPr lang="pl-PL" dirty="0" smtClean="0"/>
              <a:t>stało.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42480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221" y="1730830"/>
            <a:ext cx="10888579" cy="3912324"/>
          </a:xfrm>
        </p:spPr>
        <p:txBody>
          <a:bodyPr>
            <a:noAutofit/>
          </a:bodyPr>
          <a:lstStyle/>
          <a:p>
            <a:r>
              <a:rPr lang="pl-PL" b="1" dirty="0" smtClean="0"/>
              <a:t>Wrażenia ogólnego.</a:t>
            </a:r>
          </a:p>
          <a:p>
            <a:pPr marL="0" lvl="0" indent="0">
              <a:buNone/>
            </a:pPr>
            <a:endParaRPr lang="pl-PL" b="1" dirty="0" smtClean="0"/>
          </a:p>
          <a:p>
            <a:r>
              <a:rPr lang="pl-PL" b="1" dirty="0" smtClean="0"/>
              <a:t>Stanu przytomności.</a:t>
            </a:r>
            <a:endParaRPr lang="pl-PL" b="1" dirty="0"/>
          </a:p>
          <a:p>
            <a:pPr marL="400050" indent="0">
              <a:buNone/>
            </a:pPr>
            <a:r>
              <a:rPr lang="pl-PL" b="1" dirty="0"/>
              <a:t>A</a:t>
            </a:r>
            <a:r>
              <a:rPr lang="pl-PL" dirty="0"/>
              <a:t> (Alert) – </a:t>
            </a:r>
            <a:r>
              <a:rPr lang="pl-PL" dirty="0" smtClean="0"/>
              <a:t>przytomny.</a:t>
            </a:r>
            <a:endParaRPr lang="pl-PL" dirty="0"/>
          </a:p>
          <a:p>
            <a:pPr marL="400050" indent="0">
              <a:buNone/>
            </a:pPr>
            <a:r>
              <a:rPr lang="pl-PL" b="1" dirty="0"/>
              <a:t>V</a:t>
            </a:r>
            <a:r>
              <a:rPr lang="pl-PL" dirty="0"/>
              <a:t> (</a:t>
            </a:r>
            <a:r>
              <a:rPr lang="pl-PL" dirty="0" err="1"/>
              <a:t>Verbal</a:t>
            </a:r>
            <a:r>
              <a:rPr lang="pl-PL" dirty="0"/>
              <a:t>) – reaguje na </a:t>
            </a:r>
            <a:r>
              <a:rPr lang="pl-PL" dirty="0" smtClean="0"/>
              <a:t>głos.</a:t>
            </a:r>
            <a:endParaRPr lang="pl-PL" dirty="0"/>
          </a:p>
          <a:p>
            <a:pPr marL="400050" indent="0">
              <a:buNone/>
            </a:pPr>
            <a:r>
              <a:rPr lang="pl-PL" b="1" dirty="0"/>
              <a:t>P</a:t>
            </a:r>
            <a:r>
              <a:rPr lang="pl-PL" dirty="0"/>
              <a:t> (</a:t>
            </a:r>
            <a:r>
              <a:rPr lang="pl-PL" dirty="0" err="1"/>
              <a:t>Pain</a:t>
            </a:r>
            <a:r>
              <a:rPr lang="pl-PL" dirty="0"/>
              <a:t>) – reaguje na </a:t>
            </a:r>
            <a:r>
              <a:rPr lang="pl-PL" dirty="0" smtClean="0"/>
              <a:t>ból.</a:t>
            </a:r>
            <a:endParaRPr lang="pl-PL" dirty="0"/>
          </a:p>
          <a:p>
            <a:pPr marL="400050" indent="0">
              <a:buNone/>
            </a:pPr>
            <a:r>
              <a:rPr lang="pl-PL" b="1" dirty="0"/>
              <a:t>U</a:t>
            </a:r>
            <a:r>
              <a:rPr lang="pl-PL" dirty="0"/>
              <a:t> (</a:t>
            </a:r>
            <a:r>
              <a:rPr lang="pl-PL" dirty="0" err="1"/>
              <a:t>Unresponsive</a:t>
            </a:r>
            <a:r>
              <a:rPr lang="pl-PL" dirty="0"/>
              <a:t>) – nieprzytomny (bez odruchu kaszlowego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gardłowego</a:t>
            </a:r>
            <a:r>
              <a:rPr lang="pl-PL" dirty="0" smtClean="0"/>
              <a:t>).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lvl="0" indent="0">
              <a:buNone/>
            </a:pPr>
            <a:endParaRPr lang="pl-PL" b="1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465221" y="544393"/>
            <a:ext cx="10515600" cy="697865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+mn-lt"/>
              </a:rPr>
              <a:t>Oceniając stan </a:t>
            </a:r>
            <a:r>
              <a:rPr lang="pl-PL" sz="3600" b="1" dirty="0" smtClean="0">
                <a:latin typeface="+mn-lt"/>
              </a:rPr>
              <a:t>poszkodowanego, </a:t>
            </a:r>
            <a:r>
              <a:rPr lang="pl-PL" sz="3600" b="1" dirty="0">
                <a:latin typeface="+mn-lt"/>
              </a:rPr>
              <a:t>dokonujemy </a:t>
            </a:r>
            <a:r>
              <a:rPr lang="pl-PL" sz="3600" b="1" dirty="0" smtClean="0">
                <a:latin typeface="+mn-lt"/>
              </a:rPr>
              <a:t>oceny:</a:t>
            </a:r>
            <a:endParaRPr lang="pl-PL" sz="3600" b="1" dirty="0">
              <a:latin typeface="+mn-lt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8386366" y="6426943"/>
            <a:ext cx="36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Temat </a:t>
            </a:r>
            <a:r>
              <a:rPr lang="pl-PL" sz="1000" dirty="0" smtClean="0"/>
              <a:t>6. Zasady udzielania KPP w ciasnych przestrzeniach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8664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895</Words>
  <Application>Microsoft Office PowerPoint</Application>
  <PresentationFormat>Niestandardowy</PresentationFormat>
  <Paragraphs>138</Paragraphs>
  <Slides>17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Szkolenie z działań  poszukiwawczo-ratowniczych realizowanych przez ksrg  w zakresie podstawowym</vt:lpstr>
      <vt:lpstr>Prezentacja programu PowerPoint</vt:lpstr>
      <vt:lpstr>Zasady udzielania kwalifikowanej pierwszej pomocy w ciasnych przestrzeniach.</vt:lpstr>
      <vt:lpstr>Prezentacja programu PowerPoint</vt:lpstr>
      <vt:lpstr>Zasady wykonywania medycznych działań ratowniczych i ewakuacji w ciasnych przestrzeniach </vt:lpstr>
      <vt:lpstr>Zasady wykonywania medycznych działań ratowniczych i ewakuacji w ciasnych przestrzeniach (c.d.)</vt:lpstr>
      <vt:lpstr>Prezentacja programu PowerPoint</vt:lpstr>
      <vt:lpstr>W rozmowie z poszkodowanym można zastosować schemat wywiadu ratowniczego SAMPLE, czyli:</vt:lpstr>
      <vt:lpstr>Oceniając stan poszkodowanego, dokonujemy oceny:</vt:lpstr>
      <vt:lpstr>Oceniając stan poszkodowanego, dokonujemy oceny (c.d.):</vt:lpstr>
      <vt:lpstr>Prezentacja programu PowerPoint</vt:lpstr>
      <vt:lpstr>Prezentacja programu PowerPoint</vt:lpstr>
      <vt:lpstr>Prezentacja programu PowerPoint</vt:lpstr>
      <vt:lpstr>Ocena krążenia obejmuje:</vt:lpstr>
      <vt:lpstr>Wskazaniami do ewakuacji są następujące sytuacje:</vt:lpstr>
      <vt:lpstr>Prezentacja programu PowerPoint</vt:lpstr>
      <vt:lpstr>Metryka prezentacji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z ratownictwa wysokościowego realizowanego przez ksrg w zakresie podstawowym</dc:title>
  <dc:creator>Brunecki Paweł</dc:creator>
  <cp:lastModifiedBy>Stajszczak Magdalena</cp:lastModifiedBy>
  <cp:revision>237</cp:revision>
  <dcterms:created xsi:type="dcterms:W3CDTF">2019-05-07T09:56:03Z</dcterms:created>
  <dcterms:modified xsi:type="dcterms:W3CDTF">2020-07-24T14:54:43Z</dcterms:modified>
</cp:coreProperties>
</file>