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9" r:id="rId6"/>
    <p:sldId id="303" r:id="rId7"/>
    <p:sldId id="304" r:id="rId8"/>
    <p:sldId id="260" r:id="rId9"/>
    <p:sldId id="263" r:id="rId10"/>
    <p:sldId id="271" r:id="rId11"/>
    <p:sldId id="290" r:id="rId12"/>
    <p:sldId id="291" r:id="rId13"/>
    <p:sldId id="292" r:id="rId14"/>
    <p:sldId id="280" r:id="rId15"/>
    <p:sldId id="306" r:id="rId16"/>
    <p:sldId id="284" r:id="rId17"/>
    <p:sldId id="264" r:id="rId18"/>
    <p:sldId id="266" r:id="rId19"/>
    <p:sldId id="268" r:id="rId20"/>
    <p:sldId id="289" r:id="rId21"/>
    <p:sldId id="267" r:id="rId22"/>
    <p:sldId id="287" r:id="rId23"/>
    <p:sldId id="288" r:id="rId24"/>
    <p:sldId id="305" r:id="rId25"/>
    <p:sldId id="258" r:id="rId26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-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makowski\Desktop\Prezentacja%20raportu%20ko&#324;cowego%20ADE\Wykres.xls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Arkusz1!$A$2</c:f>
              <c:strCache>
                <c:ptCount val="1"/>
                <c:pt idx="0">
                  <c:v>Ogółem</c:v>
                </c:pt>
              </c:strCache>
            </c:strRef>
          </c:tx>
          <c:spPr>
            <a:solidFill>
              <a:srgbClr val="0066CC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Arkusz1!$B$1:$C$1</c:f>
              <c:strCache>
                <c:ptCount val="2"/>
                <c:pt idx="0">
                  <c:v>Planowane</c:v>
                </c:pt>
                <c:pt idx="1">
                  <c:v>Faktyczne</c:v>
                </c:pt>
              </c:strCache>
            </c:strRef>
          </c:cat>
          <c:val>
            <c:numRef>
              <c:f>Arkusz1!$B$2:$C$2</c:f>
              <c:numCache>
                <c:formatCode>#,##0.00\ "zł"</c:formatCode>
                <c:ptCount val="2"/>
                <c:pt idx="0">
                  <c:v>8390764</c:v>
                </c:pt>
                <c:pt idx="1">
                  <c:v>7938057.25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C0D-4AE3-B703-589E5171151C}"/>
            </c:ext>
          </c:extLst>
        </c:ser>
        <c:ser>
          <c:idx val="1"/>
          <c:order val="1"/>
          <c:tx>
            <c:strRef>
              <c:f>Arkusz1!$A$3</c:f>
              <c:strCache>
                <c:ptCount val="1"/>
                <c:pt idx="0">
                  <c:v>W tym środki UE</c:v>
                </c:pt>
              </c:strCache>
            </c:strRef>
          </c:tx>
          <c:spPr>
            <a:solidFill>
              <a:srgbClr val="FF3399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33CC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DC0D-4AE3-B703-589E5171151C}"/>
              </c:ext>
            </c:extLst>
          </c:dPt>
          <c:dPt>
            <c:idx val="1"/>
            <c:invertIfNegative val="0"/>
            <c:bubble3D val="0"/>
            <c:spPr>
              <a:solidFill>
                <a:srgbClr val="FF33CC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DC0D-4AE3-B703-589E5171151C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B66F4209-E63E-4506-B2CA-F82982C54FDB}" type="VALUE">
                      <a:rPr lang="en-US" sz="1400" b="1">
                        <a:solidFill>
                          <a:schemeClr val="bg1"/>
                        </a:solidFill>
                      </a:rPr>
                      <a:pPr/>
                      <a:t>[WARTOŚĆ]</a:t>
                    </a:fld>
                    <a:endParaRPr lang="pl-PL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DC0D-4AE3-B703-589E5171151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Arkusz1!$B$1:$C$1</c:f>
              <c:strCache>
                <c:ptCount val="2"/>
                <c:pt idx="0">
                  <c:v>Planowane</c:v>
                </c:pt>
                <c:pt idx="1">
                  <c:v>Faktyczne</c:v>
                </c:pt>
              </c:strCache>
            </c:strRef>
          </c:cat>
          <c:val>
            <c:numRef>
              <c:f>Arkusz1!$B$3:$C$3</c:f>
              <c:numCache>
                <c:formatCode>#,##0.00\ "zł"</c:formatCode>
                <c:ptCount val="2"/>
                <c:pt idx="0">
                  <c:v>7101103.5700000003</c:v>
                </c:pt>
                <c:pt idx="1">
                  <c:v>6717977.8499999996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C0D-4AE3-B703-589E5171151C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910609376"/>
        <c:axId val="1709070160"/>
      </c:barChart>
      <c:catAx>
        <c:axId val="19106093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709070160"/>
        <c:crosses val="autoZero"/>
        <c:auto val="1"/>
        <c:lblAlgn val="ctr"/>
        <c:lblOffset val="100"/>
        <c:noMultiLvlLbl val="0"/>
      </c:catAx>
      <c:valAx>
        <c:axId val="17090701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\ &quot;zł&quot;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19106093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08.09.2020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08.09.2020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08.09.2020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08.09.2020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08.09.2020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08.09.2020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08.09.2020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08.09.2020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08.09.2020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08.09.2020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08.09.2020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08.09.2020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1128509" y="2128473"/>
            <a:ext cx="8725704" cy="304698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 dirty="0">
                <a:solidFill>
                  <a:schemeClr val="bg1"/>
                </a:solidFill>
              </a:rPr>
              <a:t>Projekt </a:t>
            </a:r>
          </a:p>
          <a:p>
            <a:r>
              <a:rPr lang="pl-PL" sz="4800" b="1" dirty="0">
                <a:solidFill>
                  <a:srgbClr val="FF0000"/>
                </a:solidFill>
              </a:rPr>
              <a:t>A</a:t>
            </a:r>
            <a:r>
              <a:rPr lang="pl-PL" sz="4800" b="1" dirty="0">
                <a:solidFill>
                  <a:schemeClr val="bg1"/>
                </a:solidFill>
              </a:rPr>
              <a:t>rchiwum </a:t>
            </a:r>
          </a:p>
          <a:p>
            <a:r>
              <a:rPr lang="pl-PL" sz="4800" b="1" dirty="0">
                <a:solidFill>
                  <a:srgbClr val="FF0000"/>
                </a:solidFill>
              </a:rPr>
              <a:t>D</a:t>
            </a:r>
            <a:r>
              <a:rPr lang="pl-PL" sz="4800" b="1" dirty="0">
                <a:solidFill>
                  <a:schemeClr val="bg1"/>
                </a:solidFill>
              </a:rPr>
              <a:t>okumentów </a:t>
            </a:r>
          </a:p>
          <a:p>
            <a:r>
              <a:rPr lang="pl-PL" sz="4800" b="1" dirty="0">
                <a:solidFill>
                  <a:srgbClr val="FF0000"/>
                </a:solidFill>
              </a:rPr>
              <a:t>E</a:t>
            </a:r>
            <a:r>
              <a:rPr lang="pl-PL" sz="4800" b="1" dirty="0">
                <a:solidFill>
                  <a:schemeClr val="bg1"/>
                </a:solidFill>
              </a:rPr>
              <a:t>lektronicznych</a:t>
            </a:r>
            <a:endParaRPr lang="pl-PL" sz="4800" b="1" dirty="0">
              <a:solidFill>
                <a:schemeClr val="bg1"/>
              </a:solidFill>
              <a:cs typeface="Calibri"/>
            </a:endParaRPr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137652" y="1022667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l-PL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itchFamily="18" charset="0"/>
              </a:rPr>
              <a:t>ZAKRES PROJEKTU cd.</a:t>
            </a:r>
            <a:endParaRPr kumimoji="0" lang="pl-PL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CAE97C97-D4D7-4743-B399-A56E4B323D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3504998"/>
              </p:ext>
            </p:extLst>
          </p:nvPr>
        </p:nvGraphicFramePr>
        <p:xfrm>
          <a:off x="275304" y="1773263"/>
          <a:ext cx="11521170" cy="4289236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2890683">
                  <a:extLst>
                    <a:ext uri="{9D8B030D-6E8A-4147-A177-3AD203B41FA5}">
                      <a16:colId xmlns:a16="http://schemas.microsoft.com/office/drawing/2014/main" val="3024548501"/>
                    </a:ext>
                  </a:extLst>
                </a:gridCol>
                <a:gridCol w="6115665">
                  <a:extLst>
                    <a:ext uri="{9D8B030D-6E8A-4147-A177-3AD203B41FA5}">
                      <a16:colId xmlns:a16="http://schemas.microsoft.com/office/drawing/2014/main" val="4104772791"/>
                    </a:ext>
                  </a:extLst>
                </a:gridCol>
                <a:gridCol w="2514822">
                  <a:extLst>
                    <a:ext uri="{9D8B030D-6E8A-4147-A177-3AD203B41FA5}">
                      <a16:colId xmlns:a16="http://schemas.microsoft.com/office/drawing/2014/main" val="2868838130"/>
                    </a:ext>
                  </a:extLst>
                </a:gridCol>
              </a:tblGrid>
              <a:tr h="10700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Nazwa innowacji, zmiany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402" marR="234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Korzyść z wprowadzenia innowacji, zmiany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402" marR="234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Sposób realizacji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402" marR="23402" marT="0" marB="0"/>
                </a:tc>
                <a:extLst>
                  <a:ext uri="{0D108BD9-81ED-4DB2-BD59-A6C34878D82A}">
                    <a16:rowId xmlns:a16="http://schemas.microsoft.com/office/drawing/2014/main" val="1668924528"/>
                  </a:ext>
                </a:extLst>
              </a:tr>
              <a:tr h="1064768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Architektura hiperkonwergentna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402" marR="234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Zwiększenie bezpieczeństwa przechowywanych informacji i materiałów archiwalnych.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Zwiększenie efektywności pracy użytkowników.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Oszczędność kosztów.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Ułatwienie integracji systemów teleinformatycznych powstających w archiwach państwowych.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Zapewnienie odpowiedniej wydajności procesów obsługiwanych przez system.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402" marR="234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Infrastruktura systemu ADE 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402" marR="23402" marT="0" marB="0"/>
                </a:tc>
                <a:extLst>
                  <a:ext uri="{0D108BD9-81ED-4DB2-BD59-A6C34878D82A}">
                    <a16:rowId xmlns:a16="http://schemas.microsoft.com/office/drawing/2014/main" val="2401788738"/>
                  </a:ext>
                </a:extLst>
              </a:tr>
              <a:tr h="633123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Proaktywne cyberbezpieczeństwo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402" marR="234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Zwiększenie bezpieczeństwa przechowywanych danych i materiałów archiwalnych, a także informacji w nich zawartych.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402" marR="234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Monitoring – wykorzystanie rozwiązań NAC i zakupionego oprogramowania standardowego (</a:t>
                      </a:r>
                      <a:r>
                        <a:rPr lang="pl-PL" sz="1400" dirty="0" err="1">
                          <a:effectLst/>
                        </a:rPr>
                        <a:t>Fortinet</a:t>
                      </a:r>
                      <a:r>
                        <a:rPr lang="pl-PL" sz="1400" dirty="0">
                          <a:effectLst/>
                        </a:rPr>
                        <a:t>).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Wdrożenie rozwiązania </a:t>
                      </a:r>
                      <a:r>
                        <a:rPr lang="pl-PL" sz="1400" dirty="0" err="1">
                          <a:effectLst/>
                        </a:rPr>
                        <a:t>Next-generation</a:t>
                      </a:r>
                      <a:r>
                        <a:rPr lang="pl-PL" sz="1400" dirty="0">
                          <a:effectLst/>
                        </a:rPr>
                        <a:t> </a:t>
                      </a:r>
                      <a:r>
                        <a:rPr lang="pl-PL" sz="1400" dirty="0" err="1">
                          <a:effectLst/>
                        </a:rPr>
                        <a:t>firewalls</a:t>
                      </a:r>
                      <a:r>
                        <a:rPr lang="pl-PL" sz="1400" dirty="0">
                          <a:effectLst/>
                        </a:rPr>
                        <a:t> wykorzystującego klaster </a:t>
                      </a:r>
                      <a:r>
                        <a:rPr lang="pl-PL" sz="1400" dirty="0" err="1">
                          <a:effectLst/>
                        </a:rPr>
                        <a:t>Fortigate</a:t>
                      </a:r>
                      <a:r>
                        <a:rPr lang="pl-PL" sz="1400" dirty="0">
                          <a:effectLst/>
                        </a:rPr>
                        <a:t> zainstalowany w ośrodkach Warszawa - Bydgoszcz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402" marR="23402" marT="0" marB="0"/>
                </a:tc>
                <a:extLst>
                  <a:ext uri="{0D108BD9-81ED-4DB2-BD59-A6C34878D82A}">
                    <a16:rowId xmlns:a16="http://schemas.microsoft.com/office/drawing/2014/main" val="2645039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80563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978812" y="1081661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 </a:t>
            </a: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– integracja</a:t>
            </a:r>
          </a:p>
        </p:txBody>
      </p:sp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E8961747-111A-4D58-9A2D-23C8FCCA72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8586540"/>
              </p:ext>
            </p:extLst>
          </p:nvPr>
        </p:nvGraphicFramePr>
        <p:xfrm>
          <a:off x="235974" y="1832257"/>
          <a:ext cx="11720051" cy="40545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083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39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05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443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927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107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produktu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Faktyczny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Nazwa zintegrowanych systemów/ modułów/funkcjonalności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Uwagi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952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System Archiwum Dokumentów Elektronicznych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2060"/>
                          </a:solidFill>
                          <a:effectLst/>
                        </a:rPr>
                        <a:t>2020.06.30</a:t>
                      </a:r>
                      <a:endParaRPr lang="pl-PL" sz="12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2060"/>
                          </a:solidFill>
                          <a:effectLst/>
                        </a:rPr>
                        <a:t>2020.06.30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1" dirty="0" err="1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ePUAP</a:t>
                      </a:r>
                      <a:r>
                        <a:rPr lang="pl-PL" sz="12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(Elektroniczna Platforma Usług Administracji Publicznej)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REGON (BIR1 - Baza Internetowa REGON 1)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Baza TERYT (TERYT ws1)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Profil Zaufany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System </a:t>
                      </a:r>
                      <a:r>
                        <a:rPr lang="pl-PL" sz="1200" b="0" i="1" kern="1200" dirty="0" err="1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ZoSIA</a:t>
                      </a:r>
                      <a:r>
                        <a:rPr lang="pl-PL" sz="1200" b="0" i="1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(Zintegrowany System Informacji Archiwalnej)</a:t>
                      </a:r>
                      <a:endParaRPr lang="pl-PL" sz="12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9453064"/>
                  </a:ext>
                </a:extLst>
              </a:tr>
              <a:tr h="14952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Archiwalna chmura prywatna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2060"/>
                          </a:solidFill>
                          <a:effectLst/>
                        </a:rPr>
                        <a:t>2020.06.30</a:t>
                      </a:r>
                      <a:endParaRPr lang="pl-PL" sz="12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2060"/>
                          </a:solidFill>
                          <a:effectLst/>
                        </a:rPr>
                        <a:t>2020.06.30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2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95110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75362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978812" y="1081661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 </a:t>
            </a: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– integracja</a:t>
            </a:r>
          </a:p>
        </p:txBody>
      </p:sp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E8961747-111A-4D58-9A2D-23C8FCCA72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0224522"/>
              </p:ext>
            </p:extLst>
          </p:nvPr>
        </p:nvGraphicFramePr>
        <p:xfrm>
          <a:off x="235974" y="1832257"/>
          <a:ext cx="11720051" cy="479482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083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39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05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443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927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107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produktu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Faktyczny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Nazwa zintegrowanych systemów/ modułów/funkcjonalności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Uwagi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952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1" dirty="0">
                          <a:solidFill>
                            <a:srgbClr val="002060"/>
                          </a:solidFill>
                          <a:effectLst/>
                        </a:rPr>
                        <a:t>E-usługa umożliwiająca przekazanie do właściwego archiwum państwowego wniosku dotyczącego przekazania materiałów archiwalnych do archiwum państwowego. Typ e-usługi wewnątrz administracyjna A2A, Poziom dojrzałości 4.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E-usługa umożliwiająca przekazanie materiałów archiwalnych w postaci paczki archiwalnej do archiwum państwowego według zatwierdzonego wniosku. Typ e-usługi wewnątrz administracyjna A2A, Poziom dojrzałości 4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E-usługa umożliwiająca przekazanie materiałów archiwalnych w postaci innej niż paczka archiwalna do archiwum państwowego. Typ e-usługi publiczna A2B, A2C, Poziom dojrzałości 4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E-usługa umożliwiająca wyszukiwanie i zamówienie materiałów archiwalnych niedostępnych publicznie. Typ e-usługi publiczna A2B, A2C, Poziom dojrzałości 4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E-usługi funkcjonują w ramach systemu ADE działającego w archiwalnej chmurze prywatnej.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2060"/>
                          </a:solidFill>
                          <a:effectLst/>
                        </a:rPr>
                        <a:t>2020.06.30</a:t>
                      </a:r>
                      <a:endParaRPr lang="pl-PL" sz="12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2060"/>
                          </a:solidFill>
                          <a:effectLst/>
                        </a:rPr>
                        <a:t>2020.06.30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1" dirty="0" err="1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ePUAP</a:t>
                      </a:r>
                      <a:r>
                        <a:rPr lang="pl-PL" sz="12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(Elektroniczna Platforma Usług Administracji Publicznej)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REGON (BIR1 - Baza Internetowa REGON 1)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Baza TERYT (TERYT ws1)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Profil Zaufany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2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Profil zaufany - w zakresie potwierdzania tożsamości użytkownika systemu ADE  - podpisanie wniosków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836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E-usługa umożliwiająca wyszukiwanie i zamówienie materiałów archiwalnych niedostępnych publicznie. </a:t>
                      </a:r>
                      <a:r>
                        <a:rPr lang="pl-PL" sz="1200" b="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Typ e-usługi publiczna A2B, A2C, Poziom dojrzałości 4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1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E-usługa umożliwiająca wyszukiwanie i dostęp do materiałów archiwalnych otwartych. </a:t>
                      </a:r>
                      <a:r>
                        <a:rPr lang="pl-PL" sz="1200" b="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Typ e-usługi publiczna A2B, A2C, Poziom dojrzałości 4</a:t>
                      </a:r>
                      <a:r>
                        <a:rPr lang="pl-PL" sz="1200" b="0" i="1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E-usługi funkcjonują w ramach systemu ADE działającego w archiwalnej chmurze prywatnej.</a:t>
                      </a: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</a:rPr>
                        <a:t>2020.06.30</a:t>
                      </a: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</a:rPr>
                        <a:t>2020.06.30</a:t>
                      </a: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System </a:t>
                      </a:r>
                      <a:r>
                        <a:rPr lang="pl-PL" sz="1200" b="0" i="1" kern="1200" dirty="0" err="1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ZoSIA</a:t>
                      </a:r>
                      <a:r>
                        <a:rPr lang="pl-PL" sz="1200" b="0" i="1" kern="12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(Zintegrowany System Informacji Archiwalnej)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b="0" i="1" kern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60355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870657" y="1160319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 </a:t>
            </a: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– integracja</a:t>
            </a: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7C621262-F4A6-4077-8186-9DD1EA585DBE}"/>
              </a:ext>
            </a:extLst>
          </p:cNvPr>
          <p:cNvSpPr txBox="1"/>
          <p:nvPr/>
        </p:nvSpPr>
        <p:spPr>
          <a:xfrm>
            <a:off x="754602" y="2406224"/>
            <a:ext cx="10955044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l-PL" sz="2800" dirty="0">
                <a:solidFill>
                  <a:srgbClr val="002060"/>
                </a:solidFill>
              </a:rPr>
              <a:t>Dodatkowo w ramach realizacji projektu, zbudowany został interfejs API EZD – umożliwiający integrację systemów klasy EZD, funkcjonujących w jednostkach organizacyjnych przekazujących materiały archiwalne z systemem ADE. </a:t>
            </a:r>
          </a:p>
          <a:p>
            <a:pPr algn="just"/>
            <a:r>
              <a:rPr lang="pl-PL" sz="2800" dirty="0">
                <a:solidFill>
                  <a:srgbClr val="002060"/>
                </a:solidFill>
              </a:rPr>
              <a:t>Za jego pomocą stanie się możliwe przekazanie wniosków oraz materiałów archiwalnych do systemu ADE bezpośrednio z systemu EZD (z pominięciem konieczności logowania się użytkownika w systemie ADE (Portal Jednostki)).</a:t>
            </a:r>
          </a:p>
        </p:txBody>
      </p:sp>
    </p:spTree>
    <p:extLst>
      <p:ext uri="{BB962C8B-B14F-4D97-AF65-F5344CB8AC3E}">
        <p14:creationId xmlns:p14="http://schemas.microsoft.com/office/powerpoint/2010/main" val="39349819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>
            <a:spLocks noGrp="1"/>
          </p:cNvSpPr>
          <p:nvPr>
            <p:ph type="subTitle" idx="1"/>
          </p:nvPr>
        </p:nvSpPr>
        <p:spPr>
          <a:xfrm>
            <a:off x="1775522" y="1484784"/>
            <a:ext cx="8640961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 </a:t>
            </a: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– Integracja</a:t>
            </a:r>
            <a:endParaRPr lang="pl-PL" dirty="0"/>
          </a:p>
        </p:txBody>
      </p:sp>
      <p:sp>
        <p:nvSpPr>
          <p:cNvPr id="43" name="Prostokąt 42"/>
          <p:cNvSpPr/>
          <p:nvPr/>
        </p:nvSpPr>
        <p:spPr>
          <a:xfrm>
            <a:off x="3310056" y="2638590"/>
            <a:ext cx="1493999" cy="79208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0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Baza TERYT (TERYT ws1)</a:t>
            </a:r>
          </a:p>
        </p:txBody>
      </p:sp>
      <p:sp>
        <p:nvSpPr>
          <p:cNvPr id="44" name="Prostokąt 43"/>
          <p:cNvSpPr/>
          <p:nvPr/>
        </p:nvSpPr>
        <p:spPr>
          <a:xfrm>
            <a:off x="8910516" y="4870506"/>
            <a:ext cx="1494000" cy="792088"/>
          </a:xfrm>
          <a:prstGeom prst="rect">
            <a:avLst/>
          </a:prstGeom>
          <a:solidFill>
            <a:srgbClr val="0071E2"/>
          </a:solidFill>
          <a:ln>
            <a:solidFill>
              <a:srgbClr val="0071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0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Systemy klasy EZD</a:t>
            </a:r>
            <a:endParaRPr kumimoji="0" lang="pl-PL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5" name="Prostokąt 44"/>
          <p:cNvSpPr/>
          <p:nvPr/>
        </p:nvSpPr>
        <p:spPr>
          <a:xfrm>
            <a:off x="1716636" y="3797891"/>
            <a:ext cx="1494000" cy="7920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900" b="1" i="1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System ADE: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900" b="1" i="1" dirty="0">
                <a:solidFill>
                  <a:srgbClr val="44546A"/>
                </a:solidFill>
                <a:latin typeface="Calibri" panose="020F0502020204030204"/>
              </a:rPr>
              <a:t>Portal jednostki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900" b="1" i="1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Portal publiczny</a:t>
            </a:r>
          </a:p>
        </p:txBody>
      </p:sp>
      <p:cxnSp>
        <p:nvCxnSpPr>
          <p:cNvPr id="49" name="Łącznik prosty 48"/>
          <p:cNvCxnSpPr/>
          <p:nvPr/>
        </p:nvCxnSpPr>
        <p:spPr>
          <a:xfrm flipV="1">
            <a:off x="1441334" y="3409636"/>
            <a:ext cx="3" cy="507832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Łącznik prosty ze strzałką 49"/>
          <p:cNvCxnSpPr/>
          <p:nvPr/>
        </p:nvCxnSpPr>
        <p:spPr>
          <a:xfrm flipH="1">
            <a:off x="1716633" y="5082860"/>
            <a:ext cx="293338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Łącznik prosty 51"/>
          <p:cNvCxnSpPr/>
          <p:nvPr/>
        </p:nvCxnSpPr>
        <p:spPr>
          <a:xfrm>
            <a:off x="2009971" y="4589979"/>
            <a:ext cx="0" cy="507832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Łącznik prosty ze strzałką 52"/>
          <p:cNvCxnSpPr/>
          <p:nvPr/>
        </p:nvCxnSpPr>
        <p:spPr>
          <a:xfrm>
            <a:off x="1441337" y="4476409"/>
            <a:ext cx="275296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Prostokąt 61"/>
          <p:cNvSpPr/>
          <p:nvPr/>
        </p:nvSpPr>
        <p:spPr>
          <a:xfrm>
            <a:off x="222636" y="4899500"/>
            <a:ext cx="1494000" cy="79208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0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REGON (BIR1 - Baza Internetowa REGON 1)</a:t>
            </a:r>
            <a:endParaRPr kumimoji="0" lang="pl-PL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68" name="Łącznik prosty 67"/>
          <p:cNvCxnSpPr/>
          <p:nvPr/>
        </p:nvCxnSpPr>
        <p:spPr>
          <a:xfrm flipV="1">
            <a:off x="2009971" y="3287248"/>
            <a:ext cx="3" cy="507832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Łącznik prosty ze strzałką 68"/>
          <p:cNvCxnSpPr/>
          <p:nvPr/>
        </p:nvCxnSpPr>
        <p:spPr>
          <a:xfrm flipH="1">
            <a:off x="1716636" y="3296639"/>
            <a:ext cx="293338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Łącznik prosty ze strzałką 71"/>
          <p:cNvCxnSpPr/>
          <p:nvPr/>
        </p:nvCxnSpPr>
        <p:spPr>
          <a:xfrm>
            <a:off x="1441334" y="3917468"/>
            <a:ext cx="275296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Łącznik prosty 79"/>
          <p:cNvCxnSpPr/>
          <p:nvPr/>
        </p:nvCxnSpPr>
        <p:spPr>
          <a:xfrm flipV="1">
            <a:off x="1449246" y="4467451"/>
            <a:ext cx="0" cy="432049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Prostokąt 80"/>
          <p:cNvSpPr/>
          <p:nvPr/>
        </p:nvSpPr>
        <p:spPr>
          <a:xfrm>
            <a:off x="222636" y="2608590"/>
            <a:ext cx="1494000" cy="79208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000" b="0" i="1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ePUAP</a:t>
            </a:r>
            <a:r>
              <a:rPr kumimoji="0" lang="pl-PL" sz="10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(Elektroniczna Platforma Usług Administracji Publicznej)</a:t>
            </a:r>
            <a:endParaRPr kumimoji="0" lang="pl-PL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4" name="pole tekstowe 83"/>
          <p:cNvSpPr txBox="1"/>
          <p:nvPr/>
        </p:nvSpPr>
        <p:spPr>
          <a:xfrm>
            <a:off x="10416478" y="1230212"/>
            <a:ext cx="1777437" cy="12479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2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Oznaczenia powiązanych </a:t>
            </a:r>
          </a:p>
          <a:p>
            <a:pPr marL="0" marR="0" lvl="0" indent="0" algn="l" defTabSz="914400" rtl="0" eaLnBrk="1" fontAlgn="auto" latinLnBrk="0" hangingPunct="1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2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systemów:</a:t>
            </a:r>
          </a:p>
          <a:p>
            <a:pPr marL="0" marR="0" lvl="0" indent="0" algn="l" defTabSz="914400" rtl="0" eaLnBrk="1" fontAlgn="auto" latinLnBrk="0" hangingPunct="1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2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   modyfikowany</a:t>
            </a:r>
          </a:p>
          <a:p>
            <a:pPr marL="0" marR="0" lvl="0" indent="0" algn="l" defTabSz="914400" rtl="0" eaLnBrk="1" fontAlgn="auto" latinLnBrk="0" hangingPunct="1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2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   istniejący</a:t>
            </a:r>
          </a:p>
          <a:p>
            <a:pPr marL="0" marR="0" lvl="0" indent="0" algn="l" defTabSz="914400" rtl="0" eaLnBrk="1" fontAlgn="auto" latinLnBrk="0" hangingPunct="1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2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dot. systemów własnych oraz innych jednostek</a:t>
            </a: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6" name="Prostokąt 85"/>
          <p:cNvSpPr/>
          <p:nvPr/>
        </p:nvSpPr>
        <p:spPr>
          <a:xfrm>
            <a:off x="10534071" y="1672622"/>
            <a:ext cx="144016" cy="144000"/>
          </a:xfrm>
          <a:prstGeom prst="rect">
            <a:avLst/>
          </a:prstGeom>
          <a:solidFill>
            <a:srgbClr val="0071E2"/>
          </a:solidFill>
          <a:ln>
            <a:solidFill>
              <a:srgbClr val="0071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7" name="Prostokąt 86"/>
          <p:cNvSpPr/>
          <p:nvPr/>
        </p:nvSpPr>
        <p:spPr>
          <a:xfrm>
            <a:off x="10534071" y="1874727"/>
            <a:ext cx="144016" cy="144000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0EF93794-33F3-48EC-BEB6-A97D6CDA717B}"/>
              </a:ext>
            </a:extLst>
          </p:cNvPr>
          <p:cNvSpPr/>
          <p:nvPr/>
        </p:nvSpPr>
        <p:spPr>
          <a:xfrm>
            <a:off x="7007066" y="3797891"/>
            <a:ext cx="1494000" cy="7920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900" b="1" i="1" dirty="0">
                <a:solidFill>
                  <a:srgbClr val="44546A"/>
                </a:solidFill>
                <a:latin typeface="Calibri" panose="020F0502020204030204"/>
              </a:rPr>
              <a:t>System ADE: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900" b="1" i="1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Portal </a:t>
            </a:r>
            <a:r>
              <a:rPr lang="pl-PL" sz="900" b="1" i="1" dirty="0">
                <a:solidFill>
                  <a:srgbClr val="44546A"/>
                </a:solidFill>
                <a:latin typeface="Calibri" panose="020F0502020204030204"/>
              </a:rPr>
              <a:t>archiwisty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900" b="1" i="1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Portal administratora</a:t>
            </a:r>
          </a:p>
        </p:txBody>
      </p:sp>
      <p:cxnSp>
        <p:nvCxnSpPr>
          <p:cNvPr id="93" name="Łącznik prosty 92">
            <a:extLst>
              <a:ext uri="{FF2B5EF4-FFF2-40B4-BE49-F238E27FC236}">
                <a16:creationId xmlns:a16="http://schemas.microsoft.com/office/drawing/2014/main" id="{AAEE87B4-B1D5-4B54-A1EF-E84D7CA90CA5}"/>
              </a:ext>
            </a:extLst>
          </p:cNvPr>
          <p:cNvCxnSpPr/>
          <p:nvPr/>
        </p:nvCxnSpPr>
        <p:spPr>
          <a:xfrm>
            <a:off x="3023505" y="3287248"/>
            <a:ext cx="0" cy="507832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Łącznik prosty 93">
            <a:extLst>
              <a:ext uri="{FF2B5EF4-FFF2-40B4-BE49-F238E27FC236}">
                <a16:creationId xmlns:a16="http://schemas.microsoft.com/office/drawing/2014/main" id="{21DCBB52-F398-49AC-A613-C1128F387C9C}"/>
              </a:ext>
            </a:extLst>
          </p:cNvPr>
          <p:cNvCxnSpPr/>
          <p:nvPr/>
        </p:nvCxnSpPr>
        <p:spPr>
          <a:xfrm>
            <a:off x="3001969" y="4594088"/>
            <a:ext cx="0" cy="507832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Łącznik prosty ze strzałką 94">
            <a:extLst>
              <a:ext uri="{FF2B5EF4-FFF2-40B4-BE49-F238E27FC236}">
                <a16:creationId xmlns:a16="http://schemas.microsoft.com/office/drawing/2014/main" id="{9FE7DED9-0E38-44F8-84C7-1F83FCEC5516}"/>
              </a:ext>
            </a:extLst>
          </p:cNvPr>
          <p:cNvCxnSpPr/>
          <p:nvPr/>
        </p:nvCxnSpPr>
        <p:spPr>
          <a:xfrm>
            <a:off x="3023505" y="3296639"/>
            <a:ext cx="275296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Łącznik prosty ze strzałką 95">
            <a:extLst>
              <a:ext uri="{FF2B5EF4-FFF2-40B4-BE49-F238E27FC236}">
                <a16:creationId xmlns:a16="http://schemas.microsoft.com/office/drawing/2014/main" id="{615D22A7-F010-4F43-9017-CC0DB46A63D2}"/>
              </a:ext>
            </a:extLst>
          </p:cNvPr>
          <p:cNvCxnSpPr/>
          <p:nvPr/>
        </p:nvCxnSpPr>
        <p:spPr>
          <a:xfrm>
            <a:off x="2997111" y="5097811"/>
            <a:ext cx="275296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rostokąt 8">
            <a:extLst>
              <a:ext uri="{FF2B5EF4-FFF2-40B4-BE49-F238E27FC236}">
                <a16:creationId xmlns:a16="http://schemas.microsoft.com/office/drawing/2014/main" id="{BDFC84D2-F271-4A4E-AF68-8562AE50BBC4}"/>
              </a:ext>
            </a:extLst>
          </p:cNvPr>
          <p:cNvSpPr/>
          <p:nvPr/>
        </p:nvSpPr>
        <p:spPr>
          <a:xfrm>
            <a:off x="3301883" y="4836696"/>
            <a:ext cx="1494000" cy="79208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kumimoji="0" lang="pl-PL" sz="10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Profil Zaufany</a:t>
            </a:r>
            <a:endParaRPr kumimoji="0" lang="pl-PL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40D91173-D0CE-4505-A513-FC7945D723AE}"/>
              </a:ext>
            </a:extLst>
          </p:cNvPr>
          <p:cNvSpPr/>
          <p:nvPr/>
        </p:nvSpPr>
        <p:spPr>
          <a:xfrm>
            <a:off x="5122303" y="2638590"/>
            <a:ext cx="1494000" cy="79208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000" b="0" i="1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REGON (BIR1 - Baza Internetowa REGON 1)</a:t>
            </a:r>
            <a:endParaRPr kumimoji="0" lang="pl-PL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E8073063-1EFD-4B48-99F2-E6C01F66C1D2}"/>
              </a:ext>
            </a:extLst>
          </p:cNvPr>
          <p:cNvSpPr/>
          <p:nvPr/>
        </p:nvSpPr>
        <p:spPr>
          <a:xfrm>
            <a:off x="5132010" y="4843895"/>
            <a:ext cx="1493999" cy="79208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0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Baza TERYT (TERYT ws1)</a:t>
            </a:r>
          </a:p>
        </p:txBody>
      </p:sp>
      <p:sp>
        <p:nvSpPr>
          <p:cNvPr id="14" name="Prostokąt 13">
            <a:extLst>
              <a:ext uri="{FF2B5EF4-FFF2-40B4-BE49-F238E27FC236}">
                <a16:creationId xmlns:a16="http://schemas.microsoft.com/office/drawing/2014/main" id="{AC46E30A-6B7E-4DCC-A38F-6B6220C95B34}"/>
              </a:ext>
            </a:extLst>
          </p:cNvPr>
          <p:cNvSpPr/>
          <p:nvPr/>
        </p:nvSpPr>
        <p:spPr>
          <a:xfrm>
            <a:off x="8850475" y="2719641"/>
            <a:ext cx="1494000" cy="79208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0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System </a:t>
            </a:r>
            <a:r>
              <a:rPr kumimoji="0" lang="pl-PL" sz="1000" b="0" i="1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ZoSIA</a:t>
            </a:r>
            <a:endParaRPr kumimoji="0" lang="pl-PL" sz="1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03" name="Łącznik prosty 102">
            <a:extLst>
              <a:ext uri="{FF2B5EF4-FFF2-40B4-BE49-F238E27FC236}">
                <a16:creationId xmlns:a16="http://schemas.microsoft.com/office/drawing/2014/main" id="{9B6018C2-17D2-4B4E-A90C-BB06022011BA}"/>
              </a:ext>
            </a:extLst>
          </p:cNvPr>
          <p:cNvCxnSpPr>
            <a:cxnSpLocks/>
          </p:cNvCxnSpPr>
          <p:nvPr/>
        </p:nvCxnSpPr>
        <p:spPr>
          <a:xfrm>
            <a:off x="7141922" y="3296639"/>
            <a:ext cx="0" cy="507832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Łącznik prosty 103">
            <a:extLst>
              <a:ext uri="{FF2B5EF4-FFF2-40B4-BE49-F238E27FC236}">
                <a16:creationId xmlns:a16="http://schemas.microsoft.com/office/drawing/2014/main" id="{169472DC-99D0-494C-9777-1F6DB2799197}"/>
              </a:ext>
            </a:extLst>
          </p:cNvPr>
          <p:cNvCxnSpPr/>
          <p:nvPr/>
        </p:nvCxnSpPr>
        <p:spPr>
          <a:xfrm>
            <a:off x="7141922" y="4589979"/>
            <a:ext cx="0" cy="507832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Łącznik prosty 104">
            <a:extLst>
              <a:ext uri="{FF2B5EF4-FFF2-40B4-BE49-F238E27FC236}">
                <a16:creationId xmlns:a16="http://schemas.microsoft.com/office/drawing/2014/main" id="{AF5FF256-56DA-402B-A699-BB47CD352D1E}"/>
              </a:ext>
            </a:extLst>
          </p:cNvPr>
          <p:cNvCxnSpPr/>
          <p:nvPr/>
        </p:nvCxnSpPr>
        <p:spPr>
          <a:xfrm>
            <a:off x="3477746" y="3429000"/>
            <a:ext cx="0" cy="507832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Łącznik prosty 105">
            <a:extLst>
              <a:ext uri="{FF2B5EF4-FFF2-40B4-BE49-F238E27FC236}">
                <a16:creationId xmlns:a16="http://schemas.microsoft.com/office/drawing/2014/main" id="{395A6273-4F6B-4B9E-9B80-296D109A75C1}"/>
              </a:ext>
            </a:extLst>
          </p:cNvPr>
          <p:cNvCxnSpPr/>
          <p:nvPr/>
        </p:nvCxnSpPr>
        <p:spPr>
          <a:xfrm>
            <a:off x="3477746" y="4336063"/>
            <a:ext cx="0" cy="507832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Łącznik prosty 106">
            <a:extLst>
              <a:ext uri="{FF2B5EF4-FFF2-40B4-BE49-F238E27FC236}">
                <a16:creationId xmlns:a16="http://schemas.microsoft.com/office/drawing/2014/main" id="{7FAA48B4-D828-4212-AED9-239187825196}"/>
              </a:ext>
            </a:extLst>
          </p:cNvPr>
          <p:cNvCxnSpPr/>
          <p:nvPr/>
        </p:nvCxnSpPr>
        <p:spPr>
          <a:xfrm>
            <a:off x="8378219" y="4590410"/>
            <a:ext cx="0" cy="507832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Łącznik prosty 107">
            <a:extLst>
              <a:ext uri="{FF2B5EF4-FFF2-40B4-BE49-F238E27FC236}">
                <a16:creationId xmlns:a16="http://schemas.microsoft.com/office/drawing/2014/main" id="{52528A97-A67F-4DD4-9544-4BF7A73A4264}"/>
              </a:ext>
            </a:extLst>
          </p:cNvPr>
          <p:cNvCxnSpPr/>
          <p:nvPr/>
        </p:nvCxnSpPr>
        <p:spPr>
          <a:xfrm>
            <a:off x="8378219" y="3287248"/>
            <a:ext cx="0" cy="507832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Łącznik prosty ze strzałką 109">
            <a:extLst>
              <a:ext uri="{FF2B5EF4-FFF2-40B4-BE49-F238E27FC236}">
                <a16:creationId xmlns:a16="http://schemas.microsoft.com/office/drawing/2014/main" id="{2CFDB706-E086-4690-BA22-26AD7DC7E824}"/>
              </a:ext>
            </a:extLst>
          </p:cNvPr>
          <p:cNvCxnSpPr>
            <a:cxnSpLocks/>
          </p:cNvCxnSpPr>
          <p:nvPr/>
        </p:nvCxnSpPr>
        <p:spPr>
          <a:xfrm flipH="1">
            <a:off x="6614352" y="3287248"/>
            <a:ext cx="527570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Łącznik prosty ze strzałką 110">
            <a:extLst>
              <a:ext uri="{FF2B5EF4-FFF2-40B4-BE49-F238E27FC236}">
                <a16:creationId xmlns:a16="http://schemas.microsoft.com/office/drawing/2014/main" id="{A7F86B56-A6B8-4C5F-A62B-0D4383F7B439}"/>
              </a:ext>
            </a:extLst>
          </p:cNvPr>
          <p:cNvCxnSpPr>
            <a:cxnSpLocks/>
          </p:cNvCxnSpPr>
          <p:nvPr/>
        </p:nvCxnSpPr>
        <p:spPr>
          <a:xfrm flipH="1">
            <a:off x="3210636" y="3930370"/>
            <a:ext cx="267110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Łącznik prosty ze strzałką 111">
            <a:extLst>
              <a:ext uri="{FF2B5EF4-FFF2-40B4-BE49-F238E27FC236}">
                <a16:creationId xmlns:a16="http://schemas.microsoft.com/office/drawing/2014/main" id="{702E422F-1671-4571-800F-098CCDE5836F}"/>
              </a:ext>
            </a:extLst>
          </p:cNvPr>
          <p:cNvCxnSpPr>
            <a:cxnSpLocks/>
          </p:cNvCxnSpPr>
          <p:nvPr/>
        </p:nvCxnSpPr>
        <p:spPr>
          <a:xfrm flipH="1">
            <a:off x="6614351" y="5082860"/>
            <a:ext cx="527571" cy="4503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Łącznik prosty ze strzałką 112">
            <a:extLst>
              <a:ext uri="{FF2B5EF4-FFF2-40B4-BE49-F238E27FC236}">
                <a16:creationId xmlns:a16="http://schemas.microsoft.com/office/drawing/2014/main" id="{F0A5ED5B-F1AC-467E-AB6B-71B930CA4AF8}"/>
              </a:ext>
            </a:extLst>
          </p:cNvPr>
          <p:cNvCxnSpPr/>
          <p:nvPr/>
        </p:nvCxnSpPr>
        <p:spPr>
          <a:xfrm flipH="1">
            <a:off x="3197522" y="4336063"/>
            <a:ext cx="293338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Łącznik prosty ze strzałką 114">
            <a:extLst>
              <a:ext uri="{FF2B5EF4-FFF2-40B4-BE49-F238E27FC236}">
                <a16:creationId xmlns:a16="http://schemas.microsoft.com/office/drawing/2014/main" id="{192D72E0-209A-4AEF-9D53-26B603CBD4CB}"/>
              </a:ext>
            </a:extLst>
          </p:cNvPr>
          <p:cNvCxnSpPr>
            <a:cxnSpLocks/>
          </p:cNvCxnSpPr>
          <p:nvPr/>
        </p:nvCxnSpPr>
        <p:spPr>
          <a:xfrm>
            <a:off x="8378219" y="3296639"/>
            <a:ext cx="472256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Łącznik prosty ze strzałką 115">
            <a:extLst>
              <a:ext uri="{FF2B5EF4-FFF2-40B4-BE49-F238E27FC236}">
                <a16:creationId xmlns:a16="http://schemas.microsoft.com/office/drawing/2014/main" id="{DA577EA2-A14E-4762-B380-D544980A921B}"/>
              </a:ext>
            </a:extLst>
          </p:cNvPr>
          <p:cNvCxnSpPr>
            <a:cxnSpLocks/>
          </p:cNvCxnSpPr>
          <p:nvPr/>
        </p:nvCxnSpPr>
        <p:spPr>
          <a:xfrm>
            <a:off x="8378219" y="5097811"/>
            <a:ext cx="532297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Łącznik prosty 117">
            <a:extLst>
              <a:ext uri="{FF2B5EF4-FFF2-40B4-BE49-F238E27FC236}">
                <a16:creationId xmlns:a16="http://schemas.microsoft.com/office/drawing/2014/main" id="{D16F7F3D-953D-40F0-B6CC-59B2817D0E83}"/>
              </a:ext>
            </a:extLst>
          </p:cNvPr>
          <p:cNvCxnSpPr/>
          <p:nvPr/>
        </p:nvCxnSpPr>
        <p:spPr>
          <a:xfrm>
            <a:off x="6408857" y="4328864"/>
            <a:ext cx="0" cy="507832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Łącznik prosty 120">
            <a:extLst>
              <a:ext uri="{FF2B5EF4-FFF2-40B4-BE49-F238E27FC236}">
                <a16:creationId xmlns:a16="http://schemas.microsoft.com/office/drawing/2014/main" id="{850F2F14-C630-4369-9793-3BCF917E6911}"/>
              </a:ext>
            </a:extLst>
          </p:cNvPr>
          <p:cNvCxnSpPr/>
          <p:nvPr/>
        </p:nvCxnSpPr>
        <p:spPr>
          <a:xfrm>
            <a:off x="9165374" y="4391668"/>
            <a:ext cx="0" cy="507832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Łącznik prosty 121">
            <a:extLst>
              <a:ext uri="{FF2B5EF4-FFF2-40B4-BE49-F238E27FC236}">
                <a16:creationId xmlns:a16="http://schemas.microsoft.com/office/drawing/2014/main" id="{5FFE5293-5B01-4057-9E30-A0EC8D88FEE4}"/>
              </a:ext>
            </a:extLst>
          </p:cNvPr>
          <p:cNvCxnSpPr/>
          <p:nvPr/>
        </p:nvCxnSpPr>
        <p:spPr>
          <a:xfrm>
            <a:off x="6408857" y="3429000"/>
            <a:ext cx="0" cy="507832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Łącznik prosty ze strzałką 122">
            <a:extLst>
              <a:ext uri="{FF2B5EF4-FFF2-40B4-BE49-F238E27FC236}">
                <a16:creationId xmlns:a16="http://schemas.microsoft.com/office/drawing/2014/main" id="{FF6FEF38-B16E-429B-832B-454EEE50D602}"/>
              </a:ext>
            </a:extLst>
          </p:cNvPr>
          <p:cNvCxnSpPr>
            <a:cxnSpLocks/>
          </p:cNvCxnSpPr>
          <p:nvPr/>
        </p:nvCxnSpPr>
        <p:spPr>
          <a:xfrm>
            <a:off x="6408857" y="4336063"/>
            <a:ext cx="598209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Łącznik prosty ze strzałką 123">
            <a:extLst>
              <a:ext uri="{FF2B5EF4-FFF2-40B4-BE49-F238E27FC236}">
                <a16:creationId xmlns:a16="http://schemas.microsoft.com/office/drawing/2014/main" id="{F28182A1-8BD6-48EE-9308-E194D861C544}"/>
              </a:ext>
            </a:extLst>
          </p:cNvPr>
          <p:cNvCxnSpPr>
            <a:cxnSpLocks/>
          </p:cNvCxnSpPr>
          <p:nvPr/>
        </p:nvCxnSpPr>
        <p:spPr>
          <a:xfrm>
            <a:off x="6408857" y="3930370"/>
            <a:ext cx="598209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Łącznik prosty ze strzałką 125">
            <a:extLst>
              <a:ext uri="{FF2B5EF4-FFF2-40B4-BE49-F238E27FC236}">
                <a16:creationId xmlns:a16="http://schemas.microsoft.com/office/drawing/2014/main" id="{1CC3E478-FBFE-4632-9C7C-AA57D765F776}"/>
              </a:ext>
            </a:extLst>
          </p:cNvPr>
          <p:cNvCxnSpPr>
            <a:cxnSpLocks/>
          </p:cNvCxnSpPr>
          <p:nvPr/>
        </p:nvCxnSpPr>
        <p:spPr>
          <a:xfrm flipH="1">
            <a:off x="8501066" y="4391668"/>
            <a:ext cx="664308" cy="399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pole tekstowe 29">
            <a:extLst>
              <a:ext uri="{FF2B5EF4-FFF2-40B4-BE49-F238E27FC236}">
                <a16:creationId xmlns:a16="http://schemas.microsoft.com/office/drawing/2014/main" id="{490DEE96-C80B-4CF1-AEB4-EB68A5514C5F}"/>
              </a:ext>
            </a:extLst>
          </p:cNvPr>
          <p:cNvSpPr txBox="1"/>
          <p:nvPr/>
        </p:nvSpPr>
        <p:spPr>
          <a:xfrm>
            <a:off x="3313778" y="4436524"/>
            <a:ext cx="1322773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l-PL" sz="800" dirty="0"/>
              <a:t>Potwierdzenie tożsamości użytkownika</a:t>
            </a:r>
          </a:p>
        </p:txBody>
      </p:sp>
      <p:sp>
        <p:nvSpPr>
          <p:cNvPr id="31" name="pole tekstowe 30">
            <a:extLst>
              <a:ext uri="{FF2B5EF4-FFF2-40B4-BE49-F238E27FC236}">
                <a16:creationId xmlns:a16="http://schemas.microsoft.com/office/drawing/2014/main" id="{21948E07-513E-4FFD-9724-6862B2A19B23}"/>
              </a:ext>
            </a:extLst>
          </p:cNvPr>
          <p:cNvSpPr txBox="1"/>
          <p:nvPr/>
        </p:nvSpPr>
        <p:spPr>
          <a:xfrm>
            <a:off x="328305" y="3531477"/>
            <a:ext cx="1322773" cy="21544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l-PL" sz="800" dirty="0"/>
              <a:t>Podpis zaufany</a:t>
            </a:r>
          </a:p>
        </p:txBody>
      </p:sp>
      <p:sp>
        <p:nvSpPr>
          <p:cNvPr id="32" name="pole tekstowe 31">
            <a:extLst>
              <a:ext uri="{FF2B5EF4-FFF2-40B4-BE49-F238E27FC236}">
                <a16:creationId xmlns:a16="http://schemas.microsoft.com/office/drawing/2014/main" id="{2DB0D3C9-6CDE-4BAF-A75D-36ADB0EC58E9}"/>
              </a:ext>
            </a:extLst>
          </p:cNvPr>
          <p:cNvSpPr txBox="1"/>
          <p:nvPr/>
        </p:nvSpPr>
        <p:spPr>
          <a:xfrm>
            <a:off x="3359631" y="3514091"/>
            <a:ext cx="1322773" cy="21544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l-PL" sz="800" dirty="0"/>
              <a:t>Dane adresowe</a:t>
            </a:r>
          </a:p>
        </p:txBody>
      </p:sp>
      <p:sp>
        <p:nvSpPr>
          <p:cNvPr id="33" name="pole tekstowe 32">
            <a:extLst>
              <a:ext uri="{FF2B5EF4-FFF2-40B4-BE49-F238E27FC236}">
                <a16:creationId xmlns:a16="http://schemas.microsoft.com/office/drawing/2014/main" id="{173ED310-26DF-4724-8148-85E3E3EB9417}"/>
              </a:ext>
            </a:extLst>
          </p:cNvPr>
          <p:cNvSpPr txBox="1"/>
          <p:nvPr/>
        </p:nvSpPr>
        <p:spPr>
          <a:xfrm>
            <a:off x="302357" y="4570487"/>
            <a:ext cx="1322773" cy="21544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l-PL" sz="800" dirty="0"/>
              <a:t>Dane REGON</a:t>
            </a:r>
          </a:p>
        </p:txBody>
      </p:sp>
      <p:sp>
        <p:nvSpPr>
          <p:cNvPr id="34" name="pole tekstowe 33">
            <a:extLst>
              <a:ext uri="{FF2B5EF4-FFF2-40B4-BE49-F238E27FC236}">
                <a16:creationId xmlns:a16="http://schemas.microsoft.com/office/drawing/2014/main" id="{97E1A61D-438A-4DD8-8308-490DFCE89496}"/>
              </a:ext>
            </a:extLst>
          </p:cNvPr>
          <p:cNvSpPr txBox="1"/>
          <p:nvPr/>
        </p:nvSpPr>
        <p:spPr>
          <a:xfrm>
            <a:off x="5198056" y="3550555"/>
            <a:ext cx="1322773" cy="21544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l-PL" sz="800" dirty="0"/>
              <a:t>Dane REGON</a:t>
            </a:r>
          </a:p>
        </p:txBody>
      </p:sp>
      <p:sp>
        <p:nvSpPr>
          <p:cNvPr id="35" name="pole tekstowe 34">
            <a:extLst>
              <a:ext uri="{FF2B5EF4-FFF2-40B4-BE49-F238E27FC236}">
                <a16:creationId xmlns:a16="http://schemas.microsoft.com/office/drawing/2014/main" id="{962E42D7-E795-466D-BAAE-53A65FE928A4}"/>
              </a:ext>
            </a:extLst>
          </p:cNvPr>
          <p:cNvSpPr txBox="1"/>
          <p:nvPr/>
        </p:nvSpPr>
        <p:spPr>
          <a:xfrm>
            <a:off x="5278970" y="4502652"/>
            <a:ext cx="1322773" cy="21544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l-PL" sz="800" dirty="0"/>
              <a:t>Dane adresowe</a:t>
            </a:r>
          </a:p>
        </p:txBody>
      </p:sp>
      <p:sp>
        <p:nvSpPr>
          <p:cNvPr id="36" name="pole tekstowe 35">
            <a:extLst>
              <a:ext uri="{FF2B5EF4-FFF2-40B4-BE49-F238E27FC236}">
                <a16:creationId xmlns:a16="http://schemas.microsoft.com/office/drawing/2014/main" id="{7F2F1AEC-A39D-49C4-8083-1FF8459F87EF}"/>
              </a:ext>
            </a:extLst>
          </p:cNvPr>
          <p:cNvSpPr txBox="1"/>
          <p:nvPr/>
        </p:nvSpPr>
        <p:spPr>
          <a:xfrm>
            <a:off x="7432228" y="3376098"/>
            <a:ext cx="1322773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l-PL" sz="800" dirty="0"/>
              <a:t>Informacja o przejętych materiałach archiwalnych</a:t>
            </a:r>
          </a:p>
        </p:txBody>
      </p:sp>
      <p:sp>
        <p:nvSpPr>
          <p:cNvPr id="38" name="pole tekstowe 37">
            <a:extLst>
              <a:ext uri="{FF2B5EF4-FFF2-40B4-BE49-F238E27FC236}">
                <a16:creationId xmlns:a16="http://schemas.microsoft.com/office/drawing/2014/main" id="{D32B80C8-FB99-4F04-8FC1-777DCB4F5E1D}"/>
              </a:ext>
            </a:extLst>
          </p:cNvPr>
          <p:cNvSpPr txBox="1"/>
          <p:nvPr/>
        </p:nvSpPr>
        <p:spPr>
          <a:xfrm>
            <a:off x="8996129" y="4455177"/>
            <a:ext cx="1322773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l-PL" sz="800" dirty="0"/>
              <a:t>Wniosek i paczka archiwalna</a:t>
            </a:r>
          </a:p>
        </p:txBody>
      </p:sp>
      <p:sp>
        <p:nvSpPr>
          <p:cNvPr id="39" name="pole tekstowe 38">
            <a:extLst>
              <a:ext uri="{FF2B5EF4-FFF2-40B4-BE49-F238E27FC236}">
                <a16:creationId xmlns:a16="http://schemas.microsoft.com/office/drawing/2014/main" id="{DE3A8535-8405-45A0-BEFA-4BB9DD1EC6D3}"/>
              </a:ext>
            </a:extLst>
          </p:cNvPr>
          <p:cNvSpPr txBox="1"/>
          <p:nvPr/>
        </p:nvSpPr>
        <p:spPr>
          <a:xfrm>
            <a:off x="7503120" y="4674842"/>
            <a:ext cx="1322773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l-PL" sz="800" dirty="0"/>
              <a:t>Statusy wniosku i paczki archiwalnej</a:t>
            </a:r>
          </a:p>
        </p:txBody>
      </p:sp>
      <p:sp>
        <p:nvSpPr>
          <p:cNvPr id="40" name="pole tekstowe 39">
            <a:extLst>
              <a:ext uri="{FF2B5EF4-FFF2-40B4-BE49-F238E27FC236}">
                <a16:creationId xmlns:a16="http://schemas.microsoft.com/office/drawing/2014/main" id="{21989F7D-51EB-4571-ACF2-5CC6F71D12C2}"/>
              </a:ext>
            </a:extLst>
          </p:cNvPr>
          <p:cNvSpPr txBox="1"/>
          <p:nvPr/>
        </p:nvSpPr>
        <p:spPr>
          <a:xfrm>
            <a:off x="9078994" y="6258277"/>
            <a:ext cx="36338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i="1" dirty="0"/>
              <a:t>Schemat ukazujący przepływ danych pomiędzy systemami zintegrowanymi z systemem ADE</a:t>
            </a:r>
          </a:p>
        </p:txBody>
      </p:sp>
    </p:spTree>
    <p:extLst>
      <p:ext uri="{BB962C8B-B14F-4D97-AF65-F5344CB8AC3E}">
        <p14:creationId xmlns:p14="http://schemas.microsoft.com/office/powerpoint/2010/main" val="11251672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1775522" y="1484784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REALIZACJA ZALECEŃ KRMC</a:t>
            </a:r>
            <a:endParaRPr lang="pl-PL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9133439"/>
              </p:ext>
            </p:extLst>
          </p:nvPr>
        </p:nvGraphicFramePr>
        <p:xfrm>
          <a:off x="692458" y="2235380"/>
          <a:ext cx="10804140" cy="24468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72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704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365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28585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bg1"/>
                          </a:solidFill>
                        </a:rPr>
                        <a:t>Zalecenie KRMC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bg1"/>
                          </a:solidFill>
                        </a:rPr>
                        <a:t>Poziom wykonania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bg1"/>
                          </a:solidFill>
                        </a:rPr>
                        <a:t>Wyjaśnienia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8101">
                <a:tc>
                  <a:txBody>
                    <a:bodyPr/>
                    <a:lstStyle/>
                    <a:p>
                      <a:pPr algn="l"/>
                      <a:r>
                        <a:rPr lang="pl-PL" sz="1200" i="1" dirty="0">
                          <a:solidFill>
                            <a:srgbClr val="002060"/>
                          </a:solidFill>
                        </a:rPr>
                        <a:t>Zalecenia KRMC oraz Zespołu zadaniowego Rada Architektury IT zgłoszone na etapie opiniowania projektu.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Wykonane w całości</a:t>
                      </a:r>
                      <a:endParaRPr lang="pl-PL" sz="1200" i="1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1" dirty="0">
                          <a:solidFill>
                            <a:srgbClr val="002060"/>
                          </a:solidFill>
                        </a:rPr>
                        <a:t>W zakresie wskazanym w przekazanych zaleceniach uzupełniony został opis projektu oraz wniosek o dofinansowanie, a także pozostała dokumentacja projektowa. Zalecenia zostały również uwzględnione podczas realizacji projektu, na wszystkich etapach budowy systemu ADE.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2405">
                <a:tc>
                  <a:txBody>
                    <a:bodyPr/>
                    <a:lstStyle/>
                    <a:p>
                      <a:pPr algn="l"/>
                      <a:r>
                        <a:rPr lang="pl-PL" sz="1200" i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Zalecenia KRMC zgłoszone do raportu końcowego z realizacji projektu.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Wykonane w całości</a:t>
                      </a:r>
                      <a:endParaRPr lang="pl-PL" dirty="0">
                        <a:solidFill>
                          <a:srgbClr val="002060"/>
                        </a:solidFill>
                      </a:endParaRPr>
                    </a:p>
                    <a:p>
                      <a:pPr algn="l"/>
                      <a:endParaRPr lang="pl-PL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200" i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Raport końcowy został uszczegółowiony w zakresie wskazanym przez </a:t>
                      </a:r>
                      <a:r>
                        <a:rPr lang="pl-PL" sz="1200" i="1" kern="1200" dirty="0" err="1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MFiPR</a:t>
                      </a:r>
                      <a:r>
                        <a:rPr lang="pl-PL" sz="1200" i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94449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1775522" y="1484784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l-PL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itchFamily="18" charset="0"/>
              </a:rPr>
              <a:t>BEZPIECZEŃSTWO SYSTEMU I DANYCH</a:t>
            </a:r>
            <a:endParaRPr kumimoji="0" lang="pl-PL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3484912"/>
              </p:ext>
            </p:extLst>
          </p:nvPr>
        </p:nvGraphicFramePr>
        <p:xfrm>
          <a:off x="695400" y="2235380"/>
          <a:ext cx="10801199" cy="44562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42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069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3624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bg1"/>
                          </a:solidFill>
                        </a:rPr>
                        <a:t>Nazwa 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bg1"/>
                          </a:solidFill>
                        </a:rPr>
                        <a:t>Poziom bezpieczeństwa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5810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E-usługa umożliwiająca przekazanie do właściwego archiwum państwowego wniosku dotyczącego przekazania materiałów archiwalnych do archiwum państwowego. Typ e-usługi wewnątrz administracyjna A2A, Poziom dojrzałości 4.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200" b="1" i="0" dirty="0">
                          <a:solidFill>
                            <a:srgbClr val="0070C0"/>
                          </a:solidFill>
                        </a:rPr>
                        <a:t>Mechanizmy techniczne:</a:t>
                      </a:r>
                    </a:p>
                    <a:p>
                      <a:pPr algn="l"/>
                      <a:r>
                        <a:rPr lang="pl-PL" sz="1200" i="0" dirty="0">
                          <a:solidFill>
                            <a:srgbClr val="0070C0"/>
                          </a:solidFill>
                        </a:rPr>
                        <a:t>1. Infrastruktura sprzętowa: technologia macierzy </a:t>
                      </a:r>
                      <a:r>
                        <a:rPr lang="pl-PL" sz="1200" i="1" dirty="0">
                          <a:solidFill>
                            <a:srgbClr val="0070C0"/>
                          </a:solidFill>
                        </a:rPr>
                        <a:t>WORM (Write </a:t>
                      </a:r>
                      <a:r>
                        <a:rPr lang="pl-PL" sz="1200" i="1" dirty="0" err="1">
                          <a:solidFill>
                            <a:srgbClr val="0070C0"/>
                          </a:solidFill>
                        </a:rPr>
                        <a:t>Once</a:t>
                      </a:r>
                      <a:r>
                        <a:rPr lang="pl-PL" sz="1200" i="1" dirty="0">
                          <a:solidFill>
                            <a:srgbClr val="0070C0"/>
                          </a:solidFill>
                        </a:rPr>
                        <a:t> Read Many), </a:t>
                      </a:r>
                    </a:p>
                    <a:p>
                      <a:pPr algn="l"/>
                      <a:r>
                        <a:rPr lang="pl-PL" sz="1200" i="1" dirty="0">
                          <a:solidFill>
                            <a:srgbClr val="0070C0"/>
                          </a:solidFill>
                        </a:rPr>
                        <a:t>2. LTFS/LTO – backup danych na taśmach,</a:t>
                      </a:r>
                    </a:p>
                    <a:p>
                      <a:pPr algn="l"/>
                      <a:r>
                        <a:rPr lang="pl-PL" sz="1200" i="0" dirty="0">
                          <a:solidFill>
                            <a:srgbClr val="0070C0"/>
                          </a:solidFill>
                        </a:rPr>
                        <a:t>Infrastruktura systemowa (funkcjonalność systemu ADE):</a:t>
                      </a:r>
                    </a:p>
                    <a:p>
                      <a:pPr algn="l"/>
                      <a:r>
                        <a:rPr lang="pl-PL" sz="1200" i="1" dirty="0">
                          <a:solidFill>
                            <a:srgbClr val="0070C0"/>
                          </a:solidFill>
                        </a:rPr>
                        <a:t>3. Logi – zabezpieczanie logów systemowych za pomocą technologii </a:t>
                      </a:r>
                      <a:r>
                        <a:rPr lang="pl-PL" sz="1200" i="1" dirty="0" err="1">
                          <a:solidFill>
                            <a:srgbClr val="0070C0"/>
                          </a:solidFill>
                        </a:rPr>
                        <a:t>blockchain</a:t>
                      </a:r>
                      <a:r>
                        <a:rPr lang="pl-PL" sz="1200" i="1" dirty="0">
                          <a:solidFill>
                            <a:srgbClr val="0070C0"/>
                          </a:solidFill>
                        </a:rPr>
                        <a:t>. </a:t>
                      </a:r>
                    </a:p>
                    <a:p>
                      <a:pPr algn="l"/>
                      <a:r>
                        <a:rPr lang="pl-PL" sz="1200" b="1" i="0" dirty="0">
                          <a:solidFill>
                            <a:srgbClr val="0070C0"/>
                          </a:solidFill>
                        </a:rPr>
                        <a:t>Mechanizmy proceduralne: </a:t>
                      </a:r>
                      <a:r>
                        <a:rPr lang="pl-PL" sz="1200" i="1" dirty="0">
                          <a:solidFill>
                            <a:srgbClr val="0070C0"/>
                          </a:solidFill>
                        </a:rPr>
                        <a:t>Wdrożony System Zarządzania Bezpieczeństwem Informacji.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24673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1" kern="12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E-usługa umożliwiająca przekazanie materiałów archiwalnych w postaci paczki archiwalnej do archiwum państwowego według zatwierdzonego wniosku. Typ e-usługi wewnątrz administracyjna A2A, Poziom dojrzałości 4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Mechanizmy techniczne: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1. Infrastruktura sprzętowa: technologia macierzy </a:t>
                      </a:r>
                      <a:r>
                        <a:rPr kumimoji="0" lang="pl-PL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WORM (Write </a:t>
                      </a:r>
                      <a:r>
                        <a:rPr kumimoji="0" lang="pl-PL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Once</a:t>
                      </a:r>
                      <a:r>
                        <a:rPr kumimoji="0" lang="pl-PL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Read Many),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2. LTFS/LTO – backup danych na taśmach,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Infrastruktura systemowa (funkcjonalność systemu ADE):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3. Logi – zabezpieczanie logów systemowych za pomocą technologii </a:t>
                      </a:r>
                      <a:r>
                        <a:rPr kumimoji="0" lang="pl-PL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blockchain</a:t>
                      </a:r>
                      <a:r>
                        <a:rPr kumimoji="0" lang="pl-PL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Mechanizmy proceduralne: </a:t>
                      </a:r>
                      <a:r>
                        <a:rPr kumimoji="0" lang="pl-PL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Wdrożony System Zarządzania Bezpieczeństwem Informacji.</a:t>
                      </a:r>
                      <a:endParaRPr lang="pl-PL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28189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1" kern="12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E-usługa umożliwiająca przekazanie materiałów archiwalnych w postaci innej niż paczka archiwalna do archiwum państwowego. Typ e-usługi publiczna A2B, A2C, Poziom dojrzałości 4</a:t>
                      </a:r>
                    </a:p>
                    <a:p>
                      <a:pPr algn="l"/>
                      <a:endParaRPr lang="pl-PL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Mechanizmy techniczne: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1. Infrastruktura sprzętowa: technologia macierzy </a:t>
                      </a:r>
                      <a:r>
                        <a:rPr kumimoji="0" lang="pl-PL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WORM (Write </a:t>
                      </a:r>
                      <a:r>
                        <a:rPr kumimoji="0" lang="pl-PL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Once</a:t>
                      </a:r>
                      <a:r>
                        <a:rPr kumimoji="0" lang="pl-PL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Read Many),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2. LTFS/LTO – backup danych na taśmach,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Infrastruktura systemowa (funkcjonalność systemu ADE):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3. Logi – zabezpieczanie logów systemowych za pomocą technologii </a:t>
                      </a:r>
                      <a:r>
                        <a:rPr kumimoji="0" lang="pl-PL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blockchain</a:t>
                      </a:r>
                      <a:r>
                        <a:rPr kumimoji="0" lang="pl-PL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Mechanizmy proceduralne: </a:t>
                      </a:r>
                      <a:r>
                        <a:rPr kumimoji="0" lang="pl-PL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Wdrożony System Zarządzania Bezpieczeństwem Informacji.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28049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1775522" y="1484784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l-PL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itchFamily="18" charset="0"/>
              </a:rPr>
              <a:t>BEZPIECZEŃSTWO SYSTEMU I DANYCH</a:t>
            </a:r>
            <a:endParaRPr kumimoji="0" lang="pl-PL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72C5BA21-F217-4F71-9B76-BA13F7BD86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5603366"/>
              </p:ext>
            </p:extLst>
          </p:nvPr>
        </p:nvGraphicFramePr>
        <p:xfrm>
          <a:off x="695400" y="2360336"/>
          <a:ext cx="10801199" cy="42207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42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069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54617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bg1"/>
                          </a:solidFill>
                        </a:rPr>
                        <a:t>Nazwa 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bg1"/>
                          </a:solidFill>
                        </a:rPr>
                        <a:t>Poziom bezpieczeństwa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62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E-usługa umożliwiająca przejęcie materiałów archiwalnych przez właściwe archiwum państwowe. Typ e-usługi publiczna A2B, A2C (zarazem również A2A), Poziom dojrzałości 4.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Mechanizmy techniczne: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1. Infrastruktura sprzętowa: technologia macierzy </a:t>
                      </a:r>
                      <a:r>
                        <a:rPr kumimoji="0" lang="pl-PL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WORM (Write </a:t>
                      </a:r>
                      <a:r>
                        <a:rPr kumimoji="0" lang="pl-PL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Once</a:t>
                      </a:r>
                      <a:r>
                        <a:rPr kumimoji="0" lang="pl-PL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Read Many),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2. LTFS/LTO – backup danych na taśmach,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Infrastruktura systemowa (funkcjonalność systemu ADE):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3. Logi – zabezpieczanie logów systemowych za pomocą technologii </a:t>
                      </a:r>
                      <a:r>
                        <a:rPr kumimoji="0" lang="pl-PL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blockchain</a:t>
                      </a:r>
                      <a:r>
                        <a:rPr kumimoji="0" lang="pl-PL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Mechanizmy proceduralne: </a:t>
                      </a:r>
                      <a:r>
                        <a:rPr kumimoji="0" lang="pl-PL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Wdrożony System Zarządzania Bezpieczeństwem Informacji.</a:t>
                      </a:r>
                      <a:endParaRPr lang="pl-PL" sz="1200" i="1" dirty="0">
                        <a:solidFill>
                          <a:srgbClr val="0070C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1" kern="12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E-usługa umożliwiająca wyszukiwanie i zamówienie materiałów archiwalnych niedostępnych publicznie. Typ e-usługi publiczna A2B, A2C, Poziom dojrzałości 4.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Mechanizmy techniczne: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1. Infrastruktura sprzętowa: technologia macierzy </a:t>
                      </a:r>
                      <a:r>
                        <a:rPr kumimoji="0" lang="pl-PL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WORM (Write </a:t>
                      </a:r>
                      <a:r>
                        <a:rPr kumimoji="0" lang="pl-PL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Once</a:t>
                      </a:r>
                      <a:r>
                        <a:rPr kumimoji="0" lang="pl-PL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Read Many),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2. LTFS/LTO – backup danych na taśmach,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Infrastruktura systemowa (funkcjonalność systemu ADE):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3. Logi – zabezpieczanie logów systemowych za pomocą technologii </a:t>
                      </a:r>
                      <a:r>
                        <a:rPr kumimoji="0" lang="pl-PL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blockchain</a:t>
                      </a:r>
                      <a:r>
                        <a:rPr kumimoji="0" lang="pl-PL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Mechanizmy proceduralne: </a:t>
                      </a:r>
                      <a:r>
                        <a:rPr kumimoji="0" lang="pl-PL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Wdrożony System Zarządzania Bezpieczeństwem Informacji.</a:t>
                      </a:r>
                      <a:endParaRPr lang="pl-PL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0" i="1" kern="12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E-usługa umożliwiająca wyszukiwanie i dostęp do materiałów archiwalnych otwartych. Typ e-usługi publiczna A2B, A2C, Poziom dojrzałości 4. </a:t>
                      </a:r>
                      <a:endParaRPr lang="pl-PL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Mechanizmy techniczne: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1. Infrastruktura sprzętowa: technologia macierzy </a:t>
                      </a:r>
                      <a:r>
                        <a:rPr kumimoji="0" lang="pl-PL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WORM (Write </a:t>
                      </a:r>
                      <a:r>
                        <a:rPr kumimoji="0" lang="pl-PL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Once</a:t>
                      </a:r>
                      <a:r>
                        <a:rPr kumimoji="0" lang="pl-PL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Read Many),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2. LTFS/LTO – backup danych na taśmach,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Infrastruktura systemowa (funkcjonalność systemu ADE):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3. Logi – zabezpieczanie logów systemowych za pomocą technologii </a:t>
                      </a:r>
                      <a:r>
                        <a:rPr kumimoji="0" lang="pl-PL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blockchain</a:t>
                      </a:r>
                      <a:r>
                        <a:rPr kumimoji="0" lang="pl-PL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Mechanizmy proceduralne: </a:t>
                      </a:r>
                      <a:r>
                        <a:rPr kumimoji="0" lang="pl-PL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Wdrożony System Zarządzania Bezpieczeństwem Informacji.</a:t>
                      </a:r>
                      <a:endParaRPr lang="pl-PL" dirty="0">
                        <a:solidFill>
                          <a:srgbClr val="002060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72237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1775522" y="1484784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TRWAŁOŚĆ PROJEKTU</a:t>
            </a:r>
            <a:endParaRPr lang="pl-PL" dirty="0"/>
          </a:p>
        </p:txBody>
      </p:sp>
      <p:sp>
        <p:nvSpPr>
          <p:cNvPr id="5" name="pole tekstowe 4"/>
          <p:cNvSpPr txBox="1"/>
          <p:nvPr/>
        </p:nvSpPr>
        <p:spPr>
          <a:xfrm>
            <a:off x="695400" y="2940109"/>
            <a:ext cx="10801199" cy="13029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Okres trwałości: </a:t>
            </a:r>
            <a:r>
              <a:rPr lang="pl-PL" i="1" dirty="0">
                <a:solidFill>
                  <a:srgbClr val="FF0000"/>
                </a:solidFill>
              </a:rPr>
              <a:t>5 lat od daty zatwierdzenia wniosku o płatność końcową.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Źródło finansowania utrzymania produktów projektu: </a:t>
            </a:r>
            <a:r>
              <a:rPr lang="pl-PL" i="1" dirty="0">
                <a:solidFill>
                  <a:srgbClr val="002060"/>
                </a:solidFill>
              </a:rPr>
              <a:t>Beneficjent otrzymał zapewnienie środków finansowych na utrzymanie efektów projektu w okresie jego trwałości od Ministra Kultury i Dziedzictwa Narodowego (pismo z dn. 13 grudnia 2017 r.). </a:t>
            </a:r>
          </a:p>
        </p:txBody>
      </p:sp>
    </p:spTree>
    <p:extLst>
      <p:ext uri="{BB962C8B-B14F-4D97-AF65-F5344CB8AC3E}">
        <p14:creationId xmlns:p14="http://schemas.microsoft.com/office/powerpoint/2010/main" val="26376324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1841158" y="1189149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l-PL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itchFamily="18" charset="0"/>
              </a:rPr>
              <a:t>NAJWAŻNIEJSZE RYZYKA</a:t>
            </a:r>
            <a:endParaRPr kumimoji="0" lang="pl-PL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30A47EE9-4892-47DA-A7B5-21BA65E6FE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5012736"/>
              </p:ext>
            </p:extLst>
          </p:nvPr>
        </p:nvGraphicFramePr>
        <p:xfrm>
          <a:off x="369825" y="2073346"/>
          <a:ext cx="11452345" cy="3693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407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428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930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757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Nazwa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Siła oddziaływania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Prawdopodobieństwo wystąpienia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Reakcja na ryzyko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200" i="1" dirty="0">
                          <a:solidFill>
                            <a:srgbClr val="002060"/>
                          </a:solidFill>
                        </a:rPr>
                        <a:t>Niewłaściwe przygotowanie systemu.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i="1" dirty="0">
                          <a:solidFill>
                            <a:srgbClr val="002060"/>
                          </a:solidFill>
                        </a:rPr>
                        <a:t>średnia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i="1" dirty="0">
                          <a:solidFill>
                            <a:srgbClr val="002060"/>
                          </a:solidFill>
                        </a:rPr>
                        <a:t>znikome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i="1" dirty="0">
                          <a:solidFill>
                            <a:srgbClr val="002060"/>
                          </a:solidFill>
                        </a:rPr>
                        <a:t>Zarządzanie tym ryzykiem opiera się na prowadzeniu działań łagodzących ryzyko (</a:t>
                      </a:r>
                      <a:r>
                        <a:rPr lang="pl-PL" sz="1200" i="1" dirty="0" err="1">
                          <a:solidFill>
                            <a:srgbClr val="002060"/>
                          </a:solidFill>
                        </a:rPr>
                        <a:t>mitygacja</a:t>
                      </a:r>
                      <a:r>
                        <a:rPr lang="pl-PL" sz="1200" i="1" dirty="0">
                          <a:solidFill>
                            <a:srgbClr val="002060"/>
                          </a:solidFill>
                        </a:rPr>
                        <a:t> ryzyka, zmniejszenie zagrożenia) polegających na: literacyjnym testowaniu systemu i zgłaszaniu błędów, uwzględnieniu zewnętrznego dostawcy wspierającego testy systemu, bieżącej współpracy z użytkownikami systemu odnośnie obsługi zgłaszanych błędów i problemów powstałych podczas użytkowania systemu.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200" i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Brak dostatecznego doświadczenia w archiwach państwowych w zakresie przejmowania, opracowywania i zarządzania materiałami archiwalnymi w postaci elektronicznej.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i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średnia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i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niskie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i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Zarządzanie tym ryzykiem opiera się na prowadzeniu działań unikających polegających na prowadzeniu cyklicznych szkoleń w zakresie obsługi systemu ADE, wskazaniu przez archiwa państwowe koordynatorów w zakresie spraw związanych z dokumentem elektronicznym.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endParaRPr lang="pl-PL" sz="1200" i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sz="1200" i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sz="1200" i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 sz="1200" i="1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16256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>
            <a:spLocks noGrp="1"/>
          </p:cNvSpPr>
          <p:nvPr>
            <p:ph type="subTitle" idx="1"/>
          </p:nvPr>
        </p:nvSpPr>
        <p:spPr>
          <a:xfrm>
            <a:off x="1233996" y="1485063"/>
            <a:ext cx="9836458" cy="1224137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pl-PL" sz="4000" b="1" i="1" dirty="0">
                <a:solidFill>
                  <a:srgbClr val="002060"/>
                </a:solidFill>
                <a:latin typeface="+mj-lt"/>
                <a:cs typeface="Times New Roman" pitchFamily="18" charset="0"/>
              </a:rPr>
              <a:t>Projekt Archiwum Dokumentów Elektronicznych</a:t>
            </a:r>
            <a:endParaRPr lang="pl-PL" sz="4000" dirty="0"/>
          </a:p>
        </p:txBody>
      </p:sp>
      <p:sp>
        <p:nvSpPr>
          <p:cNvPr id="5" name="pole tekstowe 4"/>
          <p:cNvSpPr txBox="1"/>
          <p:nvPr/>
        </p:nvSpPr>
        <p:spPr>
          <a:xfrm>
            <a:off x="2642632" y="2317623"/>
            <a:ext cx="8427822" cy="14055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Wnioskodawca: Minister Kultury i Dziedzictwa Narodowego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Beneficjent: Naczelna Dyrekcja Archiwów Państwowych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Partnerzy: Narodowe Archiwum Cyfrowe; Archiwum Państwowe w Bydgoszczy; Archiwum Państwowe w Toruniu</a:t>
            </a:r>
            <a:endParaRPr lang="pl-PL" dirty="0"/>
          </a:p>
        </p:txBody>
      </p:sp>
      <p:sp>
        <p:nvSpPr>
          <p:cNvPr id="6" name="Podtytuł 2"/>
          <p:cNvSpPr txBox="1">
            <a:spLocks/>
          </p:cNvSpPr>
          <p:nvPr/>
        </p:nvSpPr>
        <p:spPr>
          <a:xfrm>
            <a:off x="56225" y="4148801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CEL PROJEKTU</a:t>
            </a:r>
            <a:endParaRPr lang="pl-PL" dirty="0"/>
          </a:p>
        </p:txBody>
      </p:sp>
      <p:sp>
        <p:nvSpPr>
          <p:cNvPr id="7" name="pole tekstowe 6"/>
          <p:cNvSpPr txBox="1"/>
          <p:nvPr/>
        </p:nvSpPr>
        <p:spPr>
          <a:xfrm>
            <a:off x="718820" y="5035585"/>
            <a:ext cx="108668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1600" i="1" dirty="0">
                <a:solidFill>
                  <a:srgbClr val="002060"/>
                </a:solidFill>
                <a:ea typeface="Times New Roman" panose="02020603050405020304" pitchFamily="18" charset="0"/>
              </a:rPr>
              <a:t>Domknięcie cyklu życiowego materiałów archiwalnych w postaci elektronicznej wytwarzanych przez różne podmioty bądź osoby prywatne - tj. umożliwienie przekazywania materiałów archiwalnych w postaci elektronicznej przez podmioty bądź osoby prywatne, a następnie ich weryfikacji, przejmowania, zabezpieczania i udostępniania przez archiwa państwowe.</a:t>
            </a:r>
            <a:endParaRPr lang="pl-PL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15603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1841158" y="1215782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l-PL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itchFamily="18" charset="0"/>
              </a:rPr>
              <a:t>NAJWAŻNIEJSZE RYZYKA</a:t>
            </a:r>
            <a:endParaRPr kumimoji="0" lang="pl-PL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30A47EE9-4892-47DA-A7B5-21BA65E6FE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0009238"/>
              </p:ext>
            </p:extLst>
          </p:nvPr>
        </p:nvGraphicFramePr>
        <p:xfrm>
          <a:off x="375314" y="2131060"/>
          <a:ext cx="11441367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297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428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372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4314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Nazwa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Siła oddziaływania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Prawdopodobieństwo wystąpienia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/>
                        <a:t>Reakcja na ryzyko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l-PL" sz="1200" i="1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 sz="1200" i="1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 sz="1200" i="1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pl-PL" sz="1200" i="1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200" i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Brak zgody </a:t>
                      </a:r>
                      <a:r>
                        <a:rPr lang="pl-PL" sz="1200" i="1" kern="1200" dirty="0" err="1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MKiDN</a:t>
                      </a:r>
                      <a:r>
                        <a:rPr lang="pl-PL" sz="1200" i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na zmiany w planie budżetu NDAP związane z utrzymaniem systemu.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i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średnia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i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niskie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i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Zarządzanie tym ryzykiem opiera się na prowadzeniu działań łagodzących ryzyko (</a:t>
                      </a:r>
                      <a:r>
                        <a:rPr lang="pl-PL" sz="1200" i="1" kern="1200" dirty="0" err="1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mitygacja</a:t>
                      </a:r>
                      <a:r>
                        <a:rPr lang="pl-PL" sz="1200" i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ryzyka)  polegających na: bieżących kontaktach z </a:t>
                      </a:r>
                      <a:r>
                        <a:rPr lang="pl-PL" sz="1200" i="1" kern="1200" dirty="0" err="1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MKiDN</a:t>
                      </a:r>
                      <a:r>
                        <a:rPr lang="pl-PL" sz="1200" i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200" i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Możliwość uznania niektórych wydatków przeznaczonych na realizację projektu za wydatki niekwalifikowane i tym samym konieczność zwrotu środków przeznaczonych na realizację projektu.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i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duża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i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znikome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l-PL" sz="1200" i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Zarządzanie tym ryzykiem opiera się na prowadzeniu działań unikających polegających na bieżących kontaktach z IP, korzystaniu z pomocy prawnej w ramach projektu PO PC Wsparcie, przeprowadzanie kontroli ex </a:t>
                      </a:r>
                      <a:r>
                        <a:rPr lang="pl-PL" sz="1200" i="1" kern="1200" dirty="0" err="1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ante</a:t>
                      </a:r>
                      <a:r>
                        <a:rPr lang="pl-PL" sz="1200" i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 przez CPPC.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48212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ole tekstowe 4"/>
          <p:cNvSpPr txBox="1"/>
          <p:nvPr/>
        </p:nvSpPr>
        <p:spPr>
          <a:xfrm>
            <a:off x="695400" y="1143615"/>
            <a:ext cx="10801199" cy="57143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pl-PL" sz="2800" b="1" dirty="0">
                <a:solidFill>
                  <a:srgbClr val="002060"/>
                </a:solidFill>
                <a:latin typeface="Calibri" panose="020F0502020204030204"/>
              </a:rPr>
              <a:t>System Archiwum Dokumentów Elektronicznych </a:t>
            </a:r>
            <a:r>
              <a:rPr lang="pl-PL" sz="2800" dirty="0">
                <a:solidFill>
                  <a:srgbClr val="002060"/>
                </a:solidFill>
                <a:latin typeface="Calibri" panose="020F0502020204030204"/>
              </a:rPr>
              <a:t>wytworzony w ramach zrealizowanego projektu, będzie jednym z istotnych komponentów </a:t>
            </a:r>
            <a:r>
              <a:rPr lang="pl-PL" sz="2800" b="1" dirty="0">
                <a:solidFill>
                  <a:srgbClr val="002060"/>
                </a:solidFill>
                <a:latin typeface="Calibri" panose="020F0502020204030204"/>
              </a:rPr>
              <a:t>architektury informatycznej Państwa</a:t>
            </a:r>
            <a:r>
              <a:rPr lang="pl-PL" sz="2800" dirty="0">
                <a:solidFill>
                  <a:srgbClr val="002060"/>
                </a:solidFill>
                <a:latin typeface="Calibri" panose="020F0502020204030204"/>
              </a:rPr>
              <a:t>.  Dzięki realizacji projektu działalność archiwów, zostanie dostosowana do potrzeb nowoczesnego społeczeństwa i gospodarki opartej na wiedzy. </a:t>
            </a:r>
          </a:p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tabLst/>
              <a:defRPr/>
            </a:pPr>
            <a:endParaRPr lang="pl-PL" sz="1600" dirty="0">
              <a:solidFill>
                <a:srgbClr val="002060"/>
              </a:solidFill>
              <a:latin typeface="Calibri" panose="020F0502020204030204"/>
            </a:endParaRPr>
          </a:p>
          <a:p>
            <a:pPr lvl="0" algn="ctr">
              <a:spcBef>
                <a:spcPts val="800"/>
              </a:spcBef>
            </a:pPr>
            <a:r>
              <a:rPr lang="pl-PL" sz="2800" dirty="0">
                <a:solidFill>
                  <a:srgbClr val="002060"/>
                </a:solidFill>
                <a:latin typeface="Calibri" panose="020F0502020204030204"/>
              </a:rPr>
              <a:t>Stworzenie Archiwum Dokumentów Elektronicznych wpisuje się szczególnie w obszar działania dotyczący zintegrowanego dostępu do danych publicznych. </a:t>
            </a:r>
            <a:r>
              <a:rPr lang="pl-PL" sz="2800" dirty="0">
                <a:solidFill>
                  <a:srgbClr val="002060"/>
                </a:solidFill>
              </a:rPr>
              <a:t>Z tego też względu od samego początku realizacji projektu nawiązano ścisłą współpracę z projektem EZD RP (Rada Użytkowników), w ramach którego powstanie system, z którego dane będą głównym źródłem materiałów archiwalnych w postaci elektronicznej przekazywanych do archiwów państwowych.</a:t>
            </a:r>
            <a:endParaRPr kumimoji="0" lang="pl-PL" sz="2800" b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006962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01591" y="2807179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 dirty="0">
                <a:solidFill>
                  <a:schemeClr val="bg1"/>
                </a:solidFill>
              </a:rPr>
              <a:t>Dziękuję za uwagę</a:t>
            </a:r>
            <a:endParaRPr lang="pl-PL" dirty="0"/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ole tekstowe 2">
            <a:extLst>
              <a:ext uri="{FF2B5EF4-FFF2-40B4-BE49-F238E27FC236}">
                <a16:creationId xmlns:a16="http://schemas.microsoft.com/office/drawing/2014/main" id="{5D82CB06-FFB2-4335-B6AA-13EF79764223}"/>
              </a:ext>
            </a:extLst>
          </p:cNvPr>
          <p:cNvSpPr txBox="1"/>
          <p:nvPr/>
        </p:nvSpPr>
        <p:spPr>
          <a:xfrm>
            <a:off x="291013" y="1560447"/>
            <a:ext cx="1160997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i="1" dirty="0">
                <a:solidFill>
                  <a:srgbClr val="002060"/>
                </a:solidFill>
              </a:rPr>
              <a:t>Rozwój i upowszechnienie nowych technologii, a także postępująca informatyzacja  różnych sfer życia, znalazły również swe odzwierciedlenie w cyfryzacji administracji publicznej. Coraz więcej spraw urzędowych jest już realizowanych w sposób elektroniczny za pomocą e-usług udostępnianych przez jednostki administracji publicznej.</a:t>
            </a:r>
          </a:p>
          <a:p>
            <a:pPr algn="ctr"/>
            <a:endParaRPr lang="pl-PL" sz="2400" i="1" dirty="0">
              <a:solidFill>
                <a:srgbClr val="002060"/>
              </a:solidFill>
            </a:endParaRPr>
          </a:p>
          <a:p>
            <a:pPr algn="ctr"/>
            <a:r>
              <a:rPr lang="pl-PL" sz="2400" b="1" dirty="0">
                <a:solidFill>
                  <a:srgbClr val="002060"/>
                </a:solidFill>
              </a:rPr>
              <a:t>Czynności te wykonywane są z wykorzystaniem dokumentów elektronicznych, które są niezbędne do obsługi złożonych procesów i prowadzonych spraw. </a:t>
            </a:r>
          </a:p>
          <a:p>
            <a:pPr algn="ctr"/>
            <a:endParaRPr lang="pl-PL" sz="2400" i="1" dirty="0">
              <a:solidFill>
                <a:srgbClr val="002060"/>
              </a:solidFill>
            </a:endParaRPr>
          </a:p>
          <a:p>
            <a:pPr algn="ctr"/>
            <a:r>
              <a:rPr lang="pl-PL" sz="2400" i="1" dirty="0">
                <a:solidFill>
                  <a:srgbClr val="002060"/>
                </a:solidFill>
              </a:rPr>
              <a:t>Dokumenty elektroniczne stanowiące akta prowadzonych spraw są już powszechnie wykorzystywane, a te z nich, które zostaną uznane za materiały archiwalne (czyli dokumenty mające znaczenie jako źródło informacji o wartości historycznej), powinny zostać przekazane do </a:t>
            </a:r>
            <a:r>
              <a:rPr lang="pl-PL" sz="2400" b="1" i="1" dirty="0">
                <a:solidFill>
                  <a:srgbClr val="002060"/>
                </a:solidFill>
              </a:rPr>
              <a:t>archiwów państwowych, </a:t>
            </a:r>
            <a:r>
              <a:rPr lang="pl-PL" sz="2400" i="1" dirty="0">
                <a:solidFill>
                  <a:srgbClr val="002060"/>
                </a:solidFill>
              </a:rPr>
              <a:t>gdzie zostaną zabezpieczone i będą trwale przechowywane.</a:t>
            </a:r>
            <a:endParaRPr lang="pl-PL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9498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pole tekstowe 1">
            <a:extLst>
              <a:ext uri="{FF2B5EF4-FFF2-40B4-BE49-F238E27FC236}">
                <a16:creationId xmlns:a16="http://schemas.microsoft.com/office/drawing/2014/main" id="{A07A298A-AB35-43A7-AEE8-03BF96C47AB3}"/>
              </a:ext>
            </a:extLst>
          </p:cNvPr>
          <p:cNvSpPr txBox="1"/>
          <p:nvPr/>
        </p:nvSpPr>
        <p:spPr>
          <a:xfrm>
            <a:off x="468567" y="1228547"/>
            <a:ext cx="11390051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Dzięki realizacji projektu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Archiwum Dokumentów Elektronicznych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stworzona została kompleksowa </a:t>
            </a:r>
            <a:r>
              <a:rPr kumimoji="0" lang="pl-PL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usługa świadczona przez archiwa państwowe dla podmiotów wytwarzających materiały archiwalne w postaci elektronicznej </a:t>
            </a:r>
            <a:r>
              <a:rPr kumimoji="0" lang="pl-PL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należące do państwowego i niepaństwowego zasobu archiwalnego, umożliwiająca ich przekazanie i zabezpieczenie, a następnie udostępnianie dla wszystkich zainteresowanych w zgodzie z obowiązującymi przepisami prawa.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3200" dirty="0">
                <a:solidFill>
                  <a:srgbClr val="002060"/>
                </a:solidFill>
                <a:latin typeface="Calibri" panose="020F0502020204030204"/>
              </a:rPr>
              <a:t>Obecnie archiwa państwowe nadzorują ok. 10 tyś. jednostek, </a:t>
            </a:r>
          </a:p>
          <a:p>
            <a:pPr lvl="0" algn="ctr">
              <a:defRPr/>
            </a:pPr>
            <a:r>
              <a:rPr lang="pl-PL" sz="3200" dirty="0">
                <a:solidFill>
                  <a:srgbClr val="002060"/>
                </a:solidFill>
                <a:latin typeface="Calibri" panose="020F0502020204030204"/>
              </a:rPr>
              <a:t>z których </a:t>
            </a:r>
            <a:r>
              <a:rPr lang="pl-PL" sz="3200" dirty="0">
                <a:solidFill>
                  <a:srgbClr val="002060"/>
                </a:solidFill>
              </a:rPr>
              <a:t>materiały archiwalne </a:t>
            </a:r>
            <a:r>
              <a:rPr lang="pl-PL" sz="3200" dirty="0">
                <a:solidFill>
                  <a:srgbClr val="002060"/>
                </a:solidFill>
                <a:latin typeface="Calibri" panose="020F0502020204030204"/>
              </a:rPr>
              <a:t>będą trafiały do systemu ADE.</a:t>
            </a:r>
            <a:endParaRPr kumimoji="0" lang="pl-PL" sz="32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368441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 txBox="1">
            <a:spLocks/>
          </p:cNvSpPr>
          <p:nvPr/>
        </p:nvSpPr>
        <p:spPr>
          <a:xfrm>
            <a:off x="1834798" y="1395292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OKRES REALIZACJI PROJEKTU</a:t>
            </a:r>
            <a:endParaRPr lang="pl-PL" dirty="0"/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9063410"/>
              </p:ext>
            </p:extLst>
          </p:nvPr>
        </p:nvGraphicFramePr>
        <p:xfrm>
          <a:off x="635726" y="2132856"/>
          <a:ext cx="10946674" cy="12961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35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963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667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95184">
                <a:tc>
                  <a:txBody>
                    <a:bodyPr/>
                    <a:lstStyle/>
                    <a:p>
                      <a:r>
                        <a:rPr lang="pl-PL" b="1" dirty="0">
                          <a:solidFill>
                            <a:schemeClr val="bg1"/>
                          </a:solidFill>
                        </a:rPr>
                        <a:t>Planowany: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dirty="0">
                          <a:solidFill>
                            <a:srgbClr val="0070C0"/>
                          </a:solidFill>
                        </a:rPr>
                        <a:t>2018.11.05</a:t>
                      </a:r>
                      <a:endParaRPr lang="pl-PL" sz="12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dirty="0">
                          <a:solidFill>
                            <a:srgbClr val="0070C0"/>
                          </a:solidFill>
                        </a:rPr>
                        <a:t>2020.06.30</a:t>
                      </a:r>
                      <a:endParaRPr lang="pl-PL" sz="12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0959">
                <a:tc>
                  <a:txBody>
                    <a:bodyPr/>
                    <a:lstStyle/>
                    <a:p>
                      <a:r>
                        <a:rPr lang="pl-PL" b="1" dirty="0">
                          <a:solidFill>
                            <a:schemeClr val="bg1"/>
                          </a:solidFill>
                        </a:rPr>
                        <a:t>Faktyczny: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dirty="0">
                          <a:solidFill>
                            <a:srgbClr val="0070C0"/>
                          </a:solidFill>
                        </a:rPr>
                        <a:t>2018.07.01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dirty="0">
                          <a:solidFill>
                            <a:srgbClr val="0070C0"/>
                          </a:solidFill>
                        </a:rPr>
                        <a:t>2020.06.30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Podtytuł 2"/>
          <p:cNvSpPr txBox="1">
            <a:spLocks/>
          </p:cNvSpPr>
          <p:nvPr/>
        </p:nvSpPr>
        <p:spPr>
          <a:xfrm>
            <a:off x="0" y="3573016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KOSZT REALIZACJI PROJEKTU</a:t>
            </a:r>
            <a:endParaRPr lang="pl-PL" sz="4000" dirty="0"/>
          </a:p>
        </p:txBody>
      </p:sp>
      <p:graphicFrame>
        <p:nvGraphicFramePr>
          <p:cNvPr id="8" name="Wykres 7">
            <a:extLst>
              <a:ext uri="{FF2B5EF4-FFF2-40B4-BE49-F238E27FC236}">
                <a16:creationId xmlns:a16="http://schemas.microsoft.com/office/drawing/2014/main" id="{424E372B-6042-40B9-89EE-5BF5A687CE9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3006313"/>
              </p:ext>
            </p:extLst>
          </p:nvPr>
        </p:nvGraphicFramePr>
        <p:xfrm>
          <a:off x="2134794" y="4323612"/>
          <a:ext cx="7948537" cy="26282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712481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0" y="1170152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ZAKRES PROJEKTU</a:t>
            </a:r>
            <a:endParaRPr lang="pl-PL" dirty="0"/>
          </a:p>
        </p:txBody>
      </p:sp>
      <p:sp>
        <p:nvSpPr>
          <p:cNvPr id="5" name="pole tekstowe 4"/>
          <p:cNvSpPr txBox="1"/>
          <p:nvPr/>
        </p:nvSpPr>
        <p:spPr>
          <a:xfrm>
            <a:off x="532660" y="1861776"/>
            <a:ext cx="11159231" cy="46320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300"/>
              </a:spcBef>
            </a:pPr>
            <a:r>
              <a:rPr lang="pl-PL" i="1" dirty="0">
                <a:solidFill>
                  <a:srgbClr val="002060"/>
                </a:solidFill>
                <a:ea typeface="Times New Roman" panose="02020603050405020304" pitchFamily="18" charset="0"/>
              </a:rPr>
              <a:t>W ramach realizacji projektu ADE wykonane zostały następujące zadania:</a:t>
            </a:r>
          </a:p>
          <a:p>
            <a:pPr>
              <a:spcBef>
                <a:spcPts val="300"/>
              </a:spcBef>
            </a:pPr>
            <a:r>
              <a:rPr lang="pl-PL" i="1" dirty="0">
                <a:solidFill>
                  <a:srgbClr val="002060"/>
                </a:solidFill>
              </a:rPr>
              <a:t>Zadanie 1: </a:t>
            </a:r>
            <a:r>
              <a:rPr lang="pl-PL" b="1" i="1" dirty="0">
                <a:solidFill>
                  <a:srgbClr val="002060"/>
                </a:solidFill>
              </a:rPr>
              <a:t>Promocja projektu i akcja promocyjna </a:t>
            </a:r>
            <a:r>
              <a:rPr lang="pl-PL" i="1" dirty="0">
                <a:solidFill>
                  <a:srgbClr val="002060"/>
                </a:solidFill>
              </a:rPr>
              <a:t>(Zadanie zrealizowane w całości, za zgodą IP zmianie uległa formuła przeprowadzonych spotkań (ze stacjonarnych na zdalne z uwagi na ograniczenia spowodowane pandemią wirusa COVID-19)).</a:t>
            </a:r>
          </a:p>
          <a:p>
            <a:pPr>
              <a:spcBef>
                <a:spcPts val="300"/>
              </a:spcBef>
            </a:pPr>
            <a:r>
              <a:rPr lang="pl-PL" i="1" dirty="0">
                <a:solidFill>
                  <a:srgbClr val="002060"/>
                </a:solidFill>
              </a:rPr>
              <a:t>Zadanie 2: </a:t>
            </a:r>
            <a:r>
              <a:rPr lang="pl-PL" b="1" i="1" dirty="0">
                <a:solidFill>
                  <a:srgbClr val="002060"/>
                </a:solidFill>
              </a:rPr>
              <a:t>Zakup sprzętu dla zespołu projektowego z oprogramowaniem </a:t>
            </a:r>
            <a:r>
              <a:rPr lang="pl-PL" i="1" dirty="0">
                <a:solidFill>
                  <a:srgbClr val="002060"/>
                </a:solidFill>
              </a:rPr>
              <a:t>(Zadanie zrealizowane w całości).</a:t>
            </a:r>
          </a:p>
          <a:p>
            <a:pPr>
              <a:spcBef>
                <a:spcPts val="300"/>
              </a:spcBef>
            </a:pPr>
            <a:r>
              <a:rPr lang="pl-PL" i="1" dirty="0">
                <a:solidFill>
                  <a:srgbClr val="002060"/>
                </a:solidFill>
              </a:rPr>
              <a:t>Zadanie 3: </a:t>
            </a:r>
            <a:r>
              <a:rPr lang="pl-PL" b="1" i="1" dirty="0">
                <a:solidFill>
                  <a:srgbClr val="002060"/>
                </a:solidFill>
              </a:rPr>
              <a:t>Przygotowanie analizy biznesowej </a:t>
            </a:r>
            <a:r>
              <a:rPr lang="pl-PL" i="1" dirty="0">
                <a:solidFill>
                  <a:srgbClr val="002060"/>
                </a:solidFill>
              </a:rPr>
              <a:t>(Zadanie zrealizowane w całości).</a:t>
            </a:r>
          </a:p>
          <a:p>
            <a:pPr>
              <a:spcBef>
                <a:spcPts val="300"/>
              </a:spcBef>
            </a:pPr>
            <a:r>
              <a:rPr lang="pl-PL" i="1" dirty="0">
                <a:solidFill>
                  <a:srgbClr val="002060"/>
                </a:solidFill>
              </a:rPr>
              <a:t>Zadanie 4: </a:t>
            </a:r>
            <a:r>
              <a:rPr lang="pl-PL" b="1" i="1" dirty="0">
                <a:solidFill>
                  <a:srgbClr val="002060"/>
                </a:solidFill>
              </a:rPr>
              <a:t>Badania użytkowników (UX) </a:t>
            </a:r>
            <a:r>
              <a:rPr lang="pl-PL" i="1" dirty="0">
                <a:solidFill>
                  <a:srgbClr val="002060"/>
                </a:solidFill>
              </a:rPr>
              <a:t>(Zadanie zrealizowane w całości).</a:t>
            </a:r>
          </a:p>
          <a:p>
            <a:pPr>
              <a:spcBef>
                <a:spcPts val="300"/>
              </a:spcBef>
            </a:pPr>
            <a:r>
              <a:rPr lang="pl-PL" i="1" dirty="0">
                <a:solidFill>
                  <a:srgbClr val="002060"/>
                </a:solidFill>
              </a:rPr>
              <a:t>Zadanie 5: </a:t>
            </a:r>
            <a:r>
              <a:rPr lang="pl-PL" b="1" i="1" dirty="0">
                <a:solidFill>
                  <a:srgbClr val="002060"/>
                </a:solidFill>
              </a:rPr>
              <a:t>Przygotowanie makiet i grafiki, opieka UX </a:t>
            </a:r>
            <a:r>
              <a:rPr lang="pl-PL" i="1" dirty="0">
                <a:solidFill>
                  <a:srgbClr val="002060"/>
                </a:solidFill>
              </a:rPr>
              <a:t>(Zadanie zrealizowane w całości).</a:t>
            </a:r>
          </a:p>
          <a:p>
            <a:pPr>
              <a:spcBef>
                <a:spcPts val="300"/>
              </a:spcBef>
            </a:pPr>
            <a:r>
              <a:rPr lang="pl-PL" i="1" dirty="0">
                <a:solidFill>
                  <a:srgbClr val="002060"/>
                </a:solidFill>
              </a:rPr>
              <a:t>Zadanie 6: </a:t>
            </a:r>
            <a:r>
              <a:rPr lang="pl-PL" b="1" i="1" dirty="0">
                <a:solidFill>
                  <a:srgbClr val="002060"/>
                </a:solidFill>
              </a:rPr>
              <a:t>Wdrożenie systemu zarządzania bezpieczeństwem informacji (SZBI) </a:t>
            </a:r>
            <a:r>
              <a:rPr lang="pl-PL" i="1" dirty="0">
                <a:solidFill>
                  <a:srgbClr val="002060"/>
                </a:solidFill>
              </a:rPr>
              <a:t>(Zadanie zrealizowane w całości).</a:t>
            </a:r>
          </a:p>
          <a:p>
            <a:pPr>
              <a:spcBef>
                <a:spcPts val="300"/>
              </a:spcBef>
            </a:pPr>
            <a:r>
              <a:rPr lang="pl-PL" i="1" dirty="0">
                <a:solidFill>
                  <a:srgbClr val="002060"/>
                </a:solidFill>
              </a:rPr>
              <a:t>Zadanie 7: </a:t>
            </a:r>
            <a:r>
              <a:rPr lang="pl-PL" b="1" i="1" dirty="0">
                <a:solidFill>
                  <a:srgbClr val="002060"/>
                </a:solidFill>
              </a:rPr>
              <a:t>Infrastruktura sieci, Platforma serwerowa, Infrastruktura Archiwum Cyfrowego, Archiwum Głębokie</a:t>
            </a:r>
            <a:r>
              <a:rPr lang="pl-PL" i="1" dirty="0">
                <a:solidFill>
                  <a:srgbClr val="002060"/>
                </a:solidFill>
              </a:rPr>
              <a:t> (Zadanie zrealizowane w całości).</a:t>
            </a:r>
          </a:p>
          <a:p>
            <a:pPr>
              <a:spcBef>
                <a:spcPts val="300"/>
              </a:spcBef>
            </a:pPr>
            <a:r>
              <a:rPr lang="pl-PL" i="1" dirty="0">
                <a:solidFill>
                  <a:srgbClr val="002060"/>
                </a:solidFill>
              </a:rPr>
              <a:t>Zadanie 8: </a:t>
            </a:r>
            <a:r>
              <a:rPr lang="pl-PL" b="1" i="1" dirty="0">
                <a:solidFill>
                  <a:srgbClr val="002060"/>
                </a:solidFill>
              </a:rPr>
              <a:t>Oprogramowanie standardowe </a:t>
            </a:r>
            <a:r>
              <a:rPr lang="pl-PL" i="1" dirty="0">
                <a:solidFill>
                  <a:srgbClr val="002060"/>
                </a:solidFill>
              </a:rPr>
              <a:t>(Zadanie zrealizowane w całości)</a:t>
            </a:r>
            <a:r>
              <a:rPr lang="pl-PL" b="1" i="1" dirty="0">
                <a:solidFill>
                  <a:srgbClr val="002060"/>
                </a:solidFill>
              </a:rPr>
              <a:t>. </a:t>
            </a:r>
          </a:p>
          <a:p>
            <a:pPr>
              <a:spcBef>
                <a:spcPts val="300"/>
              </a:spcBef>
            </a:pPr>
            <a:r>
              <a:rPr lang="pl-PL" i="1" dirty="0">
                <a:solidFill>
                  <a:srgbClr val="002060"/>
                </a:solidFill>
              </a:rPr>
              <a:t>Zadanie 9: </a:t>
            </a:r>
            <a:r>
              <a:rPr lang="pl-PL" b="1" i="1" dirty="0">
                <a:solidFill>
                  <a:srgbClr val="002060"/>
                </a:solidFill>
              </a:rPr>
              <a:t>Dostosowanie serwerowni (</a:t>
            </a:r>
            <a:r>
              <a:rPr lang="pl-PL" i="1" dirty="0">
                <a:solidFill>
                  <a:srgbClr val="002060"/>
                </a:solidFill>
              </a:rPr>
              <a:t>Zadanie zrealizowane z uzgodnionymi zmianami, za zgodą IP zmniejszono zakres prac dot. modernizacji serwerowni w AP Bydgoszcz oraz sposób realizacji w serwerowni NAC</a:t>
            </a:r>
            <a:r>
              <a:rPr lang="pl-PL" b="1" i="1" dirty="0">
                <a:solidFill>
                  <a:srgbClr val="002060"/>
                </a:solidFill>
              </a:rPr>
              <a:t>).</a:t>
            </a:r>
          </a:p>
          <a:p>
            <a:pPr>
              <a:spcBef>
                <a:spcPts val="300"/>
              </a:spcBef>
            </a:pPr>
            <a:r>
              <a:rPr lang="pl-PL" i="1" dirty="0">
                <a:solidFill>
                  <a:srgbClr val="002060"/>
                </a:solidFill>
              </a:rPr>
              <a:t>Zadanie 10: </a:t>
            </a:r>
            <a:r>
              <a:rPr lang="pl-PL" b="1" i="1" dirty="0">
                <a:solidFill>
                  <a:srgbClr val="002060"/>
                </a:solidFill>
              </a:rPr>
              <a:t>Łącze światłowodowe między serwerowniami </a:t>
            </a:r>
            <a:r>
              <a:rPr lang="pl-PL" i="1" dirty="0">
                <a:solidFill>
                  <a:srgbClr val="002060"/>
                </a:solidFill>
              </a:rPr>
              <a:t>(Zadanie zrealizowane w całości)</a:t>
            </a:r>
            <a:r>
              <a:rPr lang="pl-PL" b="1" i="1" dirty="0">
                <a:solidFill>
                  <a:srgbClr val="002060"/>
                </a:solidFill>
              </a:rPr>
              <a:t>.</a:t>
            </a:r>
            <a:endParaRPr lang="pl-PL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88517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78658" y="1209480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l-PL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itchFamily="18" charset="0"/>
              </a:rPr>
              <a:t>ZAKRES PROJEKTU</a:t>
            </a:r>
            <a:endParaRPr kumimoji="0" lang="pl-PL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435006" y="2102119"/>
            <a:ext cx="11361468" cy="42011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Zadanie 11: </a:t>
            </a:r>
            <a:r>
              <a:rPr kumimoji="0" lang="pl-PL" sz="18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Oprogramowanie systemowe 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(Zadanie zrealizowane w całości,  za zgodą IP rozszerzono zakres prac o przeprowadzenie niezbędnych testów funkcjonalnych i kontrolnych oprogramowania).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Zadanie 12: </a:t>
            </a:r>
            <a:r>
              <a:rPr kumimoji="0" lang="pl-PL" sz="18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Rozwiązanie do tworzenia kopii zapasowych 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(Zadanie zrealizowane z uzgodnionymi zmianami, za zgodą IP zmieniono pierwotny zakres rzeczowy zadania, dostosowując rozwiązanie do zakupionej w ramach projektu infrastruktury sprzętowej).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Zadanie 13: </a:t>
            </a:r>
            <a:r>
              <a:rPr kumimoji="0" lang="pl-PL" sz="18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Wykonanie systemu e-</a:t>
            </a:r>
            <a:r>
              <a:rPr kumimoji="0" lang="pl-PL" sz="1800" b="1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learning’u</a:t>
            </a:r>
            <a:r>
              <a:rPr kumimoji="0" lang="pl-PL" sz="18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 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(Zadanie zrealizowane w całości,  przygotowanie platformy e-learningowej zostało wykonane siłami własnymi, a nie jak pierwotnie było zakładane – przez firmę zewnętrzną).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Zadanie 14: </a:t>
            </a:r>
            <a:r>
              <a:rPr kumimoji="0" lang="pl-PL" sz="18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Przeprowadzenie szkoleń elearningowych dla użytkowników instytucjonalnych (archiwa państwowe, podmioty zobowiązane do przekazywania materiałów archiwalnych) z administracji systemu 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(Zadanie zrealizowane w całości, za zgodą IP zmianie uległa formuła przeprowadzonych szkoleń (ze stacjonarnych na zdalne, z uwagi na ograniczenia spowodowane pandemią wirusa COVID-19).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Zadanie 15: </a:t>
            </a:r>
            <a:r>
              <a:rPr kumimoji="0" lang="pl-PL" sz="18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Audyt bezpieczeństwa i WCAG 2.0 </a:t>
            </a:r>
            <a:r>
              <a:rPr lang="pl-PL" i="1" dirty="0">
                <a:solidFill>
                  <a:srgbClr val="002060"/>
                </a:solidFill>
              </a:rPr>
              <a:t>(Zadanie zrealizowane w całości)</a:t>
            </a: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Zadanie 16: </a:t>
            </a:r>
            <a:r>
              <a:rPr kumimoji="0" lang="pl-PL" sz="18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Wynagrodzenie pracownicy merytoryczni </a:t>
            </a:r>
            <a:r>
              <a:rPr lang="pl-PL" i="1" dirty="0">
                <a:solidFill>
                  <a:srgbClr val="002060"/>
                </a:solidFill>
              </a:rPr>
              <a:t>(Zadanie zrealizowane w całości)</a:t>
            </a:r>
            <a:r>
              <a:rPr kumimoji="0" lang="pl-PL" sz="18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Zadanie 17: </a:t>
            </a:r>
            <a:r>
              <a:rPr kumimoji="0" lang="pl-PL" sz="18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Wynagrodzenie zarządzanie projektem </a:t>
            </a:r>
            <a:r>
              <a:rPr lang="pl-PL" i="1" dirty="0">
                <a:solidFill>
                  <a:srgbClr val="002060"/>
                </a:solidFill>
              </a:rPr>
              <a:t>(Zadanie zrealizowane w całości)</a:t>
            </a:r>
            <a:r>
              <a:rPr kumimoji="0" lang="pl-PL" sz="18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+mn-cs"/>
              </a:rPr>
              <a:t>.</a:t>
            </a: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150200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137652" y="1022667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l-PL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itchFamily="18" charset="0"/>
              </a:rPr>
              <a:t>ZAKRES PROJEKTU</a:t>
            </a:r>
            <a:endParaRPr kumimoji="0" lang="pl-PL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882DA7A2-68EE-49DE-A616-11E31FE1F2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2633243"/>
              </p:ext>
            </p:extLst>
          </p:nvPr>
        </p:nvGraphicFramePr>
        <p:xfrm>
          <a:off x="304800" y="1655304"/>
          <a:ext cx="11491674" cy="5092446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3657600">
                  <a:extLst>
                    <a:ext uri="{9D8B030D-6E8A-4147-A177-3AD203B41FA5}">
                      <a16:colId xmlns:a16="http://schemas.microsoft.com/office/drawing/2014/main" val="2612655381"/>
                    </a:ext>
                  </a:extLst>
                </a:gridCol>
                <a:gridCol w="6194323">
                  <a:extLst>
                    <a:ext uri="{9D8B030D-6E8A-4147-A177-3AD203B41FA5}">
                      <a16:colId xmlns:a16="http://schemas.microsoft.com/office/drawing/2014/main" val="2762180868"/>
                    </a:ext>
                  </a:extLst>
                </a:gridCol>
                <a:gridCol w="1639751">
                  <a:extLst>
                    <a:ext uri="{9D8B030D-6E8A-4147-A177-3AD203B41FA5}">
                      <a16:colId xmlns:a16="http://schemas.microsoft.com/office/drawing/2014/main" val="2301558056"/>
                    </a:ext>
                  </a:extLst>
                </a:gridCol>
              </a:tblGrid>
              <a:tr h="130963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pl-PL" sz="1200" dirty="0">
                          <a:effectLst/>
                        </a:rPr>
                        <a:t>Nazwa procesu/procedury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43" marR="286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pl-PL" sz="1200">
                          <a:effectLst/>
                        </a:rPr>
                        <a:t>Korzyść z uproszczenia procedury</a:t>
                      </a: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43" marR="2864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pl-PL" sz="1200">
                          <a:effectLst/>
                        </a:rPr>
                        <a:t>Sposób realizacji</a:t>
                      </a: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43" marR="28643" marT="0" marB="0"/>
                </a:tc>
                <a:extLst>
                  <a:ext uri="{0D108BD9-81ED-4DB2-BD59-A6C34878D82A}">
                    <a16:rowId xmlns:a16="http://schemas.microsoft.com/office/drawing/2014/main" val="399046399"/>
                  </a:ext>
                </a:extLst>
              </a:tr>
              <a:tr h="39830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pl-PL" sz="1200" dirty="0">
                          <a:effectLst/>
                        </a:rPr>
                        <a:t>Umożliwienie podmiotom zobowiązanym złożenia wniosku dotyczącego przekazania materiałów archiwalnych do archiwów państwowych przez </a:t>
                      </a:r>
                      <a:r>
                        <a:rPr lang="pl-PL" sz="1200" dirty="0" err="1">
                          <a:effectLst/>
                        </a:rPr>
                        <a:t>internet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43" marR="286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pl-PL" sz="1200" dirty="0">
                          <a:effectLst/>
                        </a:rPr>
                        <a:t>Znaczące przyspieszenie i zwiększenie efektywności pracy użytkowników.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pl-PL" sz="1200" dirty="0">
                          <a:effectLst/>
                        </a:rPr>
                        <a:t>Zwiększenie bezpieczeństwa informacji.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43" marR="286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pl-PL" sz="1200">
                          <a:effectLst/>
                        </a:rPr>
                        <a:t>Funkcjonalność systemu ADE (Portal Jednostki)</a:t>
                      </a: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43" marR="28643" marT="0" marB="0"/>
                </a:tc>
                <a:extLst>
                  <a:ext uri="{0D108BD9-81ED-4DB2-BD59-A6C34878D82A}">
                    <a16:rowId xmlns:a16="http://schemas.microsoft.com/office/drawing/2014/main" val="1055496227"/>
                  </a:ext>
                </a:extLst>
              </a:tr>
              <a:tr h="81734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pl-PL" sz="1200" dirty="0">
                          <a:effectLst/>
                        </a:rPr>
                        <a:t>Umożliwienie podmiotom zobowiązanym, podmiotom niepaństwowym oraz osobom prywatnym przekazania materiałów archiwalnych do archiwów państwowych przez </a:t>
                      </a:r>
                      <a:r>
                        <a:rPr lang="pl-PL" sz="1200" dirty="0" err="1">
                          <a:effectLst/>
                        </a:rPr>
                        <a:t>internet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43" marR="286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pl-PL" sz="1200" dirty="0">
                          <a:effectLst/>
                        </a:rPr>
                        <a:t>Znaczące przyspieszenie i zwiększenie efektywności pracy użytkowników.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pl-PL" sz="1200" dirty="0">
                          <a:effectLst/>
                        </a:rPr>
                        <a:t>Zwiększenie bezpieczeństwa przechowywanych informacji i materiałów archiwalnych.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pl-PL" sz="1200" dirty="0">
                          <a:effectLst/>
                        </a:rPr>
                        <a:t>Oszczędność finansowa (rezygnacja z przekazywania materiałów na nośnikach, rezygnacja z drukowania materiałów).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43" marR="286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pl-PL" sz="1200">
                          <a:effectLst/>
                        </a:rPr>
                        <a:t>Funkcjonalność systemu ADE (Portal Jednostki, Portal Archiwisty)</a:t>
                      </a: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43" marR="28643" marT="0" marB="0"/>
                </a:tc>
                <a:extLst>
                  <a:ext uri="{0D108BD9-81ED-4DB2-BD59-A6C34878D82A}">
                    <a16:rowId xmlns:a16="http://schemas.microsoft.com/office/drawing/2014/main" val="738820764"/>
                  </a:ext>
                </a:extLst>
              </a:tr>
              <a:tr h="1060279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pl-PL" sz="1200" dirty="0">
                          <a:effectLst/>
                        </a:rPr>
                        <a:t>Umożliwienie archiwom państwowym przejęcia za pośrednictwem </a:t>
                      </a:r>
                      <a:r>
                        <a:rPr lang="pl-PL" sz="1200" dirty="0" err="1">
                          <a:effectLst/>
                        </a:rPr>
                        <a:t>internetu</a:t>
                      </a:r>
                      <a:r>
                        <a:rPr lang="pl-PL" sz="1200" dirty="0">
                          <a:effectLst/>
                        </a:rPr>
                        <a:t> materiałów archiwalnych od podmiotów zobowiązanych i zarządzanie nimi 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43" marR="286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pl-PL" sz="1200" dirty="0">
                          <a:effectLst/>
                        </a:rPr>
                        <a:t>Zwiększenie bezpieczeństwa materiałów archiwalnych w postaci elektronicznej.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pl-PL" sz="1200" dirty="0">
                          <a:effectLst/>
                        </a:rPr>
                        <a:t>Znaczące przyspieszenie i zwiększenie efektywności pracy pracowników.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pl-PL" sz="1200" dirty="0">
                          <a:effectLst/>
                        </a:rPr>
                        <a:t>Bardziej efektywny, szybszy i szerszy dostęp do informacji i danych statystycznych.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pl-PL" sz="1200" dirty="0">
                          <a:effectLst/>
                        </a:rPr>
                        <a:t>Zwiększenie wydajności i niezawodności procesu gromadzenia, przechowywania i udostępniania materiałów archiwalnych.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43" marR="286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pl-PL" sz="1200">
                          <a:effectLst/>
                        </a:rPr>
                        <a:t>Funkcjonalność systemu ADE (Portal Archiwisty)</a:t>
                      </a: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43" marR="28643" marT="0" marB="0"/>
                </a:tc>
                <a:extLst>
                  <a:ext uri="{0D108BD9-81ED-4DB2-BD59-A6C34878D82A}">
                    <a16:rowId xmlns:a16="http://schemas.microsoft.com/office/drawing/2014/main" val="2211725963"/>
                  </a:ext>
                </a:extLst>
              </a:tr>
              <a:tr h="1193947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pl-PL" sz="1200">
                          <a:effectLst/>
                        </a:rPr>
                        <a:t>Umożliwienie osobom zainteresowanym materiałami archiwalnymi zapoznanie się z ich ewidencją za pośrednictwem Internetu 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pl-PL" sz="12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43" marR="286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pl-PL" sz="1200" dirty="0">
                          <a:effectLst/>
                        </a:rPr>
                        <a:t>Osoby zainteresowane dostępem do materiałów archiwalnych będą miały możliwość pozyskania informacji on-line, bez konieczności wizyty w Archiwach Państwowych.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pl-PL" sz="1200" dirty="0">
                          <a:effectLst/>
                        </a:rPr>
                        <a:t>Archiwa państwowe staną się bardziej otwarte na potrzeby społeczeństwa i gospodarki.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pl-PL" sz="1200" dirty="0">
                          <a:effectLst/>
                        </a:rPr>
                        <a:t>Zwiększenie zaspokojenia informacyjnych potrzeb społeczeństwa.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pl-PL" sz="1200" dirty="0">
                          <a:effectLst/>
                        </a:rPr>
                        <a:t>Zwiększenie kompetencji informatycznych społeczeństwa.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43" marR="286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pl-PL" sz="1200">
                          <a:effectLst/>
                        </a:rPr>
                        <a:t>Integracja z ZoSIA, a co za tym idzie publikacja informacji na SwA</a:t>
                      </a: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43" marR="28643" marT="0" marB="0"/>
                </a:tc>
                <a:extLst>
                  <a:ext uri="{0D108BD9-81ED-4DB2-BD59-A6C34878D82A}">
                    <a16:rowId xmlns:a16="http://schemas.microsoft.com/office/drawing/2014/main" val="2889557633"/>
                  </a:ext>
                </a:extLst>
              </a:tr>
              <a:tr h="750507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pl-PL" sz="1200">
                          <a:effectLst/>
                        </a:rPr>
                        <a:t>Umożliwienie osobom zainteresowanym publicznymi materiałami archiwalnymi zapoznanie się z nimi za pośrednictwem Internetu 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pl-PL" sz="1200">
                          <a:effectLst/>
                        </a:rPr>
                        <a:t> </a:t>
                      </a:r>
                      <a:endParaRPr lang="pl-PL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43" marR="286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pl-PL" sz="1200" dirty="0">
                          <a:effectLst/>
                        </a:rPr>
                        <a:t>Możliwość pozyskania informacji on-line, bez konieczności wizyty w Archiwach Państwowych.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pl-PL" sz="1200" dirty="0">
                          <a:effectLst/>
                        </a:rPr>
                        <a:t>Zwiększenie zaspokojenia informacyjnych potrzeb społeczeństwa.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pl-PL" sz="1200" dirty="0">
                          <a:effectLst/>
                        </a:rPr>
                        <a:t>Zwiększenie kompetencji informatycznych społeczeństwa.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43" marR="286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pl-PL" sz="1200" dirty="0">
                          <a:effectLst/>
                        </a:rPr>
                        <a:t>Integracja z </a:t>
                      </a:r>
                      <a:r>
                        <a:rPr lang="pl-PL" sz="1200" dirty="0" err="1">
                          <a:effectLst/>
                        </a:rPr>
                        <a:t>ZoSIA</a:t>
                      </a:r>
                      <a:r>
                        <a:rPr lang="pl-PL" sz="1200" dirty="0">
                          <a:effectLst/>
                        </a:rPr>
                        <a:t>, a co za tym idzie publikacja informacji na </a:t>
                      </a:r>
                      <a:r>
                        <a:rPr lang="pl-PL" sz="1200" dirty="0" err="1">
                          <a:effectLst/>
                        </a:rPr>
                        <a:t>SwA</a:t>
                      </a:r>
                      <a:endParaRPr lang="pl-PL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643" marR="28643" marT="0" marB="0"/>
                </a:tc>
                <a:extLst>
                  <a:ext uri="{0D108BD9-81ED-4DB2-BD59-A6C34878D82A}">
                    <a16:rowId xmlns:a16="http://schemas.microsoft.com/office/drawing/2014/main" val="15806455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70235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137652" y="1022667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l-PL" sz="4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itchFamily="18" charset="0"/>
              </a:rPr>
              <a:t>ZAKRES PROJEKTU</a:t>
            </a:r>
            <a:endParaRPr kumimoji="0" lang="pl-PL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CAE97C97-D4D7-4743-B399-A56E4B323D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5043986"/>
              </p:ext>
            </p:extLst>
          </p:nvPr>
        </p:nvGraphicFramePr>
        <p:xfrm>
          <a:off x="275304" y="1773263"/>
          <a:ext cx="11521170" cy="4471608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2890683">
                  <a:extLst>
                    <a:ext uri="{9D8B030D-6E8A-4147-A177-3AD203B41FA5}">
                      <a16:colId xmlns:a16="http://schemas.microsoft.com/office/drawing/2014/main" val="3024548501"/>
                    </a:ext>
                  </a:extLst>
                </a:gridCol>
                <a:gridCol w="6115665">
                  <a:extLst>
                    <a:ext uri="{9D8B030D-6E8A-4147-A177-3AD203B41FA5}">
                      <a16:colId xmlns:a16="http://schemas.microsoft.com/office/drawing/2014/main" val="4104772791"/>
                    </a:ext>
                  </a:extLst>
                </a:gridCol>
                <a:gridCol w="2514822">
                  <a:extLst>
                    <a:ext uri="{9D8B030D-6E8A-4147-A177-3AD203B41FA5}">
                      <a16:colId xmlns:a16="http://schemas.microsoft.com/office/drawing/2014/main" val="2868838130"/>
                    </a:ext>
                  </a:extLst>
                </a:gridCol>
              </a:tblGrid>
              <a:tr h="107001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Nazwa innowacji, zmiany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402" marR="234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Korzyść z wprowadzenia innowacji, zmiany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402" marR="234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Sposób realizacji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402" marR="23402" marT="0" marB="0"/>
                </a:tc>
                <a:extLst>
                  <a:ext uri="{0D108BD9-81ED-4DB2-BD59-A6C34878D82A}">
                    <a16:rowId xmlns:a16="http://schemas.microsoft.com/office/drawing/2014/main" val="1668924528"/>
                  </a:ext>
                </a:extLst>
              </a:tr>
              <a:tr h="1481678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Stworzenie ogólnokrajowej platformy będącej swoistą e-usługą w zakresie przejmowania, przechowywania i udostępniania dokumentacji elektronicznej stanowiącej materiały archiwalne (uruchomienie nowego systemu informatycznego ADE)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402" marR="234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Znaczące przyspieszenie i zwiększenie efektywności pracy użytkowników.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Zwiększenie bezpieczeństwa przechowywanych informacji i materiałów archiwalnych.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Zwiększenie zaspokojenia informacyjnych potrzeb społeczeństwa.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Zwiększenie kompetencji informatycznych społeczeństwa.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Bardziej efektywny, szybszy i szerszy dostęp do informacji i danych statystycznych.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Zwiększenie wydajności i niezawodności procesu gromadzenia, przechowywania i udostępniania materiałów archiwalnych.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402" marR="234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System ADE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402" marR="23402" marT="0" marB="0"/>
                </a:tc>
                <a:extLst>
                  <a:ext uri="{0D108BD9-81ED-4DB2-BD59-A6C34878D82A}">
                    <a16:rowId xmlns:a16="http://schemas.microsoft.com/office/drawing/2014/main" val="2094864706"/>
                  </a:ext>
                </a:extLst>
              </a:tr>
              <a:tr h="1064768"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pl-PL" sz="1400">
                          <a:effectLst/>
                        </a:rPr>
                        <a:t>Archiwalna chmura prywatna</a:t>
                      </a:r>
                      <a:endParaRPr lang="pl-PL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402" marR="234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Zwiększenie bezpieczeństwa przechowywanych informacji i materiałów archiwalnych.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Zwiększenie efektywności pracy użytkowników.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Oszczędność kosztów.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Ułatwienie integracji systemów teleinformatycznych powstających w archiwach państwowych.</a:t>
                      </a:r>
                    </a:p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Zapewnienie odpowiedniej wydajności procesów obsługiwanych przez system.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402" marR="2340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5000"/>
                        </a:lnSpc>
                        <a:spcAft>
                          <a:spcPts val="800"/>
                        </a:spcAft>
                      </a:pPr>
                      <a:r>
                        <a:rPr lang="pl-PL" sz="1400" dirty="0">
                          <a:effectLst/>
                        </a:rPr>
                        <a:t>Infrastruktura systemu ADE (Bydgoszcz – NAC)</a:t>
                      </a:r>
                      <a:endParaRPr lang="pl-P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3402" marR="23402" marT="0" marB="0"/>
                </a:tc>
                <a:extLst>
                  <a:ext uri="{0D108BD9-81ED-4DB2-BD59-A6C34878D82A}">
                    <a16:rowId xmlns:a16="http://schemas.microsoft.com/office/drawing/2014/main" val="13769830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0911785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A0F86658914CB4B80809DCDA8479AE9" ma:contentTypeVersion="11" ma:contentTypeDescription="Utwórz nowy dokument." ma:contentTypeScope="" ma:versionID="c04a8f917ae432799b65c28e2f3309c1">
  <xsd:schema xmlns:xsd="http://www.w3.org/2001/XMLSchema" xmlns:xs="http://www.w3.org/2001/XMLSchema" xmlns:p="http://schemas.microsoft.com/office/2006/metadata/properties" xmlns:ns2="9affde3b-50dd-4e74-9e2c-6b9654ae514a" xmlns:ns3="5df3a10b-8748-402e-bef4-aee373db4dbb" targetNamespace="http://schemas.microsoft.com/office/2006/metadata/properties" ma:root="true" ma:fieldsID="aee99c735deaede188f95562412e745f" ns2:_="" ns3:_="">
    <xsd:import namespace="9affde3b-50dd-4e74-9e2c-6b9654ae514a"/>
    <xsd:import namespace="5df3a10b-8748-402e-bef4-aee373db4db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ffde3b-50dd-4e74-9e2c-6b9654ae51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f3a10b-8748-402e-bef4-aee373db4db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6E28105-763F-4193-B043-C170AA0A0327}">
  <ds:schemaRefs>
    <ds:schemaRef ds:uri="http://purl.org/dc/terms/"/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5df3a10b-8748-402e-bef4-aee373db4dbb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9affde3b-50dd-4e74-9e2c-6b9654ae514a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C75806B2-E0D8-4DA6-91AA-1D6F1E7B486A}">
  <ds:schemaRefs>
    <ds:schemaRef ds:uri="5df3a10b-8748-402e-bef4-aee373db4dbb"/>
    <ds:schemaRef ds:uri="9affde3b-50dd-4e74-9e2c-6b9654ae514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1297</TotalTime>
  <Words>2615</Words>
  <Application>Microsoft Office PowerPoint</Application>
  <PresentationFormat>Panoramiczny</PresentationFormat>
  <Paragraphs>280</Paragraphs>
  <Slides>22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Makowski Dariusz</cp:lastModifiedBy>
  <cp:revision>109</cp:revision>
  <cp:lastPrinted>2020-07-30T09:47:19Z</cp:lastPrinted>
  <dcterms:created xsi:type="dcterms:W3CDTF">2017-01-27T12:50:17Z</dcterms:created>
  <dcterms:modified xsi:type="dcterms:W3CDTF">2020-09-08T08:39:56Z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0x0101002A0F86658914CB4B80809DCDA8479AE9</vt:lpwstr>
  </property>
</Properties>
</file>