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340" r:id="rId3"/>
    <p:sldId id="341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318" r:id="rId13"/>
    <p:sldId id="319" r:id="rId14"/>
    <p:sldId id="320" r:id="rId15"/>
    <p:sldId id="325" r:id="rId16"/>
    <p:sldId id="321" r:id="rId17"/>
    <p:sldId id="322" r:id="rId18"/>
    <p:sldId id="323" r:id="rId19"/>
    <p:sldId id="279" r:id="rId20"/>
    <p:sldId id="280" r:id="rId21"/>
    <p:sldId id="281" r:id="rId22"/>
    <p:sldId id="326" r:id="rId23"/>
    <p:sldId id="282" r:id="rId24"/>
    <p:sldId id="283" r:id="rId25"/>
    <p:sldId id="286" r:id="rId26"/>
    <p:sldId id="330" r:id="rId27"/>
    <p:sldId id="28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31" r:id="rId36"/>
    <p:sldId id="327" r:id="rId37"/>
    <p:sldId id="328" r:id="rId38"/>
    <p:sldId id="329" r:id="rId39"/>
    <p:sldId id="33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33" r:id="rId52"/>
    <p:sldId id="306" r:id="rId53"/>
    <p:sldId id="307" r:id="rId54"/>
    <p:sldId id="334" r:id="rId55"/>
    <p:sldId id="335" r:id="rId56"/>
    <p:sldId id="316" r:id="rId57"/>
    <p:sldId id="336" r:id="rId58"/>
    <p:sldId id="339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Arial Black" panose="020B0A04020102020204" pitchFamily="34" charset="0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10" autoAdjust="0"/>
  </p:normalViewPr>
  <p:slideViewPr>
    <p:cSldViewPr>
      <p:cViewPr varScale="1">
        <p:scale>
          <a:sx n="88" d="100"/>
          <a:sy n="88" d="100"/>
        </p:scale>
        <p:origin x="14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7336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88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798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3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Szkolenie kierowców OSP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Łączność i alarmowanie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D75DE-8AC5-4691-9E87-55D76BA78E9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736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Szkolenie kierowców OSP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Łączność i alarmowanie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8FD08-3CF6-48EB-B304-2BB087B9BB7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7606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pl-PL"/>
              <a:t>Szkolenie kierowców OSP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pl-PL"/>
              <a:t>Łączność i alarmowanie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5D86152-7AD8-4B23-B5BD-65C05755298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578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t>2016-06-17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754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 smtClean="0">
                <a:latin typeface="Arial Black"/>
                <a:ea typeface="Arial Black"/>
                <a:cs typeface="Arial Black"/>
                <a:sym typeface="Arial Black"/>
              </a:rPr>
              <a:t>35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b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l-PL" sz="2880" dirty="0" smtClean="0">
                <a:latin typeface="Calibri" panose="020F0502020204030204" pitchFamily="34" charset="0"/>
                <a:ea typeface="Arial Black"/>
                <a:cs typeface="Arial Black"/>
                <a:sym typeface="Arial Black"/>
              </a:rPr>
              <a:t>Łączność bezprzewodowa i alarmowanie</a:t>
            </a:r>
            <a:endParaRPr lang="pl-PL" sz="2880" b="1" i="0" u="none" strike="noStrike" cap="none" dirty="0">
              <a:solidFill>
                <a:srgbClr val="FFC700"/>
              </a:solidFill>
              <a:latin typeface="Calibri" panose="020F0502020204030204" pitchFamily="34" charset="0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600" b="1" i="1" dirty="0"/>
              <a:t>a</a:t>
            </a:r>
            <a:r>
              <a:rPr lang="pl-PL" sz="1600" b="1" i="1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utor:</a:t>
            </a:r>
            <a:r>
              <a:rPr lang="pl-PL" sz="32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Michał Herman</a:t>
            </a:r>
            <a:endParaRPr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784"/>
            <a:ext cx="8892480" cy="5543550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Zintegrowany 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System Alarmowania i Ochrony Ludności 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DSP–50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jest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przeznaczony do zdalnego (radiowego) uruchamiania wszystkich rodzajów syren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alarmowych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Ochotniczych Straży Pożarnych i Obrony Cywilnej oraz do bezpośredniego alarmowania osób wyposażonych w pagery i telefony komórkowe. Obejmuje swoim zasięgiem blisko 90% powierzchni naszego kraju.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System DSP–50 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może być stosowany:</a:t>
            </a:r>
            <a:endParaRPr lang="pl-PL" altLang="pl-PL" sz="24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w sieciach alarmowych Państwowej Straży Pożarnej na terenie jednego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powiatu (struktura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dwupoziomowa: stacja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powiatowa/miejska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– stacja obiektowa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 syreną,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w sieciach alarmowania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OC –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jako hierarchiczny system wojewódzki, posiadający czteropoziomową strukturę powiadamiania: stacja wojewódzka – stacja powiatowa – stacja gminna – stacja obiektowa (syrena), 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w obu w/w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sieciach – jako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Zintegrowany System Alarmowania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Ochrony Ludności.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70182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287462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      URZĄDZENIA SYSTEMÓW ALARMOWANIA OSP</a:t>
            </a:r>
            <a:endParaRPr lang="pl-PL" altLang="pl-PL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15963"/>
            <a:ext cx="9144000" cy="874713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    URZĄDZENIA </a:t>
            </a:r>
            <a:r>
              <a:rPr lang="pl-PL" altLang="pl-PL" sz="2800" b="1" dirty="0" smtClean="0">
                <a:latin typeface="Calibri" panose="020F0502020204030204" pitchFamily="34" charset="0"/>
              </a:rPr>
              <a:t>WCHODZĄCE </a:t>
            </a:r>
            <a:r>
              <a:rPr lang="pl-PL" altLang="pl-PL" sz="2800" b="1" dirty="0" smtClean="0">
                <a:latin typeface="Calibri" panose="020F0502020204030204" pitchFamily="34" charset="0"/>
              </a:rPr>
              <a:t>W</a:t>
            </a:r>
            <a:br>
              <a:rPr lang="pl-PL" altLang="pl-PL" sz="2800" b="1" dirty="0" smtClean="0">
                <a:latin typeface="Calibri" panose="020F0502020204030204" pitchFamily="34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</a:rPr>
              <a:t> </a:t>
            </a:r>
            <a:r>
              <a:rPr lang="pl-PL" altLang="pl-PL" sz="2800" b="1" dirty="0" smtClean="0">
                <a:latin typeface="Calibri" panose="020F0502020204030204" pitchFamily="34" charset="0"/>
              </a:rPr>
              <a:t>SKŁAD SYSTEMU DSP–50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640762" cy="3682752"/>
          </a:xfrm>
        </p:spPr>
        <p:txBody>
          <a:bodyPr/>
          <a:lstStyle/>
          <a:p>
            <a:pPr indent="20638"/>
            <a:endParaRPr lang="pl-PL" altLang="pl-PL" sz="24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20638" algn="just">
              <a:buFontTx/>
              <a:buNone/>
            </a:pP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Stacja bazowa 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DSP–15SP (dla stanowiska kierowania w PSP lub CZK):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moduł kodera/dekodera,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układ sterowania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radiotelefonem dowolnego typu,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układ do współpracy z komputerem,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wyświetlacz i manipulator umożliwiający ręczne sterowanie systemem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</a:rPr>
              <a:t>STACJA</a:t>
            </a:r>
            <a:r>
              <a:rPr lang="pl-PL" altLang="pl-PL" sz="2800" i="1" dirty="0" smtClean="0">
                <a:latin typeface="Calibri" panose="020F0502020204030204" pitchFamily="34" charset="0"/>
              </a:rPr>
              <a:t> </a:t>
            </a:r>
            <a:r>
              <a:rPr lang="pl-PL" altLang="pl-PL" sz="2800" dirty="0" smtClean="0">
                <a:latin typeface="Calibri" panose="020F0502020204030204" pitchFamily="34" charset="0"/>
              </a:rPr>
              <a:t>BAZOWA DSP–15</a:t>
            </a:r>
            <a:endParaRPr lang="pl-PL" sz="28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67" y="1772816"/>
            <a:ext cx="6913810" cy="425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7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52400"/>
            <a:ext cx="9001000" cy="1251062"/>
          </a:xfrm>
        </p:spPr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</a:rPr>
              <a:t>   URZĄDZENIA </a:t>
            </a:r>
            <a:r>
              <a:rPr lang="pl-PL" altLang="pl-PL" sz="2800" dirty="0">
                <a:latin typeface="Calibri" panose="020F0502020204030204" pitchFamily="34" charset="0"/>
              </a:rPr>
              <a:t>WCHODZĄCE W </a:t>
            </a:r>
            <a:r>
              <a:rPr lang="pl-PL" altLang="pl-PL" sz="2800" dirty="0" smtClean="0">
                <a:latin typeface="Calibri" panose="020F0502020204030204" pitchFamily="34" charset="0"/>
              </a:rPr>
              <a:t>SKŁAD</a:t>
            </a:r>
            <a:br>
              <a:rPr lang="pl-PL" altLang="pl-PL" sz="2800" dirty="0" smtClean="0">
                <a:latin typeface="Calibri" panose="020F0502020204030204" pitchFamily="34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</a:rPr>
              <a:t>SYSTEMU DSP–50 CD</a:t>
            </a:r>
            <a:endParaRPr lang="pl-PL" sz="2800" dirty="0">
              <a:latin typeface="Calibri" panose="020F050202020403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52528"/>
          </a:xfrm>
        </p:spPr>
        <p:txBody>
          <a:bodyPr/>
          <a:lstStyle/>
          <a:p>
            <a:pPr indent="20638" algn="just">
              <a:buFontTx/>
              <a:buNone/>
            </a:pP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Stacja 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obiektowa DSP–52BS 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(dla 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Remizy OSP):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r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adiotelefon o mocy 25W,</a:t>
            </a:r>
          </a:p>
          <a:p>
            <a:pPr marL="828675" lvl="1" algn="just"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moduł kodera/dekodera,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espół sterowania syrenami (główną i rezerwową),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asilacz 230V,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sz="2400" dirty="0">
                <a:solidFill>
                  <a:schemeClr val="tx1"/>
                </a:solidFill>
              </a:rPr>
              <a:t>zasilanie rezerwowe: akumulator bezobsługowy 12V/7Ah wraz z automatycznym układem kontroli ładowania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i rozładowania</a:t>
            </a:r>
            <a:r>
              <a:rPr lang="pl-PL" sz="2400" dirty="0">
                <a:solidFill>
                  <a:schemeClr val="tx1"/>
                </a:solidFill>
              </a:rPr>
              <a:t>,</a:t>
            </a:r>
            <a:endParaRPr lang="pl-PL" sz="2400" dirty="0" smtClean="0">
              <a:solidFill>
                <a:schemeClr val="tx1"/>
              </a:solidFill>
            </a:endParaRP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oprogramowanie do celów alarmowania pożarowego; oprogramowanie do celów alarmowania </a:t>
            </a:r>
            <a:r>
              <a:rPr lang="pl-PL" sz="2400" dirty="0" smtClean="0">
                <a:solidFill>
                  <a:schemeClr val="tx1"/>
                </a:solidFill>
              </a:rPr>
              <a:t>OC,</a:t>
            </a:r>
          </a:p>
          <a:p>
            <a:pPr marL="828675" lvl="1" algn="just">
              <a:buFontTx/>
              <a:buBlip>
                <a:blip r:embed="rId2"/>
              </a:buBlip>
            </a:pPr>
            <a:r>
              <a:rPr lang="pl-PL" sz="2400" dirty="0" smtClean="0">
                <a:solidFill>
                  <a:schemeClr val="tx1"/>
                </a:solidFill>
              </a:rPr>
              <a:t>oprogramowanie </a:t>
            </a:r>
            <a:r>
              <a:rPr lang="pl-PL" sz="2400" dirty="0">
                <a:solidFill>
                  <a:schemeClr val="tx1"/>
                </a:solidFill>
              </a:rPr>
              <a:t>umożliwiające wywoływanie pagerów.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31007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4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</a:rPr>
              <a:t>STACJA OBIEKTOWA DSP–52BS</a:t>
            </a:r>
            <a:endParaRPr lang="pl-PL" sz="28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132479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0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97291"/>
            <a:ext cx="8229600" cy="1251062"/>
          </a:xfrm>
        </p:spPr>
        <p:txBody>
          <a:bodyPr/>
          <a:lstStyle/>
          <a:p>
            <a:pPr algn="ctr"/>
            <a:r>
              <a:rPr lang="pl-PL" sz="2800" dirty="0" smtClean="0"/>
              <a:t>WYPOSAŻENIE DODATKOWE STACJI OBIEKTOWYCH</a:t>
            </a:r>
            <a:endParaRPr lang="pl-PL" sz="28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682194" cy="40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52400"/>
            <a:ext cx="9073008" cy="1251062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STACJA OBIEKTOWA </a:t>
            </a:r>
            <a:r>
              <a:rPr lang="pl-PL" altLang="pl-PL" sz="2800" dirty="0" smtClean="0">
                <a:latin typeface="Calibri" panose="020F0502020204030204" pitchFamily="34" charset="0"/>
              </a:rPr>
              <a:t>DSP–52L</a:t>
            </a:r>
            <a:endParaRPr lang="pl-PL" sz="2800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92688" cy="520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1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52400"/>
            <a:ext cx="9073008" cy="1251062"/>
          </a:xfrm>
        </p:spPr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</a:rPr>
              <a:t>      URZĄDZENIA </a:t>
            </a:r>
            <a:r>
              <a:rPr lang="pl-PL" altLang="pl-PL" sz="2800" dirty="0">
                <a:latin typeface="Calibri" panose="020F0502020204030204" pitchFamily="34" charset="0"/>
              </a:rPr>
              <a:t>WCHODZĄCE W SKŁAD SYSTEMU </a:t>
            </a:r>
            <a:r>
              <a:rPr lang="pl-PL" altLang="pl-PL" sz="2800" dirty="0" smtClean="0">
                <a:latin typeface="Calibri" panose="020F0502020204030204" pitchFamily="34" charset="0"/>
              </a:rPr>
              <a:t/>
            </a:r>
            <a:br>
              <a:rPr lang="pl-PL" altLang="pl-PL" sz="2800" dirty="0" smtClean="0">
                <a:latin typeface="Calibri" panose="020F0502020204030204" pitchFamily="34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</a:rPr>
              <a:t>DSP–50 </a:t>
            </a:r>
            <a:r>
              <a:rPr lang="pl-PL" altLang="pl-PL" sz="2800" dirty="0" smtClean="0">
                <a:latin typeface="Calibri" panose="020F0502020204030204" pitchFamily="34" charset="0"/>
              </a:rPr>
              <a:t>CD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80" y="1412776"/>
            <a:ext cx="9002864" cy="5184576"/>
          </a:xfrm>
        </p:spPr>
        <p:txBody>
          <a:bodyPr/>
          <a:lstStyle/>
          <a:p>
            <a:pPr indent="20638" algn="just">
              <a:buFontTx/>
              <a:buNone/>
            </a:pPr>
            <a:r>
              <a:rPr lang="pl-PL" altLang="pl-PL" sz="2400" b="1" i="1" dirty="0" smtClean="0">
                <a:latin typeface="Calibri" panose="020F0502020204030204" pitchFamily="34" charset="0"/>
              </a:rPr>
              <a:t>         Terminal DTG–53 </a:t>
            </a:r>
          </a:p>
          <a:p>
            <a:pPr indent="20638" algn="just">
              <a:buFontTx/>
              <a:buNone/>
            </a:pPr>
            <a:endParaRPr lang="pl-PL" altLang="pl-PL" sz="2400" b="1" i="1" dirty="0">
              <a:latin typeface="Calibri" panose="020F0502020204030204" pitchFamily="34" charset="0"/>
            </a:endParaRPr>
          </a:p>
          <a:p>
            <a:pPr indent="20638" algn="just">
              <a:buFontTx/>
              <a:buNone/>
            </a:pPr>
            <a:r>
              <a:rPr lang="pl-PL" altLang="pl-PL" sz="2400" b="1" i="1" dirty="0" smtClean="0">
                <a:latin typeface="Calibri" panose="020F0502020204030204" pitchFamily="34" charset="0"/>
              </a:rPr>
              <a:t>				</a:t>
            </a:r>
            <a:r>
              <a:rPr lang="pl-PL" altLang="pl-PL" sz="1800" b="1" i="1" dirty="0">
                <a:latin typeface="Calibri" panose="020F0502020204030204" pitchFamily="34" charset="0"/>
              </a:rPr>
              <a:t> </a:t>
            </a:r>
            <a:r>
              <a:rPr lang="pl-PL" altLang="pl-PL" sz="1800" b="1" i="1" dirty="0" smtClean="0">
                <a:latin typeface="Calibri" panose="020F0502020204030204" pitchFamily="34" charset="0"/>
              </a:rPr>
              <a:t>                               Programator do DTG–53 (DTG–52)</a:t>
            </a:r>
            <a:endParaRPr lang="pl-PL" altLang="pl-PL" sz="1800" b="1" i="1" dirty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" y="1916832"/>
            <a:ext cx="4920626" cy="483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47" y="2924944"/>
            <a:ext cx="3456382" cy="3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31007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9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352928" cy="1251062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URZĄDZENIA WCHODZĄCE W SKŁAD SYSTEMU </a:t>
            </a:r>
            <a:r>
              <a:rPr lang="pl-PL" altLang="pl-PL" sz="2800" dirty="0" smtClean="0">
                <a:latin typeface="Calibri" panose="020F0502020204030204" pitchFamily="34" charset="0"/>
              </a:rPr>
              <a:t/>
            </a:r>
            <a:br>
              <a:rPr lang="pl-PL" altLang="pl-PL" sz="2800" dirty="0" smtClean="0">
                <a:latin typeface="Calibri" panose="020F0502020204030204" pitchFamily="34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</a:rPr>
              <a:t>DSP–50 </a:t>
            </a:r>
            <a:r>
              <a:rPr lang="pl-PL" altLang="pl-PL" sz="2800" dirty="0" smtClean="0">
                <a:latin typeface="Calibri" panose="020F0502020204030204" pitchFamily="34" charset="0"/>
              </a:rPr>
              <a:t>CD</a:t>
            </a:r>
            <a:endParaRPr lang="pl-PL" sz="28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8"/>
          </a:xfrm>
        </p:spPr>
        <p:txBody>
          <a:bodyPr/>
          <a:lstStyle/>
          <a:p>
            <a:pPr marL="276860" indent="0" algn="ctr">
              <a:buNone/>
            </a:pPr>
            <a:r>
              <a:rPr lang="pl-PL" sz="1800" b="1" i="1" dirty="0" smtClean="0"/>
              <a:t>Odbiorniki indywidualne (pagery) serii DSP–90S</a:t>
            </a:r>
            <a:endParaRPr lang="pl-PL" sz="1800" b="1" i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73" y="1916832"/>
            <a:ext cx="6718454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60" y="31007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1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685532" y="1970201"/>
            <a:ext cx="8062932" cy="3984054"/>
            <a:chOff x="1417" y="9273"/>
            <a:chExt cx="9800" cy="4311"/>
          </a:xfrm>
        </p:grpSpPr>
        <p:pic>
          <p:nvPicPr>
            <p:cNvPr id="48131" name="Picture 3" descr="osp barczewo (30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0070"/>
              <a:ext cx="4680" cy="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2" name="Picture 4" descr="osp barczewo (3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" y="9273"/>
              <a:ext cx="4680" cy="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52400"/>
            <a:ext cx="9108504" cy="1251062"/>
          </a:xfrm>
        </p:spPr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PRZYKŁAD </a:t>
            </a:r>
            <a:b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PUNKTU ALARMOWO–DYSPOZYTORSKIEGO OSP</a:t>
            </a:r>
            <a:endParaRPr lang="pl-PL" dirty="0"/>
          </a:p>
        </p:txBody>
      </p:sp>
      <p:pic>
        <p:nvPicPr>
          <p:cNvPr id="6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2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 Podział </a:t>
            </a:r>
            <a:r>
              <a:rPr lang="pl-PL" dirty="0">
                <a:solidFill>
                  <a:schemeClr val="tx1"/>
                </a:solidFill>
              </a:rPr>
              <a:t>sprzętu </a:t>
            </a:r>
            <a:r>
              <a:rPr lang="pl-PL" dirty="0" smtClean="0">
                <a:solidFill>
                  <a:schemeClr val="tx1"/>
                </a:solidFill>
              </a:rPr>
              <a:t>łączności;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Urządzenia systemów alarmowania </a:t>
            </a:r>
            <a:r>
              <a:rPr lang="pl-PL" dirty="0" smtClean="0">
                <a:solidFill>
                  <a:schemeClr val="tx1"/>
                </a:solidFill>
              </a:rPr>
              <a:t>OSP; </a:t>
            </a:r>
          </a:p>
          <a:p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</a:rPr>
              <a:t>Zasady </a:t>
            </a:r>
            <a:r>
              <a:rPr lang="pl-PL" dirty="0">
                <a:solidFill>
                  <a:schemeClr val="tx1"/>
                </a:solidFill>
              </a:rPr>
              <a:t>prowadzenia korespondencji </a:t>
            </a:r>
            <a:r>
              <a:rPr lang="pl-PL" dirty="0" smtClean="0">
                <a:solidFill>
                  <a:schemeClr val="tx1"/>
                </a:solidFill>
              </a:rPr>
              <a:t>radiowej;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Kryptonimy </a:t>
            </a:r>
            <a:r>
              <a:rPr lang="pl-PL" dirty="0" smtClean="0">
                <a:solidFill>
                  <a:schemeClr val="tx1"/>
                </a:solidFill>
              </a:rPr>
              <a:t>okólnikowe;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Obsługa radiotelefonów.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pPr marL="118872" indent="0" algn="r">
              <a:buNone/>
            </a:pPr>
            <a:r>
              <a:rPr lang="pl-PL" dirty="0" smtClean="0">
                <a:solidFill>
                  <a:schemeClr val="tx1"/>
                </a:solidFill>
              </a:rPr>
              <a:t>Czas: 1T</a:t>
            </a:r>
            <a:endParaRPr lang="pl-PL" dirty="0">
              <a:solidFill>
                <a:schemeClr val="tx1"/>
              </a:solidFill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19335"/>
            <a:ext cx="9144000" cy="1484313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ZASADY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PROWADZENIA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KORESPONDENCJI RADIOWEJ </a:t>
            </a:r>
            <a:endParaRPr lang="pl-PL" altLang="pl-PL" sz="28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800"/>
            <a:ext cx="7772400" cy="48958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Regulacje prawne</a:t>
            </a:r>
            <a:r>
              <a:rPr lang="pl-PL" altLang="pl-PL" sz="2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Zasady ogólne</a:t>
            </a:r>
            <a:r>
              <a:rPr lang="pl-PL" altLang="pl-PL" sz="2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Zasady prowadzenia korespondencji radiowej</a:t>
            </a:r>
            <a:r>
              <a:rPr lang="pl-PL" altLang="pl-PL" sz="24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Zasady nawiązywania łączności głosem</a:t>
            </a:r>
            <a:r>
              <a:rPr lang="pl-PL" altLang="pl-PL" sz="2400" dirty="0">
                <a:solidFill>
                  <a:schemeClr val="tx1"/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wywołanie korespondenta</a:t>
            </a:r>
            <a:r>
              <a:rPr lang="pl-PL" altLang="pl-PL" sz="2400" dirty="0">
                <a:solidFill>
                  <a:schemeClr val="tx1"/>
                </a:solidFill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wywołanie korespondenta w sieci </a:t>
            </a:r>
            <a:r>
              <a:rPr lang="pl-PL" altLang="pl-PL" sz="2400" dirty="0" smtClean="0">
                <a:solidFill>
                  <a:schemeClr val="tx1"/>
                </a:solidFill>
                <a:cs typeface="Times New Roman" pitchFamily="18" charset="0"/>
              </a:rPr>
              <a:t>KSW</a:t>
            </a:r>
            <a:r>
              <a:rPr lang="pl-PL" altLang="pl-PL" sz="2400" dirty="0" smtClean="0">
                <a:solidFill>
                  <a:schemeClr val="tx1"/>
                </a:solidFill>
              </a:rPr>
              <a:t>,</a:t>
            </a:r>
            <a:endParaRPr lang="pl-PL" altLang="pl-PL" sz="2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zgłoszenie się na wywołanie</a:t>
            </a:r>
            <a:r>
              <a:rPr lang="pl-PL" altLang="pl-PL" sz="2400" dirty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Zasady wymiany korespondencji radiowej</a:t>
            </a:r>
            <a:r>
              <a:rPr lang="pl-PL" altLang="pl-PL" sz="2400" dirty="0">
                <a:solidFill>
                  <a:schemeClr val="tx1"/>
                </a:solidFill>
              </a:rPr>
              <a:t>:</a:t>
            </a:r>
          </a:p>
          <a:p>
            <a:pPr lvl="1" algn="just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przekazanie korespondencji</a:t>
            </a:r>
            <a:r>
              <a:rPr lang="pl-PL" altLang="pl-PL" sz="2400" dirty="0">
                <a:solidFill>
                  <a:schemeClr val="tx1"/>
                </a:solidFill>
              </a:rPr>
              <a:t>,</a:t>
            </a:r>
          </a:p>
          <a:p>
            <a:pPr lvl="1" algn="just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pokwitowanie przyjęcia korespondencji</a:t>
            </a:r>
            <a:r>
              <a:rPr lang="pl-PL" altLang="pl-PL" sz="2400" dirty="0">
                <a:solidFill>
                  <a:schemeClr val="tx1"/>
                </a:solidFill>
              </a:rPr>
              <a:t>,</a:t>
            </a:r>
          </a:p>
          <a:p>
            <a:pPr lvl="1" algn="just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  <a:cs typeface="Times New Roman" pitchFamily="18" charset="0"/>
              </a:rPr>
              <a:t>stosowanie kryptonimów w formie skróconej</a:t>
            </a:r>
            <a:r>
              <a:rPr lang="pl-PL" altLang="pl-PL" sz="2400" dirty="0">
                <a:solidFill>
                  <a:schemeClr val="tx1"/>
                </a:solidFill>
              </a:rPr>
              <a:t>,</a:t>
            </a:r>
          </a:p>
          <a:p>
            <a:pPr lvl="1" algn="just">
              <a:lnSpc>
                <a:spcPct val="90000"/>
              </a:lnSpc>
            </a:pPr>
            <a:r>
              <a:rPr lang="pl-PL" altLang="pl-PL" sz="2400" dirty="0">
                <a:solidFill>
                  <a:schemeClr val="tx1"/>
                </a:solidFill>
              </a:rPr>
              <a:t>stosowanie zwrotów KONIEC i BEZ ODBIORU.  </a:t>
            </a:r>
          </a:p>
          <a:p>
            <a:pPr>
              <a:lnSpc>
                <a:spcPct val="90000"/>
              </a:lnSpc>
            </a:pPr>
            <a:endParaRPr lang="pl-PL" altLang="pl-PL" sz="2400" dirty="0">
              <a:solidFill>
                <a:schemeClr val="tx1"/>
              </a:solidFill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374" y="25496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5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536" y="1844824"/>
            <a:ext cx="8209160" cy="4032597"/>
          </a:xfrm>
        </p:spPr>
        <p:txBody>
          <a:bodyPr/>
          <a:lstStyle/>
          <a:p>
            <a:pPr marL="791210" indent="-514350" algn="just">
              <a:buFont typeface="+mj-lt"/>
              <a:buAutoNum type="arabicPeriod"/>
            </a:pP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Instrukcja w </a:t>
            </a:r>
            <a:r>
              <a:rPr lang="pl-PL" alt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sprawie organizacji łączności </a:t>
            </a: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 sieciach radiowych </a:t>
            </a:r>
            <a:r>
              <a:rPr lang="pl-PL" alt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UKF </a:t>
            </a: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Państwowej Straży Pożarnej </a:t>
            </a:r>
            <a:r>
              <a:rPr lang="pl-PL" altLang="pl-PL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–</a:t>
            </a:r>
            <a:r>
              <a:rPr lang="pl-PL" altLang="pl-PL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załącznik do Rozkazu nr 4 Komendanta Głównego PSP z dnia 9 czerwca 2009r. </a:t>
            </a:r>
            <a:r>
              <a:rPr lang="pl-PL" altLang="pl-PL" sz="2000" i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</a:t>
            </a:r>
            <a:r>
              <a:rPr lang="pl-PL" altLang="pl-PL" sz="20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</a:t>
            </a:r>
            <a:r>
              <a:rPr lang="pl-PL" altLang="pl-PL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 wprowadzenia nowych zasad organizacji łączności w sieciach radiowych UKF PSP.</a:t>
            </a:r>
          </a:p>
          <a:p>
            <a:pPr marL="276860" indent="0" algn="just">
              <a:buNone/>
            </a:pPr>
            <a:endParaRPr lang="pl-PL" altLang="pl-PL" sz="2000" i="1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791210" indent="-514350" algn="just">
              <a:buFont typeface="+mj-lt"/>
              <a:buAutoNum type="arabicPeriod" startAt="2"/>
            </a:pP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Zasady organizacji łączności alarmowania, powiadamiania, dysponowania oraz współdziałania na potrzeby działań ratowniczych</a:t>
            </a:r>
            <a:r>
              <a:rPr lang="pl-PL" altLang="pl-PL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pl-PL" altLang="pl-PL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–</a:t>
            </a:r>
            <a:r>
              <a:rPr lang="pl-PL" altLang="pl-PL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KG PSP, Warszawa 2012r. </a:t>
            </a:r>
            <a:r>
              <a:rPr lang="pl-PL" altLang="pl-PL" sz="2000" i="1" u="sng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(rozwinięcie zapisów ww. Instrukcji).</a:t>
            </a:r>
          </a:p>
          <a:p>
            <a:pPr marL="276860" indent="0" algn="just">
              <a:buNone/>
            </a:pPr>
            <a:endParaRPr lang="pl-PL" altLang="pl-PL" sz="2000" i="1" u="sng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791210" indent="-514350" algn="just">
              <a:buFont typeface="+mj-lt"/>
              <a:buAutoNum type="arabicPeriod" startAt="3"/>
            </a:pP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Metodyka postępowania podczas organizacji łączności na potrzeby Kierującego Działaniem Ratowniczym </a:t>
            </a:r>
            <a:r>
              <a:rPr lang="pl-PL" altLang="pl-PL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–</a:t>
            </a:r>
            <a:r>
              <a:rPr lang="pl-PL" altLang="pl-PL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pl-PL" altLang="pl-PL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KG PSP, Warszawa, styczeń 2014r.</a:t>
            </a:r>
          </a:p>
          <a:p>
            <a:pPr marL="791210" indent="-514350" algn="just">
              <a:buFont typeface="+mj-lt"/>
              <a:buAutoNum type="arabicPeriod" startAt="3"/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19335"/>
            <a:ext cx="9144000" cy="1484313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ZASADY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PROWADZENIA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KORESPONDENCJI RADIOWEJ </a:t>
            </a:r>
            <a:endParaRPr lang="pl-PL" altLang="pl-PL" sz="28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25608"/>
          </a:xfrm>
        </p:spPr>
        <p:txBody>
          <a:bodyPr/>
          <a:lstStyle/>
          <a:p>
            <a:pPr marL="276860" indent="0" algn="ctr">
              <a:buNone/>
            </a:pPr>
            <a:r>
              <a:rPr lang="pl-PL" altLang="pl-PL" sz="2800" i="1" dirty="0">
                <a:solidFill>
                  <a:schemeClr val="tx1"/>
                </a:solidFill>
                <a:latin typeface="Calibri" panose="020F0502020204030204" pitchFamily="34" charset="0"/>
              </a:rPr>
              <a:t>PRZEKAZYWANIE INFORMACJI Z MIEJSCA PROWADZONYCH DZIAŁAŃ POWINNO ODBYWAĆ SIĘ ZA POMOCĄ RADIOWYCH ŚRODKÓW ŁĄCZNOŚCI (RADIOTELEFONY: </a:t>
            </a:r>
            <a:r>
              <a:rPr lang="pl-PL" altLang="pl-PL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NASOBNYCH, </a:t>
            </a:r>
            <a:r>
              <a:rPr lang="pl-PL" altLang="pl-PL" sz="2800" i="1" dirty="0">
                <a:solidFill>
                  <a:schemeClr val="tx1"/>
                </a:solidFill>
                <a:latin typeface="Calibri" panose="020F0502020204030204" pitchFamily="34" charset="0"/>
              </a:rPr>
              <a:t>PRZEWOŹNE), EWENTUALNIE TELEFONICZNIE DO STANOWISKA KIEROWANIA </a:t>
            </a:r>
            <a:r>
              <a:rPr lang="pl-PL" altLang="pl-PL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 </a:t>
            </a:r>
            <a:r>
              <a:rPr lang="pl-PL" altLang="pl-PL" sz="2800" i="1" dirty="0">
                <a:solidFill>
                  <a:schemeClr val="tx1"/>
                </a:solidFill>
                <a:latin typeface="Calibri" panose="020F0502020204030204" pitchFamily="34" charset="0"/>
              </a:rPr>
              <a:t>LINII MIEJSKIEJ </a:t>
            </a:r>
            <a:r>
              <a:rPr lang="pl-PL" altLang="pl-PL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(PODLEGAJĄCEJ REJESTRACJI KORESPONDENCJI)</a:t>
            </a:r>
            <a:br>
              <a:rPr lang="pl-PL" altLang="pl-PL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pl-PL" sz="2400" dirty="0">
              <a:solidFill>
                <a:schemeClr val="tx1"/>
              </a:solidFill>
            </a:endParaRPr>
          </a:p>
          <a:p>
            <a:pPr marL="276860" indent="0" algn="ctr">
              <a:buNone/>
            </a:pPr>
            <a:r>
              <a:rPr lang="pl-PL" altLang="pl-PL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BEZWZGLĘDNIE ZABRANIA SIĘ PRZEKAZYWANIA INFORMACJI Z MIEJSCA PROWADZONYCH DZIAŁAŃ </a:t>
            </a:r>
            <a:r>
              <a:rPr lang="pl-PL" altLang="pl-PL" sz="2800" b="1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NA NUMERY ALARMOWE OBSŁUGIWANE PRZEZ STANOWISKA KIEROWANIA</a:t>
            </a:r>
          </a:p>
          <a:p>
            <a:pPr marL="276860" indent="0" algn="ctr">
              <a:buNone/>
            </a:pPr>
            <a:endParaRPr lang="pl-PL" altLang="pl-PL" sz="2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Shape 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19335"/>
            <a:ext cx="9144000" cy="1484313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ZASADY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PROWADZENIA </a:t>
            </a: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KORESPONDENCJI RADIOWEJ </a:t>
            </a:r>
            <a:endParaRPr lang="pl-PL" altLang="pl-PL" sz="28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731838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PROWADZENIA KORESPONDENCJI </a:t>
            </a:r>
            <a:r>
              <a:rPr lang="pl-PL" altLang="pl-PL" sz="2800" dirty="0" smtClean="0">
                <a:latin typeface="Calibri" panose="020F0502020204030204" pitchFamily="34" charset="0"/>
              </a:rPr>
              <a:t>RADIOWEJ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625608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odstawową zasadą obowiązującą w sieciach radiowych jest </a:t>
            </a:r>
            <a:r>
              <a:rPr lang="pl-PL" altLang="pl-PL" sz="2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„Minimum czasu nadawania – maksimum treści”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tekstem jawnym zabrania się przekazywania informacji o stopniach służbowych, nazwiska osób funkcyjnych oraz nazw i czynności o charakterze specjalnym,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czasie prowadzenia korespondencji obowiązuje stosowanie formy zwracania się do korespondentów „TY”,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587375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PROWADZENIA KORESPONDENCJI </a:t>
            </a:r>
            <a:r>
              <a:rPr lang="pl-PL" altLang="pl-PL" sz="2800" dirty="0" smtClean="0">
                <a:latin typeface="Calibri" panose="020F0502020204030204" pitchFamily="34" charset="0"/>
              </a:rPr>
              <a:t>RADIOWEJ 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72816"/>
            <a:ext cx="7989888" cy="29606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bsługujący radiotelefon każdorazowo przed rozpoczęciem nadawania </a:t>
            </a:r>
            <a:r>
              <a:rPr lang="pl-PL" altLang="pl-P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obowiązny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jest upewnić się czy kanał roboczy nie jest zajęty,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celowość korespondencji:</a:t>
            </a: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 – nadawanie i odbiór poleceń i meldunków,</a:t>
            </a: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 – wymiana wiadomości służbowych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None/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sposoby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wywołania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– głosem,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 –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tonem,</a:t>
            </a:r>
          </a:p>
          <a:p>
            <a:pPr algn="just">
              <a:buFontTx/>
              <a:buNone/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– selektywnym wywołaniem.</a:t>
            </a: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4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81987" cy="720725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ZASADY NAWIĄZYWANIA ŁĄCZNOŚCI GŁOSEM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496944" cy="38100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Wywołanie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k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ryptonim stacji korespondenta                  –1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raz, </a:t>
            </a:r>
            <a:endParaRPr lang="pl-PL" altLang="pl-PL" sz="24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           –1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raz, 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stacji własnej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	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raz,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„ODBIÓR”                    	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raz.</a:t>
            </a: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„GOŁDAP 998, TU, NF 451–13, ODBIÓR”</a:t>
            </a: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pl-PL" altLang="pl-PL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Zgłoszenie na wywołanie:</a:t>
            </a:r>
            <a:endParaRPr lang="pl-PL" altLang="pl-PL" sz="24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   	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raz,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stacji własnej          	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raz,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zwrotu „ODBIÓR”                    	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„TU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GOŁDAP 998, 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54968"/>
            <a:ext cx="8281987" cy="720725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ZASADY NAWIĄZYWANIA ŁĄCZNOŚCI GŁOSEM 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8496944" cy="3810000"/>
          </a:xfrm>
        </p:spPr>
        <p:txBody>
          <a:bodyPr/>
          <a:lstStyle/>
          <a:p>
            <a:pPr algn="ctr">
              <a:buFontTx/>
              <a:buNone/>
            </a:pPr>
            <a:endParaRPr lang="pl-PL" altLang="pl-PL" sz="2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Wywołanie w sieci KSW:</a:t>
            </a:r>
          </a:p>
          <a:p>
            <a:pPr algn="ctr">
              <a:buFontTx/>
              <a:buNone/>
            </a:pPr>
            <a:endParaRPr lang="pl-PL" altLang="pl-PL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sygnał KSW 	                                        </a:t>
            </a:r>
            <a:r>
              <a:rPr lang="pl-PL" altLang="pl-PL" sz="1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–1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raz, </a:t>
            </a:r>
            <a:endParaRPr lang="pl-PL" altLang="pl-PL" sz="24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           –1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raz, 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stacji własnej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	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raz,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„ODBIÓR”                    	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raz.</a:t>
            </a:r>
          </a:p>
          <a:p>
            <a:pPr marL="276860" indent="0" algn="ctr">
              <a:buNone/>
            </a:pPr>
            <a:endParaRPr lang="pl-PL" altLang="pl-PL" sz="24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„GRANIT, TU, NF 451–13, ODBIÓR”</a:t>
            </a: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pl-PL" altLang="pl-PL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8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9019" y="429134"/>
            <a:ext cx="8208267" cy="587375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PROWADZENIA KORESPONDENCJI </a:t>
            </a:r>
            <a:r>
              <a:rPr lang="pl-PL" altLang="pl-PL" sz="2800" dirty="0" smtClean="0">
                <a:latin typeface="Calibri" panose="020F0502020204030204" pitchFamily="34" charset="0"/>
              </a:rPr>
              <a:t>RADIOWEJ 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060848"/>
            <a:ext cx="8229600" cy="4625608"/>
          </a:xfrm>
        </p:spPr>
        <p:txBody>
          <a:bodyPr/>
          <a:lstStyle/>
          <a:p>
            <a:pPr algn="just">
              <a:buFontTx/>
              <a:buNone/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Sposoby odbioru korespondencji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algn="just">
              <a:buFontTx/>
              <a:buNone/>
            </a:pP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 potwierdzeniem zwrotnym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 pokwitowaniem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bez pokwitowania (lub potwierdza się odbiór innymi środkami łączności).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5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33375"/>
            <a:ext cx="8928992" cy="935038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ZASADY WYMIANY KORESPONDENCJI RADIOWEJ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00808"/>
            <a:ext cx="7772400" cy="439578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Przekazanie 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korespondencji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Przekazanie korespondencji polega na nadaniu: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stacji korespondenta        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 </a:t>
            </a: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                  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 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stacji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własnej             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	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treści korespondencji                       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raz,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„ODBIÓR”                    	               –1 raz.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 NF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451–13, JESTEM NA MIEJSCU, UDAJĘ SIĘ NA ROZPOZNANIE, ODBIÓR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4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87401"/>
            <a:ext cx="9144000" cy="803275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WYMIANY KORESPONDENCJI </a:t>
            </a:r>
            <a:r>
              <a:rPr lang="pl-PL" altLang="pl-PL" sz="2800" dirty="0" smtClean="0">
                <a:latin typeface="Calibri" panose="020F0502020204030204" pitchFamily="34" charset="0"/>
              </a:rPr>
              <a:t>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7772400" cy="395922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Pokwitowanie przyjęcia 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korespondencji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Pokwitowanie przyjęcia korespondencji polega na nadaniu: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   	                –1 raz,</a:t>
            </a:r>
          </a:p>
          <a:p>
            <a:pPr algn="ctr"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kryptonimu stacji własnej          	                –1 raz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zwrotu „ZROZUMIAŁEM”                               </a:t>
            </a:r>
            <a:r>
              <a:rPr lang="pl-PL" altLang="pl-PL" sz="105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zwrotu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„ODBIÓR”                    	                –1 raz.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pl-PL" altLang="pl-PL" sz="24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algn="ctr">
              <a:buFontTx/>
              <a:buNone/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„TU, GOŁDAP 998,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ZROZUMIAŁEM, ODBIÓR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8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</a:t>
            </a:fld>
            <a:endParaRPr lang="pl-PL" alt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979712" y="40466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PODZIAŁ ŚRODKÓW ŁĄCZNOŚCI</a:t>
            </a:r>
            <a:endParaRPr lang="pl-PL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08355" y="191683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zależności od wykorzystywanych środków łączność dzielimy na:</a:t>
            </a:r>
          </a:p>
          <a:p>
            <a:pPr marL="285750" indent="-285750">
              <a:buClr>
                <a:srgbClr val="FF0000"/>
              </a:buClr>
              <a:buSzPct val="75000"/>
              <a:buFont typeface="Wingdings" panose="05000000000000000000" pitchFamily="2" charset="2"/>
              <a:buChar char="q"/>
            </a:pPr>
            <a:r>
              <a:rPr lang="pl-PL" sz="2400" dirty="0" smtClean="0"/>
              <a:t> łączność przewodową,</a:t>
            </a:r>
          </a:p>
          <a:p>
            <a:pPr marL="285750" indent="-285750">
              <a:buClr>
                <a:srgbClr val="FF0000"/>
              </a:buClr>
              <a:buSzPct val="75000"/>
              <a:buFont typeface="Wingdings" panose="05000000000000000000" pitchFamily="2" charset="2"/>
              <a:buChar char="q"/>
            </a:pPr>
            <a:r>
              <a:rPr lang="pl-PL" sz="2400" dirty="0" smtClean="0"/>
              <a:t> łączność radiową,</a:t>
            </a:r>
          </a:p>
          <a:p>
            <a:pPr marL="285750" indent="-285750">
              <a:buClr>
                <a:srgbClr val="FF0000"/>
              </a:buClr>
              <a:buSzPct val="75000"/>
              <a:buFont typeface="Wingdings" panose="05000000000000000000" pitchFamily="2" charset="2"/>
              <a:buChar char="q"/>
            </a:pPr>
            <a:r>
              <a:rPr lang="pl-PL" sz="2400" dirty="0" smtClean="0"/>
              <a:t> łączność sygnalizacyjną,</a:t>
            </a:r>
          </a:p>
          <a:p>
            <a:pPr marL="285750" indent="-285750">
              <a:buClr>
                <a:srgbClr val="FF0000"/>
              </a:buClr>
              <a:buSzPct val="75000"/>
              <a:buFont typeface="Wingdings" panose="05000000000000000000" pitchFamily="2" charset="2"/>
              <a:buChar char="q"/>
            </a:pPr>
            <a:r>
              <a:rPr lang="pl-PL" sz="2400" dirty="0" smtClean="0"/>
              <a:t> łączność środkami ruchomymi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366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5172" y="376747"/>
            <a:ext cx="8642350" cy="69215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WYMIANY KORESPONDENCJI 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785225" cy="6408738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 smtClean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400" dirty="0" smtClean="0">
                <a:solidFill>
                  <a:schemeClr val="tx1"/>
                </a:solidFill>
                <a:latin typeface="Arial" charset="0"/>
              </a:rPr>
              <a:t>Przekazanie wiadomości okólnikiem: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i="1" dirty="0">
              <a:solidFill>
                <a:schemeClr val="tx1"/>
              </a:solidFill>
              <a:latin typeface="Arial" charset="0"/>
            </a:endParaRP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kryptonim okólnikowy                        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 </a:t>
            </a:r>
          </a:p>
          <a:p>
            <a:pPr algn="ctr"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„TU”                                             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 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kryptonimu stacji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własnej     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	       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</a:t>
            </a:r>
            <a:r>
              <a:rPr lang="pl-PL" altLang="pl-PL" sz="105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</a:t>
            </a:r>
          </a:p>
          <a:p>
            <a:pPr algn="ctr">
              <a:buFontTx/>
              <a:buBlip>
                <a:blip r:embed="rId2"/>
              </a:buBlip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„PRZYGOTOWAĆ SIĘ DO ODBIORU”          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1 raz,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Arial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„OMEGA,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 N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 201–00, PRZYGOTOWAĆ SIĘ DO ODBIORU”</a:t>
            </a:r>
          </a:p>
          <a:p>
            <a:pPr marL="276860" indent="0" algn="ctr">
              <a:buNone/>
            </a:pP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 algn="ctr">
              <a:buNone/>
            </a:pPr>
            <a:r>
              <a:rPr lang="pl-PL" altLang="pl-PL" sz="24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Po upływie około 1 minuty przystępuje się do nadawania informacji okólnikowej.</a:t>
            </a:r>
            <a:endParaRPr lang="pl-PL" altLang="pl-PL" sz="2400" b="1" u="sng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0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21121" y="282626"/>
            <a:ext cx="8229600" cy="908050"/>
          </a:xfrm>
        </p:spPr>
        <p:txBody>
          <a:bodyPr/>
          <a:lstStyle/>
          <a:p>
            <a:r>
              <a:rPr lang="pl-PL" altLang="pl-PL" sz="2800" dirty="0">
                <a:latin typeface="Calibri" panose="020F0502020204030204" pitchFamily="34" charset="0"/>
              </a:rPr>
              <a:t>ZASADY WYMIANY KORESPONDENCJI 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496300" cy="4897437"/>
          </a:xfrm>
        </p:spPr>
        <p:txBody>
          <a:bodyPr/>
          <a:lstStyle/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nawiązaniu łączności w pewnych okolicznościach dopuszcza się stosowanie kryptonimów w formie skróconej, np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.:</a:t>
            </a: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just">
              <a:lnSpc>
                <a:spcPct val="80000"/>
              </a:lnSpc>
              <a:buFontTx/>
              <a:buBlip>
                <a:blip r:embed="rId2"/>
              </a:buBlip>
              <a:tabLst>
                <a:tab pos="174625" algn="l"/>
              </a:tabLst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pomija się indeksy literowe przy komunikacji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pomiędzy</a:t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	 korespondentami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sieci radiowych w danym regionie w 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ramach</a:t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jednego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pionu służbowego,</a:t>
            </a: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endParaRPr lang="pl-PL" altLang="pl-PL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Przykład: </a:t>
            </a: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NF 451–13,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ODBIÓR” </a:t>
            </a: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„TU, GOŁDAP 998, ODBIÓR” 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TU, 451–13, JESTEM NA MIEJSCU AKCJI, UDAJĘ SIĘ NA ROZPOZNANIE,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just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„TU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GOŁDAP 998, ZROZUMIAŁEM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ODBIÓR”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>
              <a:lnSpc>
                <a:spcPct val="8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dirty="0">
                <a:solidFill>
                  <a:schemeClr val="tx1"/>
                </a:solidFill>
              </a:rPr>
              <a:t>	</a:t>
            </a:r>
            <a:r>
              <a:rPr lang="pl-PL" altLang="pl-PL" sz="20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4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639" y="254968"/>
            <a:ext cx="8964613" cy="86360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WYMIANY KORESPONDENCJI 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3238"/>
            <a:ext cx="8568952" cy="4392612"/>
          </a:xfrm>
        </p:spPr>
        <p:txBody>
          <a:bodyPr/>
          <a:lstStyle/>
          <a:p>
            <a:pPr marL="0" indent="20638" algn="just">
              <a:lnSpc>
                <a:spcPct val="90000"/>
              </a:lnSpc>
              <a:buFontTx/>
              <a:buBlip>
                <a:blip r:embed="rId2"/>
              </a:buBlip>
              <a:tabLst>
                <a:tab pos="174625" algn="l"/>
              </a:tabLst>
            </a:pPr>
            <a:r>
              <a:rPr lang="pl-PL" altLang="pl-PL" sz="240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pomija się indeksy literowe i pierwsze trzy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cyfry</a:t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kryptonimu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po nawiązaniu łączności w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relacjach </a:t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z innymi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korespondentami macierzystych sieci,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jeżeli</a:t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używane są kryptonimy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 jednego przedziału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1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</a:t>
            </a:r>
            <a:r>
              <a:rPr lang="pl-PL" sz="2400" dirty="0" smtClean="0">
                <a:solidFill>
                  <a:schemeClr val="tx1"/>
                </a:solidFill>
              </a:rPr>
              <a:t> –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00÷99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marL="0" indent="20638" algn="just">
              <a:lnSpc>
                <a:spcPct val="90000"/>
              </a:lnSpc>
              <a:buFontTx/>
              <a:buNone/>
              <a:tabLst>
                <a:tab pos="174625" algn="l"/>
              </a:tabLst>
            </a:pPr>
            <a:endParaRPr lang="pl-PL" altLang="pl-PL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ctr">
              <a:lnSpc>
                <a:spcPct val="90000"/>
              </a:lnSpc>
              <a:buNone/>
              <a:tabLst>
                <a:tab pos="174625" algn="l"/>
              </a:tabLst>
            </a:pP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Przykład: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TU, NF 451–13,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ctr">
              <a:lnSpc>
                <a:spcPct val="9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„TU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GOŁDAP 998, 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ctr">
              <a:lnSpc>
                <a:spcPct val="9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TU,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13,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JESTEM NA MIEJSCU AKCJI, UDAJĘ SIĘ NA ROZPOZNANIE,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 algn="ctr">
              <a:lnSpc>
                <a:spcPct val="90000"/>
              </a:lnSpc>
              <a:buFontTx/>
              <a:buNone/>
              <a:tabLst>
                <a:tab pos="174625" algn="l"/>
              </a:tabLst>
            </a:pP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„TU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GOŁDAP 998,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ZROZUMIAŁEM,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ODBIÓR”</a:t>
            </a:r>
            <a:endParaRPr lang="pl-PL" altLang="pl-PL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0638">
              <a:lnSpc>
                <a:spcPct val="80000"/>
              </a:lnSpc>
              <a:tabLst>
                <a:tab pos="174625" algn="l"/>
              </a:tabLst>
            </a:pPr>
            <a:endParaRPr lang="pl-PL" altLang="pl-PL" sz="2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9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82626"/>
            <a:ext cx="9144000" cy="90805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WYMIANY KORESPONDENCJI 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97888" cy="4968875"/>
          </a:xfrm>
        </p:spPr>
        <p:txBody>
          <a:bodyPr/>
          <a:lstStyle/>
          <a:p>
            <a:pPr>
              <a:buFontTx/>
              <a:buNone/>
            </a:pPr>
            <a:endParaRPr lang="pl-PL" altLang="pl-PL" sz="2800" dirty="0">
              <a:solidFill>
                <a:schemeClr val="tx1"/>
              </a:solidFill>
            </a:endParaRPr>
          </a:p>
          <a:p>
            <a:pPr algn="just">
              <a:buFontTx/>
              <a:buNone/>
            </a:pP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Uwaga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na żądanie każdego korespondenta należy bezwzględnie podać swój kryptonim w formie pełnej. 	</a:t>
            </a: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 jednostkach ochrony przeciwpożarowej podczas prowadzenia akcji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ratowniczo–gaśniczych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dopuszcza się zastępowanie pierwszych trzech cyfr kryptonimu nazwą miejscowości stacjonowania jednostki np.: </a:t>
            </a:r>
            <a:r>
              <a:rPr lang="pl-PL" altLang="pl-PL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DUBENINKI 21</a:t>
            </a:r>
            <a:r>
              <a:rPr lang="pl-PL" altLang="pl-PL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lub </a:t>
            </a:r>
            <a:r>
              <a:rPr lang="pl-PL" altLang="pl-PL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BANIE MAZURSKIE 30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itp. </a:t>
            </a:r>
          </a:p>
          <a:p>
            <a:pPr algn="just"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Wyjątki te mogą być stosowane tylko podczas pracy we własnych sieciach i kierunkach radiotelefonicznych. 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639" y="320815"/>
            <a:ext cx="8784976" cy="874713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</a:rPr>
              <a:t>ZASADY WYMIANY KORESPONDENCJI RADIOWEJ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420888"/>
            <a:ext cx="8352928" cy="3528392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pl-PL" altLang="pl-PL" dirty="0">
                <a:solidFill>
                  <a:schemeClr val="tx1"/>
                </a:solidFill>
              </a:rPr>
              <a:t>	</a:t>
            </a: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Zwrot 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„KONIEC”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lub 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„BEZ ODBIORU”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można stosować tylko jako informację całkowitego zakończenia łączności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sieci radiotelefonicznej. Oznacza on praktycznie wyłączenie urządzenia radiotelefonicznego (lub przejście na nasłuch na innym kanale) i może nastąpić po uzyskaniu zezwolenia stacji głównej lub na polecenie zakończenia łączności.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52400"/>
            <a:ext cx="7283152" cy="1251062"/>
          </a:xfrm>
        </p:spPr>
        <p:txBody>
          <a:bodyPr/>
          <a:lstStyle/>
          <a:p>
            <a:pPr algn="ctr"/>
            <a:r>
              <a:rPr lang="pl-PL" sz="2800" dirty="0" smtClean="0"/>
              <a:t>KRYPTOMINY OKÓLNIKOWE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627" y="1412776"/>
            <a:ext cx="8229600" cy="4625608"/>
          </a:xfrm>
        </p:spPr>
        <p:txBody>
          <a:bodyPr/>
          <a:lstStyle/>
          <a:p>
            <a:pPr marL="276860" indent="0" algn="just">
              <a:buNone/>
            </a:pPr>
            <a:r>
              <a:rPr lang="pl-PL" sz="2400" dirty="0" smtClean="0">
                <a:solidFill>
                  <a:schemeClr val="tx1"/>
                </a:solidFill>
              </a:rPr>
              <a:t>W sieciach radiowych pracujących na częstotliwościach przydzielonych dla potrzeb jednostek podległych 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i nadzorowanych przez Ministra Spraw Wewnętrznych 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i Administracji stosowane są kryptonimy:</a:t>
            </a:r>
          </a:p>
          <a:p>
            <a:pPr marL="276860" indent="0" algn="just">
              <a:buNone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000" dirty="0" smtClean="0">
                <a:solidFill>
                  <a:schemeClr val="tx1"/>
                </a:solidFill>
                <a:latin typeface="Arial" charset="0"/>
              </a:rPr>
              <a:t>okólnikowe – występują w postaci słów logicznych,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000" dirty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pl-PL" altLang="pl-PL" sz="2000" dirty="0" smtClean="0">
                <a:solidFill>
                  <a:schemeClr val="tx1"/>
                </a:solidFill>
                <a:latin typeface="Arial" charset="0"/>
              </a:rPr>
              <a:t>larmowe – występują </a:t>
            </a:r>
            <a:r>
              <a:rPr lang="pl-PL" altLang="pl-PL" sz="2000" dirty="0">
                <a:solidFill>
                  <a:schemeClr val="tx1"/>
                </a:solidFill>
                <a:latin typeface="Arial" charset="0"/>
              </a:rPr>
              <a:t>w postaci słów </a:t>
            </a:r>
            <a:r>
              <a:rPr lang="pl-PL" altLang="pl-PL" sz="2000" dirty="0" smtClean="0">
                <a:solidFill>
                  <a:schemeClr val="tx1"/>
                </a:solidFill>
                <a:latin typeface="Arial" charset="0"/>
              </a:rPr>
              <a:t>logicznych lub cyfrowych,</a:t>
            </a:r>
          </a:p>
          <a:p>
            <a:pPr marL="276860" indent="0" algn="just">
              <a:buNone/>
            </a:pPr>
            <a:endParaRPr lang="pl-PL" altLang="pl-PL" sz="2000" dirty="0">
              <a:solidFill>
                <a:schemeClr val="tx1"/>
              </a:solidFill>
              <a:latin typeface="Arial" charset="0"/>
            </a:endParaRPr>
          </a:p>
          <a:p>
            <a:pPr marL="276860" indent="0" algn="just">
              <a:buNone/>
            </a:pP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09730"/>
            <a:ext cx="4667366" cy="285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31007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3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152400"/>
            <a:ext cx="7571184" cy="1251062"/>
          </a:xfrm>
        </p:spPr>
        <p:txBody>
          <a:bodyPr/>
          <a:lstStyle/>
          <a:p>
            <a:pPr algn="ctr"/>
            <a:r>
              <a:rPr lang="pl-PL" sz="2800" dirty="0" smtClean="0"/>
              <a:t>KRYPTOMINY OKÓLNIKOWE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201672"/>
          </a:xfrm>
        </p:spPr>
        <p:txBody>
          <a:bodyPr/>
          <a:lstStyle/>
          <a:p>
            <a:pPr marL="276860" indent="0" algn="just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indywidualne i grupowe – występują w postaci grup literowo cyfrowych lub cyfrowych,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współdziałania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– występują w postaci słów logicznych połączonych z grupami cyfrowymi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pl-PL" sz="2400" dirty="0" smtClean="0">
              <a:solidFill>
                <a:schemeClr val="tx1"/>
              </a:solidFill>
            </a:endParaRPr>
          </a:p>
          <a:p>
            <a:pPr marL="276860" indent="0" algn="just">
              <a:buNone/>
            </a:pPr>
            <a:endParaRPr lang="pl-PL" sz="2400" dirty="0" smtClean="0">
              <a:solidFill>
                <a:schemeClr val="tx1"/>
              </a:solidFill>
            </a:endParaRPr>
          </a:p>
          <a:p>
            <a:pPr marL="276860" indent="0" algn="just">
              <a:buNone/>
            </a:pPr>
            <a:endParaRPr lang="pl-PL" sz="2400" dirty="0" smtClean="0">
              <a:solidFill>
                <a:schemeClr val="tx1"/>
              </a:solidFill>
            </a:endParaRPr>
          </a:p>
          <a:p>
            <a:pPr marL="276860" indent="0" algn="just">
              <a:buNone/>
            </a:pPr>
            <a:r>
              <a:rPr lang="pl-PL" sz="2400" dirty="0" smtClean="0">
                <a:solidFill>
                  <a:schemeClr val="tx1"/>
                </a:solidFill>
              </a:rPr>
              <a:t>Kryptonim składa się z </a:t>
            </a:r>
            <a:r>
              <a:rPr lang="pl-PL" sz="2400" dirty="0">
                <a:solidFill>
                  <a:schemeClr val="tx1"/>
                </a:solidFill>
              </a:rPr>
              <a:t>i</a:t>
            </a:r>
            <a:r>
              <a:rPr lang="pl-PL" sz="2400" dirty="0" smtClean="0">
                <a:solidFill>
                  <a:schemeClr val="tx1"/>
                </a:solidFill>
              </a:rPr>
              <a:t>ndeksów literowych 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/X, Y/ i grupy cyfrowej /Z</a:t>
            </a:r>
            <a:r>
              <a:rPr lang="pl-PL" sz="2400" baseline="-25000" dirty="0" smtClean="0">
                <a:solidFill>
                  <a:schemeClr val="tx1"/>
                </a:solidFill>
              </a:rPr>
              <a:t>1</a:t>
            </a:r>
            <a:r>
              <a:rPr lang="pl-PL" sz="2400" dirty="0" smtClean="0">
                <a:solidFill>
                  <a:schemeClr val="tx1"/>
                </a:solidFill>
              </a:rPr>
              <a:t> Z</a:t>
            </a:r>
            <a:r>
              <a:rPr lang="pl-PL" sz="2400" baseline="-25000" dirty="0" smtClean="0">
                <a:solidFill>
                  <a:schemeClr val="tx1"/>
                </a:solidFill>
              </a:rPr>
              <a:t>2</a:t>
            </a:r>
            <a:r>
              <a:rPr lang="pl-PL" sz="2400" dirty="0" smtClean="0">
                <a:solidFill>
                  <a:schemeClr val="tx1"/>
                </a:solidFill>
              </a:rPr>
              <a:t> Z</a:t>
            </a:r>
            <a:r>
              <a:rPr lang="pl-PL" sz="2400" baseline="-25000" dirty="0" smtClean="0">
                <a:solidFill>
                  <a:schemeClr val="tx1"/>
                </a:solidFill>
              </a:rPr>
              <a:t>3</a:t>
            </a:r>
            <a:r>
              <a:rPr lang="pl-PL" sz="2400" dirty="0" smtClean="0">
                <a:solidFill>
                  <a:schemeClr val="tx1"/>
                </a:solidFill>
              </a:rPr>
              <a:t> Z</a:t>
            </a:r>
            <a:r>
              <a:rPr lang="pl-PL" sz="2400" baseline="-25000" dirty="0" smtClean="0">
                <a:solidFill>
                  <a:schemeClr val="tx1"/>
                </a:solidFill>
              </a:rPr>
              <a:t>4</a:t>
            </a:r>
            <a:r>
              <a:rPr lang="pl-PL" sz="2400" dirty="0" smtClean="0">
                <a:solidFill>
                  <a:schemeClr val="tx1"/>
                </a:solidFill>
              </a:rPr>
              <a:t> Z</a:t>
            </a:r>
            <a:r>
              <a:rPr lang="pl-PL" sz="2400" baseline="-25000" dirty="0" smtClean="0">
                <a:solidFill>
                  <a:schemeClr val="tx1"/>
                </a:solidFill>
              </a:rPr>
              <a:t>5</a:t>
            </a:r>
            <a:r>
              <a:rPr lang="pl-PL" sz="2400" dirty="0" smtClean="0">
                <a:solidFill>
                  <a:schemeClr val="tx1"/>
                </a:solidFill>
              </a:rPr>
              <a:t>/. Indeks literowy „X” jest symbolem województwa (regionu) a indeks literowy „Y” określa pion służbowy.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90" y="310077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4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1062"/>
          </a:xfrm>
        </p:spPr>
        <p:txBody>
          <a:bodyPr/>
          <a:lstStyle/>
          <a:p>
            <a:pPr algn="ctr"/>
            <a:r>
              <a:rPr lang="pl-PL" sz="2800" dirty="0" smtClean="0">
                <a:latin typeface="Calibri" panose="020F0502020204030204" pitchFamily="34" charset="0"/>
              </a:rPr>
              <a:t>KRYPTOMINY OKÓLNIKOWE</a:t>
            </a:r>
            <a:endParaRPr lang="pl-PL" sz="2800" dirty="0">
              <a:latin typeface="Calibri" panose="020F0502020204030204" pitchFamily="34" charset="0"/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966920" cy="38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0088"/>
            <a:ext cx="3069802" cy="302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5622"/>
            <a:ext cx="4275014" cy="21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9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>
                <a:latin typeface="Calibri" panose="020F0502020204030204" pitchFamily="34" charset="0"/>
              </a:rPr>
              <a:t>KRYPTONIMY OKÓLNIKOWE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25608"/>
          </a:xfrm>
        </p:spPr>
        <p:txBody>
          <a:bodyPr/>
          <a:lstStyle/>
          <a:p>
            <a:pPr marL="276860" indent="0" algn="just">
              <a:buNone/>
            </a:pPr>
            <a:r>
              <a:rPr lang="pl-PL" sz="2400" dirty="0" smtClean="0">
                <a:solidFill>
                  <a:schemeClr val="tx1"/>
                </a:solidFill>
              </a:rPr>
              <a:t>Grupa cyfrowa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1</a:t>
            </a:r>
            <a:r>
              <a:rPr lang="pl-PL" sz="2400" dirty="0">
                <a:solidFill>
                  <a:schemeClr val="tx1"/>
                </a:solidFill>
              </a:rPr>
              <a:t> 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Z</a:t>
            </a:r>
            <a:r>
              <a:rPr lang="pl-PL" sz="2400" baseline="-25000" dirty="0">
                <a:solidFill>
                  <a:schemeClr val="tx1"/>
                </a:solidFill>
              </a:rPr>
              <a:t>3</a:t>
            </a:r>
            <a:r>
              <a:rPr lang="pl-PL" sz="2400" dirty="0">
                <a:solidFill>
                  <a:schemeClr val="tx1"/>
                </a:solidFill>
              </a:rPr>
              <a:t> Z</a:t>
            </a:r>
            <a:r>
              <a:rPr lang="pl-PL" sz="2400" baseline="-25000" dirty="0">
                <a:solidFill>
                  <a:schemeClr val="tx1"/>
                </a:solidFill>
              </a:rPr>
              <a:t>4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5 </a:t>
            </a:r>
            <a:r>
              <a:rPr lang="pl-PL" sz="2400" dirty="0" smtClean="0">
                <a:solidFill>
                  <a:schemeClr val="tx1"/>
                </a:solidFill>
              </a:rPr>
              <a:t>jednoznacznie określa adres jednostki i korespondenta indywidualnego. Cyfra Z</a:t>
            </a:r>
            <a:r>
              <a:rPr lang="pl-PL" sz="2400" baseline="-25000" dirty="0" smtClean="0">
                <a:solidFill>
                  <a:schemeClr val="tx1"/>
                </a:solidFill>
              </a:rPr>
              <a:t>1 </a:t>
            </a:r>
            <a:r>
              <a:rPr lang="pl-PL" sz="2400" dirty="0" smtClean="0">
                <a:solidFill>
                  <a:schemeClr val="tx1"/>
                </a:solidFill>
              </a:rPr>
              <a:t>określa</a:t>
            </a:r>
            <a:r>
              <a:rPr lang="pl-PL" sz="2400" baseline="-25000" dirty="0" smtClean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usytuowania jednostki w strukturze hierarchicznej służby. Cyfry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określają komendę powiatową/miejską i numer jednostki ratowniczo – gaśniczej na terenie powiatu. Przy czym cyfry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– 00, 10, 20, 30, 40, 50, 60, 70, 80, 90 przeznczone są dla komend powiatowych,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– 01, 02, 03, 04, 05, 06 dla jednostek ratowniczo – gaśniczych,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– 07, 08 dla OSP spoza KSRG,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–</a:t>
            </a:r>
            <a:r>
              <a:rPr lang="pl-PL" sz="2400" baseline="-25000" dirty="0" smtClean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09 dla OSP w KSRG. </a:t>
            </a:r>
          </a:p>
          <a:p>
            <a:pPr marL="276860" indent="0" algn="just">
              <a:buNone/>
            </a:pPr>
            <a:r>
              <a:rPr lang="pl-PL" sz="2400" dirty="0" smtClean="0">
                <a:solidFill>
                  <a:schemeClr val="tx1"/>
                </a:solidFill>
              </a:rPr>
              <a:t>Odstępstwo od tej zasady dotyczy komend powiatowych/miejskich z grupą cyfrową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1</a:t>
            </a:r>
            <a:r>
              <a:rPr lang="pl-PL" sz="2400" dirty="0">
                <a:solidFill>
                  <a:schemeClr val="tx1"/>
                </a:solidFill>
              </a:rPr>
              <a:t> 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Z</a:t>
            </a:r>
            <a:r>
              <a:rPr lang="pl-PL" sz="2400" baseline="-25000" dirty="0" smtClean="0">
                <a:solidFill>
                  <a:schemeClr val="tx1"/>
                </a:solidFill>
              </a:rPr>
              <a:t>3</a:t>
            </a:r>
            <a:r>
              <a:rPr lang="pl-PL" sz="2400" dirty="0" smtClean="0">
                <a:solidFill>
                  <a:schemeClr val="tx1"/>
                </a:solidFill>
              </a:rPr>
              <a:t> – 300, którym dla </a:t>
            </a:r>
            <a:r>
              <a:rPr lang="pl-PL" sz="2400" dirty="0">
                <a:solidFill>
                  <a:schemeClr val="tx1"/>
                </a:solidFill>
              </a:rPr>
              <a:t>jednostek ratowniczo – </a:t>
            </a:r>
            <a:r>
              <a:rPr lang="pl-PL" sz="2400" dirty="0" smtClean="0">
                <a:solidFill>
                  <a:schemeClr val="tx1"/>
                </a:solidFill>
              </a:rPr>
              <a:t>gaśniczych zarezerwowano dla grupy </a:t>
            </a:r>
            <a:r>
              <a:rPr lang="pl-PL" sz="2400" dirty="0">
                <a:solidFill>
                  <a:schemeClr val="tx1"/>
                </a:solidFill>
              </a:rPr>
              <a:t>Z</a:t>
            </a:r>
            <a:r>
              <a:rPr lang="pl-PL" sz="2400" baseline="-25000" dirty="0">
                <a:solidFill>
                  <a:schemeClr val="tx1"/>
                </a:solidFill>
              </a:rPr>
              <a:t>2</a:t>
            </a:r>
            <a:r>
              <a:rPr lang="pl-PL" sz="2400" dirty="0">
                <a:solidFill>
                  <a:schemeClr val="tx1"/>
                </a:solidFill>
              </a:rPr>
              <a:t> Z</a:t>
            </a:r>
            <a:r>
              <a:rPr lang="pl-PL" sz="2400" baseline="-25000" dirty="0">
                <a:solidFill>
                  <a:schemeClr val="tx1"/>
                </a:solidFill>
              </a:rPr>
              <a:t>3 </a:t>
            </a:r>
            <a:r>
              <a:rPr lang="pl-PL" sz="2400" dirty="0" smtClean="0">
                <a:solidFill>
                  <a:schemeClr val="tx1"/>
                </a:solidFill>
              </a:rPr>
              <a:t>cyfry od 01 do 29.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5" name="Shape 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3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40960" cy="1251062"/>
          </a:xfrm>
        </p:spPr>
        <p:txBody>
          <a:bodyPr/>
          <a:lstStyle/>
          <a:p>
            <a:r>
              <a:rPr lang="pl-PL" altLang="pl-PL" sz="2800" dirty="0">
                <a:latin typeface="Calibri" panose="020F0502020204030204" pitchFamily="34" charset="0"/>
              </a:rPr>
              <a:t>METODYKA ORGANIZACJI ŁĄCZNOŚCI NA POTRZEBY KDR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5DE-8AC5-4691-9E87-55D76BA78E9F}" type="slidenum">
              <a:rPr lang="pl-PL" altLang="pl-PL" smtClean="0"/>
              <a:pPr/>
              <a:t>39</a:t>
            </a:fld>
            <a:endParaRPr lang="pl-PL" alt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0" y="0"/>
            <a:ext cx="9149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287462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      URZĄDZENIA SYSTEMÓW ALARMOWANIA OSP</a:t>
            </a:r>
            <a:endParaRPr lang="pl-PL" altLang="pl-PL" sz="2800" dirty="0">
              <a:latin typeface="Calibri" panose="020F050202020403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72816"/>
            <a:ext cx="7772400" cy="4106862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łączność telefoniczna z jednostkami, w których  pełnione są stałe lub czasowe dyżury (wykorzystując telefony stacjonarne i/lub aparaty telekopiowe (faksy)  poprzez publiczną sieć telekomunikacyjną  lub linie dzierżawione – tzw. łączność bezpośrednia lub łącza „gorące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”), 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łączność telefoniczna z członkami OSP w miejscu ich zamieszkania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poprzez prywatne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telefony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stacjonarne, telefony komórkowe (również w formie SMS), pagery – tam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gdzie nie ma stałych dyżurów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siedzibach jednostek OSP lub alarmowanie odbywa się po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godzinach pełnienia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czasowych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dyżurów 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strażnicach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OSP,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60" y="292509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1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52475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SCHEMAT MELDUNKU Z AKCJI</a:t>
            </a:r>
            <a:endParaRPr lang="pl-PL" altLang="pl-PL" sz="4800" dirty="0">
              <a:latin typeface="Calibri" panose="020F050202020403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8496944" cy="3024187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eldunek z wyjazdu do akcji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meldunek z dojazdu do miejsca zdarzenia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marL="276860" indent="0" algn="just">
              <a:lnSpc>
                <a:spcPct val="90000"/>
              </a:lnSpc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meldunek z rozpoznania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(np.: wodnego, ogniowego, budowlane),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meldunek o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nieprawidłowościach 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funkcjonowaniu stanowiska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wodnego,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eldunek podczas natarcia,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eldunek z osiągniętego celu.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5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549275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</a:rPr>
              <a:t>ZNAKI SYGNALIZACYJNE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36951"/>
            <a:ext cx="7056784" cy="52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5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772400" cy="457200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OBSŁUGA RADIOTELEFONÓW NASOBNYCH</a:t>
            </a:r>
            <a:r>
              <a:rPr lang="pl-PL" altLang="pl-PL" sz="2800" dirty="0">
                <a:latin typeface="Arial" charset="0"/>
                <a:cs typeface="Times New Roman" pitchFamily="18" charset="0"/>
              </a:rPr>
              <a:t/>
            </a:r>
            <a:br>
              <a:rPr lang="pl-PL" altLang="pl-PL" sz="2800" dirty="0">
                <a:latin typeface="Arial" charset="0"/>
                <a:cs typeface="Times New Roman" pitchFamily="18" charset="0"/>
              </a:rPr>
            </a:br>
            <a:endParaRPr lang="pl-PL" altLang="pl-PL" sz="28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5905500"/>
          </a:xfrm>
        </p:spPr>
        <p:txBody>
          <a:bodyPr/>
          <a:lstStyle/>
          <a:p>
            <a:pPr marL="449263" indent="-449263" algn="ctr">
              <a:lnSpc>
                <a:spcPct val="80000"/>
              </a:lnSpc>
              <a:buFontTx/>
              <a:buNone/>
            </a:pPr>
            <a:endParaRPr lang="pl-PL" altLang="pl-PL" sz="24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 algn="ctr">
              <a:lnSpc>
                <a:spcPct val="80000"/>
              </a:lnSpc>
              <a:buFontTx/>
              <a:buNone/>
            </a:pP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ezpieczeństw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użytkowania urządzeń radiotelefonicznych</a:t>
            </a:r>
            <a:endParaRPr lang="pl-PL" altLang="pl-PL" sz="24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>
              <a:lnSpc>
                <a:spcPct val="8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marL="449263" indent="-449263" algn="just">
              <a:lnSpc>
                <a:spcPct val="8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		Podczas normalnej eksploatacji radiotelefon emituje energię, która generalnie nie powoduje żadnej szkody dla organizmu osoby obsługującej urządzenie. Jednak dla zwiększenia bezpieczeństwa należy przestrzegać następujących zasad:</a:t>
            </a:r>
          </a:p>
          <a:p>
            <a:pPr marL="449263" indent="-449263" algn="just">
              <a:lnSpc>
                <a:spcPct val="8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radiotelefon podczas nadawania należy trzymać w pozycji pionowej,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r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adiotelefon funkcjonuje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najlepiej gdy mikrofon znajduje się ok.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5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cm od ust,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9263" indent="-449263"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449263" indent="-449263"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nie należy podczas nadawania trzymać anteny radiotelefonu bardzo blisko odkrytych części ciała, zwłaszcza twarzy lub oczu, 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8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</a:t>
            </a: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NASOBNYCH </a:t>
            </a:r>
            <a:endParaRPr lang="pl-PL" altLang="pl-PL" sz="28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13787" cy="504031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pl-PL" altLang="pl-PL" sz="24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pl-PL" altLang="pl-PL" sz="24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ezpieczeństw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użytkowania urządzeń radiotelefonicznych – 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cd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pl-PL" altLang="pl-PL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nie należy naciskać klawisza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PTT – przycisku nadawania (</a:t>
            </a:r>
            <a:r>
              <a:rPr lang="pl-PL" altLang="pl-PL" sz="2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pl-PL" altLang="pl-P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ush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o–</a:t>
            </a: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alk z ang.),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jeśli się w danej chwili nie nadaje (podczas nadawania antena emituje największe promieniowanie),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nie należy używać radiotelefonu w środowiskach wybuchowych jeśli nie jest on przeznaczony do takiej pracy (np.: musi być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wykonaniu iskrobezpiecznym),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nie należy używać zestawów nagłownych i innych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akcesoriów  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przy maksymalnie zgłośnionym radiotelefonie,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7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NASOBNYCH </a:t>
            </a:r>
            <a:endParaRPr lang="pl-PL" altLang="pl-PL" sz="28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642350" cy="40322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ezpieczeństw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użytkowania urządze</a:t>
            </a:r>
            <a:r>
              <a:rPr lang="pl-PL" altLang="pl-PL" sz="28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ń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radiotelefonicznych – </a:t>
            </a:r>
            <a:r>
              <a:rPr lang="pl-PL" altLang="pl-PL" sz="24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cd</a:t>
            </a:r>
            <a:r>
              <a:rPr lang="pl-PL" altLang="pl-PL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 celu uniknięcia fizycznego uszkodzenia nie należy trzymać radiotelefonu za antenę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należy zabezpieczyć styki akumulatora przed zetknięciem się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materiałami przewodzącymi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należy zamykać gniazdo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akcesoriów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jeśli nie jest w danej chwili używane.</a:t>
            </a:r>
          </a:p>
          <a:p>
            <a:pPr>
              <a:lnSpc>
                <a:spcPct val="9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5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3569" y="620688"/>
            <a:ext cx="7772400" cy="1143000"/>
          </a:xfrm>
        </p:spPr>
        <p:txBody>
          <a:bodyPr/>
          <a:lstStyle/>
          <a:p>
            <a:pPr algn="ctr"/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OBSŁUGA </a:t>
            </a:r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RADIOTELEFONÓW NASOBNYCH </a:t>
            </a:r>
            <a:r>
              <a:rPr lang="pl-PL" altLang="pl-PL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  <a:r>
              <a:rPr lang="pl-PL" alt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Przygotowanie </a:t>
            </a: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radiotelefonu do pracy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3885" y="5156767"/>
            <a:ext cx="25431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Sposób instalacji anteny</a:t>
            </a: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14340" name="Picture 4" descr="skanuj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3" y="2396158"/>
            <a:ext cx="27432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skanuj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99" y="2668520"/>
            <a:ext cx="26670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174168" y="4769575"/>
            <a:ext cx="2735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Montaż i demontaż </a:t>
            </a:r>
            <a:r>
              <a:rPr lang="pl-PL" altLang="pl-PL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akumulatora</a:t>
            </a:r>
            <a:r>
              <a:rPr lang="pl-PL" altLang="pl-PL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pl-PL" altLang="pl-PL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312768" y="4769575"/>
            <a:ext cx="2667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 </a:t>
            </a:r>
          </a:p>
          <a:p>
            <a:pPr algn="ctr" eaLnBrk="0" hangingPunct="0"/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Sposób założenia </a:t>
            </a:r>
            <a:r>
              <a:rPr lang="pl-PL" altLang="pl-PL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 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wyjęcia </a:t>
            </a:r>
            <a:endParaRPr lang="pl-PL" altLang="pl-PL" dirty="0">
              <a:solidFill>
                <a:schemeClr val="tx1"/>
              </a:solidFill>
              <a:latin typeface="Arial" charset="0"/>
            </a:endParaRPr>
          </a:p>
          <a:p>
            <a:pPr algn="ctr" eaLnBrk="0" hangingPunct="0"/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zaczepu do paska</a:t>
            </a:r>
            <a:endParaRPr lang="pl-PL" altLang="pl-PL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344" name="Picture 8" descr="skanuj00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74050"/>
            <a:ext cx="28956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ercom-serwis.pl/lacznosc/images/sklep/produkty/motorola-gp380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897130" cy="50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NASOBNYCH </a:t>
            </a:r>
            <a:r>
              <a:rPr lang="pl-PL" altLang="pl-PL" sz="2800" b="1" dirty="0">
                <a:latin typeface="Arial" charset="0"/>
              </a:rPr>
              <a:t/>
            </a:r>
            <a:br>
              <a:rPr lang="pl-PL" altLang="pl-PL" sz="2800" b="1" dirty="0">
                <a:latin typeface="Arial" charset="0"/>
              </a:rPr>
            </a:br>
            <a:r>
              <a:rPr lang="pl-PL" altLang="pl-PL" sz="2400" b="1" dirty="0">
                <a:latin typeface="Arial" charset="0"/>
              </a:rPr>
              <a:t>(elementy funkcjonalne i ich przeznaczenie)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6860" indent="0">
              <a:buNone/>
            </a:pPr>
            <a:endParaRPr lang="pl-PL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27686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                        </a:t>
            </a:r>
            <a:r>
              <a:rPr lang="pl-PL" sz="1800" dirty="0" smtClean="0">
                <a:solidFill>
                  <a:schemeClr val="tx1"/>
                </a:solidFill>
              </a:rPr>
              <a:t>RADIOTELEFON NASOBNY GP380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5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41362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NASOBNYCH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9388" y="3351600"/>
            <a:ext cx="2627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Włączanie </a:t>
            </a:r>
            <a:b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</a:b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 </a:t>
            </a:r>
            <a:r>
              <a:rPr lang="pl-PL" altLang="pl-PL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wył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ą</a:t>
            </a:r>
            <a:r>
              <a:rPr lang="pl-PL" altLang="pl-PL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czanie 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radiotelefonu</a:t>
            </a:r>
            <a:r>
              <a:rPr lang="pl-PL" altLang="pl-PL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203575" y="3376914"/>
            <a:ext cx="281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W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ybra</a:t>
            </a: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nie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odpowiedni</a:t>
            </a: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ego</a:t>
            </a:r>
            <a:r>
              <a:rPr lang="pl-PL" altLang="pl-PL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kanał</a:t>
            </a: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pl-PL" altLang="pl-PL" sz="20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877050" y="4335337"/>
            <a:ext cx="18176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Nadawanie</a:t>
            </a:r>
            <a:r>
              <a:rPr lang="pl-PL" altLang="pl-PL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pl-PL" altLang="pl-PL" sz="2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6393" name="Picture 9" descr="skanuj0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4725144"/>
            <a:ext cx="1352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3334544" y="5373216"/>
            <a:ext cx="23050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Rozmowa </a:t>
            </a:r>
            <a:br>
              <a:rPr lang="pl-PL" altLang="pl-PL" dirty="0">
                <a:solidFill>
                  <a:schemeClr val="tx1"/>
                </a:solidFill>
                <a:latin typeface="Arial" charset="0"/>
              </a:rPr>
            </a:br>
            <a:r>
              <a:rPr lang="pl-PL" altLang="pl-PL" dirty="0">
                <a:solidFill>
                  <a:schemeClr val="tx1"/>
                </a:solidFill>
                <a:latin typeface="Arial" charset="0"/>
              </a:rPr>
              <a:t>odbiór</a:t>
            </a:r>
            <a:r>
              <a:rPr lang="pl-PL" altLang="pl-PL" sz="20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49" y="1805287"/>
            <a:ext cx="1392484" cy="1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2" y="1770094"/>
            <a:ext cx="1405384" cy="14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71686"/>
            <a:ext cx="1210520" cy="26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7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008" y="476672"/>
            <a:ext cx="8928992" cy="515937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NASOBNYCH </a:t>
            </a:r>
            <a:r>
              <a:rPr lang="pl-PL" altLang="pl-PL" sz="2000" dirty="0" smtClean="0">
                <a:latin typeface="Calibri" panose="020F0502020204030204" pitchFamily="34" charset="0"/>
              </a:rPr>
              <a:t/>
            </a:r>
            <a:br>
              <a:rPr lang="pl-PL" altLang="pl-PL" sz="2000" dirty="0" smtClean="0">
                <a:latin typeface="Calibri" panose="020F0502020204030204" pitchFamily="34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</a:rPr>
              <a:t>Podstawowe czynności konserwacyjne</a:t>
            </a:r>
            <a:endParaRPr lang="pl-PL" altLang="pl-PL" sz="2800" b="1" dirty="0">
              <a:latin typeface="Calibri" panose="020F050202020403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800"/>
            <a:ext cx="8062913" cy="5805487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Raz w tygodniu należy oczyścić radiotelefon, jego akcesoria i urządzenie ładujące za pomocą czystej, suchej, nie pozostawiającej kłaczków szmatki. Do czyszczenia nie należy używać rozpuszczalników, detergentów, alkoholu, aerozoli ani produktów ropopochodnych.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Raz w tygodniu należy oczyścić kontakty w zasilaczu akumulatorowym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 urządzeniu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ładującym używając czystego, suchego, bawełnianego wacika.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Nie zanurzać radiotelefonu ani jego akcesoriów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płynach.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Należy chronić radiotelefon przed upadkiem na twarde podłoże. Należy kłaść go ostrożnie.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Wszelkie naprawy i modyfikacje mogą być dokonywane tylko w autoryzowanych warsztatach przez przeszkolony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personel.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3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3"/>
            <a:ext cx="8784976" cy="1268412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OBSŁUGA RADIOTELEFONÓW PRZEWOŹNYCH</a:t>
            </a:r>
            <a:r>
              <a:rPr lang="pl-PL" altLang="pl-PL" sz="2800" b="1" u="sng" dirty="0">
                <a:latin typeface="Calibri" panose="020F0502020204030204" pitchFamily="34" charset="0"/>
              </a:rPr>
              <a:t/>
            </a:r>
            <a:br>
              <a:rPr lang="pl-PL" altLang="pl-PL" sz="2800" b="1" u="sng" dirty="0">
                <a:latin typeface="Calibri" panose="020F0502020204030204" pitchFamily="34" charset="0"/>
              </a:rPr>
            </a:br>
            <a:r>
              <a:rPr lang="pl-PL" altLang="pl-PL" sz="1600" b="1" u="sng" dirty="0">
                <a:latin typeface="Calibri" panose="020F0502020204030204" pitchFamily="34" charset="0"/>
              </a:rPr>
              <a:t/>
            </a:r>
            <a:br>
              <a:rPr lang="pl-PL" altLang="pl-PL" sz="1600" b="1" u="sng" dirty="0">
                <a:latin typeface="Calibri" panose="020F0502020204030204" pitchFamily="34" charset="0"/>
              </a:rPr>
            </a:br>
            <a:r>
              <a:rPr lang="pl-PL" altLang="pl-PL" sz="2800" b="1" dirty="0">
                <a:latin typeface="Calibri" panose="020F0502020204030204" pitchFamily="34" charset="0"/>
              </a:rPr>
              <a:t>Bezpieczeństwo obsługi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47800"/>
            <a:ext cx="8569325" cy="514985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	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czasie normalnej eksploatacji radiotelefonu poziom promieniowania elektromagnetycznego emitowanego przez nadajnik nie powinien powodować bezpośredniego zagrożenia dla zdrowia użytkownika. Jednakże dla zapewnienie osobistego  bezpieczeństwa należy przestrzegać następujących prostych zaleceń: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nie należy nadawać gdy antena znajduje się bardzo blisko lub dotyka odkrytych części ciała, w szczególności twarzy    i oczu,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nie naciskać przycisku PTT gdy aktualnie nie ma potrzeby nadawania,</a:t>
            </a:r>
          </a:p>
          <a:p>
            <a:pPr algn="just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nie pozwalać dzieciom na zabawę z jakimikolwiek urządzeniami zawierającymi nadajniki radiowe,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4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7772400" cy="453707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łączność radiotelefoniczna (na przyznanym kanale pracy) w czasie prowadzenia przez jednostkę OSP nasłuchu radiowego,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systemy uruchamiające syreny alarmowe w siedzibie OSP – lokalnie lub zdalnie (drogą radiową),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radiowe systemy przywoławcze,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terminale GSM współpracujące z systemami selektywnego wywołania,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poczta e-mail,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platforma e–Remiza.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0" y="292286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287462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      URZĄDZENIA SYSTEMÓW ALARMOWANIA OSP</a:t>
            </a:r>
            <a:endParaRPr lang="pl-PL" altLang="pl-PL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489"/>
            <a:ext cx="7772400" cy="1584325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</a:t>
            </a: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PRZEWOŹNYCH </a:t>
            </a:r>
            <a:r>
              <a:rPr lang="pl-PL" altLang="pl-PL" sz="2800" u="sng" dirty="0">
                <a:latin typeface="Calibri" panose="020F0502020204030204" pitchFamily="34" charset="0"/>
              </a:rPr>
              <a:t/>
            </a:r>
            <a:br>
              <a:rPr lang="pl-PL" altLang="pl-PL" sz="2800" u="sng" dirty="0">
                <a:latin typeface="Calibri" panose="020F0502020204030204" pitchFamily="34" charset="0"/>
              </a:rPr>
            </a:br>
            <a:r>
              <a:rPr lang="pl-PL" altLang="pl-PL" sz="1600" u="sng" dirty="0">
                <a:latin typeface="Calibri" panose="020F0502020204030204" pitchFamily="34" charset="0"/>
              </a:rPr>
              <a:t/>
            </a:r>
            <a:br>
              <a:rPr lang="pl-PL" altLang="pl-PL" sz="1600" u="sng" dirty="0">
                <a:latin typeface="Calibri" panose="020F0502020204030204" pitchFamily="34" charset="0"/>
              </a:rPr>
            </a:br>
            <a:r>
              <a:rPr lang="pl-PL" altLang="pl-PL" sz="2800" dirty="0">
                <a:latin typeface="Calibri" panose="020F0502020204030204" pitchFamily="34" charset="0"/>
              </a:rPr>
              <a:t>Bezpieczeństwo </a:t>
            </a:r>
            <a:r>
              <a:rPr lang="pl-PL" altLang="pl-PL" sz="2800" dirty="0" smtClean="0">
                <a:latin typeface="Calibri" panose="020F0502020204030204" pitchFamily="34" charset="0"/>
              </a:rPr>
              <a:t>obsługi </a:t>
            </a:r>
            <a:endParaRPr lang="pl-PL" altLang="pl-PL" sz="2800" b="1" dirty="0">
              <a:latin typeface="Arial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7772400" cy="3816350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nie obsługiwać radiotelefonu w czasie jazdy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jednocześnie kierując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pojazdem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nie nadawać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gdy osoby znajdujące się na zewnątrz samochodu są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 zbyt małej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odległości od zainstalowanej na zewnątrz pojazdu anteny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ie wolno używać radiotelefonów w pobliżu palnych cieczy i ładunków wybuchowych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0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5" y="1628800"/>
            <a:ext cx="77819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2400"/>
            <a:ext cx="8784976" cy="1251062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</a:t>
            </a: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PRZEWOŹNYCH </a:t>
            </a:r>
            <a:r>
              <a:rPr lang="pl-PL" altLang="pl-PL" sz="2800" dirty="0">
                <a:latin typeface="Calibri" panose="020F0502020204030204" pitchFamily="34" charset="0"/>
              </a:rPr>
              <a:t/>
            </a:r>
            <a:br>
              <a:rPr lang="pl-PL" altLang="pl-PL" sz="2800" dirty="0">
                <a:latin typeface="Calibri" panose="020F0502020204030204" pitchFamily="34" charset="0"/>
              </a:rPr>
            </a:br>
            <a:r>
              <a:rPr lang="pl-PL" altLang="pl-PL" sz="2800" dirty="0">
                <a:latin typeface="Calibri" panose="020F0502020204030204" pitchFamily="34" charset="0"/>
              </a:rPr>
              <a:t>(elementy funkcjonalne i ich przeznaczenie)</a:t>
            </a:r>
            <a:endParaRPr lang="pl-PL" altLang="pl-PL" dirty="0">
              <a:latin typeface="Calibri" panose="020F0502020204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smtClean="0">
                <a:solidFill>
                  <a:schemeClr val="tx1"/>
                </a:solidFill>
              </a:rPr>
              <a:t>                                           </a:t>
            </a:r>
          </a:p>
          <a:p>
            <a:pPr marL="276860" indent="0">
              <a:buNone/>
            </a:pP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smtClean="0">
                <a:solidFill>
                  <a:schemeClr val="tx1"/>
                </a:solidFill>
              </a:rPr>
              <a:t>                                     RADIOTELEFON PRZEWOŹNY GM360</a:t>
            </a:r>
            <a:endParaRPr lang="pl-PL" sz="1800" dirty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757363" y="2019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 dirty="0"/>
          </a:p>
        </p:txBody>
      </p:sp>
      <p:pic>
        <p:nvPicPr>
          <p:cNvPr id="6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2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4712802" cy="40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056" y="260648"/>
            <a:ext cx="7772400" cy="908050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PRZEWOŹNYCH </a:t>
            </a: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Włączanie urządzenia</a:t>
            </a:r>
            <a:endParaRPr lang="pl-PL" altLang="pl-PL" sz="2800" dirty="0">
              <a:latin typeface="Calibri" panose="020F050202020403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5734050"/>
            <a:ext cx="8275638" cy="1123950"/>
          </a:xfrm>
        </p:spPr>
        <p:txBody>
          <a:bodyPr/>
          <a:lstStyle/>
          <a:p>
            <a:pPr marL="0" indent="20638" algn="just">
              <a:lnSpc>
                <a:spcPct val="80000"/>
              </a:lnSpc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Obrócić pokrętło regulatora siły głosu ON/OFF VOLUME </a:t>
            </a:r>
            <a:b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w prawo poza zatrzask. Połowa obrotu odpowiada 50% siły głosu.</a:t>
            </a: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 flipH="1" flipV="1">
            <a:off x="2771800" y="3717032"/>
            <a:ext cx="3687738" cy="19979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 dirty="0"/>
          </a:p>
        </p:txBody>
      </p:sp>
      <p:pic>
        <p:nvPicPr>
          <p:cNvPr id="6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1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838325"/>
            <a:ext cx="75342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2" y="300037"/>
            <a:ext cx="7772400" cy="836613"/>
          </a:xfrm>
        </p:spPr>
        <p:txBody>
          <a:bodyPr/>
          <a:lstStyle/>
          <a:p>
            <a:pPr algn="ctr"/>
            <a: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  <a:t>OBSŁUGA RADIOTELEFONÓW PRZEWOŹNYCH </a:t>
            </a:r>
            <a:br>
              <a:rPr lang="pl-PL" altLang="pl-PL" sz="2800" dirty="0"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800" dirty="0" smtClean="0">
                <a:latin typeface="Calibri" panose="020F0502020204030204" pitchFamily="34" charset="0"/>
                <a:cs typeface="Times New Roman" pitchFamily="18" charset="0"/>
              </a:rPr>
              <a:t>Wybór kanału pracy</a:t>
            </a:r>
            <a:endParaRPr lang="pl-PL" altLang="pl-PL" sz="2800" dirty="0">
              <a:latin typeface="Arial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23850" y="5694631"/>
            <a:ext cx="8569325" cy="95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FontTx/>
              <a:buBlip>
                <a:blip r:embed="rId3"/>
              </a:buBlip>
            </a:pPr>
            <a:r>
              <a:rPr kumimoji="1" lang="pl-PL" altLang="pl-PL" dirty="0">
                <a:latin typeface="Calibri" panose="020F0502020204030204" pitchFamily="34" charset="0"/>
              </a:rPr>
              <a:t> Wybierz odpowiedni kanał naciskając przycisk CHANNEL   	</a:t>
            </a:r>
            <a:r>
              <a:rPr kumimoji="1" lang="pl-PL" altLang="pl-PL" dirty="0" smtClean="0">
                <a:latin typeface="Calibri" panose="020F0502020204030204" pitchFamily="34" charset="0"/>
              </a:rPr>
              <a:t>UP </a:t>
            </a:r>
            <a:r>
              <a:rPr kumimoji="1" lang="pl-PL" altLang="pl-PL" dirty="0">
                <a:latin typeface="Calibri" panose="020F0502020204030204" pitchFamily="34" charset="0"/>
              </a:rPr>
              <a:t>lub CHANNEL DOWN. </a:t>
            </a:r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FontTx/>
              <a:buBlip>
                <a:blip r:embed="rId3"/>
              </a:buBlip>
            </a:pPr>
            <a:r>
              <a:rPr kumimoji="1" lang="pl-PL" altLang="pl-PL" dirty="0">
                <a:latin typeface="Calibri" panose="020F0502020204030204" pitchFamily="34" charset="0"/>
              </a:rPr>
              <a:t> Na wyświetlaczu pojawi się numer kanału.</a:t>
            </a: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H="1" flipV="1">
            <a:off x="4211960" y="3789040"/>
            <a:ext cx="3600400" cy="190559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dirty="0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1763688" y="2852936"/>
            <a:ext cx="1800200" cy="345697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dirty="0"/>
          </a:p>
        </p:txBody>
      </p:sp>
      <p:pic>
        <p:nvPicPr>
          <p:cNvPr id="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4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3365"/>
            <a:ext cx="8928992" cy="1251062"/>
          </a:xfrm>
        </p:spPr>
        <p:txBody>
          <a:bodyPr/>
          <a:lstStyle/>
          <a:p>
            <a:pPr algn="ctr"/>
            <a:r>
              <a:rPr lang="pl-PL" sz="2800" dirty="0" smtClean="0"/>
              <a:t>RADIOTELEFONY STACJONARNE</a:t>
            </a:r>
            <a:br>
              <a:rPr lang="pl-PL" sz="2800" dirty="0" smtClean="0"/>
            </a:br>
            <a:r>
              <a:rPr lang="pl-PL" sz="2800" dirty="0" smtClean="0"/>
              <a:t>Przykład rozmieszczenia w stanowisku kierowania</a:t>
            </a:r>
            <a:endParaRPr lang="pl-PL" sz="2800" dirty="0"/>
          </a:p>
        </p:txBody>
      </p:sp>
      <p:pic>
        <p:nvPicPr>
          <p:cNvPr id="820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4736" cy="51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4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3365"/>
            <a:ext cx="8928992" cy="1251062"/>
          </a:xfrm>
        </p:spPr>
        <p:txBody>
          <a:bodyPr/>
          <a:lstStyle/>
          <a:p>
            <a:pPr algn="ctr"/>
            <a:r>
              <a:rPr lang="pl-PL" sz="2800" dirty="0" smtClean="0"/>
              <a:t>RADIOTELEFONY CYFROWE </a:t>
            </a:r>
            <a:br>
              <a:rPr lang="pl-PL" sz="2800" dirty="0" smtClean="0"/>
            </a:br>
            <a:r>
              <a:rPr lang="pl-PL" sz="2800" dirty="0" smtClean="0"/>
              <a:t>ORAZ CYFROWO–ANALOWGOWE </a:t>
            </a:r>
            <a:endParaRPr lang="pl-PL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1627432" cy="347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6192688" cy="232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07" y="4293096"/>
            <a:ext cx="5492042" cy="22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6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l-PL" altLang="pl-PL" sz="2800" dirty="0" smtClean="0">
                <a:latin typeface="Calibri" panose="020F0502020204030204" pitchFamily="34" charset="0"/>
              </a:rPr>
              <a:t>BI   BLIOGRAFIA</a:t>
            </a:r>
            <a:endParaRPr lang="pl-PL" altLang="pl-PL" sz="2800" b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25608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Prezentacje multimedialne do Szkolenia strażaków ratowników OSP – CNBOP maj 2007r. – Szkolenie strażaków ratowników OSP cz. I, temat nr 13, autor Jacek </a:t>
            </a:r>
            <a:r>
              <a:rPr lang="pl-PL" altLang="pl-P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Chrzęstek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76860" indent="0" algn="just">
              <a:buNone/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Instrukcja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 sprawie organizacji łączności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sieciach radiowych UKF Państwowej Straży Pożarnej 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załącznik do Rozkazu nr 4 Komendanta Głównego PSP z dnia </a:t>
            </a:r>
            <a:b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9 czerwca 2009r. </a:t>
            </a:r>
            <a:r>
              <a:rPr lang="pl-PL" altLang="pl-PL" sz="2400" i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ws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 wprowadzenia nowych zasad organizacji łączności w sieciach radiowych UKF 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PSP.</a:t>
            </a:r>
          </a:p>
          <a:p>
            <a:pPr marL="276860" indent="0" algn="just">
              <a:buNone/>
            </a:pPr>
            <a:endParaRPr lang="pl-PL" altLang="pl-PL" sz="2400" i="1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Zasady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organizacji łączności alarmowania, powiadamiania, dysponowania oraz współdziałania na potrzeby działań ratowniczych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–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KG PSP, Warszawa 2012r. </a:t>
            </a: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>
              <a:buNone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4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l-PL" altLang="pl-PL" sz="2800" dirty="0" smtClean="0">
                <a:latin typeface="Calibri" panose="020F0502020204030204" pitchFamily="34" charset="0"/>
              </a:rPr>
              <a:t>BIBLIOGRAFIA</a:t>
            </a:r>
            <a:endParaRPr lang="pl-PL" altLang="pl-PL" sz="2800" b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625608"/>
          </a:xfr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Metodyka postępowania podczas organizacji łączności na potrzeby Kierującego Działaniem Ratowniczym – </a:t>
            </a:r>
            <a:r>
              <a:rPr lang="pl-PL" altLang="pl-PL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KG PSP, Warszawa, styczeń 2014r</a:t>
            </a:r>
            <a:r>
              <a:rPr lang="pl-PL" altLang="pl-PL" sz="2400" i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algn="just"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Materiały promocyjne firmy PLATAN sp. z o. o. sp. k. (www.digitex.pl),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Opracowania własne.</a:t>
            </a:r>
          </a:p>
          <a:p>
            <a:pPr algn="just">
              <a:buFontTx/>
              <a:buBlip>
                <a:blip r:embed="rId2"/>
              </a:buBlip>
            </a:pPr>
            <a:endParaRPr lang="pl-PL" altLang="pl-PL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>
              <a:buNone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9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pl-PL" sz="2800" dirty="0"/>
              <a:t>INDEKS MATERIAŁÓW POBRANYCH Z INTERNETU</a:t>
            </a:r>
            <a:endParaRPr lang="pl-PL" altLang="pl-PL" sz="2800" b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625608"/>
          </a:xfrm>
        </p:spPr>
        <p:txBody>
          <a:bodyPr/>
          <a:lstStyle/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Zdjęcia umieszczone na slajdzie nr 5: pobrano 17.03.2016r. </a:t>
            </a:r>
            <a:b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 </a:t>
            </a:r>
            <a:r>
              <a:rPr lang="pl-PL" altLang="pl-PL" sz="2400" u="sng" dirty="0">
                <a:solidFill>
                  <a:schemeClr val="tx1"/>
                </a:solidFill>
                <a:latin typeface="Calibri" panose="020F0502020204030204" pitchFamily="34" charset="0"/>
              </a:rPr>
              <a:t>tetratronik.com.pl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</a:p>
          <a:p>
            <a:pPr algn="just"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Zdjęcie umieszczone na slajdzie nr 44: pobrano 18.03.2016r. z </a:t>
            </a:r>
            <a:r>
              <a:rPr lang="pl-PL" altLang="pl-PL" sz="2400" u="sng" dirty="0" err="1">
                <a:solidFill>
                  <a:schemeClr val="tx1"/>
                </a:solidFill>
                <a:latin typeface="Calibri" panose="020F0502020204030204" pitchFamily="34" charset="0"/>
              </a:rPr>
              <a:t>tercom</a:t>
            </a:r>
            <a:r>
              <a:rPr lang="pl-PL" altLang="pl-PL" sz="2400" u="sng" dirty="0">
                <a:solidFill>
                  <a:schemeClr val="tx1"/>
                </a:solidFill>
                <a:latin typeface="Calibri" panose="020F0502020204030204" pitchFamily="34" charset="0"/>
              </a:rPr>
              <a:t>–serwis.pl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Zdjęcie umieszczone na slajdzie nr 49: pobrano 18.03.2016r. z </a:t>
            </a:r>
            <a:r>
              <a:rPr lang="pl-PL" altLang="pl-PL" sz="2400" u="sng" dirty="0" err="1">
                <a:solidFill>
                  <a:schemeClr val="tx1"/>
                </a:solidFill>
                <a:latin typeface="Calibri" panose="020F0502020204030204" pitchFamily="34" charset="0"/>
              </a:rPr>
              <a:t>tercom</a:t>
            </a:r>
            <a:r>
              <a:rPr lang="pl-PL" altLang="pl-PL" sz="2400" u="sng" dirty="0">
                <a:solidFill>
                  <a:schemeClr val="tx1"/>
                </a:solidFill>
                <a:latin typeface="Calibri" panose="020F0502020204030204" pitchFamily="34" charset="0"/>
              </a:rPr>
              <a:t>–serwis.pl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Zdjęcie umieszczone na slajdzie nr 50: pobrano 18.03.2016r. z </a:t>
            </a:r>
            <a:r>
              <a:rPr lang="pl-PL" altLang="pl-PL" sz="2400" u="sng" dirty="0">
                <a:solidFill>
                  <a:schemeClr val="tx1"/>
                </a:solidFill>
                <a:latin typeface="Calibri" panose="020F0502020204030204" pitchFamily="34" charset="0"/>
              </a:rPr>
              <a:t>lixnet.ch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276860" indent="0"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76860" indent="0">
              <a:buNone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2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513"/>
            <a:ext cx="8229600" cy="1251062"/>
          </a:xfrm>
        </p:spPr>
        <p:txBody>
          <a:bodyPr/>
          <a:lstStyle/>
          <a:p>
            <a:pPr algn="ctr"/>
            <a:r>
              <a:rPr lang="pl-PL" sz="2800" dirty="0" smtClean="0"/>
              <a:t>     PRZYKŁAD </a:t>
            </a:r>
            <a:r>
              <a:rPr lang="pl-PL" sz="2800" dirty="0"/>
              <a:t>LOKALIZACJI WŁĄCZNIKA SYRENY </a:t>
            </a:r>
            <a:r>
              <a:rPr lang="pl-PL" sz="2800" dirty="0" smtClean="0"/>
              <a:t>ELEKTROMECHANICZNEJ</a:t>
            </a:r>
            <a:endParaRPr lang="pl-PL" sz="2800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6876256" y="4437112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1" t="30524" r="46482" b="40797"/>
          <a:stretch/>
        </p:blipFill>
        <p:spPr bwMode="auto">
          <a:xfrm>
            <a:off x="4393745" y="5506144"/>
            <a:ext cx="2086538" cy="126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1" b="9199"/>
          <a:stretch/>
        </p:blipFill>
        <p:spPr bwMode="auto">
          <a:xfrm>
            <a:off x="1907704" y="1556792"/>
            <a:ext cx="660077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Łącznik prosty ze strzałką 14"/>
          <p:cNvCxnSpPr/>
          <p:nvPr/>
        </p:nvCxnSpPr>
        <p:spPr>
          <a:xfrm>
            <a:off x="4067944" y="5301208"/>
            <a:ext cx="1008112" cy="533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25669"/>
          <a:stretch/>
        </p:blipFill>
        <p:spPr bwMode="auto">
          <a:xfrm>
            <a:off x="611560" y="2564904"/>
            <a:ext cx="2276234" cy="409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hape 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452" y="205190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3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4480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719388" y="205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476250"/>
            <a:ext cx="3203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b="1" dirty="0">
                <a:latin typeface="Arial" charset="0"/>
              </a:rPr>
              <a:t>Syrena elektromechaniczna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411413" y="765175"/>
            <a:ext cx="2376487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93675"/>
            <a:ext cx="7772400" cy="1143000"/>
          </a:xfrm>
        </p:spPr>
        <p:txBody>
          <a:bodyPr/>
          <a:lstStyle/>
          <a:p>
            <a:pPr algn="ctr"/>
            <a:r>
              <a:rPr lang="pl-PL" sz="2800" dirty="0" smtClean="0"/>
              <a:t>SYRENY ELEKTRONICZNE DSE</a:t>
            </a:r>
            <a:endParaRPr lang="pl-PL" sz="2800" dirty="0"/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88" y="1700808"/>
            <a:ext cx="4410000" cy="44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84560" y="2204864"/>
            <a:ext cx="8206680" cy="4176464"/>
          </a:xfrm>
        </p:spPr>
        <p:txBody>
          <a:bodyPr vert="horz"/>
          <a:lstStyle/>
          <a:p>
            <a:pPr marL="276860" indent="0"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     </a:t>
            </a:r>
          </a:p>
          <a:p>
            <a:pPr marL="276860" indent="0">
              <a:buNone/>
            </a:pPr>
            <a:endParaRPr lang="pl-PL" sz="2800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endParaRPr lang="pl-PL" sz="2800" dirty="0" smtClean="0">
              <a:solidFill>
                <a:schemeClr val="tx1"/>
              </a:solidFill>
            </a:endParaRPr>
          </a:p>
          <a:p>
            <a:pPr marL="276860" indent="0">
              <a:buNone/>
            </a:pPr>
            <a:r>
              <a:rPr lang="pl-PL" sz="2800" dirty="0" smtClean="0">
                <a:solidFill>
                  <a:schemeClr val="tx1"/>
                </a:solidFill>
              </a:rPr>
              <a:t>SYRENA </a:t>
            </a:r>
            <a:r>
              <a:rPr lang="pl-PL" sz="2800" dirty="0">
                <a:solidFill>
                  <a:schemeClr val="tx1"/>
                </a:solidFill>
              </a:rPr>
              <a:t>SZCZELINOWA </a:t>
            </a:r>
            <a:r>
              <a:rPr lang="pl-PL" sz="2800" dirty="0" smtClean="0">
                <a:solidFill>
                  <a:schemeClr val="tx1"/>
                </a:solidFill>
              </a:rPr>
              <a:t>                SYRENA </a:t>
            </a:r>
            <a:r>
              <a:rPr lang="pl-PL" sz="2800" dirty="0">
                <a:solidFill>
                  <a:schemeClr val="tx1"/>
                </a:solidFill>
              </a:rPr>
              <a:t>TUBOWA                                     </a:t>
            </a:r>
            <a:r>
              <a:rPr lang="pl-PL" sz="2800" dirty="0" smtClean="0">
                <a:solidFill>
                  <a:schemeClr val="tx1"/>
                </a:solidFill>
              </a:rPr>
              <a:t>					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9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1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772400" cy="431800"/>
          </a:xfrm>
        </p:spPr>
        <p:txBody>
          <a:bodyPr/>
          <a:lstStyle/>
          <a:p>
            <a:pPr algn="ctr"/>
            <a:r>
              <a:rPr lang="pl-PL" altLang="pl-PL" sz="2800" b="1" dirty="0">
                <a:latin typeface="Calibri" panose="020F0502020204030204" pitchFamily="34" charset="0"/>
              </a:rPr>
              <a:t>ZALETY</a:t>
            </a:r>
            <a:r>
              <a:rPr lang="pl-PL" altLang="pl-PL" sz="2800" b="1" dirty="0">
                <a:latin typeface="Calibri" panose="020F0502020204030204" pitchFamily="34" charset="0"/>
                <a:cs typeface="Times New Roman" pitchFamily="18" charset="0"/>
              </a:rPr>
              <a:t> SYREN ELEKTRONICZNYCH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7772400" cy="5256213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przekazywanie komunikatów głosowych w czasie rzeczywistym (lub komunikatów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stałych – wcześniej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nagranych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pełnienie funkcji syreny rezerwowej w przypadku braku zasilania 230V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mniejszy pobór prądu (niższe koszty eksploatacji, nie ma potrzeby opłacania abonamentu za większy pobór mocy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 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łącza 3-fazowego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możliwość uzyskania kierunkowej lub dookólnej 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charakterystyki propagacji dźwięku,</a:t>
            </a: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lepsza odporność na warunki atmosferyczne np. mróz</a:t>
            </a:r>
            <a:r>
              <a:rPr lang="pl-PL" altLang="pl-P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marL="276860" indent="0" algn="just">
              <a:lnSpc>
                <a:spcPct val="80000"/>
              </a:lnSpc>
              <a:buNone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2"/>
              </a:buBlip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</a:rPr>
              <a:t>brak drgań mechanicznych, które mogą uszkodzić strukturę budynku.</a:t>
            </a:r>
          </a:p>
        </p:txBody>
      </p:sp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4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19377" cy="511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287462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latin typeface="Calibri" panose="020F0502020204030204" pitchFamily="34" charset="0"/>
                <a:cs typeface="Times New Roman" pitchFamily="18" charset="0"/>
              </a:rPr>
              <a:t>      URZĄDZENIA SYSTEMÓW ALARMOWANIA OSP</a:t>
            </a:r>
            <a:endParaRPr lang="pl-PL" altLang="pl-PL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1456</Words>
  <Application>Microsoft Office PowerPoint</Application>
  <PresentationFormat>Pokaz na ekranie (4:3)</PresentationFormat>
  <Paragraphs>373</Paragraphs>
  <Slides>58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5" baseType="lpstr">
      <vt:lpstr>Noto Sans Symbols</vt:lpstr>
      <vt:lpstr>Wingdings</vt:lpstr>
      <vt:lpstr>Arial</vt:lpstr>
      <vt:lpstr>Calibri</vt:lpstr>
      <vt:lpstr>Arial Black</vt:lpstr>
      <vt:lpstr>Times New Roman</vt:lpstr>
      <vt:lpstr>Moduł</vt:lpstr>
      <vt:lpstr> TEMAT 35:  Łączność bezprzewodowa i alarmowanie  </vt:lpstr>
      <vt:lpstr>MATERIAŁ NAUCZANIA</vt:lpstr>
      <vt:lpstr>Prezentacja programu PowerPoint</vt:lpstr>
      <vt:lpstr>      URZĄDZENIA SYSTEMÓW ALARMOWANIA OSP</vt:lpstr>
      <vt:lpstr>      URZĄDZENIA SYSTEMÓW ALARMOWANIA OSP</vt:lpstr>
      <vt:lpstr>     PRZYKŁAD LOKALIZACJI WŁĄCZNIKA SYRENY ELEKTROMECHANICZNEJ</vt:lpstr>
      <vt:lpstr>SYRENY ELEKTRONICZNE DSE</vt:lpstr>
      <vt:lpstr>ZALETY SYREN ELEKTRONICZNYCH</vt:lpstr>
      <vt:lpstr>      URZĄDZENIA SYSTEMÓW ALARMOWANIA OSP</vt:lpstr>
      <vt:lpstr>      URZĄDZENIA SYSTEMÓW ALARMOWANIA OSP</vt:lpstr>
      <vt:lpstr>    URZĄDZENIA WCHODZĄCE W  SKŁAD SYSTEMU DSP–50</vt:lpstr>
      <vt:lpstr>STACJA BAZOWA DSP–15</vt:lpstr>
      <vt:lpstr>   URZĄDZENIA WCHODZĄCE W SKŁAD SYSTEMU DSP–50 CD</vt:lpstr>
      <vt:lpstr>STACJA OBIEKTOWA DSP–52BS</vt:lpstr>
      <vt:lpstr>WYPOSAŻENIE DODATKOWE STACJI OBIEKTOWYCH</vt:lpstr>
      <vt:lpstr>STACJA OBIEKTOWA DSP–52L</vt:lpstr>
      <vt:lpstr>      URZĄDZENIA WCHODZĄCE W SKŁAD SYSTEMU  DSP–50 CD</vt:lpstr>
      <vt:lpstr>URZĄDZENIA WCHODZĄCE W SKŁAD SYSTEMU  DSP–50 CD</vt:lpstr>
      <vt:lpstr>PRZYKŁAD  PUNKTU ALARMOWO–DYSPOZYTORSKIEGO OSP</vt:lpstr>
      <vt:lpstr>ZASADY PROWADZENIA  KORESPONDENCJI RADIOWEJ </vt:lpstr>
      <vt:lpstr>ZASADY PROWADZENIA  KORESPONDENCJI RADIOWEJ </vt:lpstr>
      <vt:lpstr>ZASADY PROWADZENIA  KORESPONDENCJI RADIOWEJ </vt:lpstr>
      <vt:lpstr>ZASADY PROWADZENIA KORESPONDENCJI RADIOWEJ</vt:lpstr>
      <vt:lpstr>ZASADY PROWADZENIA KORESPONDENCJI RADIOWEJ </vt:lpstr>
      <vt:lpstr>ZASADY NAWIĄZYWANIA ŁĄCZNOŚCI GŁOSEM</vt:lpstr>
      <vt:lpstr>ZASADY NAWIĄZYWANIA ŁĄCZNOŚCI GŁOSEM </vt:lpstr>
      <vt:lpstr>ZASADY PROWADZENIA KORESPONDENCJI RADIOWEJ </vt:lpstr>
      <vt:lpstr>ZASADY WYMIANY KORESPONDENCJI RADIOWEJ</vt:lpstr>
      <vt:lpstr>ZASADY WYMIANY KORESPONDENCJI RADIOWEJ </vt:lpstr>
      <vt:lpstr>ZASADY WYMIANY KORESPONDENCJI RADIOWEJ </vt:lpstr>
      <vt:lpstr>ZASADY WYMIANY KORESPONDENCJI RADIOWEJ </vt:lpstr>
      <vt:lpstr>ZASADY WYMIANY KORESPONDENCJI RADIOWEJ </vt:lpstr>
      <vt:lpstr>ZASADY WYMIANY KORESPONDENCJI RADIOWEJ </vt:lpstr>
      <vt:lpstr>ZASADY WYMIANY KORESPONDENCJI RADIOWEJ </vt:lpstr>
      <vt:lpstr>KRYPTOMINY OKÓLNIKOWE</vt:lpstr>
      <vt:lpstr>KRYPTOMINY OKÓLNIKOWE</vt:lpstr>
      <vt:lpstr>KRYPTOMINY OKÓLNIKOWE</vt:lpstr>
      <vt:lpstr>KRYPTONIMY OKÓLNIKOWE</vt:lpstr>
      <vt:lpstr>METODYKA ORGANIZACJI ŁĄCZNOŚCI NA POTRZEBY KDR</vt:lpstr>
      <vt:lpstr>SCHEMAT MELDUNKU Z AKCJI</vt:lpstr>
      <vt:lpstr>ZNAKI SYGNALIZACYJNE</vt:lpstr>
      <vt:lpstr>OBSŁUGA RADIOTELEFONÓW NASOBNYCH </vt:lpstr>
      <vt:lpstr>OBSŁUGA RADIOTELEFONÓW NASOBNYCH </vt:lpstr>
      <vt:lpstr>OBSŁUGA RADIOTELEFONÓW NASOBNYCH </vt:lpstr>
      <vt:lpstr>OBSŁUGA RADIOTELEFONÓW NASOBNYCH .   Przygotowanie radiotelefonu do pracy</vt:lpstr>
      <vt:lpstr>OBSŁUGA RADIOTELEFONÓW NASOBNYCH  (elementy funkcjonalne i ich przeznaczenie)</vt:lpstr>
      <vt:lpstr>OBSŁUGA RADIOTELEFONÓW NASOBNYCH </vt:lpstr>
      <vt:lpstr>OBSŁUGA RADIOTELEFONÓW NASOBNYCH  Podstawowe czynności konserwacyjne</vt:lpstr>
      <vt:lpstr>OBSŁUGA RADIOTELEFONÓW PRZEWOŹNYCH  Bezpieczeństwo obsługi</vt:lpstr>
      <vt:lpstr>OBSŁUGA RADIOTELEFONÓW PRZEWOŹNYCH   Bezpieczeństwo obsługi </vt:lpstr>
      <vt:lpstr>OBSŁUGA RADIOTELEFONÓW PRZEWOŹNYCH  (elementy funkcjonalne i ich przeznaczenie)</vt:lpstr>
      <vt:lpstr>OBSŁUGA RADIOTELEFONÓW PRZEWOŹNYCH  Włączanie urządzenia</vt:lpstr>
      <vt:lpstr>OBSŁUGA RADIOTELEFONÓW PRZEWOŹNYCH  Wybór kanału pracy</vt:lpstr>
      <vt:lpstr>RADIOTELEFONY STACJONARNE Przykład rozmieszczenia w stanowisku kierowania</vt:lpstr>
      <vt:lpstr>RADIOTELEFONY CYFROWE  ORAZ CYFROWO–ANALOWGOWE </vt:lpstr>
      <vt:lpstr>BI   BLIOGRAFIA</vt:lpstr>
      <vt:lpstr>BIBLIOGRAFIA</vt:lpstr>
      <vt:lpstr>INDEKS MATERIAŁÓW POBRANYCH Z INTERNETU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35:  Łączność bezprzewodowa  i alarmowanie</dc:title>
  <dc:creator>mherman</dc:creator>
  <cp:lastModifiedBy>Marek E</cp:lastModifiedBy>
  <cp:revision>106</cp:revision>
  <dcterms:modified xsi:type="dcterms:W3CDTF">2016-06-17T10:34:26Z</dcterms:modified>
</cp:coreProperties>
</file>