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F2669-35A5-40B5-98B8-C13155B25D83}" v="2" dt="2023-06-12T10:47:02.88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ść" providerId="Windows Live" clId="Web-{73818A42-7296-45D3-9C8B-C500FA1B01EA}"/>
    <pc:docChg chg="modSld">
      <pc:chgData name="Gość" userId="" providerId="Windows Live" clId="Web-{73818A42-7296-45D3-9C8B-C500FA1B01EA}" dt="2022-09-29T12:02:42.703" v="38"/>
      <pc:docMkLst>
        <pc:docMk/>
      </pc:docMkLst>
      <pc:sldChg chg="modSp">
        <pc:chgData name="Gość" userId="" providerId="Windows Live" clId="Web-{73818A42-7296-45D3-9C8B-C500FA1B01EA}" dt="2022-09-29T12:02:42.703" v="38"/>
        <pc:sldMkLst>
          <pc:docMk/>
          <pc:sldMk cId="0" sldId="258"/>
        </pc:sldMkLst>
        <pc:graphicFrameChg chg="mod modGraphic">
          <ac:chgData name="Gość" userId="" providerId="Windows Live" clId="Web-{73818A42-7296-45D3-9C8B-C500FA1B01EA}" dt="2022-09-29T12:01:52.217" v="22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Gość" userId="" providerId="Windows Live" clId="Web-{73818A42-7296-45D3-9C8B-C500FA1B01EA}" dt="2022-09-29T12:02:18.937" v="30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 modGraphic">
          <ac:chgData name="Gość" userId="" providerId="Windows Live" clId="Web-{73818A42-7296-45D3-9C8B-C500FA1B01EA}" dt="2022-09-29T12:02:42.703" v="38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  <pc:docChgLst>
    <pc:chgData name="Gość" providerId="Windows Live" clId="Web-{16B42271-BC33-4844-BBE8-56455D2654D5}"/>
    <pc:docChg chg="addSld delSld modSld">
      <pc:chgData name="Gość" userId="" providerId="Windows Live" clId="Web-{16B42271-BC33-4844-BBE8-56455D2654D5}" dt="2022-09-29T12:09:04.247" v="51"/>
      <pc:docMkLst>
        <pc:docMk/>
      </pc:docMkLst>
      <pc:sldChg chg="modSp">
        <pc:chgData name="Gość" userId="" providerId="Windows Live" clId="Web-{16B42271-BC33-4844-BBE8-56455D2654D5}" dt="2022-09-29T12:09:04.247" v="51"/>
        <pc:sldMkLst>
          <pc:docMk/>
          <pc:sldMk cId="0" sldId="258"/>
        </pc:sldMkLst>
        <pc:graphicFrameChg chg="mod modGraphic">
          <ac:chgData name="Gość" userId="" providerId="Windows Live" clId="Web-{16B42271-BC33-4844-BBE8-56455D2654D5}" dt="2022-09-29T12:07:12.400" v="11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Gość" userId="" providerId="Windows Live" clId="Web-{16B42271-BC33-4844-BBE8-56455D2654D5}" dt="2022-09-29T12:09:04.247" v="51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 modGraphic">
          <ac:chgData name="Gość" userId="" providerId="Windows Live" clId="Web-{16B42271-BC33-4844-BBE8-56455D2654D5}" dt="2022-09-29T12:08:33.434" v="41"/>
          <ac:graphicFrameMkLst>
            <pc:docMk/>
            <pc:sldMk cId="0" sldId="258"/>
            <ac:graphicFrameMk id="169" creationId="{00000000-0000-0000-0000-000000000000}"/>
          </ac:graphicFrameMkLst>
        </pc:graphicFrameChg>
        <pc:graphicFrameChg chg="mod modGraphic">
          <ac:chgData name="Gość" userId="" providerId="Windows Live" clId="Web-{16B42271-BC33-4844-BBE8-56455D2654D5}" dt="2022-09-29T12:08:05.417" v="21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  <pc:sldChg chg="add del">
        <pc:chgData name="Gość" userId="" providerId="Windows Live" clId="Web-{16B42271-BC33-4844-BBE8-56455D2654D5}" dt="2022-09-29T12:06:04.523" v="1"/>
        <pc:sldMkLst>
          <pc:docMk/>
          <pc:sldMk cId="0" sldId="259"/>
        </pc:sldMkLst>
      </pc:sldChg>
    </pc:docChg>
  </pc:docChgLst>
  <pc:docChgLst>
    <pc:chgData name="Gość" providerId="Windows Live" clId="Web-{F4DF3B00-FC66-4033-A349-5D0EE56AA492}"/>
    <pc:docChg chg="modSld">
      <pc:chgData name="Gość" userId="" providerId="Windows Live" clId="Web-{F4DF3B00-FC66-4033-A349-5D0EE56AA492}" dt="2022-09-29T12:25:08.072" v="9"/>
      <pc:docMkLst>
        <pc:docMk/>
      </pc:docMkLst>
      <pc:sldChg chg="modSp">
        <pc:chgData name="Gość" userId="" providerId="Windows Live" clId="Web-{F4DF3B00-FC66-4033-A349-5D0EE56AA492}" dt="2022-09-29T12:25:08.072" v="9"/>
        <pc:sldMkLst>
          <pc:docMk/>
          <pc:sldMk cId="0" sldId="258"/>
        </pc:sldMkLst>
        <pc:graphicFrameChg chg="mod modGraphic">
          <ac:chgData name="Gość" userId="" providerId="Windows Live" clId="Web-{F4DF3B00-FC66-4033-A349-5D0EE56AA492}" dt="2022-09-29T12:25:08.072" v="9"/>
          <ac:graphicFrameMkLst>
            <pc:docMk/>
            <pc:sldMk cId="0" sldId="258"/>
            <ac:graphicFrameMk id="168" creationId="{00000000-0000-0000-0000-000000000000}"/>
          </ac:graphicFrameMkLst>
        </pc:graphicFrameChg>
      </pc:sldChg>
    </pc:docChg>
  </pc:docChgLst>
  <pc:docChgLst>
    <pc:chgData name="Gość" providerId="Windows Live" clId="Web-{4CAF6C5D-EE15-446E-A9DC-80CDEE961C41}"/>
    <pc:docChg chg="modSld">
      <pc:chgData name="Gość" userId="" providerId="Windows Live" clId="Web-{4CAF6C5D-EE15-446E-A9DC-80CDEE961C41}" dt="2022-09-29T11:58:47.684" v="1977"/>
      <pc:docMkLst>
        <pc:docMk/>
      </pc:docMkLst>
      <pc:sldChg chg="modSp">
        <pc:chgData name="Gość" userId="" providerId="Windows Live" clId="Web-{4CAF6C5D-EE15-446E-A9DC-80CDEE961C41}" dt="2022-09-29T11:58:47.684" v="1977"/>
        <pc:sldMkLst>
          <pc:docMk/>
          <pc:sldMk cId="0" sldId="258"/>
        </pc:sldMkLst>
        <pc:graphicFrameChg chg="mod modGraphic">
          <ac:chgData name="Gość" userId="" providerId="Windows Live" clId="Web-{4CAF6C5D-EE15-446E-A9DC-80CDEE961C41}" dt="2022-09-29T11:58:47.684" v="1977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Gość" userId="" providerId="Windows Live" clId="Web-{4CAF6C5D-EE15-446E-A9DC-80CDEE961C41}" dt="2022-09-29T11:55:49.553" v="1871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 modGraphic">
          <ac:chgData name="Gość" userId="" providerId="Windows Live" clId="Web-{4CAF6C5D-EE15-446E-A9DC-80CDEE961C41}" dt="2022-09-29T11:52:01.311" v="1736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  <pc:docChgLst>
    <pc:chgData name="Pożarowska Justyna" userId="5204c21b-e5c8-4c75-9fd5-b3232e7b67b8" providerId="ADAL" clId="{405F2669-35A5-40B5-98B8-C13155B25D83}"/>
    <pc:docChg chg="custSel modSld">
      <pc:chgData name="Pożarowska Justyna" userId="5204c21b-e5c8-4c75-9fd5-b3232e7b67b8" providerId="ADAL" clId="{405F2669-35A5-40B5-98B8-C13155B25D83}" dt="2023-06-15T13:45:34.159" v="204" actId="14734"/>
      <pc:docMkLst>
        <pc:docMk/>
      </pc:docMkLst>
      <pc:sldChg chg="modSp mod">
        <pc:chgData name="Pożarowska Justyna" userId="5204c21b-e5c8-4c75-9fd5-b3232e7b67b8" providerId="ADAL" clId="{405F2669-35A5-40B5-98B8-C13155B25D83}" dt="2023-06-15T13:45:34.159" v="204" actId="14734"/>
        <pc:sldMkLst>
          <pc:docMk/>
          <pc:sldMk cId="0" sldId="258"/>
        </pc:sldMkLst>
        <pc:graphicFrameChg chg="modGraphic">
          <ac:chgData name="Pożarowska Justyna" userId="5204c21b-e5c8-4c75-9fd5-b3232e7b67b8" providerId="ADAL" clId="{405F2669-35A5-40B5-98B8-C13155B25D83}" dt="2023-06-12T10:53:53.951" v="201" actId="120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Graphic">
          <ac:chgData name="Pożarowska Justyna" userId="5204c21b-e5c8-4c75-9fd5-b3232e7b67b8" providerId="ADAL" clId="{405F2669-35A5-40B5-98B8-C13155B25D83}" dt="2023-06-15T13:45:34.159" v="204" actId="14734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 modGraphic">
          <ac:chgData name="Pożarowska Justyna" userId="5204c21b-e5c8-4c75-9fd5-b3232e7b67b8" providerId="ADAL" clId="{405F2669-35A5-40B5-98B8-C13155B25D83}" dt="2023-06-12T12:34:44.436" v="202" actId="113"/>
          <ac:graphicFrameMkLst>
            <pc:docMk/>
            <pc:sldMk cId="0" sldId="258"/>
            <ac:graphicFrameMk id="169" creationId="{00000000-0000-0000-0000-000000000000}"/>
          </ac:graphicFrameMkLst>
        </pc:graphicFrameChg>
        <pc:graphicFrameChg chg="mod">
          <ac:chgData name="Pożarowska Justyna" userId="5204c21b-e5c8-4c75-9fd5-b3232e7b67b8" providerId="ADAL" clId="{405F2669-35A5-40B5-98B8-C13155B25D83}" dt="2023-06-12T10:47:02.885" v="10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  <pc:docChgLst>
    <pc:chgData name="Gość" providerId="Windows Live" clId="Web-{43452A12-03E8-4329-9599-AFD8244F270C}"/>
    <pc:docChg chg="modSld">
      <pc:chgData name="Gość" userId="" providerId="Windows Live" clId="Web-{43452A12-03E8-4329-9599-AFD8244F270C}" dt="2022-10-31T14:36:08.947" v="175"/>
      <pc:docMkLst>
        <pc:docMk/>
      </pc:docMkLst>
      <pc:sldChg chg="modSp">
        <pc:chgData name="Gość" userId="" providerId="Windows Live" clId="Web-{43452A12-03E8-4329-9599-AFD8244F270C}" dt="2022-10-31T14:36:08.947" v="175"/>
        <pc:sldMkLst>
          <pc:docMk/>
          <pc:sldMk cId="0" sldId="258"/>
        </pc:sldMkLst>
        <pc:graphicFrameChg chg="mod modGraphic">
          <ac:chgData name="Gość" userId="" providerId="Windows Live" clId="Web-{43452A12-03E8-4329-9599-AFD8244F270C}" dt="2022-10-31T14:36:08.947" v="175"/>
          <ac:graphicFrameMkLst>
            <pc:docMk/>
            <pc:sldMk cId="0" sldId="258"/>
            <ac:graphicFrameMk id="168" creationId="{00000000-0000-0000-0000-000000000000}"/>
          </ac:graphicFrameMkLst>
        </pc:graphicFrameChg>
      </pc:sldChg>
    </pc:docChg>
  </pc:docChgLst>
  <pc:docChgLst>
    <pc:chgData name="Gość" providerId="Windows Live" clId="Web-{9D6A08F4-1FFC-4602-8362-B413E1221044}"/>
    <pc:docChg chg="modSld">
      <pc:chgData name="Gość" userId="" providerId="Windows Live" clId="Web-{9D6A08F4-1FFC-4602-8362-B413E1221044}" dt="2022-09-29T12:27:00.078" v="89"/>
      <pc:docMkLst>
        <pc:docMk/>
      </pc:docMkLst>
      <pc:sldChg chg="modSp">
        <pc:chgData name="Gość" userId="" providerId="Windows Live" clId="Web-{9D6A08F4-1FFC-4602-8362-B413E1221044}" dt="2022-09-29T12:27:00.078" v="89"/>
        <pc:sldMkLst>
          <pc:docMk/>
          <pc:sldMk cId="0" sldId="258"/>
        </pc:sldMkLst>
        <pc:graphicFrameChg chg="mod modGraphic">
          <ac:chgData name="Gość" userId="" providerId="Windows Live" clId="Web-{9D6A08F4-1FFC-4602-8362-B413E1221044}" dt="2022-09-29T12:27:00.078" v="89"/>
          <ac:graphicFrameMkLst>
            <pc:docMk/>
            <pc:sldMk cId="0" sldId="258"/>
            <ac:graphicFrameMk id="168" creationId="{00000000-0000-0000-0000-000000000000}"/>
          </ac:graphicFrameMkLst>
        </pc:graphicFrameChg>
      </pc:sldChg>
    </pc:docChg>
  </pc:docChgLst>
  <pc:docChgLst>
    <pc:chgData name="Tomasz" userId="460ee0b800adc4bc" providerId="LiveId" clId="{0124BAAB-6F0D-4015-915A-7BE5AEC4F2A5}"/>
    <pc:docChg chg="custSel modSld">
      <pc:chgData name="Tomasz" userId="460ee0b800adc4bc" providerId="LiveId" clId="{0124BAAB-6F0D-4015-915A-7BE5AEC4F2A5}" dt="2022-07-12T17:00:24.148" v="1112" actId="122"/>
      <pc:docMkLst>
        <pc:docMk/>
      </pc:docMkLst>
      <pc:sldChg chg="modSp mod">
        <pc:chgData name="Tomasz" userId="460ee0b800adc4bc" providerId="LiveId" clId="{0124BAAB-6F0D-4015-915A-7BE5AEC4F2A5}" dt="2022-07-12T17:00:24.148" v="1112" actId="122"/>
        <pc:sldMkLst>
          <pc:docMk/>
          <pc:sldMk cId="0" sldId="258"/>
        </pc:sldMkLst>
        <pc:graphicFrameChg chg="mod modGraphic">
          <ac:chgData name="Tomasz" userId="460ee0b800adc4bc" providerId="LiveId" clId="{0124BAAB-6F0D-4015-915A-7BE5AEC4F2A5}" dt="2022-07-12T16:58:50.384" v="1092" actId="20577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Tomasz" userId="460ee0b800adc4bc" providerId="LiveId" clId="{0124BAAB-6F0D-4015-915A-7BE5AEC4F2A5}" dt="2022-07-12T16:59:31.843" v="1109" actId="20577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Graphic">
          <ac:chgData name="Tomasz" userId="460ee0b800adc4bc" providerId="LiveId" clId="{0124BAAB-6F0D-4015-915A-7BE5AEC4F2A5}" dt="2022-07-12T17:00:19.568" v="1110" actId="122"/>
          <ac:graphicFrameMkLst>
            <pc:docMk/>
            <pc:sldMk cId="0" sldId="258"/>
            <ac:graphicFrameMk id="169" creationId="{00000000-0000-0000-0000-000000000000}"/>
          </ac:graphicFrameMkLst>
        </pc:graphicFrameChg>
        <pc:graphicFrameChg chg="mod modGraphic">
          <ac:chgData name="Tomasz" userId="460ee0b800adc4bc" providerId="LiveId" clId="{0124BAAB-6F0D-4015-915A-7BE5AEC4F2A5}" dt="2022-07-12T17:00:24.148" v="1112" actId="122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styna.Pozarowska@uzp.gov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Table"/>
          <p:cNvGraphicFramePr/>
          <p:nvPr>
            <p:extLst>
              <p:ext uri="{D42A27DB-BD31-4B8C-83A1-F6EECF244321}">
                <p14:modId xmlns:p14="http://schemas.microsoft.com/office/powerpoint/2010/main" val="3767267314"/>
              </p:ext>
            </p:extLst>
          </p:nvPr>
        </p:nvGraphicFramePr>
        <p:xfrm>
          <a:off x="2209141" y="624564"/>
          <a:ext cx="9975731" cy="12886070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997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65">
                <a:tc>
                  <a:txBody>
                    <a:bodyPr/>
                    <a:lstStyle/>
                    <a:p>
                      <a:pPr algn="just" defTabSz="825500">
                        <a:defRPr sz="1800"/>
                      </a:pPr>
                      <a:r>
                        <a:rPr lang="pl-PL" sz="2500" noProof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772">
                <a:tc>
                  <a:txBody>
                    <a:bodyPr/>
                    <a:lstStyle/>
                    <a:p>
                      <a:pPr algn="just"/>
                      <a:r>
                        <a:rPr lang="pl-PL" sz="1600" noProof="0" dirty="0"/>
                        <a:t>Zapisy dot. BIM w ustawie Prawo zamówień publicznych postrzegane są przez część rynku jako ograniczające zastosowanie narzędzi elektronicznego modelowania danych budowlanych. Wynika to z niewłaściwego interpretowania art. 69 </a:t>
                      </a:r>
                      <a:r>
                        <a:rPr lang="pl-PL" sz="1600" noProof="0" dirty="0" err="1"/>
                        <a:t>Pzp</a:t>
                      </a:r>
                      <a:r>
                        <a:rPr lang="pl-PL" sz="1600" noProof="0" dirty="0"/>
                        <a:t>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65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5147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r>
                        <a:rPr lang="pl-PL" sz="1600" u="sng" noProof="0" dirty="0"/>
                        <a:t>Dyrektywa 2014/24/UE:</a:t>
                      </a:r>
                      <a:endParaRPr lang="pl-PL" sz="1600" dirty="0"/>
                    </a:p>
                    <a:p>
                      <a:pPr algn="l"/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Artykuł 22: </a:t>
                      </a:r>
                      <a:r>
                        <a:rPr lang="pl-PL" sz="1600" b="1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Zasady mające zastosowanie do komunikacji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pl-PL" sz="1600" b="0" i="0" u="none" strike="noStrike" cap="none" spc="0" baseline="0" noProof="0" dirty="0">
                          <a:effectLst/>
                          <a:uFillTx/>
                        </a:rPr>
                        <a:t>4. W odniesieniu do zamówień publicznych na roboty budowlane i konkursów państwa członkowskie </a:t>
                      </a:r>
                      <a:r>
                        <a:rPr lang="pl-PL" sz="1600" b="1" i="0" u="sng" strike="noStrike" cap="none" spc="0" baseline="0" noProof="0" dirty="0">
                          <a:effectLst/>
                          <a:uFillTx/>
                        </a:rPr>
                        <a:t>mogą wymagać zastosowania szczególnych narzędzi elektronicznych</a:t>
                      </a:r>
                      <a:r>
                        <a:rPr lang="pl-PL" sz="1600" b="0" i="0" u="none" strike="noStrike" cap="none" spc="0" baseline="0" noProof="0" dirty="0">
                          <a:effectLst/>
                          <a:uFillTx/>
                        </a:rPr>
                        <a:t>, takich jak narzędzia elektronicznego modelowania danych budowlanych lub podobne. W takich przypadkach instytucje zamawiające muszą zaoferować alternatywne środki dostępu zgodnie z ust. 5 do czasu, gdy takie narzędzia staną się ogólnie dostępne w rozumieniu ust. 1 akapit pierwszy zdanie drugie.</a:t>
                      </a:r>
                      <a:endParaRPr lang="pl-PL" sz="1600" b="0" i="1" u="none" strike="noStrike" cap="none" spc="0" baseline="0" noProof="0" dirty="0">
                        <a:solidFill>
                          <a:srgbClr val="000000"/>
                        </a:solidFill>
                        <a:effectLst/>
                        <a:uFillTx/>
                        <a:latin typeface="Graphik"/>
                        <a:ea typeface="Graphik"/>
                        <a:cs typeface="Graphik"/>
                      </a:endParaRPr>
                    </a:p>
                    <a:p>
                      <a:pPr algn="l"/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5.   Instytucje zamawiające mogą, w razie potrzeby, wymagać zastosowania narzędzi i urządzeń, które nie są ogólnie dostępne, pod warunkiem że instytucje te oferują alternatywne środki dostępu.</a:t>
                      </a:r>
                    </a:p>
                    <a:p>
                      <a:pPr algn="l"/>
                      <a:endParaRPr lang="pl-PL" sz="1600" b="0" i="0" u="sng" strike="noStrike" cap="none" spc="0" baseline="0" noProof="0" dirty="0">
                        <a:solidFill>
                          <a:srgbClr val="000000"/>
                        </a:solidFill>
                        <a:uFillTx/>
                        <a:latin typeface="Avenir Next Condensed Demi Bold"/>
                        <a:ea typeface="Graphik"/>
                        <a:cs typeface="Graphik"/>
                      </a:endParaRPr>
                    </a:p>
                    <a:p>
                      <a:pPr lvl="0" algn="l">
                        <a:buNone/>
                      </a:pPr>
                      <a:r>
                        <a:rPr lang="pl-PL" sz="1600" b="0" i="0" u="sng" strike="noStrike" cap="none" spc="0" baseline="0" noProof="0" dirty="0">
                          <a:solidFill>
                            <a:srgbClr val="000000"/>
                          </a:solidFill>
                          <a:uFillTx/>
                          <a:latin typeface="Avenir Next Condensed Demi Bold"/>
                          <a:ea typeface="Graphik"/>
                          <a:cs typeface="Graphik"/>
                          <a:sym typeface="Graphik"/>
                        </a:rPr>
                        <a:t>Ustawa PZP:</a:t>
                      </a:r>
                      <a:endParaRPr lang="pl-PL" sz="1600" dirty="0">
                        <a:sym typeface="Graphik"/>
                      </a:endParaRPr>
                    </a:p>
                    <a:p>
                      <a:pPr algn="l"/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Rozdział 7 </a:t>
                      </a:r>
                      <a:r>
                        <a:rPr lang="pl-PL" sz="1600" b="1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Komunikacja zamawiającego z wykonawcami</a:t>
                      </a:r>
                    </a:p>
                    <a:p>
                      <a:pPr algn="l"/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Art. 69.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W przypadku zamówień na roboty budowlane lub konkursów zamawiający</a:t>
                      </a:r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 </a:t>
                      </a:r>
                      <a:r>
                        <a:rPr lang="pl-PL" sz="1600" b="1" i="0" u="sng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może wymagać sporządzenia i przedstawienia ofert lub prac konkursowych</a:t>
                      </a:r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 przy</a:t>
                      </a:r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użyciu narzędzi elektronicznego modelowania danych budowlanych lub innych podobnych narzędzi, które nie są ogólnie dostępne.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pl-PL" sz="16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Zamawiający zapewnia wykonawcom lub uczestnikom konkursu możliwość skorzystania z alternatywnego środka dostępu do narzędzi, o których mowa w ust. 1.</a:t>
                      </a:r>
                    </a:p>
                    <a:p>
                      <a:pPr marL="0" indent="0" algn="l">
                        <a:buNone/>
                      </a:pPr>
                      <a:endParaRPr lang="pl-PL" sz="1700" b="0" i="0" u="none" strike="noStrike" cap="none" spc="0" baseline="0" noProof="0" dirty="0">
                        <a:solidFill>
                          <a:srgbClr val="000000"/>
                        </a:solidFill>
                        <a:effectLst/>
                        <a:uFillTx/>
                        <a:latin typeface="Graphik"/>
                        <a:ea typeface="Graphik"/>
                        <a:cs typeface="Graphik"/>
                        <a:sym typeface="Graphik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Zapis </a:t>
                      </a:r>
                      <a:r>
                        <a:rPr lang="pl-PL" sz="1800" b="0" i="0" u="none" strike="noStrike" cap="none" spc="0" baseline="0" noProof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Pzp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wskazuje, że 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narzędzi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elektronicznego modelowania danych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 budowlanych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można wymagać do 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sporządzania i przedstawienia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ofert lub prac konkursowych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. Zapis ten bywa interpretowany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jako 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ograniczający wykorzystanie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narzędzi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 BIM tylko do etapu ofertowania. Kwestia ta została wyjaśniona w  Komentarzu UZP do ustawy, gdzie stwierdzono: "</a:t>
                      </a:r>
                      <a:r>
                        <a:rPr lang="pl-PL" sz="1800" b="0" i="0" u="none" strike="noStrike" cap="none" spc="0" baseline="0" noProof="0" dirty="0">
                          <a:effectLst/>
                          <a:uFillTx/>
                        </a:rPr>
                        <a:t>Podczas gdy ustawodawca wskazuje na możliwość wymagania narzędzi typu BIM na etapie składania ofert, który jest zasadniczym etapem, jeśli chodzi o zastosowanie takich narzędzi, zamawiający może wymagać zastosowania takich narzędzi na innych (kolejnych) etapach procedury przetargowej, jak i w trakcie realizacji umowy w sprawie zamówienia publicznego. Wskazanie etapu składania ofert nie ogranicza zamawiających w ich swobodzie wymagania narzędzi typu BIM na innych etapach procedury i realizacji umowy w sprawie zamówienia publicznego.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</a:rPr>
                        <a:t>" Pomimo takiego wyjaśnienia zapisu art. 69 w Komentarzu UZP nadal oczekiwane jest bardziej bezpośrednie odwołanie się w nim do zapisów dyrektyw zamówieniowych. </a:t>
                      </a:r>
                      <a:endParaRPr lang="pl-PL" sz="1800" b="0" i="0" u="none" strike="noStrike" cap="none" spc="0" baseline="0" noProof="0" dirty="0">
                        <a:solidFill>
                          <a:srgbClr val="000000"/>
                        </a:solidFill>
                        <a:effectLst/>
                        <a:uFillTx/>
                        <a:latin typeface="Graphik"/>
                        <a:ea typeface="Graphik"/>
                        <a:cs typeface="Graphik"/>
                        <a:sym typeface="Graphik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65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4089">
                <a:tc>
                  <a:txBody>
                    <a:bodyPr/>
                    <a:lstStyle/>
                    <a:p>
                      <a:pPr marL="548005" marR="0" lvl="0" indent="-548005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AutoNum type="arabicPeriod"/>
                      </a:pPr>
                      <a:r>
                        <a:rPr lang="pl-PL" sz="1800" noProof="0"/>
                        <a:t>Cel strategiczny: zmiana art. 69 </a:t>
                      </a:r>
                      <a:r>
                        <a:rPr lang="pl-PL" sz="1800" noProof="0" err="1"/>
                        <a:t>Pzp</a:t>
                      </a:r>
                      <a:r>
                        <a:rPr lang="pl-PL" sz="1800" noProof="0"/>
                        <a:t> na wzór zapisów dyrektyw zamówieniowych. </a:t>
                      </a:r>
                    </a:p>
                    <a:p>
                      <a:pPr marL="548005" indent="-548005" algn="l">
                        <a:buClr>
                          <a:srgbClr val="000000"/>
                        </a:buClr>
                        <a:buSzPct val="100000"/>
                        <a:buAutoNum type="arabicPeriod"/>
                      </a:pPr>
                      <a:r>
                        <a:rPr lang="pl-PL" sz="1800" noProof="0"/>
                        <a:t>Cel pośredni: 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6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5062">
                <a:tc>
                  <a:txBody>
                    <a:bodyPr/>
                    <a:lstStyle/>
                    <a:p>
                      <a:pPr algn="l"/>
                      <a:r>
                        <a:rPr lang="pl-PL" sz="1800" b="0" noProof="0" dirty="0">
                          <a:solidFill>
                            <a:schemeClr val="tx1"/>
                          </a:solidFill>
                        </a:rPr>
                        <a:t>Zgodnie z opiniami wyrażanymi przez zamawiających, również kierowanymi do członków </a:t>
                      </a:r>
                      <a:r>
                        <a:rPr lang="pl-PL" sz="1800" b="0" noProof="0" dirty="0" err="1">
                          <a:solidFill>
                            <a:schemeClr val="tx1"/>
                          </a:solidFill>
                        </a:rPr>
                        <a:t>GRdsBIM</a:t>
                      </a:r>
                      <a:r>
                        <a:rPr lang="pl-PL" sz="1800" b="0" noProof="0" dirty="0">
                          <a:solidFill>
                            <a:schemeClr val="tx1"/>
                          </a:solidFill>
                        </a:rPr>
                        <a:t>, podmioty funkcjonujące na rynku zamówień publicznych, uważają, że zapis odzwierciedlający art. dyrektywy da im większą pewność prawną.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8" name="Table"/>
          <p:cNvGraphicFramePr/>
          <p:nvPr>
            <p:extLst>
              <p:ext uri="{D42A27DB-BD31-4B8C-83A1-F6EECF244321}">
                <p14:modId xmlns:p14="http://schemas.microsoft.com/office/powerpoint/2010/main" val="1400088571"/>
              </p:ext>
            </p:extLst>
          </p:nvPr>
        </p:nvGraphicFramePr>
        <p:xfrm>
          <a:off x="12267473" y="617704"/>
          <a:ext cx="9970884" cy="12887281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2492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2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2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283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336">
                <a:tc gridSpan="4">
                  <a:txBody>
                    <a:bodyPr/>
                    <a:lstStyle/>
                    <a:p>
                      <a:pPr marL="548005" indent="-548005" algn="l">
                        <a:buClr>
                          <a:srgbClr val="000000"/>
                        </a:buClr>
                        <a:buSzPct val="100000"/>
                        <a:buAutoNum type="arabicPeriod"/>
                      </a:pPr>
                      <a:r>
                        <a:rPr lang="pl-PL" sz="1800" noProof="0" dirty="0"/>
                        <a:t>Włączenie art. 69 do Przeglądu funkcjonowania ustawy </a:t>
                      </a:r>
                      <a:r>
                        <a:rPr lang="pl-PL" sz="1800" noProof="0" dirty="0" err="1"/>
                        <a:t>Pzp</a:t>
                      </a:r>
                      <a:r>
                        <a:rPr lang="pl-PL" sz="1800" noProof="0" dirty="0"/>
                        <a:t> przewidzianego przez UZP pod kątem jego nowelizacji.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59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0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 dirty="0" err="1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</a:t>
                      </a:r>
                      <a:r>
                        <a:rPr sz="250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0">
                <a:tc>
                  <a:txBody>
                    <a:bodyPr/>
                    <a:lstStyle/>
                    <a:p>
                      <a:r>
                        <a:rPr lang="pl-PL" sz="1800" b="0" noProof="0" dirty="0"/>
                        <a:t>Art. 69 </a:t>
                      </a:r>
                      <a:r>
                        <a:rPr lang="pl-PL" sz="1800" b="0" noProof="0" dirty="0" err="1"/>
                        <a:t>Pzp</a:t>
                      </a:r>
                      <a:endParaRPr lang="pl-PL" sz="1800" b="0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noProof="0" dirty="0"/>
                        <a:t>UZP</a:t>
                      </a:r>
                    </a:p>
                    <a:p>
                      <a:pPr lvl="0" defTabSz="825500">
                        <a:buNone/>
                        <a:defRPr sz="2500">
                          <a:solidFill>
                            <a:srgbClr val="CEFFE6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sz="1800" b="0" noProof="0" dirty="0"/>
                    </a:p>
                    <a:p>
                      <a:pPr lvl="0">
                        <a:buNone/>
                      </a:pPr>
                      <a:endParaRPr lang="pl-PL" sz="1800" b="0" noProof="0" dirty="0"/>
                    </a:p>
                    <a:p>
                      <a:pPr lvl="0">
                        <a:buNone/>
                      </a:pPr>
                      <a:r>
                        <a:rPr lang="pl-PL" sz="1800" b="0" noProof="0" dirty="0" err="1"/>
                        <a:t>MRiT</a:t>
                      </a:r>
                      <a:r>
                        <a:rPr lang="pl-PL" sz="1800" b="0" noProof="0" dirty="0"/>
                        <a:t> / UZP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noProof="0" dirty="0"/>
                        <a:t>Druga połowa 2023 - przegląd ustawy </a:t>
                      </a:r>
                      <a:r>
                        <a:rPr lang="pl-PL" sz="1800" b="0" noProof="0" dirty="0" err="1"/>
                        <a:t>Pzp</a:t>
                      </a:r>
                      <a:endParaRPr lang="pl-PL" sz="1800" b="0" noProof="0" dirty="0"/>
                    </a:p>
                    <a:p>
                      <a:pPr lvl="0">
                        <a:buNone/>
                      </a:pPr>
                      <a:endParaRPr lang="pl-PL" sz="1800" b="0" noProof="0" dirty="0"/>
                    </a:p>
                    <a:p>
                      <a:pPr lvl="0">
                        <a:buNone/>
                      </a:pPr>
                      <a:r>
                        <a:rPr lang="pl-PL" sz="1800" b="0" noProof="0" dirty="0"/>
                        <a:t>2024 – ewentualna nowelizacja ustawy </a:t>
                      </a:r>
                      <a:r>
                        <a:rPr lang="pl-PL" sz="1800" b="0" noProof="0" dirty="0" err="1"/>
                        <a:t>Pzp</a:t>
                      </a:r>
                      <a:endParaRPr lang="pl-PL" sz="1800" b="0" noProof="0" dirty="0"/>
                    </a:p>
                    <a:p>
                      <a:pPr lvl="0" defTabSz="825500">
                        <a:buNone/>
                        <a:defRPr sz="2500">
                          <a:solidFill>
                            <a:srgbClr val="CEFFE6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sz="1800" b="0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dirty="0"/>
                        <a:t>UZP</a:t>
                      </a:r>
                    </a:p>
                    <a:p>
                      <a:pPr lvl="0">
                        <a:buNone/>
                      </a:pPr>
                      <a:endParaRPr lang="pl-PL" sz="1800" b="0" dirty="0"/>
                    </a:p>
                    <a:p>
                      <a:pPr lvl="0">
                        <a:buNone/>
                      </a:pPr>
                      <a:endParaRPr lang="pl-PL" sz="1800" b="0" dirty="0"/>
                    </a:p>
                    <a:p>
                      <a:pPr lvl="0">
                        <a:buNone/>
                      </a:pPr>
                      <a:r>
                        <a:rPr lang="pl-PL" sz="1800" b="0" dirty="0" err="1"/>
                        <a:t>MRiT</a:t>
                      </a:r>
                      <a:r>
                        <a:rPr lang="pl-PL" sz="1800" b="0" dirty="0"/>
                        <a:t> / UZP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30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0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43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7932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noProof="0"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9" name="Table"/>
          <p:cNvGraphicFramePr/>
          <p:nvPr>
            <p:extLst>
              <p:ext uri="{D42A27DB-BD31-4B8C-83A1-F6EECF244321}">
                <p14:modId xmlns:p14="http://schemas.microsoft.com/office/powerpoint/2010/main" val="1929223652"/>
              </p:ext>
            </p:extLst>
          </p:nvPr>
        </p:nvGraphicFramePr>
        <p:xfrm>
          <a:off x="2209141" y="172334"/>
          <a:ext cx="99757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97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algn="ctr"/>
                      <a:r>
                        <a:rPr lang="pl-PL" sz="2500" b="1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</a:t>
                      </a:r>
                      <a:r>
                        <a:rPr sz="2500" b="1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 A3:</a:t>
                      </a:r>
                      <a:r>
                        <a:rPr lang="pl-PL" sz="2500" b="1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 </a:t>
                      </a:r>
                      <a:r>
                        <a:rPr lang="pl-PL" sz="2500" b="1" dirty="0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Niewłaściwe interpretacje art. 69 </a:t>
                      </a:r>
                      <a:r>
                        <a:rPr lang="pl-PL" sz="2500" b="1" dirty="0" err="1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Pzp</a:t>
                      </a:r>
                      <a:r>
                        <a:rPr lang="pl-PL" sz="2500" b="1" dirty="0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 dotyczącego BIM</a:t>
                      </a:r>
                      <a:endParaRPr sz="2500" b="1" dirty="0"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0" name="Table"/>
          <p:cNvGraphicFramePr/>
          <p:nvPr>
            <p:extLst>
              <p:ext uri="{D42A27DB-BD31-4B8C-83A1-F6EECF244321}">
                <p14:modId xmlns:p14="http://schemas.microsoft.com/office/powerpoint/2010/main" val="3869445171"/>
              </p:ext>
            </p:extLst>
          </p:nvPr>
        </p:nvGraphicFramePr>
        <p:xfrm>
          <a:off x="12265050" y="172334"/>
          <a:ext cx="9975730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420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5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Data:</a:t>
                      </a:r>
                      <a:r>
                        <a:rPr kumimoji="0" lang="pl-PL" sz="20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venir Next Condensed Demi Bold"/>
                          <a:ea typeface="Avenir Next Condensed Demi Bold"/>
                          <a:cs typeface="Avenir Next Condensed Demi Bold"/>
                          <a:sym typeface="Graphik"/>
                        </a:rPr>
                        <a:t> 12.06.2023</a:t>
                      </a:r>
                      <a:endParaRPr kumimoji="0" lang="pl-PL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70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Autor:</a:t>
                      </a:r>
                      <a:r>
                        <a:rPr lang="pl-PL" sz="1700" dirty="0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 </a:t>
                      </a:r>
                      <a:r>
                        <a:rPr lang="pl-PL" sz="1700" dirty="0">
                          <a:latin typeface="Avenir Next Condensed Demi Bold"/>
                          <a:ea typeface="Avenir Next Condensed Demi Bold"/>
                          <a:cs typeface="Avenir Next Condensed Demi Bold"/>
                          <a:hlinkClick r:id="rId2"/>
                        </a:rPr>
                        <a:t>Justyna.Pozarowska@uzp.gov.pl</a:t>
                      </a:r>
                      <a:endParaRPr sz="1700" dirty="0"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"/>
          <p:cNvGraphicFramePr/>
          <p:nvPr/>
        </p:nvGraphicFramePr>
        <p:xfrm>
          <a:off x="1955141" y="624558"/>
          <a:ext cx="10166231" cy="12962671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760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69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91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548409" indent="-548409" algn="l" defTabSz="825500">
                        <a:buClr>
                          <a:srgbClr val="000000"/>
                        </a:buClr>
                        <a:buSzPct val="100000"/>
                        <a:buAutoNum type="arabicPeriod"/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8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8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3" name="Table"/>
          <p:cNvGraphicFramePr/>
          <p:nvPr/>
        </p:nvGraphicFramePr>
        <p:xfrm>
          <a:off x="12267473" y="617704"/>
          <a:ext cx="10161384" cy="12972564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254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283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336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59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0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0"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30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0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43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3215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4" name="Table"/>
          <p:cNvGraphicFramePr/>
          <p:nvPr/>
        </p:nvGraphicFramePr>
        <p:xfrm>
          <a:off x="1955141" y="172334"/>
          <a:ext cx="101662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 diagramu A3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5" name="Table"/>
          <p:cNvGraphicFramePr/>
          <p:nvPr/>
        </p:nvGraphicFramePr>
        <p:xfrm>
          <a:off x="12265050" y="172334"/>
          <a:ext cx="10166230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83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Mentor,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Właściciel / autor,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6" name="Analiza"/>
          <p:cNvSpPr/>
          <p:nvPr/>
        </p:nvSpPr>
        <p:spPr>
          <a:xfrm>
            <a:off x="1969087" y="7989096"/>
            <a:ext cx="10138339" cy="5590190"/>
          </a:xfrm>
          <a:prstGeom prst="rect">
            <a:avLst/>
          </a:prstGeom>
          <a:solidFill>
            <a:srgbClr val="6CD0B9">
              <a:alpha val="50000"/>
            </a:srgbClr>
          </a:solidFill>
          <a:ln w="25400">
            <a:solidFill>
              <a:schemeClr val="accent2">
                <a:alpha val="50000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12000">
                <a:solidFill>
                  <a:schemeClr val="accent2">
                    <a:hueOff val="261693"/>
                    <a:satOff val="40971"/>
                    <a:lumOff val="-28931"/>
                  </a:schemeClr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err="1"/>
              <a:t>Analiza</a:t>
            </a: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566</Words>
  <Application>Microsoft Office PowerPoint</Application>
  <PresentationFormat>Niestandardowy</PresentationFormat>
  <Paragraphs>60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13" baseType="lpstr">
      <vt:lpstr>Avenir Next Condensed Demi Bold</vt:lpstr>
      <vt:lpstr>Avenir Next Condensed Regular</vt:lpstr>
      <vt:lpstr>Canela Bold</vt:lpstr>
      <vt:lpstr>Canela Deck Regular</vt:lpstr>
      <vt:lpstr>Canela Regular</vt:lpstr>
      <vt:lpstr>Canela Text Regular</vt:lpstr>
      <vt:lpstr>Graphik</vt:lpstr>
      <vt:lpstr>Graphik Medium</vt:lpstr>
      <vt:lpstr>Graphik Semibold</vt:lpstr>
      <vt:lpstr>Helvetica Neue</vt:lpstr>
      <vt:lpstr>23_ClassicWhite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Piotrowski</dc:creator>
  <cp:lastModifiedBy>Pożarowska Justyna</cp:lastModifiedBy>
  <cp:revision>31</cp:revision>
  <dcterms:modified xsi:type="dcterms:W3CDTF">2023-06-15T13:45:34Z</dcterms:modified>
</cp:coreProperties>
</file>