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sldIdLst>
    <p:sldId id="256" r:id="rId6"/>
    <p:sldId id="267" r:id="rId7"/>
    <p:sldId id="273" r:id="rId8"/>
    <p:sldId id="271" r:id="rId9"/>
    <p:sldId id="268" r:id="rId10"/>
    <p:sldId id="270" r:id="rId11"/>
    <p:sldId id="272" r:id="rId12"/>
    <p:sldId id="269" r:id="rId13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reszczynski Wojciech" initials="WW" lastIdx="0" clrIdx="0">
    <p:extLst>
      <p:ext uri="{19B8F6BF-5375-455C-9EA6-DF929625EA0E}">
        <p15:presenceInfo xmlns:p15="http://schemas.microsoft.com/office/powerpoint/2012/main" userId="S-1-5-21-854245398-1532298954-839522115-214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C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8" autoAdjust="0"/>
    <p:restoredTop sz="94707" autoAdjust="0"/>
  </p:normalViewPr>
  <p:slideViewPr>
    <p:cSldViewPr snapToGrid="0">
      <p:cViewPr varScale="1">
        <p:scale>
          <a:sx n="100" d="100"/>
          <a:sy n="100" d="100"/>
        </p:scale>
        <p:origin x="8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2C81-9035-413A-B23B-63CE0E07DC55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7361"/>
            <a:ext cx="5438775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0A455-19BC-4E67-8598-BCAA900169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31004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462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42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0714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1526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1843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0458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1882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0A455-19BC-4E67-8598-BCAA900169C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792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59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745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90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88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794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060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71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28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71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812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74A2A-3ED8-449D-B4E4-4EFB08CDD2DB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CD0CE-7EE3-4D8B-A45A-CBF8413F0D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30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v.pl/attachment/6b6a92ea-be50-457c-a3f7-7c0ed0bf452c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3" y="828430"/>
            <a:ext cx="8601072" cy="917893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2900458"/>
            <a:ext cx="9204942" cy="1655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Departament Oceny Projektów i Pomocy Technicznej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49054" y="5525689"/>
            <a:ext cx="3349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Falenty 6 – 7 czerwiec 2024 r.</a:t>
            </a:r>
          </a:p>
        </p:txBody>
      </p:sp>
      <p:pic>
        <p:nvPicPr>
          <p:cNvPr id="7" name="Obraz 6" descr="PROW-2014-2020-logo-kolor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51638" y="741129"/>
            <a:ext cx="146883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773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5482" y="2638429"/>
            <a:ext cx="9204942" cy="224789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Wydział Autoryzacji  Projektów Inwestycyjnych i Pomocy Technicznej</a:t>
            </a:r>
          </a:p>
          <a:p>
            <a:pPr algn="ctr"/>
            <a:endParaRPr lang="pl-PL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3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2324103"/>
            <a:ext cx="9204942" cy="4441481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Bef>
                <a:spcPts val="300"/>
              </a:spcBef>
              <a:spcAft>
                <a:spcPts val="10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ROZPORZĄDZENIE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MINISTRA ROLNICTWA I ROZWOJU WSI </a:t>
            </a:r>
            <a:r>
              <a:rPr lang="pl-PL" sz="18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dnia 20 września 2016 r.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sprawie szczegółowych warunków i trybu przyznawania oraz wypłaty pomocy technicznej w ramach Programu Rozwoju Obszarów Wiejskich na lata 2014-2020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§ 22a. </a:t>
            </a:r>
            <a:r>
              <a:rPr lang="pl-PL" sz="1800" b="1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</a:t>
            </a: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Wnioski o płatność składa się do dnia 14 sierpnia 2025 r.</a:t>
            </a:r>
            <a:r>
              <a:rPr lang="pl-PL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l-PL" sz="1800" u="sng" dirty="0">
                <a:solidFill>
                  <a:srgbClr val="56974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wyjątkiem wniosków 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płatność składanych przez Agencję, które składa się do dnia 15 września 2025 r.</a:t>
            </a:r>
          </a:p>
          <a:p>
            <a:pPr algn="ctr"/>
            <a:endParaRPr lang="pl-PL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3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482" y="2076451"/>
            <a:ext cx="9204942" cy="4054765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 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8AC4E96-65EB-7887-201E-55C409DA1E5C}"/>
              </a:ext>
            </a:extLst>
          </p:cNvPr>
          <p:cNvSpPr txBox="1"/>
          <p:nvPr/>
        </p:nvSpPr>
        <p:spPr>
          <a:xfrm>
            <a:off x="1385886" y="2745657"/>
            <a:ext cx="9420225" cy="3370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 dnia 01.06.2024 r. do ARiMR wpłynęło 1955 wniosków o płatność na łączną kwotę 1 502 688 138,62 złotych, co stanowi 75,62% limitu PT.</a:t>
            </a:r>
          </a:p>
          <a:p>
            <a:pPr marL="285750" lvl="0" indent="-285750" algn="just">
              <a:lnSpc>
                <a:spcPct val="15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wykorzystania pozostaje ok 25 % kwoty przeznaczonej na pomoc techniczną, co wg szacunków przekłada się na 630 </a:t>
            </a:r>
            <a:r>
              <a:rPr lang="pl-PL" altLang="pl-PL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WoP</a:t>
            </a:r>
            <a:r>
              <a:rPr lang="pl-PL" altLang="pl-P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które wpłyną do oceny.</a:t>
            </a:r>
          </a:p>
          <a:p>
            <a:pPr marL="285750" lvl="0" indent="-285750" algn="just">
              <a:lnSpc>
                <a:spcPct val="150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pl-PL" altLang="pl-P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mając na względzie określony rozporządzeniem ostateczny termin składania  </a:t>
            </a:r>
            <a:r>
              <a:rPr lang="pl-PL" altLang="pl-PL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WoP</a:t>
            </a:r>
            <a:r>
              <a:rPr lang="pl-PL" altLang="pl-P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(15 sierpnia 2024 r.), założyć można średni miesięczny wpływ wniosków do Agencji na poziomie 42 </a:t>
            </a:r>
            <a:r>
              <a:rPr lang="pl-PL" altLang="pl-PL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WoP</a:t>
            </a:r>
            <a:r>
              <a:rPr lang="pl-PL" altLang="pl-P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7342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4375" y="2404828"/>
            <a:ext cx="10991850" cy="34959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000" b="1" dirty="0">
                <a:ea typeface="Tahoma" panose="020B0604030504040204" pitchFamily="34" charset="0"/>
                <a:cs typeface="Tahoma" panose="020B0604030504040204" pitchFamily="34" charset="0"/>
              </a:rPr>
              <a:t>UWAGI W ZAKRESIE PRZYGOTOWANIA DOKUMENTACJI </a:t>
            </a:r>
            <a:r>
              <a:rPr lang="pl-PL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WoP</a:t>
            </a: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pl-PL" sz="2000" b="1" dirty="0">
                <a:ea typeface="Tahoma" panose="020B0604030504040204" pitchFamily="34" charset="0"/>
                <a:cs typeface="Tahoma" panose="020B0604030504040204" pitchFamily="34" charset="0"/>
              </a:rPr>
              <a:t>Niezgodne z Instrukcją składanie wraz z WOP dokumentacji nadmiarowej (kompletnej,  często obszernej).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pl-PL" sz="2000" b="1" dirty="0">
                <a:ea typeface="Tahoma" panose="020B0604030504040204" pitchFamily="34" charset="0"/>
                <a:cs typeface="Tahoma" panose="020B0604030504040204" pitchFamily="34" charset="0"/>
              </a:rPr>
              <a:t>Składanie, w odpowiedzi na wezwanie ARiMR, korekty </a:t>
            </a:r>
            <a:r>
              <a:rPr lang="pl-PL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WoP</a:t>
            </a:r>
            <a:r>
              <a:rPr lang="pl-PL" sz="2000" b="1" dirty="0">
                <a:ea typeface="Tahoma" panose="020B0604030504040204" pitchFamily="34" charset="0"/>
                <a:cs typeface="Tahoma" panose="020B0604030504040204" pitchFamily="34" charset="0"/>
              </a:rPr>
              <a:t>  bez formularza wniosku wraz załącznikami.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pl-PL" sz="2000" b="1" dirty="0">
                <a:ea typeface="Tahoma" panose="020B0604030504040204" pitchFamily="34" charset="0"/>
                <a:cs typeface="Tahoma" panose="020B0604030504040204" pitchFamily="34" charset="0"/>
              </a:rPr>
              <a:t>Instrukcja na stronie </a:t>
            </a:r>
            <a:r>
              <a:rPr lang="pl-PL" sz="2000" b="1" dirty="0"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https://www.gov.pl/attachment/6b6a92ea-be50-457c-a3f7-7c0ed0bf452c</a:t>
            </a:r>
            <a:endParaRPr lang="pl-PL" sz="20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0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1" y="2076451"/>
            <a:ext cx="10058395" cy="4054765"/>
          </a:xfrm>
        </p:spPr>
        <p:txBody>
          <a:bodyPr>
            <a:noAutofit/>
          </a:bodyPr>
          <a:lstStyle/>
          <a:p>
            <a:pPr lvl="0" algn="l"/>
            <a:r>
              <a:rPr lang="pl-P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Niestaranne przygotowanie </a:t>
            </a:r>
            <a:r>
              <a:rPr lang="pl-PL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Zestawienia dokumentów …</a:t>
            </a:r>
            <a:r>
              <a:rPr lang="pl-P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skutkujące niezgodnością ujętych w nim danych z przedłożoną dokumentacją finansowo – księgową. </a:t>
            </a:r>
          </a:p>
          <a:p>
            <a:pPr lvl="0" algn="l"/>
            <a:endParaRPr lang="pl-PL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l"/>
            <a:r>
              <a:rPr lang="pl-PL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5. </a:t>
            </a:r>
            <a:r>
              <a:rPr lang="pl-P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Niepełne dokumentowanie kosztów wynagrodzeń - brak  potwierdzeń przekazania środków na rachunek Pracowniczych Planów Kapitałowych, które należy przedłożyć wraz z  potwierdzeniami przelewów  na konta pracowników.</a:t>
            </a:r>
          </a:p>
          <a:p>
            <a:pPr lvl="0" algn="l"/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/>
            <a:r>
              <a:rPr lang="pl-P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Brak kopii upoważnienia lub pełnomocnictwa do reprezentowania beneficjenta przez osoby podpisujące </a:t>
            </a:r>
            <a:r>
              <a:rPr lang="pl-PL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WoP</a:t>
            </a:r>
            <a:r>
              <a:rPr lang="pl-PL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 załączniki. </a:t>
            </a:r>
          </a:p>
          <a:p>
            <a:pPr lvl="0" algn="l"/>
            <a:endParaRPr lang="pl-PL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/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7. Dokumentacja finansowa –  przedkładane kopie nie potwierdzają oznakowania oryginałów  kodem rachunkowym wskazanym w części III </a:t>
            </a:r>
            <a:r>
              <a:rPr lang="pl-PL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WoP</a:t>
            </a: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979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6482" y="2076451"/>
            <a:ext cx="9204942" cy="405476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Podsumowanie:</a:t>
            </a:r>
          </a:p>
          <a:p>
            <a:pPr algn="ctr"/>
            <a:endParaRPr lang="pl-PL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pl-PL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Dokumentację </a:t>
            </a:r>
            <a:r>
              <a:rPr lang="pl-PL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WoP</a:t>
            </a:r>
            <a:r>
              <a:rPr lang="pl-PL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przygotować należy z należytą starannością, zgodnie z </a:t>
            </a:r>
            <a:r>
              <a:rPr lang="pl-PL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Instrukcją wypełniania wniosku o płatność</a:t>
            </a:r>
            <a:r>
              <a:rPr lang="pl-PL" b="1" i="1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pl-PL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/>
            <a:r>
              <a:rPr lang="pl-PL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211FFF9-27C6-402F-8578-1D28B5CE9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6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EF9715-96AA-4C2F-9B76-E80D276C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-3190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78817C48-2FF6-4043-9372-1DD0B14A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939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2" y="726782"/>
            <a:ext cx="10058395" cy="1039872"/>
          </a:xfrm>
          <a:prstGeom prst="rect">
            <a:avLst/>
          </a:prstGeom>
        </p:spPr>
      </p:pic>
      <p:cxnSp>
        <p:nvCxnSpPr>
          <p:cNvPr id="9" name="Łącznik prosty 8"/>
          <p:cNvCxnSpPr/>
          <p:nvPr/>
        </p:nvCxnSpPr>
        <p:spPr>
          <a:xfrm>
            <a:off x="3432000" y="6348232"/>
            <a:ext cx="5328000" cy="0"/>
          </a:xfrm>
          <a:prstGeom prst="line">
            <a:avLst/>
          </a:prstGeom>
          <a:ln w="3175">
            <a:solidFill>
              <a:srgbClr val="0F4C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262" y="6462308"/>
            <a:ext cx="1871476" cy="303277"/>
          </a:xfrm>
          <a:prstGeom prst="rect">
            <a:avLst/>
          </a:prstGeom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C0BB7054-F385-4F25-A120-D99A74B35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957" y="3013669"/>
            <a:ext cx="9204942" cy="1655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Dziękuję za uwagę.</a:t>
            </a:r>
          </a:p>
          <a:p>
            <a:pPr>
              <a:lnSpc>
                <a:spcPct val="150000"/>
              </a:lnSpc>
            </a:pPr>
            <a:endParaRPr lang="pl-PL" sz="36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9813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36D5F2CFD14F418FEA4DC07739CA51" ma:contentTypeVersion="13" ma:contentTypeDescription="Utwórz nowy dokument." ma:contentTypeScope="" ma:versionID="e8688b42061ca326fb72e387e804ae14">
  <xsd:schema xmlns:xsd="http://www.w3.org/2001/XMLSchema" xmlns:xs="http://www.w3.org/2001/XMLSchema" xmlns:p="http://schemas.microsoft.com/office/2006/metadata/properties" xmlns:ns3="2b8ee452-ba44-481b-b34f-6f8dbd0654bf" xmlns:ns4="ba90e427-758a-4f66-b2b7-b379135dd48c" targetNamespace="http://schemas.microsoft.com/office/2006/metadata/properties" ma:root="true" ma:fieldsID="572d1efd94f4508e9edc6f84187626f4" ns3:_="" ns4:_="">
    <xsd:import namespace="2b8ee452-ba44-481b-b34f-6f8dbd0654bf"/>
    <xsd:import namespace="ba90e427-758a-4f66-b2b7-b379135dd4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8ee452-ba44-481b-b34f-6f8dbd0654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90e427-758a-4f66-b2b7-b379135dd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a90e427-758a-4f66-b2b7-b379135dd48c" xsi:nil="true"/>
  </documentManagement>
</p:properties>
</file>

<file path=customXml/item4.xml><?xml version="1.0" encoding="utf-8"?>
<sisl xmlns:xsi="http://www.w3.org/2001/XMLSchema-instance" xmlns:xsd="http://www.w3.org/2001/XMLSchema" xmlns="http://www.boldonjames.com/2008/01/sie/internal/label" sislVersion="0" policy="992781dc-360b-4b31-9bcd-674abed97a40" origin="userSelected">
  <element uid="e3529ac4-ce9c-4660-aa85-64853fbeee80" value=""/>
</sisl>
</file>

<file path=customXml/itemProps1.xml><?xml version="1.0" encoding="utf-8"?>
<ds:datastoreItem xmlns:ds="http://schemas.openxmlformats.org/officeDocument/2006/customXml" ds:itemID="{705589C9-9B06-4183-9E38-D886C37185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8ee452-ba44-481b-b34f-6f8dbd0654bf"/>
    <ds:schemaRef ds:uri="ba90e427-758a-4f66-b2b7-b379135dd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15894E-8248-48D6-8421-4BF07F82A2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172419-339B-471E-B612-28AE314A38F8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90e427-758a-4f66-b2b7-b379135dd48c"/>
    <ds:schemaRef ds:uri="http://purl.org/dc/elements/1.1/"/>
    <ds:schemaRef ds:uri="2b8ee452-ba44-481b-b34f-6f8dbd0654bf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9BB10D7F-4026-4439-B127-69D5A3295A7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5651</TotalTime>
  <Words>349</Words>
  <Application>Microsoft Office PowerPoint</Application>
  <PresentationFormat>Panoramiczny</PresentationFormat>
  <Paragraphs>47</Paragraphs>
  <Slides>8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Tahoma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Kubat Artur</dc:creator>
  <cp:lastModifiedBy>Wereszczyński Wojciech</cp:lastModifiedBy>
  <cp:revision>100</cp:revision>
  <cp:lastPrinted>2024-06-04T11:47:54Z</cp:lastPrinted>
  <dcterms:created xsi:type="dcterms:W3CDTF">2019-01-17T05:57:21Z</dcterms:created>
  <dcterms:modified xsi:type="dcterms:W3CDTF">2024-06-05T06:04:55Z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0x0101008E36D5F2CFD14F418FEA4DC07739CA51</vt:lpwstr>
  </property>
  <property fmtid="{D5CDD505-2E9C-101B-9397-08002B2CF9AE}" pid="3" name="_dlc_DocIdItemGuid">
    <vt:lpwstr>9e4328e9-7089-4b09-8dc1-658406554192</vt:lpwstr>
  </property>
  <property fmtid="{D5CDD505-2E9C-101B-9397-08002B2CF9AE}" pid="4" name="docIndexRef">
    <vt:lpwstr>ca8adf1b-6b39-4a74-90cd-8113c14dc855</vt:lpwstr>
  </property>
  <property fmtid="{D5CDD505-2E9C-101B-9397-08002B2CF9AE}" pid="5" name="bjClsUserRVM">
    <vt:lpwstr>[]</vt:lpwstr>
  </property>
  <property fmtid="{D5CDD505-2E9C-101B-9397-08002B2CF9AE}" pid="6" name="bjSaver">
    <vt:lpwstr>WSnr6+ryCQ7LJvR6bKF6XIBmO6F9easz</vt:lpwstr>
  </property>
  <property fmtid="{D5CDD505-2E9C-101B-9397-08002B2CF9AE}" pid="7" name="bjDocumentLabelXML">
    <vt:lpwstr>&lt;?xml version="1.0" encoding="us-ascii"?&gt;&lt;sisl xmlns:xsi="http://www.w3.org/2001/XMLSchema-instance" xmlns:xsd="http://www.w3.org/2001/XMLSchema" sislVersion="0" policy="992781dc-360b-4b31-9bcd-674abed97a40" origin="userSelected" xmlns="http://www.boldonj</vt:lpwstr>
  </property>
  <property fmtid="{D5CDD505-2E9C-101B-9397-08002B2CF9AE}" pid="8" name="bjDocumentLabelXML-0">
    <vt:lpwstr>ames.com/2008/01/sie/internal/label"&gt;&lt;element uid="e3529ac4-ce9c-4660-aa85-64853fbeee80" value="" /&gt;&lt;/sisl&gt;</vt:lpwstr>
  </property>
  <property fmtid="{D5CDD505-2E9C-101B-9397-08002B2CF9AE}" pid="9" name="bjDocumentSecurityLabel">
    <vt:lpwstr>Klasyfikacja: OGÓLNA</vt:lpwstr>
  </property>
</Properties>
</file>