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1" r:id="rId11"/>
    <p:sldId id="302" r:id="rId12"/>
    <p:sldId id="283" r:id="rId13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841" cy="497763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4185" y="1"/>
            <a:ext cx="2949841" cy="497763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388B88D5-8920-455E-89A3-D1C1FAE62C0F}" type="datetimeFigureOut">
              <a:rPr lang="pl-PL" smtClean="0"/>
              <a:t>2020-01-13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6339"/>
            <a:ext cx="2949841" cy="497763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4185" y="9446339"/>
            <a:ext cx="2949841" cy="497763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3DB0A382-BE28-4819-82A5-05C2D67953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32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498" cy="499296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5027" y="1"/>
            <a:ext cx="2949498" cy="499296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45AC3FDF-D1EE-4018-802D-D20CEEB65177}" type="datetimeFigureOut">
              <a:rPr lang="pl-PL" smtClean="0"/>
              <a:t>2020-01-13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1" tIns="45781" rIns="91561" bIns="4578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236" y="4786268"/>
            <a:ext cx="5445143" cy="3915403"/>
          </a:xfrm>
          <a:prstGeom prst="rect">
            <a:avLst/>
          </a:prstGeom>
        </p:spPr>
        <p:txBody>
          <a:bodyPr vert="horz" lIns="91561" tIns="45781" rIns="91561" bIns="45781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44807"/>
            <a:ext cx="2949498" cy="49929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5027" y="9444807"/>
            <a:ext cx="2949498" cy="49929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1D98526B-CB48-44A2-A352-F65E55E042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3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559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529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580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0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227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976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868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826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49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325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431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346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8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2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2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513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2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8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7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0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3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564926-5496-430C-A4BA-A9C5F88014FB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42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g.gov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1367246"/>
            <a:ext cx="8001000" cy="2290354"/>
          </a:xfrm>
        </p:spPr>
        <p:txBody>
          <a:bodyPr/>
          <a:lstStyle/>
          <a:p>
            <a:r>
              <a:rPr lang="pl-PL" dirty="0" smtClean="0"/>
              <a:t>NMF 2014-2021</a:t>
            </a:r>
            <a:br>
              <a:rPr lang="pl-PL" dirty="0" smtClean="0"/>
            </a:br>
            <a:r>
              <a:rPr lang="pl-PL" dirty="0" smtClean="0"/>
              <a:t>Program </a:t>
            </a:r>
            <a:r>
              <a:rPr lang="pl-PL" i="1" dirty="0" smtClean="0"/>
              <a:t>sprawy wewnętrzne</a:t>
            </a:r>
            <a:endParaRPr lang="en-GB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4000" dirty="0" smtClean="0"/>
              <a:t>Ocena formalna;</a:t>
            </a:r>
          </a:p>
          <a:p>
            <a:r>
              <a:rPr lang="pl-PL" sz="4000" dirty="0" smtClean="0"/>
              <a:t>Procedura odwoławcza</a:t>
            </a:r>
            <a:endParaRPr lang="pl-PL" sz="1200" dirty="0" smtClean="0"/>
          </a:p>
          <a:p>
            <a:endParaRPr lang="pl-PL" sz="1200" dirty="0" smtClean="0">
              <a:hlinkClick r:id="rId3"/>
            </a:endParaRPr>
          </a:p>
          <a:p>
            <a:endParaRPr lang="pl-PL" sz="1200" dirty="0">
              <a:hlinkClick r:id="rId3"/>
            </a:endParaRPr>
          </a:p>
          <a:p>
            <a:r>
              <a:rPr lang="pl-PL" sz="1200" dirty="0" smtClean="0">
                <a:hlinkClick r:id="rId3"/>
              </a:rPr>
              <a:t>www.eog.gov.pl</a:t>
            </a:r>
            <a:r>
              <a:rPr lang="pl-PL" sz="1200" dirty="0" smtClean="0"/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1" y="225160"/>
            <a:ext cx="853671" cy="95581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061" y="296091"/>
            <a:ext cx="1108923" cy="95794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2995" y="461554"/>
            <a:ext cx="2547120" cy="62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6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												</a:t>
            </a:r>
            <a:r>
              <a:rPr lang="pl-PL" sz="1800" b="1" dirty="0" smtClean="0">
                <a:solidFill>
                  <a:schemeClr val="tx1"/>
                </a:solidFill>
              </a:rPr>
              <a:t>21 dni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2" name="Prostokąt zaokrąglony 1"/>
          <p:cNvSpPr/>
          <p:nvPr/>
        </p:nvSpPr>
        <p:spPr>
          <a:xfrm>
            <a:off x="210747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KPK uwzględnia odwołanie</a:t>
            </a:r>
          </a:p>
          <a:p>
            <a:pPr algn="ctr"/>
            <a:endParaRPr lang="pl-PL" dirty="0" smtClean="0">
              <a:solidFill>
                <a:schemeClr val="bg2"/>
              </a:solidFill>
            </a:endParaRPr>
          </a:p>
          <a:p>
            <a:pPr algn="ctr"/>
            <a:r>
              <a:rPr lang="pl-PL" dirty="0">
                <a:solidFill>
                  <a:schemeClr val="bg2"/>
                </a:solidFill>
              </a:rPr>
              <a:t>p</a:t>
            </a:r>
            <a:r>
              <a:rPr lang="pl-PL" dirty="0" smtClean="0">
                <a:solidFill>
                  <a:schemeClr val="bg2"/>
                </a:solidFill>
              </a:rPr>
              <a:t>owrót do ścieżki oceny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677091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KPK nie </a:t>
            </a:r>
            <a:r>
              <a:rPr lang="pl-PL" dirty="0">
                <a:solidFill>
                  <a:schemeClr val="bg2"/>
                </a:solidFill>
              </a:rPr>
              <a:t>uwzględnia </a:t>
            </a:r>
            <a:r>
              <a:rPr lang="pl-PL" dirty="0" smtClean="0">
                <a:solidFill>
                  <a:schemeClr val="bg2"/>
                </a:solidFill>
              </a:rPr>
              <a:t>odwołania</a:t>
            </a:r>
          </a:p>
          <a:p>
            <a:pPr algn="ctr"/>
            <a:r>
              <a:rPr lang="pl-PL" dirty="0" smtClean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pl-PL" dirty="0">
                <a:solidFill>
                  <a:schemeClr val="bg2"/>
                </a:solidFill>
              </a:rPr>
              <a:t>b</a:t>
            </a:r>
            <a:r>
              <a:rPr lang="pl-PL" dirty="0" smtClean="0">
                <a:solidFill>
                  <a:schemeClr val="bg2"/>
                </a:solidFill>
              </a:rPr>
              <a:t>rak możliwości odwołania</a:t>
            </a:r>
            <a:endParaRPr lang="pl-PL" dirty="0">
              <a:solidFill>
                <a:schemeClr val="bg2"/>
              </a:solidFill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3257005" y="4497978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7981405" y="4497978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 w dół 10"/>
          <p:cNvSpPr/>
          <p:nvPr/>
        </p:nvSpPr>
        <p:spPr>
          <a:xfrm>
            <a:off x="5423139" y="1759131"/>
            <a:ext cx="931817" cy="206393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85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Wycofanie odwołania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Wnioskodawca </a:t>
            </a:r>
            <a:r>
              <a:rPr lang="pl-PL" sz="1800" dirty="0">
                <a:solidFill>
                  <a:schemeClr val="tx1"/>
                </a:solidFill>
              </a:rPr>
              <a:t>może wycofać odwołanie do czasu zakończenia rozpatrywania odwołania przez </a:t>
            </a:r>
            <a:r>
              <a:rPr lang="pl-PL" sz="1800" dirty="0" smtClean="0">
                <a:solidFill>
                  <a:schemeClr val="tx1"/>
                </a:solidFill>
              </a:rPr>
              <a:t>KPK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wycofanie </a:t>
            </a:r>
            <a:r>
              <a:rPr lang="pl-PL" sz="1800" dirty="0">
                <a:solidFill>
                  <a:schemeClr val="tx1"/>
                </a:solidFill>
              </a:rPr>
              <a:t>odwołania następuje przez złożenie do COPE MSWiA </a:t>
            </a:r>
            <a:r>
              <a:rPr lang="pl-PL" sz="1800" u="sng" dirty="0">
                <a:solidFill>
                  <a:schemeClr val="tx1"/>
                </a:solidFill>
              </a:rPr>
              <a:t>pisemnego oświadczenia o wycofaniu </a:t>
            </a:r>
            <a:r>
              <a:rPr lang="pl-PL" sz="1800" u="sng" dirty="0" smtClean="0">
                <a:solidFill>
                  <a:schemeClr val="tx1"/>
                </a:solidFill>
              </a:rPr>
              <a:t>odwołania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wycofania odwołania przez wnioskodawcę COPE MSWiA: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chemeClr val="tx1"/>
                </a:solidFill>
              </a:rPr>
              <a:t>a)	pozostawia odwołanie bez rozpatrzenia, informując o tym wnioskodawcę w formie pisemnej;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chemeClr val="tx1"/>
                </a:solidFill>
              </a:rPr>
              <a:t>b)	przekazuje oświadczenie o wycofaniu odwołania do KPK, jeżeli skierował odwołanie do tej </a:t>
            </a:r>
            <a:r>
              <a:rPr lang="pl-PL" sz="1800" dirty="0" smtClean="0">
                <a:solidFill>
                  <a:schemeClr val="tx1"/>
                </a:solidFill>
              </a:rPr>
              <a:t>	instytucji</a:t>
            </a:r>
            <a:r>
              <a:rPr lang="pl-PL" sz="18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KPK </a:t>
            </a:r>
            <a:r>
              <a:rPr lang="pl-PL" sz="1800" dirty="0">
                <a:solidFill>
                  <a:schemeClr val="tx1"/>
                </a:solidFill>
              </a:rPr>
              <a:t>pozostawia odwołanie bez rozpatrzenia, informując o tym wnioskodawcę i COPE MSWiA w formie pisemnej.</a:t>
            </a: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wycofania odwołania </a:t>
            </a:r>
            <a:r>
              <a:rPr lang="pl-PL" sz="1800" u="sng" dirty="0">
                <a:solidFill>
                  <a:schemeClr val="tx1"/>
                </a:solidFill>
              </a:rPr>
              <a:t>ponowne jego wniesienie jest niedopuszczalne</a:t>
            </a:r>
            <a:r>
              <a:rPr lang="pl-PL" sz="18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9926279" cy="59996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100" dirty="0" smtClean="0">
              <a:solidFill>
                <a:schemeClr val="tx1"/>
              </a:solidFill>
            </a:endParaRPr>
          </a:p>
          <a:p>
            <a:pPr algn="just"/>
            <a:endParaRPr lang="pl-PL" altLang="pl-PL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3200" b="1" dirty="0" smtClean="0">
                <a:solidFill>
                  <a:schemeClr val="tx1"/>
                </a:solidFill>
              </a:rPr>
              <a:t>Dziękuję!!!</a:t>
            </a:r>
          </a:p>
          <a:p>
            <a:pPr marL="0" indent="0">
              <a:buNone/>
            </a:pPr>
            <a:endParaRPr lang="pl-PL" sz="21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wniosków</a:t>
            </a:r>
          </a:p>
          <a:p>
            <a:pPr marL="400050" indent="-400050" algn="just">
              <a:buAutoNum type="romanUcPeriod" startAt="2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7" name="Prostokąt zaokrąglony 6"/>
          <p:cNvSpPr/>
          <p:nvPr/>
        </p:nvSpPr>
        <p:spPr>
          <a:xfrm>
            <a:off x="785489" y="2367677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2"/>
                </a:solidFill>
              </a:rPr>
              <a:t>Złożenie wniosków</a:t>
            </a:r>
          </a:p>
          <a:p>
            <a:pPr algn="ctr"/>
            <a:endParaRPr lang="pl-PL" dirty="0">
              <a:solidFill>
                <a:schemeClr val="bg2"/>
              </a:solidFill>
            </a:endParaRPr>
          </a:p>
          <a:p>
            <a:pPr algn="ctr"/>
            <a:r>
              <a:rPr lang="pl-PL" sz="1400" dirty="0" smtClean="0">
                <a:solidFill>
                  <a:srgbClr val="FF0000"/>
                </a:solidFill>
              </a:rPr>
              <a:t>COPE MSWiA</a:t>
            </a:r>
          </a:p>
          <a:p>
            <a:pPr algn="ctr"/>
            <a:r>
              <a:rPr lang="pl-PL" sz="1400" dirty="0" smtClean="0">
                <a:solidFill>
                  <a:srgbClr val="FF0000"/>
                </a:solidFill>
              </a:rPr>
              <a:t>14.02.2019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4673089" y="2308184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 smtClean="0">
              <a:solidFill>
                <a:schemeClr val="bg2"/>
              </a:solidFill>
            </a:endParaRPr>
          </a:p>
          <a:p>
            <a:pPr algn="ctr"/>
            <a:r>
              <a:rPr lang="pl-PL" sz="1600" b="1" dirty="0" smtClean="0">
                <a:solidFill>
                  <a:schemeClr val="bg2"/>
                </a:solidFill>
              </a:rPr>
              <a:t>Ocena formalna</a:t>
            </a:r>
          </a:p>
          <a:p>
            <a:pPr algn="ctr"/>
            <a:endParaRPr lang="pl-PL" dirty="0">
              <a:solidFill>
                <a:schemeClr val="bg2"/>
              </a:solidFill>
            </a:endParaRPr>
          </a:p>
          <a:p>
            <a:r>
              <a:rPr lang="pl-PL" sz="1400" dirty="0">
                <a:solidFill>
                  <a:srgbClr val="FF0000"/>
                </a:solidFill>
              </a:rPr>
              <a:t>20 dni roboczych od dnia </a:t>
            </a:r>
            <a:r>
              <a:rPr lang="pl-PL" sz="1400" dirty="0" smtClean="0">
                <a:solidFill>
                  <a:srgbClr val="FF0000"/>
                </a:solidFill>
              </a:rPr>
              <a:t>zakończenia naboru</a:t>
            </a:r>
            <a:endParaRPr lang="pl-PL" sz="1400" dirty="0">
              <a:solidFill>
                <a:srgbClr val="FF0000"/>
              </a:solidFill>
            </a:endParaRPr>
          </a:p>
          <a:p>
            <a:pPr algn="ctr"/>
            <a:endParaRPr lang="pl-PL" dirty="0">
              <a:solidFill>
                <a:schemeClr val="bg2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8626427" y="2367677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2"/>
                </a:solidFill>
              </a:rPr>
              <a:t>Ocena merytoryczna</a:t>
            </a:r>
          </a:p>
          <a:p>
            <a:pPr algn="ctr"/>
            <a:endParaRPr lang="pl-PL" dirty="0">
              <a:solidFill>
                <a:schemeClr val="bg2"/>
              </a:solidFill>
            </a:endParaRPr>
          </a:p>
          <a:p>
            <a:pPr algn="ctr"/>
            <a:r>
              <a:rPr lang="pl-PL" sz="1400" dirty="0" smtClean="0">
                <a:solidFill>
                  <a:srgbClr val="FF0000"/>
                </a:solidFill>
              </a:rPr>
              <a:t>max. 45 dni roboczych od oceny formalnej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6661154" y="4547142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Procedura odwoławcza</a:t>
            </a:r>
            <a:endParaRPr lang="pl-PL" dirty="0">
              <a:solidFill>
                <a:schemeClr val="bg2"/>
              </a:solidFill>
            </a:endParaRPr>
          </a:p>
        </p:txBody>
      </p:sp>
      <p:sp>
        <p:nvSpPr>
          <p:cNvPr id="11" name="Strzałka w prawo 10"/>
          <p:cNvSpPr/>
          <p:nvPr/>
        </p:nvSpPr>
        <p:spPr>
          <a:xfrm>
            <a:off x="3350643" y="2865265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7360518" y="2882827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 rot="2612704">
            <a:off x="5432257" y="4424696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 rot="19678509">
            <a:off x="9191152" y="4481762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88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formalna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dokonywana </a:t>
            </a:r>
            <a:r>
              <a:rPr lang="pl-PL" sz="1800" dirty="0">
                <a:solidFill>
                  <a:schemeClr val="tx1"/>
                </a:solidFill>
              </a:rPr>
              <a:t>przez ekspertów polskich będących przedstawicielami COPE </a:t>
            </a:r>
            <a:r>
              <a:rPr lang="pl-PL" sz="1800" dirty="0" smtClean="0">
                <a:solidFill>
                  <a:schemeClr val="tx1"/>
                </a:solidFill>
              </a:rPr>
              <a:t>MSWiA;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o</a:t>
            </a:r>
            <a:r>
              <a:rPr lang="pl-PL" sz="1800" dirty="0" smtClean="0">
                <a:solidFill>
                  <a:schemeClr val="tx1"/>
                </a:solidFill>
              </a:rPr>
              <a:t>cena „zero-jedynkowa”;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p</a:t>
            </a:r>
            <a:r>
              <a:rPr lang="pl-PL" sz="1800" dirty="0" smtClean="0">
                <a:solidFill>
                  <a:schemeClr val="tx1"/>
                </a:solidFill>
              </a:rPr>
              <a:t>rzewidziano tryb </a:t>
            </a:r>
            <a:r>
              <a:rPr lang="pl-PL" sz="1800" dirty="0">
                <a:solidFill>
                  <a:schemeClr val="tx1"/>
                </a:solidFill>
              </a:rPr>
              <a:t>uzupełnień trwający 7 dni </a:t>
            </a:r>
            <a:r>
              <a:rPr lang="pl-PL" sz="1800" dirty="0" smtClean="0">
                <a:solidFill>
                  <a:schemeClr val="tx1"/>
                </a:solidFill>
              </a:rPr>
              <a:t>roboczych;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wyłącznie </a:t>
            </a:r>
            <a:r>
              <a:rPr lang="pl-PL" sz="1800" dirty="0">
                <a:solidFill>
                  <a:schemeClr val="tx1"/>
                </a:solidFill>
              </a:rPr>
              <a:t>projekty, które spełnią wszystkie kryteria formalne będą podlegały ocenie </a:t>
            </a:r>
            <a:r>
              <a:rPr lang="pl-PL" sz="1800" dirty="0" smtClean="0">
                <a:solidFill>
                  <a:schemeClr val="tx1"/>
                </a:solidFill>
              </a:rPr>
              <a:t>merytorycznej;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</a:t>
            </a:r>
            <a:r>
              <a:rPr lang="pl-PL" sz="1800" u="sng" dirty="0">
                <a:solidFill>
                  <a:schemeClr val="tx1"/>
                </a:solidFill>
              </a:rPr>
              <a:t>oceny formalnej </a:t>
            </a:r>
            <a:r>
              <a:rPr lang="pl-PL" sz="1800" dirty="0">
                <a:solidFill>
                  <a:schemeClr val="tx1"/>
                </a:solidFill>
              </a:rPr>
              <a:t>wnioskodawca będzie miał prawo do odwołania się do Krajowego Punktu Kontaktowego za pośrednictwem COPE MSWiA. </a:t>
            </a:r>
            <a:r>
              <a:rPr lang="pl-PL" sz="1800" u="sng" dirty="0">
                <a:solidFill>
                  <a:schemeClr val="tx1"/>
                </a:solidFill>
              </a:rPr>
              <a:t>Nie ma procedury odwoławczej od decyzji Krajowego Punktu </a:t>
            </a:r>
            <a:r>
              <a:rPr lang="pl-PL" sz="1800" u="sng" dirty="0" smtClean="0">
                <a:solidFill>
                  <a:schemeClr val="tx1"/>
                </a:solidFill>
              </a:rPr>
              <a:t>Kontaktowego;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uzyskania pozytywnej oceny formalnej (w trybie zwykłym lub w procedurze odwoławczej), wnioskodawca będzie zobligowany do przygotowania tłumaczenia wniosku </a:t>
            </a:r>
            <a:r>
              <a:rPr lang="pl-PL" sz="1800" u="sng" dirty="0">
                <a:solidFill>
                  <a:schemeClr val="tx1"/>
                </a:solidFill>
              </a:rPr>
              <a:t>na język angielski</a:t>
            </a:r>
            <a:r>
              <a:rPr lang="pl-PL" sz="1800" dirty="0">
                <a:solidFill>
                  <a:schemeClr val="tx1"/>
                </a:solidFill>
              </a:rPr>
              <a:t>. Informacja o pozytywnej ocenie formalnej zostanie przekazana Wnioskodawcy przez COPE </a:t>
            </a:r>
            <a:r>
              <a:rPr lang="pl-PL" sz="1800" dirty="0" smtClean="0">
                <a:solidFill>
                  <a:schemeClr val="tx1"/>
                </a:solidFill>
              </a:rPr>
              <a:t>MSWiA.</a:t>
            </a:r>
            <a:endParaRPr lang="pl-PL" sz="1800" dirty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0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formalna – w oparciu o kartę oceny formalnej </a:t>
            </a:r>
            <a:r>
              <a:rPr lang="pl-PL" sz="1800" b="1" dirty="0">
                <a:solidFill>
                  <a:schemeClr val="tx1"/>
                </a:solidFill>
              </a:rPr>
              <a:t>- Załącznik nr 4 do Ogłoszenia o naborze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u="sng" dirty="0" smtClean="0">
                <a:solidFill>
                  <a:schemeClr val="tx1"/>
                </a:solidFill>
              </a:rPr>
              <a:t>Kryteria niepodlegające uzupełnieniom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t</a:t>
            </a:r>
            <a:r>
              <a:rPr lang="pl-PL" sz="1800" dirty="0" smtClean="0">
                <a:solidFill>
                  <a:schemeClr val="tx1"/>
                </a:solidFill>
              </a:rPr>
              <a:t>ermin i miejsce złożenia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o</a:t>
            </a:r>
            <a:r>
              <a:rPr lang="pl-PL" sz="1800" dirty="0" smtClean="0">
                <a:solidFill>
                  <a:schemeClr val="tx1"/>
                </a:solidFill>
              </a:rPr>
              <a:t>dpowiedni formularz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e</a:t>
            </a:r>
            <a:r>
              <a:rPr lang="pl-PL" sz="1800" dirty="0" smtClean="0">
                <a:solidFill>
                  <a:schemeClr val="tx1"/>
                </a:solidFill>
              </a:rPr>
              <a:t>wentualne wykluczenia Wnioskodawcy i/lub parterów projektu: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a</a:t>
            </a:r>
            <a:r>
              <a:rPr lang="pl-PL" sz="1800" dirty="0">
                <a:solidFill>
                  <a:schemeClr val="tx1"/>
                </a:solidFill>
              </a:rPr>
              <a:t>) Art. 207 ust. 4 Ustawy o Finansach Publicznych (Dz. U. z 2019 r. poz. 869);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b</a:t>
            </a:r>
            <a:r>
              <a:rPr lang="pl-PL" sz="1800" dirty="0">
                <a:solidFill>
                  <a:schemeClr val="tx1"/>
                </a:solidFill>
              </a:rPr>
              <a:t>) Art. 12 ust. 1 pkt 1 ustawy o skutkach powierzania wykonywania pracy cudzoziemcom </a:t>
            </a:r>
            <a:r>
              <a:rPr lang="pl-PL" sz="1800" dirty="0" smtClean="0">
                <a:solidFill>
                  <a:schemeClr val="tx1"/>
                </a:solidFill>
              </a:rPr>
              <a:t>	przebywającym </a:t>
            </a:r>
            <a:r>
              <a:rPr lang="pl-PL" sz="1800" dirty="0">
                <a:solidFill>
                  <a:schemeClr val="tx1"/>
                </a:solidFill>
              </a:rPr>
              <a:t>wbrew przepisom na terytorium rzeczypospolitej polskiej (Dz. U. z 2012 r. poz. </a:t>
            </a:r>
            <a:r>
              <a:rPr lang="pl-PL" sz="1800" dirty="0" smtClean="0">
                <a:solidFill>
                  <a:schemeClr val="tx1"/>
                </a:solidFill>
              </a:rPr>
              <a:t>	769</a:t>
            </a:r>
            <a:r>
              <a:rPr lang="pl-PL" sz="1800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c</a:t>
            </a:r>
            <a:r>
              <a:rPr lang="pl-PL" sz="1800" dirty="0">
                <a:solidFill>
                  <a:schemeClr val="tx1"/>
                </a:solidFill>
              </a:rPr>
              <a:t>) Art. 9 ust. 1 pkt 2a ustawy o odpowiedzialności podmiotów zbiorowych za czyny zabronione </a:t>
            </a:r>
            <a:r>
              <a:rPr lang="pl-PL" sz="1800" dirty="0" smtClean="0">
                <a:solidFill>
                  <a:schemeClr val="tx1"/>
                </a:solidFill>
              </a:rPr>
              <a:t>	pod groźbą </a:t>
            </a:r>
            <a:r>
              <a:rPr lang="pl-PL" sz="1800" dirty="0">
                <a:solidFill>
                  <a:schemeClr val="tx1"/>
                </a:solidFill>
              </a:rPr>
              <a:t>kary (Dz. U. z 2019 r. poz. 628 z </a:t>
            </a:r>
            <a:r>
              <a:rPr lang="pl-PL" sz="1800" dirty="0" err="1">
                <a:solidFill>
                  <a:schemeClr val="tx1"/>
                </a:solidFill>
              </a:rPr>
              <a:t>późn</a:t>
            </a:r>
            <a:r>
              <a:rPr lang="pl-PL" sz="1800" dirty="0">
                <a:solidFill>
                  <a:schemeClr val="tx1"/>
                </a:solidFill>
              </a:rPr>
              <a:t>. zm</a:t>
            </a:r>
            <a:r>
              <a:rPr lang="pl-PL" sz="1800" dirty="0" smtClean="0">
                <a:solidFill>
                  <a:schemeClr val="tx1"/>
                </a:solidFill>
              </a:rPr>
              <a:t>.).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formalna – w oparciu o kartę oceny formalnej </a:t>
            </a:r>
            <a:r>
              <a:rPr lang="pl-PL" sz="1800" b="1" dirty="0">
                <a:solidFill>
                  <a:schemeClr val="tx1"/>
                </a:solidFill>
              </a:rPr>
              <a:t>- Załącznik nr 4 do Ogłoszenia o naborze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u="sng" dirty="0" smtClean="0">
                <a:solidFill>
                  <a:schemeClr val="tx1"/>
                </a:solidFill>
              </a:rPr>
              <a:t>Kryteria podlegające uzupełnieniom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wniosek </a:t>
            </a:r>
            <a:r>
              <a:rPr lang="pl-PL" sz="1800" dirty="0">
                <a:solidFill>
                  <a:schemeClr val="tx1"/>
                </a:solidFill>
              </a:rPr>
              <a:t>złożony przez kwalifikującego się </a:t>
            </a:r>
            <a:r>
              <a:rPr lang="pl-PL" sz="1800" dirty="0" smtClean="0">
                <a:solidFill>
                  <a:schemeClr val="tx1"/>
                </a:solidFill>
              </a:rPr>
              <a:t>wnioskodawcę/ </a:t>
            </a:r>
            <a:r>
              <a:rPr lang="pl-PL" sz="1800" dirty="0">
                <a:solidFill>
                  <a:schemeClr val="tx1"/>
                </a:solidFill>
              </a:rPr>
              <a:t>Partner projektu spełnia kryteria kwalifikowalności ;</a:t>
            </a: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forma złożenia wniosku (2 wersje papierowe i/lub tylko elektroniczna przez EPUAP; edytowalna wersja);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zgodność wersji papierowej z elektroniczną;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odpowiednia wersja językowa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k</a:t>
            </a:r>
            <a:r>
              <a:rPr lang="pl-PL" sz="1800" dirty="0" smtClean="0">
                <a:solidFill>
                  <a:schemeClr val="tx1"/>
                </a:solidFill>
              </a:rPr>
              <a:t>ompletność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wniosek </a:t>
            </a:r>
            <a:r>
              <a:rPr lang="pl-PL" sz="1800" dirty="0">
                <a:solidFill>
                  <a:schemeClr val="tx1"/>
                </a:solidFill>
              </a:rPr>
              <a:t>jest podpisany przez wnioskodawcę – osobę uprawnioną do podpisania </a:t>
            </a:r>
            <a:r>
              <a:rPr lang="pl-PL" sz="1800" dirty="0" smtClean="0">
                <a:solidFill>
                  <a:schemeClr val="tx1"/>
                </a:solidFill>
              </a:rPr>
              <a:t>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data kwalifikowalności wydatków;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wartość projektu (min/max kwota);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załączniki do wniosku.</a:t>
            </a: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7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 czym należy pamiętać?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we wniosku muszą zostać również wskazani wszyscy konsultanci zaangażowani w przygotowanie wniosku tj. wszelkie grupy osób, które projekt dotyczy i na które może mieć </a:t>
            </a:r>
            <a:r>
              <a:rPr lang="pl-PL" sz="1800" dirty="0" smtClean="0">
                <a:solidFill>
                  <a:schemeClr val="tx1"/>
                </a:solidFill>
              </a:rPr>
              <a:t>wpływ;</a:t>
            </a: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możliwość dokonania </a:t>
            </a:r>
            <a:r>
              <a:rPr lang="pl-PL" sz="1800" dirty="0">
                <a:solidFill>
                  <a:schemeClr val="tx1"/>
                </a:solidFill>
              </a:rPr>
              <a:t>niezbędnych poprawek i/lub uzupełnień w ciągu 7 dni od daty otrzymania </a:t>
            </a:r>
            <a:r>
              <a:rPr lang="pl-PL" sz="1800" dirty="0" smtClean="0">
                <a:solidFill>
                  <a:schemeClr val="tx1"/>
                </a:solidFill>
              </a:rPr>
              <a:t>uwag</a:t>
            </a:r>
            <a:r>
              <a:rPr lang="pl-PL" sz="1800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(w </a:t>
            </a:r>
            <a:r>
              <a:rPr lang="pl-PL" sz="1800" dirty="0">
                <a:solidFill>
                  <a:schemeClr val="tx1"/>
                </a:solidFill>
              </a:rPr>
              <a:t>przypadku niedotrzymania tego terminu wniosek </a:t>
            </a:r>
            <a:r>
              <a:rPr lang="pl-PL" sz="1800" u="sng" dirty="0">
                <a:solidFill>
                  <a:schemeClr val="tx1"/>
                </a:solidFill>
              </a:rPr>
              <a:t>otrzyma ocenę </a:t>
            </a:r>
            <a:r>
              <a:rPr lang="pl-PL" sz="1800" u="sng" dirty="0" smtClean="0">
                <a:solidFill>
                  <a:schemeClr val="tx1"/>
                </a:solidFill>
              </a:rPr>
              <a:t>negatywną</a:t>
            </a:r>
            <a:r>
              <a:rPr lang="pl-PL" sz="1800" dirty="0" smtClean="0">
                <a:solidFill>
                  <a:schemeClr val="tx1"/>
                </a:solidFill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nie </a:t>
            </a:r>
            <a:r>
              <a:rPr lang="pl-PL" sz="1800" dirty="0">
                <a:solidFill>
                  <a:schemeClr val="tx1"/>
                </a:solidFill>
              </a:rPr>
              <a:t>będą brane pod uwagę wprowadzone przez Wnioskodawcę </a:t>
            </a:r>
            <a:r>
              <a:rPr lang="pl-PL" sz="1800" u="sng" dirty="0">
                <a:solidFill>
                  <a:schemeClr val="tx1"/>
                </a:solidFill>
              </a:rPr>
              <a:t>zmiany inne, niż te, które zostały wskazane przez COPE </a:t>
            </a:r>
            <a:r>
              <a:rPr lang="pl-PL" sz="1800" u="sng" dirty="0" smtClean="0">
                <a:solidFill>
                  <a:schemeClr val="tx1"/>
                </a:solidFill>
              </a:rPr>
              <a:t>MSWiA.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negatywna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Jeżeli wniosek otrzymał negatywną ocenę lub został pozostawiony bez rozpatrzenia, </a:t>
            </a:r>
            <a:r>
              <a:rPr lang="pl-PL" sz="1800" dirty="0" smtClean="0">
                <a:solidFill>
                  <a:schemeClr val="tx1"/>
                </a:solidFill>
              </a:rPr>
              <a:t>informacja zostanie skierowana do Wnioskodawcy z pouczeniem </a:t>
            </a:r>
            <a:r>
              <a:rPr lang="pl-PL" sz="1800" dirty="0">
                <a:solidFill>
                  <a:schemeClr val="tx1"/>
                </a:solidFill>
              </a:rPr>
              <a:t>o możliwości wniesienia </a:t>
            </a:r>
            <a:r>
              <a:rPr lang="pl-PL" sz="1800" dirty="0" smtClean="0">
                <a:solidFill>
                  <a:schemeClr val="tx1"/>
                </a:solidFill>
              </a:rPr>
              <a:t>odwołania, w tym informacja o: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a</a:t>
            </a:r>
            <a:r>
              <a:rPr lang="pl-PL" sz="1800" dirty="0">
                <a:solidFill>
                  <a:schemeClr val="tx1"/>
                </a:solidFill>
              </a:rPr>
              <a:t>) termin na wniesienie </a:t>
            </a:r>
            <a:r>
              <a:rPr lang="pl-PL" sz="1800" dirty="0" smtClean="0">
                <a:solidFill>
                  <a:schemeClr val="tx1"/>
                </a:solidFill>
              </a:rPr>
              <a:t>odwołania (14 dni),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b) instytucję, do której należy wnieść odwołanie (Krajowy Punkt Kontaktowy za pośrednictwem </a:t>
            </a:r>
            <a:r>
              <a:rPr lang="pl-PL" sz="1800" dirty="0" smtClean="0">
                <a:solidFill>
                  <a:schemeClr val="tx1"/>
                </a:solidFill>
              </a:rPr>
              <a:t>COPE </a:t>
            </a:r>
            <a:r>
              <a:rPr lang="pl-PL" sz="1800" dirty="0">
                <a:solidFill>
                  <a:schemeClr val="tx1"/>
                </a:solidFill>
              </a:rPr>
              <a:t>MSWiA),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c) wymogi formalne </a:t>
            </a:r>
            <a:r>
              <a:rPr lang="pl-PL" sz="1800" dirty="0" smtClean="0">
                <a:solidFill>
                  <a:schemeClr val="tx1"/>
                </a:solidFill>
              </a:rPr>
              <a:t>odwołania</a:t>
            </a:r>
            <a:r>
              <a:rPr lang="pl-PL" sz="1800" dirty="0">
                <a:solidFill>
                  <a:schemeClr val="tx1"/>
                </a:solidFill>
              </a:rPr>
              <a:t>.</a:t>
            </a: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Odwołanie </a:t>
            </a:r>
            <a:r>
              <a:rPr lang="pl-PL" sz="1800" dirty="0" smtClean="0">
                <a:solidFill>
                  <a:schemeClr val="tx1"/>
                </a:solidFill>
              </a:rPr>
              <a:t>jest </a:t>
            </a:r>
            <a:r>
              <a:rPr lang="pl-PL" sz="1800" dirty="0">
                <a:solidFill>
                  <a:schemeClr val="tx1"/>
                </a:solidFill>
              </a:rPr>
              <a:t>wnoszone w formie pisemnej i zawiera</a:t>
            </a:r>
            <a:r>
              <a:rPr lang="pl-PL" sz="1800" dirty="0" smtClean="0">
                <a:solidFill>
                  <a:schemeClr val="tx1"/>
                </a:solidFill>
              </a:rPr>
              <a:t>:</a:t>
            </a:r>
          </a:p>
          <a:p>
            <a:pPr marL="400050" indent="-400050" algn="just">
              <a:buAutoNum type="romanUcPeriod" startAt="3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a)	oznaczenie/nazwę wnioskodawcy,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b)	numer wniosku, nadany wcześniej przez COPE MSWiA,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c)	sprzeciw </a:t>
            </a:r>
            <a:r>
              <a:rPr lang="pl-PL" sz="1800" dirty="0" smtClean="0">
                <a:solidFill>
                  <a:schemeClr val="tx1"/>
                </a:solidFill>
              </a:rPr>
              <a:t>z </a:t>
            </a:r>
            <a:r>
              <a:rPr lang="pl-PL" sz="1800" dirty="0">
                <a:solidFill>
                  <a:schemeClr val="tx1"/>
                </a:solidFill>
              </a:rPr>
              <a:t>odniesieniem się do wszystkich niespełnionych warunków formalnych wskazanych przez COPE MSWiA, wraz z uzasadnieniem dlaczego wnioskodawca nie zgadza się z oceną spełnienia każdego z tych warunków,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d)	podpis wnioskodawcy lub osoby upoważnionej do jego reprezentowania, z załączeniem oryginału lub kopii dokumentu poświadczającego umocowanie takiej osoby do reprezentowania </a:t>
            </a:r>
            <a:r>
              <a:rPr lang="pl-PL" sz="1800" dirty="0" smtClean="0">
                <a:solidFill>
                  <a:schemeClr val="tx1"/>
                </a:solidFill>
              </a:rPr>
              <a:t>wnioskodawcy.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86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												</a:t>
            </a:r>
            <a:r>
              <a:rPr lang="pl-PL" sz="1800" b="1" dirty="0" smtClean="0">
                <a:solidFill>
                  <a:schemeClr val="tx1"/>
                </a:solidFill>
              </a:rPr>
              <a:t>21 dni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2" name="Prostokąt zaokrąglony 1"/>
          <p:cNvSpPr/>
          <p:nvPr/>
        </p:nvSpPr>
        <p:spPr>
          <a:xfrm>
            <a:off x="210747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COPE MSWiA uwzględnia odwołanie</a:t>
            </a:r>
          </a:p>
          <a:p>
            <a:pPr algn="ctr"/>
            <a:endParaRPr lang="pl-PL" dirty="0" smtClean="0">
              <a:solidFill>
                <a:schemeClr val="bg2"/>
              </a:solidFill>
            </a:endParaRPr>
          </a:p>
          <a:p>
            <a:pPr algn="ctr"/>
            <a:r>
              <a:rPr lang="pl-PL" dirty="0">
                <a:solidFill>
                  <a:schemeClr val="bg2"/>
                </a:solidFill>
              </a:rPr>
              <a:t>p</a:t>
            </a:r>
            <a:r>
              <a:rPr lang="pl-PL" dirty="0" smtClean="0">
                <a:solidFill>
                  <a:schemeClr val="bg2"/>
                </a:solidFill>
              </a:rPr>
              <a:t>owrót do ścieżki oceny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677091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COPE MSWiA nie </a:t>
            </a:r>
            <a:r>
              <a:rPr lang="pl-PL" dirty="0">
                <a:solidFill>
                  <a:schemeClr val="bg2"/>
                </a:solidFill>
              </a:rPr>
              <a:t>uwzględnia </a:t>
            </a:r>
            <a:r>
              <a:rPr lang="pl-PL" dirty="0" smtClean="0">
                <a:solidFill>
                  <a:schemeClr val="bg2"/>
                </a:solidFill>
              </a:rPr>
              <a:t>odwołania</a:t>
            </a:r>
          </a:p>
          <a:p>
            <a:pPr algn="ctr"/>
            <a:r>
              <a:rPr lang="pl-PL" dirty="0" smtClean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pl-PL" dirty="0" smtClean="0">
                <a:solidFill>
                  <a:schemeClr val="bg2"/>
                </a:solidFill>
              </a:rPr>
              <a:t>odwołanie wraz z dokumentacją i stanowiskiem COPE MSWIA do KPK</a:t>
            </a:r>
            <a:endParaRPr lang="pl-PL" dirty="0">
              <a:solidFill>
                <a:schemeClr val="bg2"/>
              </a:solidFill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3257005" y="4497978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7946571" y="4249784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 w dół 10"/>
          <p:cNvSpPr/>
          <p:nvPr/>
        </p:nvSpPr>
        <p:spPr>
          <a:xfrm>
            <a:off x="5423139" y="1759131"/>
            <a:ext cx="931817" cy="206393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54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3723</TotalTime>
  <Words>510</Words>
  <Application>Microsoft Office PowerPoint</Application>
  <PresentationFormat>Panoramiczny</PresentationFormat>
  <Paragraphs>203</Paragraphs>
  <Slides>12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Calibri</vt:lpstr>
      <vt:lpstr>Century Gothic</vt:lpstr>
      <vt:lpstr>Verdana</vt:lpstr>
      <vt:lpstr>Wingdings</vt:lpstr>
      <vt:lpstr>Wingdings 3</vt:lpstr>
      <vt:lpstr>Wycinek</vt:lpstr>
      <vt:lpstr>NMF 2014-2021 Program sprawy wewnętrzne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NMF 2014-2021 Program sprawy wewnętrzne</dc:title>
  <dc:creator>tdylag</dc:creator>
  <cp:lastModifiedBy>Marta Chmielnicka</cp:lastModifiedBy>
  <cp:revision>148</cp:revision>
  <cp:lastPrinted>2020-01-13T14:23:12Z</cp:lastPrinted>
  <dcterms:created xsi:type="dcterms:W3CDTF">2019-09-17T05:33:52Z</dcterms:created>
  <dcterms:modified xsi:type="dcterms:W3CDTF">2020-01-13T14:46:14Z</dcterms:modified>
</cp:coreProperties>
</file>