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handoutMasterIdLst>
    <p:handoutMasterId r:id="rId4"/>
  </p:handoutMasterIdLst>
  <p:sldIdLst>
    <p:sldId id="491" r:id="rId2"/>
  </p:sldIdLst>
  <p:sldSz cx="10287000" cy="6858000" type="35mm"/>
  <p:notesSz cx="6797675" cy="9926638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6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6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19021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7225" y="739775"/>
            <a:ext cx="55435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5" y="4730315"/>
            <a:ext cx="5030857" cy="443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60631"/>
            <a:ext cx="2919021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0631"/>
            <a:ext cx="2919020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9027109" y="3663648"/>
            <a:ext cx="1122973" cy="518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Dyrektora</a:t>
            </a:r>
            <a:r>
              <a:rPr lang="pl-PL" altLang="pl-PL" sz="1200" dirty="0">
                <a:latin typeface="Calibri" panose="020F0502020204030204" pitchFamily="34" charset="0"/>
              </a:rPr>
              <a:t> </a:t>
            </a:r>
            <a:r>
              <a:rPr lang="pl-PL" altLang="pl-PL" sz="800" dirty="0">
                <a:latin typeface="Calibri" panose="020F0502020204030204" pitchFamily="34" charset="0"/>
              </a:rPr>
              <a:t>Generalnego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814142" y="3310079"/>
            <a:ext cx="1047318" cy="107477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    </a:t>
            </a:r>
          </a:p>
          <a:p>
            <a:r>
              <a:rPr lang="pl-PL" altLang="pl-PL" sz="800" b="1" dirty="0" smtClean="0">
                <a:latin typeface="Calibri" panose="020F0502020204030204" pitchFamily="34" charset="0"/>
              </a:rPr>
              <a:t>BIW</a:t>
            </a:r>
            <a:r>
              <a:rPr lang="pl-PL" altLang="pl-PL" sz="800" b="1" dirty="0" smtClean="0"/>
              <a:t> </a:t>
            </a:r>
            <a:endParaRPr lang="pl-PL" altLang="pl-PL" sz="800" b="1" dirty="0"/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wyłączeniem określonym </a:t>
            </a:r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w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 z  dnia </a:t>
            </a:r>
            <a:endParaRPr lang="pl-PL" sz="7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16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listopada 2016  r. </a:t>
            </a:r>
            <a:endParaRPr lang="pl-PL" sz="7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Krajowej Administracji Skarbowej</a:t>
            </a:r>
            <a:endParaRPr lang="pl-PL" altLang="pl-PL" sz="7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8019271" y="5392136"/>
            <a:ext cx="868645" cy="5429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Instytucji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Płatniczej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1372687" y="3797295"/>
            <a:ext cx="984132" cy="5236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Systemu Podatkowego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SP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8019271" y="2535340"/>
            <a:ext cx="868645" cy="57626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Budżetu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Państwa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8020568" y="3974027"/>
            <a:ext cx="867348" cy="587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 Gospodarczej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8020568" y="3239584"/>
            <a:ext cx="867348" cy="6445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361841" y="2532356"/>
            <a:ext cx="1001722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Podatku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1361841" y="5069031"/>
            <a:ext cx="1001722" cy="70448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Sektorowych, Lokalnych oraz Podatku od Gier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PS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29376" y="3100238"/>
            <a:ext cx="989811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9027109" y="2532356"/>
            <a:ext cx="1122973" cy="3161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Logistyki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BL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9026719" y="4289931"/>
            <a:ext cx="1123363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Finansów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i Księgowości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6987731" y="2528704"/>
            <a:ext cx="865270" cy="5504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Współpracy Międzynarodowej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4547285" y="3130663"/>
            <a:ext cx="1134327" cy="5186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Ceł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4547286" y="2537553"/>
            <a:ext cx="1121000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Poboru Podatków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28574" y="3736679"/>
            <a:ext cx="1005310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Dyscypliny Finansów Publicznych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9027109" y="2963737"/>
            <a:ext cx="1122973" cy="6279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Bezpieczeństwa </a:t>
            </a:r>
            <a:r>
              <a:rPr lang="pl-PL" altLang="pl-PL" sz="800" dirty="0" smtClean="0">
                <a:latin typeface="Calibri" panose="020F0502020204030204" pitchFamily="34" charset="0"/>
              </a:rPr>
              <a:t/>
            </a:r>
            <a:br>
              <a:rPr lang="pl-PL" altLang="pl-PL" sz="800" dirty="0" smtClean="0">
                <a:latin typeface="Calibri" panose="020F0502020204030204" pitchFamily="34" charset="0"/>
              </a:rPr>
            </a:br>
            <a:r>
              <a:rPr lang="pl-PL" altLang="pl-PL" sz="800" dirty="0" smtClean="0">
                <a:latin typeface="Calibri" panose="020F0502020204030204" pitchFamily="34" charset="0"/>
              </a:rPr>
              <a:t>i </a:t>
            </a:r>
            <a:r>
              <a:rPr lang="pl-PL" altLang="pl-PL" sz="800" dirty="0">
                <a:latin typeface="Calibri" panose="020F0502020204030204" pitchFamily="34" charset="0"/>
              </a:rPr>
              <a:t>Ochrony Informacji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4547284" y="3735960"/>
            <a:ext cx="1134327" cy="576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Audytu Środków Publicznych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2623219" y="4684084"/>
            <a:ext cx="1584175" cy="75426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Informacji </a:t>
            </a:r>
            <a:r>
              <a:rPr lang="pl-PL" altLang="pl-PL" sz="800" dirty="0">
                <a:latin typeface="Calibri" panose="020F0502020204030204" pitchFamily="34" charset="0"/>
              </a:rPr>
              <a:t>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8023654" y="4675144"/>
            <a:ext cx="864262" cy="603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354102" y="5886725"/>
            <a:ext cx="994978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Podatku  </a:t>
            </a:r>
            <a:r>
              <a:rPr lang="pl-PL" altLang="pl-PL" sz="800" dirty="0">
                <a:latin typeface="Calibri" panose="020F0502020204030204" pitchFamily="34" charset="0"/>
              </a:rPr>
              <a:t>Akcyzowego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361841" y="3166138"/>
            <a:ext cx="1001722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4" name="Rectangle 297"/>
          <p:cNvSpPr>
            <a:spLocks noChangeArrowheads="1"/>
          </p:cNvSpPr>
          <p:nvPr/>
        </p:nvSpPr>
        <p:spPr bwMode="auto">
          <a:xfrm>
            <a:off x="6974425" y="5036687"/>
            <a:ext cx="907339" cy="60640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Rachunkowości  i Rewizji Finansowej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DR</a:t>
            </a: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30510" y="4301118"/>
            <a:ext cx="99262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Departament Prawny </a:t>
            </a:r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6987731" y="3212349"/>
            <a:ext cx="865169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9028761" y="1268762"/>
            <a:ext cx="1121322" cy="115061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Dyrektor Generalny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>
                <a:solidFill>
                  <a:srgbClr val="000000"/>
                </a:solidFill>
                <a:latin typeface="Calibri" panose="020F0502020204030204" pitchFamily="34" charset="0"/>
              </a:rPr>
              <a:t>RENATA OSZAST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982536" y="1266968"/>
            <a:ext cx="905380" cy="115240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400"/>
              </a:spcBef>
            </a:pPr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TOMASZ ROBACZYŃSKI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9028760" y="6104879"/>
            <a:ext cx="1121322" cy="4924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pl-PL" altLang="pl-PL" sz="800" i="1" dirty="0">
                <a:latin typeface="Calibri" panose="020F0502020204030204" pitchFamily="34" charset="0"/>
              </a:rPr>
              <a:t>Pełnomocnik do spraw ochrony informacji niejawnych</a:t>
            </a:r>
            <a:endParaRPr lang="pl-PL" altLang="pl-PL" sz="2400" i="1" dirty="0">
              <a:latin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6987731" y="3763396"/>
            <a:ext cx="894034" cy="5492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Gwarancji </a:t>
            </a:r>
            <a:br>
              <a:rPr lang="pl-PL" altLang="pl-PL" sz="800" dirty="0">
                <a:latin typeface="Calibri" panose="020F0502020204030204" pitchFamily="34" charset="0"/>
              </a:rPr>
            </a:br>
            <a:r>
              <a:rPr lang="pl-PL" altLang="pl-PL" sz="800" dirty="0">
                <a:latin typeface="Calibri" panose="020F0502020204030204" pitchFamily="34" charset="0"/>
              </a:rPr>
              <a:t>i Poręczeń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17380" y="1258037"/>
            <a:ext cx="1001808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Główny Rzecznik Dyscypliny Finansów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Publicznych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LESZEK SKIBA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6974426" y="380272"/>
            <a:ext cx="1008110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500" i="1" dirty="0" smtClean="0">
                <a:latin typeface="Calibri" panose="020F0502020204030204" pitchFamily="34" charset="0"/>
              </a:rPr>
              <a:t>z wyłączeniem </a:t>
            </a:r>
            <a:r>
              <a:rPr lang="pl-PL" sz="500" i="1" dirty="0" smtClean="0">
                <a:latin typeface="Calibri" panose="020F0502020204030204" pitchFamily="34" charset="0"/>
              </a:rPr>
              <a:t>działalności </a:t>
            </a:r>
            <a:r>
              <a:rPr lang="pl-PL" sz="500" i="1" dirty="0" err="1">
                <a:latin typeface="Calibri" panose="020F0502020204030204" pitchFamily="34" charset="0"/>
              </a:rPr>
              <a:t>informacyjno</a:t>
            </a:r>
            <a:r>
              <a:rPr lang="pl-PL" sz="500" i="1" dirty="0">
                <a:latin typeface="Calibri" panose="020F0502020204030204" pitchFamily="34" charset="0"/>
              </a:rPr>
              <a:t>–promocyjnej </a:t>
            </a:r>
            <a:r>
              <a:rPr lang="pl-PL" sz="500" i="1" dirty="0" smtClean="0">
                <a:latin typeface="Calibri" panose="020F0502020204030204" pitchFamily="34" charset="0"/>
              </a:rPr>
              <a:t>Krajowej Administracji Skarbowej</a:t>
            </a:r>
            <a:endParaRPr lang="pl-PL" altLang="pl-PL" sz="500" b="1" i="1" dirty="0">
              <a:latin typeface="Calibri" panose="020F0502020204030204" pitchFamily="34" charset="0"/>
            </a:endParaRPr>
          </a:p>
        </p:txBody>
      </p:sp>
      <p:sp>
        <p:nvSpPr>
          <p:cNvPr id="3118" name="Rectangle 346"/>
          <p:cNvSpPr>
            <a:spLocks noChangeArrowheads="1"/>
          </p:cNvSpPr>
          <p:nvPr/>
        </p:nvSpPr>
        <p:spPr bwMode="auto">
          <a:xfrm>
            <a:off x="6987731" y="1265990"/>
            <a:ext cx="853961" cy="115338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Podsekretarz 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</a:t>
            </a: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 </a:t>
            </a:r>
            <a:r>
              <a:rPr lang="pl-PL" altLang="pl-PL" sz="900" b="1" dirty="0">
                <a:latin typeface="Calibri" panose="020F0502020204030204" pitchFamily="34" charset="0"/>
              </a:rPr>
              <a:t>NOWAK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29376" y="396634"/>
            <a:ext cx="668521" cy="72882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PM</a:t>
            </a:r>
            <a:endParaRPr lang="pl-PL" altLang="pl-PL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6985932" y="4414238"/>
            <a:ext cx="895832" cy="5064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Rozwoju Rynku Finansowego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6981079" y="5737540"/>
            <a:ext cx="907338" cy="5182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l-PL" sz="800" i="1" dirty="0" smtClean="0"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26127" y="2557146"/>
            <a:ext cx="1007631" cy="41135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Polityki Wydatkowej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PW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041122" y="370998"/>
            <a:ext cx="785976" cy="799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dirty="0">
                <a:solidFill>
                  <a:schemeClr val="tx1"/>
                </a:solidFill>
              </a:rPr>
              <a:t>Biuro Ministra</a:t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b="1" dirty="0" smtClean="0">
                <a:solidFill>
                  <a:schemeClr val="tx1"/>
                </a:solidFill>
              </a:rPr>
              <a:t>BMI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778828" y="364187"/>
            <a:ext cx="2100333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Minister Finansów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Tadeusz Kościński</a:t>
            </a: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205091" y="355212"/>
            <a:ext cx="503540" cy="80599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dirty="0" smtClean="0">
                <a:solidFill>
                  <a:schemeClr val="tx1"/>
                </a:solidFill>
              </a:rPr>
              <a:t>Gabinet </a:t>
            </a:r>
            <a:r>
              <a:rPr lang="pl-PL" altLang="pl-PL" dirty="0">
                <a:solidFill>
                  <a:schemeClr val="tx1"/>
                </a:solidFill>
              </a:rPr>
              <a:t/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dirty="0" smtClean="0">
                <a:solidFill>
                  <a:schemeClr val="tx1"/>
                </a:solidFill>
              </a:rPr>
              <a:t>Polityczny</a:t>
            </a:r>
            <a:endParaRPr lang="pl-PL" altLang="pl-PL" dirty="0">
              <a:solidFill>
                <a:schemeClr val="tx1"/>
              </a:solidFill>
            </a:endParaRPr>
          </a:p>
        </p:txBody>
      </p:sp>
      <p:sp>
        <p:nvSpPr>
          <p:cNvPr id="69" name="Text Box 319"/>
          <p:cNvSpPr txBox="1">
            <a:spLocks noChangeArrowheads="1"/>
          </p:cNvSpPr>
          <p:nvPr/>
        </p:nvSpPr>
        <p:spPr bwMode="auto">
          <a:xfrm>
            <a:off x="2069404" y="363489"/>
            <a:ext cx="1025311" cy="81689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dirty="0">
                <a:solidFill>
                  <a:schemeClr val="tx1"/>
                </a:solidFill>
              </a:rPr>
              <a:t>Główny Ekonomista Ministerstwa Finansów</a:t>
            </a:r>
          </a:p>
          <a:p>
            <a:r>
              <a:rPr lang="pl-PL" altLang="pl-PL" dirty="0">
                <a:solidFill>
                  <a:schemeClr val="tx1"/>
                </a:solidFill>
              </a:rPr>
              <a:t>Samodzielne Stanowisko do Spraw Finansów  </a:t>
            </a:r>
          </a:p>
          <a:p>
            <a:pPr>
              <a:spcBef>
                <a:spcPts val="100"/>
              </a:spcBef>
            </a:pPr>
            <a:r>
              <a:rPr lang="pl-PL" altLang="pl-PL" b="1" dirty="0" smtClean="0">
                <a:solidFill>
                  <a:schemeClr val="tx1"/>
                </a:solidFill>
              </a:rPr>
              <a:t>GEM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973283" y="380946"/>
            <a:ext cx="1025924" cy="77180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pl-PL" altLang="pl-PL" dirty="0">
                <a:solidFill>
                  <a:schemeClr val="tx1"/>
                </a:solidFill>
              </a:rPr>
              <a:t>Samodzielne Stanowisko do Spraw </a:t>
            </a:r>
            <a:r>
              <a:rPr lang="pl-PL" altLang="pl-PL" dirty="0" smtClean="0">
                <a:solidFill>
                  <a:schemeClr val="tx1"/>
                </a:solidFill>
              </a:rPr>
              <a:t>Informatyzacji </a:t>
            </a:r>
          </a:p>
          <a:p>
            <a:r>
              <a:rPr lang="pl-PL" altLang="pl-PL" b="1" dirty="0" smtClean="0">
                <a:solidFill>
                  <a:schemeClr val="tx1"/>
                </a:solidFill>
              </a:rPr>
              <a:t>SI</a:t>
            </a:r>
          </a:p>
          <a:p>
            <a:r>
              <a:rPr lang="pl-PL" altLang="pl-PL" dirty="0" smtClean="0">
                <a:solidFill>
                  <a:schemeClr val="tx1"/>
                </a:solidFill>
              </a:rPr>
              <a:t>Pełnomocnik Ministra Finansów do Spraw Informatyzacji  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2623220" y="2528704"/>
            <a:ext cx="1584176" cy="6477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Zwalczania Przestępczości Ekonomicznej            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5800663" y="1252713"/>
            <a:ext cx="1046225" cy="116665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</a:t>
            </a:r>
            <a:r>
              <a:rPr lang="pl-PL" altLang="pl-PL" b="1" dirty="0" smtClean="0">
                <a:latin typeface="Calibri" panose="020F0502020204030204" pitchFamily="34" charset="0"/>
              </a:rPr>
              <a:t>Sekretarz </a:t>
            </a:r>
            <a:r>
              <a:rPr lang="pl-PL" altLang="pl-PL" b="1" dirty="0">
                <a:latin typeface="Calibri" panose="020F0502020204030204" pitchFamily="34" charset="0"/>
              </a:rPr>
              <a:t>Stanu </a:t>
            </a:r>
            <a:endParaRPr lang="pl-PL" altLang="pl-PL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latin typeface="Calibri" panose="020F0502020204030204" pitchFamily="34" charset="0"/>
              </a:rPr>
              <a:t>Szef Krajowej Administracji </a:t>
            </a:r>
            <a:r>
              <a:rPr lang="pl-PL" altLang="pl-PL" sz="9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 WALCZAK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2468023" y="1257823"/>
            <a:ext cx="1955397" cy="116246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Stanu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Zastępca Szefa Krajowej </a:t>
            </a:r>
            <a:r>
              <a:rPr lang="pl-PL" altLang="pl-PL" sz="800" b="1" dirty="0">
                <a:latin typeface="Calibri" panose="020F0502020204030204" pitchFamily="34" charset="0"/>
              </a:rPr>
              <a:t>Administracji Skarbowej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Generalny Inspektor Informacji 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Pełnomocnik Rządu do Spraw Zwalczania Nieprawidłowości Finansowych na Szkodę Rzeczypospolitej Polskiej lub Unii Europejskiej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  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 DZIEDZIC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5814142" y="4467134"/>
            <a:ext cx="1032987" cy="112210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700" i="1" dirty="0" smtClean="0">
                <a:latin typeface="Calibri" panose="020F0502020204030204" pitchFamily="34" charset="0"/>
              </a:rPr>
              <a:t>w zakresie </a:t>
            </a:r>
            <a:r>
              <a:rPr lang="pl-PL" sz="700" i="1" dirty="0" smtClean="0">
                <a:latin typeface="Calibri" panose="020F0502020204030204" pitchFamily="34" charset="0"/>
              </a:rPr>
              <a:t>działalności </a:t>
            </a:r>
            <a:r>
              <a:rPr lang="pl-PL" sz="700" i="1" dirty="0" err="1">
                <a:latin typeface="Calibri" panose="020F0502020204030204" pitchFamily="34" charset="0"/>
              </a:rPr>
              <a:t>informacyjno</a:t>
            </a:r>
            <a:r>
              <a:rPr lang="pl-PL" sz="700" i="1" dirty="0">
                <a:latin typeface="Calibri" panose="020F0502020204030204" pitchFamily="34" charset="0"/>
              </a:rPr>
              <a:t>–promocyjnej Krajowej Administracji Skarbowej</a:t>
            </a:r>
            <a:r>
              <a:rPr lang="pl-PL" altLang="pl-PL" sz="700" b="1" i="1" dirty="0" smtClean="0">
                <a:latin typeface="Calibri" panose="020F0502020204030204" pitchFamily="34" charset="0"/>
              </a:rPr>
              <a:t> </a:t>
            </a:r>
            <a:endParaRPr lang="pl-PL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4547284" y="4427783"/>
            <a:ext cx="1130282" cy="70104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Kluczowych </a:t>
            </a:r>
            <a:r>
              <a:rPr lang="pl-PL" altLang="pl-PL" sz="800" dirty="0" smtClean="0">
                <a:latin typeface="Calibri" panose="020F0502020204030204" pitchFamily="34" charset="0"/>
              </a:rPr>
              <a:t>Podmiotów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430002" y="376598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Zarządzania Strategicznego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DZT</a:t>
            </a:r>
            <a:endParaRPr lang="pl-PL" altLang="pl-PL" sz="600" i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814142" y="2542670"/>
            <a:ext cx="1043767" cy="63772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Organizacji </a:t>
            </a:r>
            <a:r>
              <a:rPr lang="pl-PL" altLang="pl-PL" sz="800" dirty="0" smtClean="0">
                <a:latin typeface="Calibri" panose="020F0502020204030204" pitchFamily="34" charset="0"/>
              </a:rPr>
              <a:t>Krajowej Administracji Skarbowej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DOS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9033268" y="4885426"/>
            <a:ext cx="1116814" cy="5157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Kontroli i Audytu Wewnętrznego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1370339" y="4425885"/>
            <a:ext cx="986480" cy="52994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Cen Transferowych                     i </a:t>
            </a:r>
            <a:r>
              <a:rPr lang="pl-PL" altLang="pl-PL" sz="800" dirty="0" smtClean="0">
                <a:latin typeface="Calibri" panose="020F0502020204030204" pitchFamily="34" charset="0"/>
              </a:rPr>
              <a:t>Wycen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9033269" y="5491506"/>
            <a:ext cx="1116814" cy="526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Informatyzacji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DI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2623220" y="3256906"/>
            <a:ext cx="1584175" cy="5905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Analiz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2623220" y="3922685"/>
            <a:ext cx="1584175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8144497" y="393984"/>
            <a:ext cx="1138177" cy="77803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BIW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zakresie  określonym 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 z  dnia                    </a:t>
            </a:r>
            <a:b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        16 listopada 2016  r. o Krajowej Administracji Skarbowej </a:t>
            </a:r>
            <a:endParaRPr lang="pl-PL" altLang="pl-PL" sz="5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4547285" y="1253143"/>
            <a:ext cx="1134327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r>
              <a:rPr lang="pl-PL" altLang="pl-PL" sz="800" b="1" smtClean="0">
                <a:latin typeface="Calibri" panose="020F0502020204030204" pitchFamily="34" charset="0"/>
              </a:rPr>
              <a:t>Zastępca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Szefa </a:t>
            </a:r>
            <a:r>
              <a:rPr lang="pl-PL" altLang="pl-PL" sz="800" b="1" dirty="0">
                <a:latin typeface="Calibri" panose="020F0502020204030204" pitchFamily="34" charset="0"/>
              </a:rPr>
              <a:t>Krajowej Administracji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TOMASZ SŁABOSZOWSKI</a:t>
            </a:r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71" name="Rectangle 342"/>
          <p:cNvSpPr>
            <a:spLocks noChangeArrowheads="1"/>
          </p:cNvSpPr>
          <p:nvPr/>
        </p:nvSpPr>
        <p:spPr bwMode="auto">
          <a:xfrm>
            <a:off x="1332375" y="1253457"/>
            <a:ext cx="1001808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JAN SARNOWSKI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16462</TotalTime>
  <Words>340</Words>
  <Application>Microsoft Office PowerPoint</Application>
  <PresentationFormat>Slajdy 35 mm</PresentationFormat>
  <Paragraphs>170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revision>1407</cp:revision>
  <cp:lastPrinted>2019-06-18T08:41:22Z</cp:lastPrinted>
  <dcterms:created xsi:type="dcterms:W3CDTF">2006-06-26T12:00:33Z</dcterms:created>
  <dcterms:modified xsi:type="dcterms:W3CDTF">2019-11-28T08:17:05Z</dcterms:modified>
</cp:coreProperties>
</file>