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  <p:sldMasterId id="2147483654" r:id="rId2"/>
  </p:sldMasterIdLst>
  <p:notesMasterIdLst>
    <p:notesMasterId r:id="rId29"/>
  </p:notesMasterIdLst>
  <p:sldIdLst>
    <p:sldId id="256" r:id="rId3"/>
    <p:sldId id="257" r:id="rId4"/>
    <p:sldId id="259" r:id="rId5"/>
    <p:sldId id="290" r:id="rId6"/>
    <p:sldId id="291" r:id="rId7"/>
    <p:sldId id="296" r:id="rId8"/>
    <p:sldId id="292" r:id="rId9"/>
    <p:sldId id="293" r:id="rId10"/>
    <p:sldId id="294" r:id="rId11"/>
    <p:sldId id="295" r:id="rId12"/>
    <p:sldId id="297" r:id="rId13"/>
    <p:sldId id="298" r:id="rId14"/>
    <p:sldId id="299" r:id="rId15"/>
    <p:sldId id="300" r:id="rId16"/>
    <p:sldId id="318" r:id="rId17"/>
    <p:sldId id="305" r:id="rId18"/>
    <p:sldId id="307" r:id="rId19"/>
    <p:sldId id="316" r:id="rId20"/>
    <p:sldId id="310" r:id="rId21"/>
    <p:sldId id="314" r:id="rId22"/>
    <p:sldId id="315" r:id="rId23"/>
    <p:sldId id="311" r:id="rId24"/>
    <p:sldId id="317" r:id="rId25"/>
    <p:sldId id="288" r:id="rId26"/>
    <p:sldId id="289" r:id="rId27"/>
    <p:sldId id="283" r:id="rId2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0768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24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266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55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061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40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642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599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4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894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72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395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891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673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705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155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881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309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80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92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17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11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2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598920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6647685" y="0"/>
            <a:ext cx="25145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808537" y="2247901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1336" y="22066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7" y="6377457"/>
            <a:ext cx="38364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SzPct val="25000"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20: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pl-PL" sz="2880" dirty="0"/>
              <a:t>aktyka zwalczania pożarów wewnętrznych i zewnętrznych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2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Szymon Kokot-Góra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025948" y="404767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SZKOLENIE  PODSTAWOWE OSP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/>
              <a:t>System mieszany</a:t>
            </a:r>
            <a:r>
              <a:rPr lang="pl-PL" dirty="0"/>
              <a:t> – wykorzystuje w/</a:t>
            </a:r>
            <a:r>
              <a:rPr lang="pl-PL" dirty="0" err="1"/>
              <a:t>w</a:t>
            </a:r>
            <a:r>
              <a:rPr lang="pl-PL" dirty="0"/>
              <a:t> sposoby dostarczania wody do pożaru, stosowane wspólnie w celu optymalnego wykorzystania dostępnego potencjału gaśniczego. Zastosowane bufory wodne zapewniają ciągłość podawania wody i optymalizują czasy poszczególnych operacji. Dzięki zlokalizowaniu punktów tankowania oraz zrzutu wody przy drogach o lepszych parametrach trakcyjnych skrócony zostaje czas jej transportu. 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10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defRPr/>
            </a:pPr>
            <a:r>
              <a:rPr lang="pl-PL" sz="2800" dirty="0"/>
              <a:t>Taktyka zwalczania pożarów wewnętrznych i zewnętrznych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509120"/>
            <a:ext cx="8100392" cy="21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l-PL" sz="2400" dirty="0"/>
              <a:t>Działania ratowniczo-gaśnicze w trakcie pożarów zewnętrznych.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/>
              <a:t>obrona obiektów przyległych,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/>
              <a:t>natarcie na ognisko pożaru,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/>
              <a:t>ratowanie mienia i zwierząt,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http://puls.edu.pl/sites/default/files/images/Ewakuacja%20zwierzat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952" y="3895660"/>
            <a:ext cx="3960000" cy="2629684"/>
          </a:xfrm>
          <a:prstGeom prst="rect">
            <a:avLst/>
          </a:prstGeom>
          <a:noFill/>
        </p:spPr>
      </p:pic>
      <p:pic>
        <p:nvPicPr>
          <p:cNvPr id="18436" name="Picture 4" descr="http://puls.edu.pl/sites/default/files/images/Ewakuacja%20zwierzat%2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480" y="3895654"/>
            <a:ext cx="3960000" cy="262969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79512" y="6550223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http://puls.edu.pl/sites/default/files/images/Ewakuacja%20zwierzat%201.jpg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932040" y="6556702"/>
            <a:ext cx="293407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/>
              <a:t>http://puls.edu.pl/sites/default/files/images/Ewakuacja%20zwierzat%202.jpg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l-PL" sz="2400" dirty="0"/>
              <a:t>Działania ratowniczo-gaśnicze w trakcie pożarów zewnętrznych.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/>
              <a:t>obrona obiektów przyległych – obrona podejmowana jest, kiedy nie ma wystarczających sił i środków na przeprowadzenie natarcia. Jest również najczęściej prowadzona równolegle z natarciem, z uwagi na bliskość obiektów zagrożonych.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79512" y="6550223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http://www.chwaszczyno.pl/images/2014/2014-11/pozar-stodoly3.jpg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932040" y="6556702"/>
            <a:ext cx="421196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/>
              <a:t>http://www.zabrodzie.osp.org.pl/wp-content/gallery/pozar-stodola-obora-zabrodzie-09-06-2011/dsc01556.jpg</a:t>
            </a:r>
          </a:p>
        </p:txBody>
      </p:sp>
      <p:pic>
        <p:nvPicPr>
          <p:cNvPr id="6146" name="Picture 2" descr="http://www.chwaszczyno.pl/images/2014/2014-11/pozar-stodoly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933056"/>
            <a:ext cx="4480000" cy="2520000"/>
          </a:xfrm>
          <a:prstGeom prst="rect">
            <a:avLst/>
          </a:prstGeom>
          <a:noFill/>
        </p:spPr>
      </p:pic>
      <p:pic>
        <p:nvPicPr>
          <p:cNvPr id="6148" name="Picture 4" descr="http://www.zabrodzie.osp.org.pl/wp-content/gallery/pozar-stodola-obora-zabrodzie-09-06-2011/dsc015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3933056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l-PL" sz="2400" dirty="0"/>
              <a:t>Działania ratowniczo-gaśnicze w trakcie pożarów zewnętrznych.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/>
              <a:t>natarcie na ognisko pożaru </a:t>
            </a:r>
            <a:r>
              <a:rPr lang="pl-PL" sz="2000" dirty="0"/>
              <a:t>– prowadzone jest, gdy mamy wystarczające siły i  środki. Wymagana wydajność będzie się wahać zależnie od obiektu, stadium pożaru i dopływu tlenu. Dla obiektów innych niż mieszkalne powinna zazwyczaj zawierać się w przedziale około 8-20 l//min na każdy m</a:t>
            </a:r>
            <a:r>
              <a:rPr lang="pl-PL" sz="2000" baseline="30000" dirty="0"/>
              <a:t>2</a:t>
            </a:r>
            <a:r>
              <a:rPr lang="pl-PL" sz="2000" dirty="0"/>
              <a:t> powierzchni pożaru (np. 100m</a:t>
            </a:r>
            <a:r>
              <a:rPr lang="pl-PL" sz="2000" baseline="30000" dirty="0"/>
              <a:t>2</a:t>
            </a:r>
            <a:r>
              <a:rPr lang="pl-PL" sz="2000" dirty="0"/>
              <a:t> to wymagana wydajność rzędu 800-2000 l/min, zależnie od sytuacji)..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0" y="6597353"/>
            <a:ext cx="56521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http://3.bp.blogspot.com/-dqFG3KXfIG4/VWMR2gEPheI/</a:t>
            </a:r>
            <a:r>
              <a:rPr lang="pl-PL" sz="700" dirty="0" err="1"/>
              <a:t>AAAAAAAAIsQ</a:t>
            </a:r>
            <a:r>
              <a:rPr lang="pl-PL" sz="700" dirty="0"/>
              <a:t>/SIPTP01mWV4/s640/DSC_0447.JPG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092280" y="6628710"/>
            <a:ext cx="206997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/>
              <a:t>http://m.wm.pl/2015/08/orig/dsc0190-89077-264160.jpg</a:t>
            </a:r>
          </a:p>
        </p:txBody>
      </p:sp>
      <p:pic>
        <p:nvPicPr>
          <p:cNvPr id="4098" name="Picture 2" descr="http://3.bp.blogspot.com/-dqFG3KXfIG4/VWMR2gEPheI/AAAAAAAAIsQ/SIPTP01mWV4/s640/DSC_0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077072"/>
            <a:ext cx="3851160" cy="2484000"/>
          </a:xfrm>
          <a:prstGeom prst="rect">
            <a:avLst/>
          </a:prstGeom>
          <a:noFill/>
        </p:spPr>
      </p:pic>
      <p:pic>
        <p:nvPicPr>
          <p:cNvPr id="4100" name="Picture 4" descr="http://m.wm.pl/2015/08/orig/dsc0190-89077-2641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2823" y="4077072"/>
            <a:ext cx="3709657" cy="248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l-PL" sz="2400" dirty="0"/>
              <a:t>Działania ratowniczo-gaśnicze w trakcie pożarów zewnętrznych.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/>
              <a:t>ratowanie mienia i zwierząt  - rozpoznanie oraz działania w zakresie ratowania (ewakuacji) zwierząt i mienia powinno uwzględnić właściciela obiektu/opiekuna zwierząt.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http://puls.edu.pl/sites/default/files/images/Ewakuacja%20zwierzat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952" y="3895660"/>
            <a:ext cx="3960000" cy="2629684"/>
          </a:xfrm>
          <a:prstGeom prst="rect">
            <a:avLst/>
          </a:prstGeom>
          <a:noFill/>
        </p:spPr>
      </p:pic>
      <p:pic>
        <p:nvPicPr>
          <p:cNvPr id="18436" name="Picture 4" descr="http://puls.edu.pl/sites/default/files/images/Ewakuacja%20zwierzat%2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480" y="3895654"/>
            <a:ext cx="3960000" cy="262969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79512" y="6550223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http://puls.edu.pl/sites/default/files/images/Ewakuacja%20zwierzat%201.jpg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932040" y="6556702"/>
            <a:ext cx="293407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/>
              <a:t>http://puls.edu.pl/sites/default/files/images/Ewakuacja%20zwierzat%202.jpg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pl-PL" sz="2400" dirty="0"/>
              <a:t>Działania ratowniczo-gaśnicze w trakcie pożarów zewnętrznych.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pl-PL" sz="2400" dirty="0"/>
              <a:t>gaszenie maszyn rolniczych – utrudnienia wynikają z występowania pożarów ukrytych (konieczna rozbiórka lub wykorzystanie lanc), nagromadzenia płodów, dużej ilości paliwa (opony, izolacje, tapicerka, ładunek – podobnie jak przy pożarach w transporcie).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251520" y="6685329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http://www.psp.wlkp.pl/files/image/1503k/2014/08/kombajn2.JPG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38085"/>
          <a:stretch>
            <a:fillRect/>
          </a:stretch>
        </p:blipFill>
        <p:spPr bwMode="auto">
          <a:xfrm>
            <a:off x="-5653136" y="2492896"/>
            <a:ext cx="4896544" cy="277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777955" y="3447182"/>
            <a:ext cx="3115880" cy="36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psp.wlkp.pl/files/image/1503k/2014/08/kombajn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19" y="3789040"/>
            <a:ext cx="5126783" cy="2880320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6804248" y="6685329"/>
            <a:ext cx="237626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700" dirty="0"/>
              <a:t>https://www.youtube.com/watch?v=cCGOeROUTq4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-36512" y="6669360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S. Kokot-Góra, </a:t>
            </a:r>
            <a:r>
              <a:rPr lang="pl-PL" sz="700" i="1" dirty="0"/>
              <a:t>Techniki operowania prądami gaśniczymi</a:t>
            </a:r>
            <a:r>
              <a:rPr lang="pl-PL" sz="700" dirty="0"/>
              <a:t>, Opole: </a:t>
            </a:r>
            <a:r>
              <a:rPr lang="pl-PL" sz="700" dirty="0" err="1"/>
              <a:t>AirPress</a:t>
            </a:r>
            <a:endParaRPr lang="pl-PL" sz="700" dirty="0"/>
          </a:p>
        </p:txBody>
      </p:sp>
      <p:pic>
        <p:nvPicPr>
          <p:cNvPr id="10" name="Obraz 9" descr="IMGP5680.JPG"/>
          <p:cNvPicPr>
            <a:picLocks noChangeAspect="1"/>
          </p:cNvPicPr>
          <p:nvPr/>
        </p:nvPicPr>
        <p:blipFill>
          <a:blip r:embed="rId4" cstate="print"/>
          <a:srcRect l="27146"/>
          <a:stretch>
            <a:fillRect/>
          </a:stretch>
        </p:blipFill>
        <p:spPr>
          <a:xfrm>
            <a:off x="107504" y="2636912"/>
            <a:ext cx="4390188" cy="4032448"/>
          </a:xfrm>
          <a:prstGeom prst="rect">
            <a:avLst/>
          </a:prstGeom>
        </p:spPr>
      </p:pic>
      <p:pic>
        <p:nvPicPr>
          <p:cNvPr id="12" name="Obraz 11" descr="IMGP5697.JPG"/>
          <p:cNvPicPr>
            <a:picLocks noChangeAspect="1"/>
          </p:cNvPicPr>
          <p:nvPr/>
        </p:nvPicPr>
        <p:blipFill>
          <a:blip r:embed="rId5" cstate="print"/>
          <a:srcRect l="27146"/>
          <a:stretch>
            <a:fillRect/>
          </a:stretch>
        </p:blipFill>
        <p:spPr>
          <a:xfrm>
            <a:off x="4644568" y="2635315"/>
            <a:ext cx="4391928" cy="4034045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07504" y="1556792"/>
            <a:ext cx="439200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/>
              <a:t>Krótki puls </a:t>
            </a:r>
            <a:r>
              <a:rPr lang="pl-PL" sz="1600" dirty="0"/>
              <a:t>– chłodzenie gazów pożarowych, szybkie podanie wody, około 100-150 l/min, stosuje się w przestrzeniach mieszkalnych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644496" y="1556792"/>
            <a:ext cx="43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/>
              <a:t>Długi puls </a:t>
            </a:r>
            <a:r>
              <a:rPr lang="pl-PL" sz="1600" dirty="0"/>
              <a:t>– chłodzenie gazów pożarowych, wolniejsze podanie wody, około 200-250 l/min, stosuje się w przestrzeniach przemysłowych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Obraz 15" descr="S00464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504" y="1412777"/>
            <a:ext cx="4500000" cy="299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3" descr="E:\Szymon\Dropbox\Pożary\2015 rewolucja\prezentacja\7\S00564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0" y="3662745"/>
            <a:ext cx="4500000" cy="30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-36512" y="6669360"/>
            <a:ext cx="32403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S. Kokot-Góra, </a:t>
            </a:r>
            <a:r>
              <a:rPr lang="pl-PL" sz="700" i="1" dirty="0"/>
              <a:t>Techniki operowania prądami gaśniczymi</a:t>
            </a:r>
            <a:r>
              <a:rPr lang="pl-PL" sz="700" dirty="0"/>
              <a:t>, Opole: </a:t>
            </a:r>
            <a:r>
              <a:rPr lang="pl-PL" sz="700" dirty="0" err="1"/>
              <a:t>AirPress</a:t>
            </a:r>
            <a:endParaRPr lang="pl-PL" sz="700" dirty="0"/>
          </a:p>
        </p:txBody>
      </p:sp>
      <p:sp>
        <p:nvSpPr>
          <p:cNvPr id="12" name="Prostokąt 11"/>
          <p:cNvSpPr/>
          <p:nvPr/>
        </p:nvSpPr>
        <p:spPr>
          <a:xfrm>
            <a:off x="107504" y="2742019"/>
            <a:ext cx="43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err="1"/>
              <a:t>Ołówkowanie</a:t>
            </a:r>
            <a:r>
              <a:rPr lang="pl-PL" sz="1600" b="1" dirty="0"/>
              <a:t> </a:t>
            </a:r>
            <a:r>
              <a:rPr lang="pl-PL" sz="1600" dirty="0"/>
              <a:t>– strzelanie do palących się lub rozkładających termicznie paliw małymi dawkami wody w celu chłodzenia i gaszenia.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644008" y="4437112"/>
            <a:ext cx="43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/>
              <a:t>Malowanie </a:t>
            </a:r>
            <a:r>
              <a:rPr lang="pl-PL" sz="1600" dirty="0"/>
              <a:t>– wysyłanie lobem niewielkich ilości wody przy niepełnym otwarciu zaworu do palących się lub rozkładających termicznie </a:t>
            </a:r>
            <a:r>
              <a:rPr lang="pl-PL" sz="1600"/>
              <a:t>paliw w </a:t>
            </a:r>
            <a:r>
              <a:rPr lang="pl-PL" sz="1600" dirty="0"/>
              <a:t>celu chłodzenia i gaszenia.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-36512" y="6597352"/>
            <a:ext cx="38884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/>
              <a:t>Wentylatory i wentylacja w straży. Cz. 1</a:t>
            </a:r>
            <a:r>
              <a:rPr lang="en-US" sz="900" dirty="0"/>
              <a:t>. </a:t>
            </a:r>
            <a:r>
              <a:rPr lang="pl-PL" sz="900" dirty="0"/>
              <a:t>S</a:t>
            </a:r>
            <a:r>
              <a:rPr lang="en-US" sz="900" dirty="0"/>
              <a:t>. </a:t>
            </a:r>
            <a:r>
              <a:rPr lang="pl-PL" sz="900" dirty="0"/>
              <a:t>Kokot-Góra</a:t>
            </a:r>
            <a:r>
              <a:rPr lang="en-US" sz="900" dirty="0"/>
              <a:t>, </a:t>
            </a:r>
            <a:r>
              <a:rPr lang="pl-PL" sz="900" dirty="0"/>
              <a:t>W akcji 2/2016</a:t>
            </a:r>
            <a:endParaRPr lang="pl-PL" sz="800" dirty="0"/>
          </a:p>
        </p:txBody>
      </p:sp>
      <p:pic>
        <p:nvPicPr>
          <p:cNvPr id="8" name="Obraz 7" descr="https://lh3.googleusercontent.com/CuuCJlU9ER7ZDXUGvlL0VLgkvq853r7iju3u5RMgGmoKXGcv2meQVerCZEFUT4Cr52d7m0q8I2Dz8BVnW9VAVrLKztDiorOXb_hzWmeHwfagMWVLOciYq5cvRm-1ICFz4KF_fGF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7624" y="1192445"/>
            <a:ext cx="7236296" cy="540490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-36512" y="6597352"/>
            <a:ext cx="42484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Fog Attack</a:t>
            </a:r>
            <a:r>
              <a:rPr lang="en-US" sz="900" dirty="0"/>
              <a:t>. P. </a:t>
            </a:r>
            <a:r>
              <a:rPr lang="en-US" sz="900" dirty="0" err="1"/>
              <a:t>Grimwood</a:t>
            </a:r>
            <a:r>
              <a:rPr lang="en-US" sz="900" dirty="0"/>
              <a:t>, </a:t>
            </a:r>
            <a:r>
              <a:rPr lang="en-US" sz="900" dirty="0" err="1"/>
              <a:t>FMJ</a:t>
            </a:r>
            <a:r>
              <a:rPr lang="en-US" sz="900" dirty="0"/>
              <a:t> International Publications, Ltd, UK, 1992</a:t>
            </a:r>
            <a:endParaRPr lang="pl-PL" sz="8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628485"/>
            <a:ext cx="8712968" cy="468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Taktyczna wentylacja </a:t>
            </a:r>
            <a:r>
              <a:rPr lang="pl-PL" sz="2800" dirty="0"/>
              <a:t>są to czynności </a:t>
            </a:r>
            <a:r>
              <a:rPr lang="pl-PL" sz="2800" dirty="0">
                <a:solidFill>
                  <a:srgbClr val="0070C0"/>
                </a:solidFill>
              </a:rPr>
              <a:t>wentylowania</a:t>
            </a:r>
            <a:r>
              <a:rPr lang="pl-PL" sz="2800" dirty="0"/>
              <a:t> lub </a:t>
            </a:r>
            <a:r>
              <a:rPr lang="pl-PL" sz="2800" dirty="0">
                <a:solidFill>
                  <a:srgbClr val="0070C0"/>
                </a:solidFill>
              </a:rPr>
              <a:t>izolowania</a:t>
            </a:r>
            <a:r>
              <a:rPr lang="pl-PL" sz="2800" dirty="0"/>
              <a:t> pożaru, podejmowane przez strażaków na miejscu zdarzenia, skierowane na uzyskanie od początku pożaru kontroli nad jego warunkami spalania, w celu zyskania przewagi taktycznej podczas wewnętrznych działań gaśniczych w budynkach.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572699" y="1570878"/>
            <a:ext cx="8295089" cy="6912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SzPct val="25000"/>
              <a:buNone/>
            </a:pPr>
            <a:r>
              <a:rPr lang="pl-PL" sz="2400" b="1" dirty="0"/>
              <a:t>Materiał nauczania</a:t>
            </a:r>
            <a:endParaRPr lang="pl-PL" sz="2400"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79510" y="2204864"/>
            <a:ext cx="8712970" cy="465313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None/>
            </a:pPr>
            <a:r>
              <a:rPr lang="pl-PL" sz="2400" dirty="0"/>
              <a:t>Prowadzenie działań ratowniczo-gaśniczych w trakcie pożarów zewnętrznych i wewnętrznych ze szczególnym uwzględnieniem budynków na terenach wiejskich, maszyn rolniczych, lasów i zbiorników zamkniętych.</a:t>
            </a:r>
          </a:p>
          <a:p>
            <a:pPr algn="just">
              <a:buNone/>
            </a:pPr>
            <a:endParaRPr lang="pl-PL" sz="2400" dirty="0"/>
          </a:p>
          <a:p>
            <a:pPr algn="just">
              <a:buNone/>
            </a:pPr>
            <a:r>
              <a:rPr lang="pl-PL" sz="2400" dirty="0"/>
              <a:t>Zagrożenia wynikające z prowadzenia działań ratowniczo-gaśniczych w budynkach i obiektach gospodarczych.</a:t>
            </a:r>
          </a:p>
          <a:p>
            <a:pPr algn="just">
              <a:buNone/>
            </a:pPr>
            <a:endParaRPr lang="pl-PL" sz="2400" dirty="0"/>
          </a:p>
          <a:p>
            <a:pPr algn="just">
              <a:buNone/>
            </a:pPr>
            <a:r>
              <a:rPr lang="pl-PL" sz="2400" dirty="0"/>
              <a:t>Wybrane elementy taktyki gaśniczej z uwzględnieniem specyfiki zagrożeń powiatu. </a:t>
            </a:r>
          </a:p>
          <a:p>
            <a:pPr algn="just">
              <a:buNone/>
            </a:pPr>
            <a:endParaRPr lang="pl-PL" sz="2400" dirty="0"/>
          </a:p>
          <a:p>
            <a:pPr algn="just">
              <a:buNone/>
            </a:pPr>
            <a:r>
              <a:rPr lang="pl-PL" sz="2400" dirty="0"/>
              <a:t>Techniki oddymiania pomieszczeń.</a:t>
            </a:r>
          </a:p>
          <a:p>
            <a:pPr algn="just">
              <a:buNone/>
            </a:pPr>
            <a:endParaRPr lang="pl-PL" sz="2400" dirty="0"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-36512" y="6597352"/>
            <a:ext cx="61926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/>
              <a:t>Regulamin rozwinięć samochodów ratowniczo-gaśniczych – Projekt</a:t>
            </a:r>
            <a:r>
              <a:rPr lang="pl-PL" sz="900" dirty="0"/>
              <a:t>, KG </a:t>
            </a:r>
            <a:r>
              <a:rPr lang="pl-PL" sz="900" dirty="0" err="1"/>
              <a:t>PSP</a:t>
            </a:r>
            <a:r>
              <a:rPr lang="pl-PL" sz="900" dirty="0"/>
              <a:t> 2016</a:t>
            </a:r>
            <a:endParaRPr lang="pl-PL" sz="8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322027"/>
            <a:ext cx="871296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800"/>
              </a:spcAft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wentylacji taktycznej:</a:t>
            </a:r>
          </a:p>
          <a:p>
            <a:pPr lvl="0" algn="just">
              <a:spcAft>
                <a:spcPts val="1800"/>
              </a:spcAft>
            </a:pPr>
            <a:r>
              <a:rPr lang="pl-PL" sz="2800" b="1" dirty="0">
                <a:solidFill>
                  <a:srgbClr val="0070C0"/>
                </a:solidFill>
              </a:rPr>
              <a:t>Decyzja</a:t>
            </a:r>
            <a:r>
              <a:rPr lang="pl-PL" sz="2800" dirty="0"/>
              <a:t> o stosowaniu wentylacji taktycznej może zostać wdrożona dopiero po osiągnięciu gotowości do podawania </a:t>
            </a:r>
            <a:r>
              <a:rPr lang="pl-PL" sz="2800" b="1" dirty="0">
                <a:solidFill>
                  <a:srgbClr val="0070C0"/>
                </a:solidFill>
              </a:rPr>
              <a:t>skutecznych prądów gaśniczych </a:t>
            </a:r>
            <a:r>
              <a:rPr lang="pl-PL" sz="2800" dirty="0"/>
              <a:t>na ognisko pożaru. Wyjątkiem od tej zasady jest stosowanie </a:t>
            </a:r>
            <a:r>
              <a:rPr lang="pl-PL" sz="2800" b="1" dirty="0">
                <a:solidFill>
                  <a:srgbClr val="0070C0"/>
                </a:solidFill>
              </a:rPr>
              <a:t>anty-wentylacji, czyli izolowania </a:t>
            </a:r>
            <a:r>
              <a:rPr lang="pl-PL" sz="2800" dirty="0"/>
              <a:t>pomieszczeń od napływu tlenu z powietrza.</a:t>
            </a:r>
          </a:p>
          <a:p>
            <a:pPr lvl="0" algn="just">
              <a:spcAft>
                <a:spcPts val="1800"/>
              </a:spcAft>
            </a:pPr>
            <a:r>
              <a:rPr lang="pl-PL" sz="2800" dirty="0"/>
              <a:t>Należy zawsze rozważyć obecność </a:t>
            </a:r>
            <a:r>
              <a:rPr lang="pl-PL" sz="2800" b="1" dirty="0">
                <a:solidFill>
                  <a:srgbClr val="FF0000"/>
                </a:solidFill>
              </a:rPr>
              <a:t>wiatru</a:t>
            </a:r>
            <a:r>
              <a:rPr lang="pl-PL" sz="2800" dirty="0"/>
              <a:t> oraz jego potencjalny wpływ na wymianę gazową w obiekcie, przed udrożnieniem jakichkolwiek otworów w obiekcie (drzwi, okien itd.).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616601"/>
            <a:ext cx="8712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pl-PL" sz="2800" dirty="0"/>
              <a:t>Wszelkie </a:t>
            </a:r>
            <a:r>
              <a:rPr lang="pl-PL" sz="2800" b="1" dirty="0">
                <a:solidFill>
                  <a:srgbClr val="0070C0"/>
                </a:solidFill>
              </a:rPr>
              <a:t>czynności</a:t>
            </a:r>
            <a:r>
              <a:rPr lang="pl-PL" sz="2800" dirty="0"/>
              <a:t> związane ze zmianą warunków wymiany gazowej mogą być wykonywane jedynie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polecenie lub za zgodą Kierującego Działaniem Ratowniczym</a:t>
            </a:r>
            <a:r>
              <a:rPr lang="pl-PL" sz="2800" dirty="0"/>
              <a:t> lub w uzasadnionych przypadkach (przy zdarzeniach o dużym rozmiarze i/lub rozbudowanej strukturze sił i środków) dowódcy odcinka bojowego.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-36512" y="6597352"/>
            <a:ext cx="61926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/>
              <a:t>Regulamin rozwinięć samochodów ratowniczo-gaśniczych – Projekt</a:t>
            </a:r>
            <a:r>
              <a:rPr lang="pl-PL" sz="900" dirty="0"/>
              <a:t>, KG </a:t>
            </a:r>
            <a:r>
              <a:rPr lang="pl-PL" sz="900" dirty="0" err="1"/>
              <a:t>PSP</a:t>
            </a:r>
            <a:r>
              <a:rPr lang="pl-PL" sz="900" dirty="0"/>
              <a:t> 2016</a:t>
            </a:r>
            <a:endParaRPr lang="pl-PL" sz="800" dirty="0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Czynności te powinny być również ogłaszane do wiadomości wszystkich stanowisk, na pracę których mogą wpłynąć. Do czynności tych zaliczymy: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anty-wentylację,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czyli izolowanie pożaru, wykonywane poprzez zamykanie lub zasłanianie otworów (zamknięcie okna lub drzwi, sprawienie kurtyny dymowej w drzwiach itp.),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wentylację grawitacyjną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czyli wykorzystanie różnicy w gęstości gazów pożarowych i powietrza wynikającej z różnicy temperatur w celu usunięcia dymu, przy zachowaniu takich proporcji, aby powierzchnia otworu wlotowego (lub łączna powierzchnia otworów, w przypadku wykorzystania kilku wlotów powietrza) powinna być większa od powierzchni otworu (-ów) wylotowego.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36512" y="6597352"/>
            <a:ext cx="61926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/>
              <a:t>Regulamin rozwinięć samochodów ratowniczo-gaśniczych – Projekt</a:t>
            </a:r>
            <a:r>
              <a:rPr lang="pl-PL" sz="900" dirty="0"/>
              <a:t>, KG </a:t>
            </a:r>
            <a:r>
              <a:rPr lang="pl-PL" sz="900" dirty="0" err="1"/>
              <a:t>PSP</a:t>
            </a:r>
            <a:r>
              <a:rPr lang="pl-PL" sz="900" dirty="0"/>
              <a:t> 2016</a:t>
            </a:r>
            <a:endParaRPr lang="pl-PL" sz="800" dirty="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508586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Czynności te powinny być również ogłaszane do wiadomości wszystkich stanowisk, na pracę których mogą wpłynąć. Do czynności tych zaliczymy:</a:t>
            </a:r>
            <a:endParaRPr kumimoji="0" lang="pl-PL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7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wentylację wymuszoną</a:t>
            </a:r>
            <a:r>
              <a:rPr kumimoji="0" lang="pl-PL" sz="17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l-PL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którą podzielić można na nadmuchową (nadciśnieniową) i wyciągową (podciśnieniową).</a:t>
            </a:r>
            <a:endParaRPr kumimoji="0" lang="pl-PL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7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wentylację nadciśnieniową</a:t>
            </a:r>
            <a:r>
              <a:rPr kumimoji="0" lang="pl-PL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realizowaną przy użyciu wentylatorów osiowych tradycyjnych (wytwarzających strugę o kształcie stożka) lub typu turbo (wytwarzających strugę o kształcie walca) lub rzadziej przy użyciu prądu rozproszonego wody. Wentylacja nadciśnienia polega na wtłaczaniu przez otwór wlotowy powietrza (przy wykorzystaniu prądu wody – powietrza z mgłą wodną) w celu podniesienia ciśnienia w obiekcie i ukierunkowania przepływu gazów na zewnątrz przez obrany wcześniej wylot, wzdłuż zaplanowanej ścieżki przepływu.</a:t>
            </a:r>
            <a:endParaRPr lang="pl-PL" sz="1700" b="1" dirty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7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7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wentylację podciśnieniową</a:t>
            </a:r>
            <a:r>
              <a:rPr kumimoji="0" lang="pl-PL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realizowaną przy użyciu wentylatorów wyciągowych lub rzadziej przy użyciu prądu rozproszonego wody. Wentylacja podciśnieniowa polega na wytworzeniu podciśnienia i usuwaniu dymu na zewnątrz poprzez jego wyciąganie. Jest to metoda mniej wydajna niż wentylacja nadciśnieniowa.</a:t>
            </a:r>
            <a:r>
              <a:rPr kumimoji="0" lang="pl-PL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-36512" y="6654552"/>
            <a:ext cx="91805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" i="1" dirty="0"/>
              <a:t>Regulamin rozwinięć samochodów ratowniczo-gaśniczych – Projekt</a:t>
            </a:r>
            <a:r>
              <a:rPr lang="pl-PL" sz="900" dirty="0"/>
              <a:t>, KG </a:t>
            </a:r>
            <a:r>
              <a:rPr lang="pl-PL" sz="900" dirty="0" err="1"/>
              <a:t>PSP</a:t>
            </a:r>
            <a:r>
              <a:rPr lang="pl-PL" sz="900" dirty="0"/>
              <a:t> 2016</a:t>
            </a:r>
            <a:endParaRPr lang="pl-PL" sz="800" dirty="0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petrolmeccanica.com.pl/pom/nov3.jpg"/>
          <p:cNvPicPr>
            <a:picLocks noChangeAspect="1" noChangeArrowheads="1"/>
          </p:cNvPicPr>
          <p:nvPr/>
        </p:nvPicPr>
        <p:blipFill>
          <a:blip r:embed="rId4"/>
          <a:srcRect l="3538" t="4809" r="4325" b="5973"/>
          <a:stretch>
            <a:fillRect/>
          </a:stretch>
        </p:blipFill>
        <p:spPr bwMode="auto">
          <a:xfrm>
            <a:off x="-1" y="1484784"/>
            <a:ext cx="9111105" cy="5373216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0" y="6669360"/>
            <a:ext cx="213712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http://www.petrolmeccanica.com.pl/pom/nov3.jpg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Zbiornik</a:t>
            </a:r>
            <a:r>
              <a:rPr kumimoji="0" lang="pl-PL" sz="2000" b="1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naziemny</a:t>
            </a:r>
            <a:endParaRPr kumimoji="0" lang="pl-PL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 descr="http://www.petrolmeccanica.com.pl/pom/r10f.jpg"/>
          <p:cNvPicPr>
            <a:picLocks noChangeAspect="1" noChangeArrowheads="1"/>
          </p:cNvPicPr>
          <p:nvPr/>
        </p:nvPicPr>
        <p:blipFill>
          <a:blip r:embed="rId4"/>
          <a:srcRect l="2173" t="4585" r="19516" b="8298"/>
          <a:stretch>
            <a:fillRect/>
          </a:stretch>
        </p:blipFill>
        <p:spPr bwMode="auto">
          <a:xfrm>
            <a:off x="-1" y="3645024"/>
            <a:ext cx="9103962" cy="2748528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6669940"/>
            <a:ext cx="23791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http://www.petrolmeccanica.com.pl/pom/r10f.jpg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Zbiornik</a:t>
            </a:r>
            <a:r>
              <a:rPr kumimoji="0" lang="pl-PL" sz="2000" b="1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podziemny</a:t>
            </a:r>
            <a:endParaRPr kumimoji="0" lang="pl-PL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3998" cy="525658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buSzPct val="100000"/>
              <a:buNone/>
            </a:pPr>
            <a:r>
              <a:rPr lang="pl-PL" sz="2000" b="1" dirty="0"/>
              <a:t>Zasady bezpieczeństwa podczas prowadzenia działań przy występowaniu zbiorników zamkniętych oraz cieczy palnych i gazów skroplonych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/>
              <a:t>Wyznaczenie strefy zagrożonej wybuchem (promień co najmniej 150 m, z uwagi na </a:t>
            </a:r>
            <a:r>
              <a:rPr lang="pl-PL" sz="2000" dirty="0" err="1"/>
              <a:t>odłamkowanie</a:t>
            </a:r>
            <a:r>
              <a:rPr lang="pl-PL" sz="2000" dirty="0"/>
              <a:t> należy jednak strefę powiększyć do kilkuset metrów),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/>
              <a:t>Pełna ochrona osobista w tym ochrona układu oddechowego, zabezpieczenie prądem rozproszonym (parasol wodny),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/>
              <a:t>Ograniczenie liczebności strażaków przebywających w strefie do minimum,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/>
              <a:t>Ostrożność przed mogącymi się pojawić aerozolami (ciecz wyrzucana pod ciśnieniem w formie kropelek) – bardzo silne zamrażanie obiektów opryskanych aerozolem,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/>
              <a:t>Zwracanie uwagi na płomień i kierunek wiatru,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/>
              <a:t>Podczas emisji bez zapłonu – wyeliminowanie potencjalnych źródeł zapłonu, rozrzedzanie mieszaniny (obniżanie stężenia).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000" dirty="0"/>
              <a:t>Zakaz używania urządzeń (poza urządzeniami w wykonaniu Ex) oraz narzędzi </a:t>
            </a:r>
            <a:r>
              <a:rPr lang="pl-PL" sz="2000" dirty="0" err="1"/>
              <a:t>iskrzacych</a:t>
            </a:r>
            <a:r>
              <a:rPr lang="pl-PL" sz="2000" dirty="0"/>
              <a:t>.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endParaRPr lang="pl-PL" sz="20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340768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2400" b="1" dirty="0"/>
              <a:t>Zagrożenia związane ze zwalczaniem pożarów na terenach wiejskich: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/>
              <a:t>Duże obciążenie ogniowe (dużo sprzętu, paliwa, maszyny, płody rolne itd.).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/>
              <a:t>Brak podziału obiektów na strefy – pożar rozprzestrzenia się szybko na cały obiekt,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 descr="http://i.wm.pl/00/07/52/69/f/zdje-cie-z-miejsca-poz-aru-w-gm-dz-wierzuty-3-picture55d1e58c0c2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3101875"/>
            <a:ext cx="5004048" cy="375612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6579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700" dirty="0"/>
              <a:t>http://i.wm.pl/00/07/52/69/f/zdje-cie-z-miejsca-poz-aru-w-gm-dz-wierzuty-3-picture55d1e58c0c261.jpg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2400" b="1" dirty="0"/>
              <a:t>Zagrożenia związane ze zwalczaniem pożarów na terenach wiejskich:</a:t>
            </a:r>
          </a:p>
          <a:p>
            <a:pPr marL="34290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/>
              <a:t>Często palna konstrukcja dachu (deski, papa, strzecha itd.), czasem palna konstrukcja ścian (deski – stodoły),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/>
              <a:t>Swobodny dostęp powietrza do strefy spalania,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i.wm.pl/00/07/52/69/f/zdje-cie-z-miejsca-poz-aru-w-gm-dz-wierzuty-7-picture55d1e5dbce6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3318075"/>
            <a:ext cx="4716016" cy="353992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600" dirty="0"/>
              <a:t>http://i.wm.pl/00/07/52/69/f/zdje-cie-z-miejsca-poz-aru-w-gm-dz-wierzuty-7-picture55d1e5dbce61a.jpg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Taktyka zwalczania pożarów wewnętrznych i zewnętrznych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0" y="1556791"/>
            <a:ext cx="9143998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2400" b="1" dirty="0"/>
              <a:t>Zagrożenia związane ze zwalczaniem pożarów na terenach wiejskich: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/>
              <a:t>Zwarta zabudowa – zagrożenie przenoszeniem się pożaru na inne obiekty,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Noto Sans Symbols"/>
              <a:buChar char="▪"/>
            </a:pPr>
            <a:r>
              <a:rPr lang="pl-PL" sz="2400" dirty="0"/>
              <a:t>Obecność zwierząt hodowlanych – zagrożenie ze względu na instynktowne działania, strach itp.</a:t>
            </a:r>
          </a:p>
          <a:p>
            <a:pPr marL="0" lvl="0" indent="0" algn="just">
              <a:buClr>
                <a:srgbClr val="000000"/>
              </a:buClr>
              <a:buNone/>
            </a:pPr>
            <a:endParaRPr lang="pl-PL" sz="2400" dirty="0"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6" name="Picture 2" descr="http://i.wm.pl/00/07/52/69/f/zdje-cie-z-miejsca-poz-aru-w-gm-dz-wierzuty-picture55d1e62601a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3534279"/>
            <a:ext cx="4427984" cy="3323722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685329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700" dirty="0"/>
              <a:t>http://i.wm.pl/00/07/52/69/f/zdje-cie-z-miejsca-poz-aru-w-gm-dz-wierzuty-picture55d1e62601a07.jpg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/>
              <a:t>Trudności</a:t>
            </a:r>
            <a:r>
              <a:rPr lang="pl-PL" dirty="0"/>
              <a:t> w gaszeniu pożarów na terenach pozamiejskich wynikają często z niewystarczających zasobów wodnych. Wymaga to sprawnej organizacji zaopatrzenia wodnego. Wśród możliwych sposobów dostarczania wody wymienimy:</a:t>
            </a:r>
          </a:p>
          <a:p>
            <a:pPr marL="177800" indent="0" algn="just">
              <a:buNone/>
            </a:pPr>
            <a:r>
              <a:rPr lang="pl-PL" dirty="0"/>
              <a:t>- dowożenie,</a:t>
            </a:r>
          </a:p>
          <a:p>
            <a:pPr marL="177800" indent="0" algn="just">
              <a:buNone/>
            </a:pPr>
            <a:r>
              <a:rPr lang="pl-PL" dirty="0"/>
              <a:t>- przepompowywanie,</a:t>
            </a:r>
          </a:p>
          <a:p>
            <a:pPr marL="177800" indent="0" algn="just">
              <a:buNone/>
            </a:pPr>
            <a:r>
              <a:rPr lang="pl-PL" dirty="0"/>
              <a:t>- przetłaczanie,</a:t>
            </a:r>
          </a:p>
          <a:p>
            <a:pPr marL="177800" indent="0" algn="just">
              <a:buNone/>
            </a:pPr>
            <a:r>
              <a:rPr lang="pl-PL" dirty="0"/>
              <a:t>- system mieszany.</a:t>
            </a:r>
          </a:p>
          <a:p>
            <a:pPr marL="177800" indent="0" algn="just">
              <a:buNone/>
            </a:pPr>
            <a:endParaRPr lang="pl-PL" dirty="0"/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6</a:t>
            </a:fld>
            <a:endParaRPr lang="pl-PL" altLang="pl-PL"/>
          </a:p>
        </p:txBody>
      </p:sp>
      <p:sp>
        <p:nvSpPr>
          <p:cNvPr id="12" name="Shape 106"/>
          <p:cNvSpPr txBox="1">
            <a:spLocks/>
          </p:cNvSpPr>
          <p:nvPr/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Taktyka zwalczania pożarów wewnętrznych i zewnętrznych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lnSpcReduction="10000"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/>
              <a:t>Dowożenie</a:t>
            </a:r>
            <a:r>
              <a:rPr lang="pl-PL" dirty="0"/>
              <a:t> – polega na przewożeniu wody pomiędzy punktem jej czerpania, a miejscem prowadzenia działań gaśniczych przy wykorzystaniu typowych samochodów ratowniczo-gaśniczych wyposażonych w zbiornik wody.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7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13176"/>
            <a:ext cx="8282367" cy="1704578"/>
          </a:xfrm>
          <a:prstGeom prst="rect">
            <a:avLst/>
          </a:prstGeom>
        </p:spPr>
      </p:pic>
      <p:sp>
        <p:nvSpPr>
          <p:cNvPr id="12" name="Shape 106"/>
          <p:cNvSpPr txBox="1">
            <a:spLocks/>
          </p:cNvSpPr>
          <p:nvPr/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Taktyka zwalczania pożarów wewnętrznych i zewnętrznych</a:t>
            </a: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77500" lnSpcReduction="20000"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/>
              <a:t>Przepompowywanie</a:t>
            </a:r>
            <a:r>
              <a:rPr lang="pl-PL" dirty="0"/>
              <a:t> – polega na przesyłaniu wody za pomocą węży pożarniczych pomiędzy nasadą tłoczną pompy, a zbiornikiem, z którego czerpie kolejna pompa ustawiona szeregowo w kierunku pożaru.  Odległość pomiędzy kolejnymi pompami jest zależnością pomiędzy oczekiwaną wydajnością, średnicą zastosowanych węży, a stratami ciśnienia powstałymi w wężach oraz stratami powstałymi w wyniku różnicy poziomów.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8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defRPr/>
            </a:pPr>
            <a:r>
              <a:rPr lang="pl-PL" sz="2800" dirty="0"/>
              <a:t>Taktyka zwalczania pożarów wewnętrznych i zewnętrznych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2488"/>
            <a:ext cx="767863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>
              <a:latin typeface="Corbel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-36512" y="1484784"/>
            <a:ext cx="9180512" cy="3384376"/>
          </a:xfrm>
        </p:spPr>
        <p:txBody>
          <a:bodyPr>
            <a:normAutofit fontScale="85000" lnSpcReduction="20000"/>
          </a:bodyPr>
          <a:lstStyle/>
          <a:p>
            <a:pPr marL="177800" indent="0">
              <a:buNone/>
            </a:pPr>
            <a:r>
              <a:rPr lang="pl-PL" b="1" dirty="0">
                <a:cs typeface="Arial" panose="020B0604020202020204" pitchFamily="34" charset="0"/>
              </a:rPr>
              <a:t>Systemy dostarczania wody: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  <a:p>
            <a:pPr marL="177800" indent="0" algn="just">
              <a:buNone/>
            </a:pPr>
            <a:r>
              <a:rPr lang="pl-PL" b="1" dirty="0"/>
              <a:t>Przetłaczanie</a:t>
            </a:r>
            <a:r>
              <a:rPr lang="pl-PL" dirty="0"/>
              <a:t> – polega na przesyłaniu wody za pomocą węży pożarniczych pomiędzy nasadą tłoczną pompy, a nasadą ssącą kolejnej pompy ustawionej szeregowo w kierunku pożaru. Odległość pomiędzy kolejnymi pompami jest zależnością pomiędzy oczekiwaną wydajnością, średnicą zastosowanych węży, a stratami ciśnienia powstałymi w wężach oraz stratami powstałymi w wyniku różnicy poziomów.  </a:t>
            </a:r>
          </a:p>
          <a:p>
            <a:pPr marL="177800" indent="0">
              <a:buNone/>
            </a:pP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9</a:t>
            </a:fld>
            <a:endParaRPr lang="pl-PL" altLang="pl-PL"/>
          </a:p>
        </p:txBody>
      </p:sp>
      <p:sp>
        <p:nvSpPr>
          <p:cNvPr id="9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56084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defRPr/>
            </a:pPr>
            <a:r>
              <a:rPr lang="pl-PL" sz="2800" dirty="0"/>
              <a:t>Taktyka zwalczania pożarów wewnętrznych i zewnętrznych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08512"/>
            <a:ext cx="7497661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1904</Words>
  <Application>Microsoft Office PowerPoint</Application>
  <PresentationFormat>Pokaz na ekranie (4:3)</PresentationFormat>
  <Paragraphs>176</Paragraphs>
  <Slides>26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5" baseType="lpstr">
      <vt:lpstr>Noto Sans Symbols</vt:lpstr>
      <vt:lpstr>Corbel</vt:lpstr>
      <vt:lpstr>Arial Black</vt:lpstr>
      <vt:lpstr>Calibri</vt:lpstr>
      <vt:lpstr>Times New Roman</vt:lpstr>
      <vt:lpstr>Arial</vt:lpstr>
      <vt:lpstr>Wingdings</vt:lpstr>
      <vt:lpstr>Moduł</vt:lpstr>
      <vt:lpstr>Moduł</vt:lpstr>
      <vt:lpstr>TEMAT 20: 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Prezentacja programu PowerPoint</vt:lpstr>
      <vt:lpstr>Prezentacja programu PowerPoint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  <vt:lpstr>Taktyka zwalczania pożarów wewnętrznych i zewnętrznych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15  Zadania strażaków w zastępie</dc:title>
  <dc:creator>Szymon</dc:creator>
  <cp:lastModifiedBy>m.wroblewski</cp:lastModifiedBy>
  <cp:revision>358</cp:revision>
  <dcterms:modified xsi:type="dcterms:W3CDTF">2021-10-18T10:09:48Z</dcterms:modified>
</cp:coreProperties>
</file>