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cdc.gov/rabies/medical_care/index.html" TargetMode="External"/><Relationship Id="rId1" Type="http://schemas.openxmlformats.org/officeDocument/2006/relationships/hyperlink" Target="https://www.medicover.pl/o-zdrowiu/tezec-objawy-leczenie-i-szczepionka-na-tezec,2602,n,192" TargetMode="Externa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hyperlink" Target="https://www.cdc.gov/rabies/medical_care/index.html" TargetMode="External"/><Relationship Id="rId5" Type="http://schemas.openxmlformats.org/officeDocument/2006/relationships/hyperlink" Target="https://www.medicover.pl/o-zdrowiu/tezec-objawy-leczenie-i-szczepionka-na-tezec,2602,n,192" TargetMode="External"/><Relationship Id="rId4" Type="http://schemas.openxmlformats.org/officeDocument/2006/relationships/image" Target="../media/image4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0BFEB-5A18-437A-9706-0BB19CF1037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67F002-1FB5-4A48-BC07-2935257933C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 dirty="0">
              <a:solidFill>
                <a:schemeClr val="bg1"/>
              </a:solidFill>
            </a:rPr>
            <a:t>Wścieklizna jest śmiertelną chorobą odzwierzęcą, czyli przenoszoną ze zwierząt na człowieka. </a:t>
          </a:r>
          <a:endParaRPr lang="en-US" dirty="0">
            <a:solidFill>
              <a:schemeClr val="bg1"/>
            </a:solidFill>
          </a:endParaRPr>
        </a:p>
      </dgm:t>
    </dgm:pt>
    <dgm:pt modelId="{767301B9-0D92-469A-AF01-B0DAABB4E99F}" type="parTrans" cxnId="{B33F57EA-6EB9-4CD9-9A89-FA961432AB5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19A5A1-FB9A-4E70-992B-A8BEA6F59C1D}" type="sibTrans" cxnId="{B33F57EA-6EB9-4CD9-9A89-FA961432AB5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FD8A417-7BEF-4F76-BDCE-6B89AB74B93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 dirty="0">
              <a:solidFill>
                <a:schemeClr val="bg1"/>
              </a:solidFill>
            </a:rPr>
            <a:t>Jej przyczyną jest zakażenie wirusem wścieklizny, którego głównym rezerwuarem są dzikie zwierzęta drapieżne. </a:t>
          </a:r>
          <a:endParaRPr lang="en-US" dirty="0">
            <a:solidFill>
              <a:schemeClr val="bg1"/>
            </a:solidFill>
          </a:endParaRPr>
        </a:p>
      </dgm:t>
    </dgm:pt>
    <dgm:pt modelId="{B24B7BF9-BD05-4847-A4B8-7E6F08891CD3}" type="parTrans" cxnId="{C0F8B455-2401-4D4F-A90C-2B5E9C40C5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F640205-9FCD-42EF-95F1-317AE6A259E4}" type="sibTrans" cxnId="{C0F8B455-2401-4D4F-A90C-2B5E9C40C54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552E73-1812-4486-813C-F7FE85878D3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 dirty="0">
              <a:solidFill>
                <a:schemeClr val="bg1"/>
              </a:solidFill>
            </a:rPr>
            <a:t>Od dzikich zwierząt zakażenie może się szerzyć na nieszczepione zwierzęta domowe, czyli m.in. psy i koty, oraz ludzi, jeśli zostaną ugryzieni lub podrapani przez wściekłe zwierzę. </a:t>
          </a:r>
          <a:endParaRPr lang="en-US" dirty="0">
            <a:solidFill>
              <a:schemeClr val="bg1"/>
            </a:solidFill>
          </a:endParaRPr>
        </a:p>
      </dgm:t>
    </dgm:pt>
    <dgm:pt modelId="{7CFC63A2-2AA1-444A-82B5-9B6E2ED628C6}" type="parTrans" cxnId="{F4BFFB36-727C-4158-B194-FEE068A02E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69C188D-DF3D-4769-9BFB-92BCA1B6D094}" type="sibTrans" cxnId="{F4BFFB36-727C-4158-B194-FEE068A02E2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6C3E6AE-AFF0-4995-BCA1-9E36C632F6A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>
              <a:solidFill>
                <a:schemeClr val="bg1"/>
              </a:solidFill>
            </a:rPr>
            <a:t>Gdy dana osoba zaczyna wykazywać objawy wścieklizny, choroba prawie zawsze powoduje śmierć. </a:t>
          </a:r>
          <a:endParaRPr lang="en-US">
            <a:solidFill>
              <a:schemeClr val="bg1"/>
            </a:solidFill>
          </a:endParaRPr>
        </a:p>
      </dgm:t>
    </dgm:pt>
    <dgm:pt modelId="{B2B7213E-AF6C-4AA6-B483-6ADE22F2654A}" type="parTrans" cxnId="{946B6039-7451-403E-8A98-C0CF34BE0F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A27D8B-811F-4289-8212-FE8E5B440C44}" type="sibTrans" cxnId="{946B6039-7451-403E-8A98-C0CF34BE0F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1BEB7A-01F7-43AF-BC4D-652813D30C7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0" i="0" dirty="0">
              <a:solidFill>
                <a:schemeClr val="bg1"/>
              </a:solidFill>
            </a:rPr>
            <a:t>Z tego powodu każdy, kto jest narażony na ryzyko zarażenia się wścieklizną, powinien zaszczepić się przeciwko tej chorobie.</a:t>
          </a:r>
          <a:endParaRPr lang="en-US" dirty="0">
            <a:solidFill>
              <a:schemeClr val="bg1"/>
            </a:solidFill>
          </a:endParaRPr>
        </a:p>
      </dgm:t>
    </dgm:pt>
    <dgm:pt modelId="{E0E21085-8D2B-4659-A148-D6E1D9B7A224}" type="parTrans" cxnId="{FD2235B3-929E-46B6-AB9D-17FE0D41B9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881239-D0B4-438E-B60D-310C52D67E64}" type="sibTrans" cxnId="{FD2235B3-929E-46B6-AB9D-17FE0D41B9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9890CE-FC82-47FE-886E-0E4E54341716}" type="pres">
      <dgm:prSet presAssocID="{2400BFEB-5A18-437A-9706-0BB19CF10374}" presName="root" presStyleCnt="0">
        <dgm:presLayoutVars>
          <dgm:dir/>
          <dgm:resizeHandles val="exact"/>
        </dgm:presLayoutVars>
      </dgm:prSet>
      <dgm:spPr/>
    </dgm:pt>
    <dgm:pt modelId="{C099EC4A-5E51-4225-90A0-5FA1DE42CEEB}" type="pres">
      <dgm:prSet presAssocID="{9967F002-1FB5-4A48-BC07-2935257933CC}" presName="compNode" presStyleCnt="0"/>
      <dgm:spPr/>
    </dgm:pt>
    <dgm:pt modelId="{98A1660F-59DF-4EF1-81BD-68B1D580060B}" type="pres">
      <dgm:prSet presAssocID="{9967F002-1FB5-4A48-BC07-2935257933CC}" presName="bgRect" presStyleLbl="bgShp" presStyleIdx="0" presStyleCnt="5"/>
      <dgm:spPr/>
    </dgm:pt>
    <dgm:pt modelId="{E301C2C8-9535-49F7-8C28-CEE2B51ADBFB}" type="pres">
      <dgm:prSet presAssocID="{9967F002-1FB5-4A48-BC07-2935257933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karz weterynarii"/>
        </a:ext>
      </dgm:extLst>
    </dgm:pt>
    <dgm:pt modelId="{48C2A333-4EBC-46C0-A534-BBD86B7480A6}" type="pres">
      <dgm:prSet presAssocID="{9967F002-1FB5-4A48-BC07-2935257933CC}" presName="spaceRect" presStyleCnt="0"/>
      <dgm:spPr/>
    </dgm:pt>
    <dgm:pt modelId="{E9972B6E-F33D-4C07-A347-2EC132FBB44F}" type="pres">
      <dgm:prSet presAssocID="{9967F002-1FB5-4A48-BC07-2935257933CC}" presName="parTx" presStyleLbl="revTx" presStyleIdx="0" presStyleCnt="5">
        <dgm:presLayoutVars>
          <dgm:chMax val="0"/>
          <dgm:chPref val="0"/>
        </dgm:presLayoutVars>
      </dgm:prSet>
      <dgm:spPr/>
    </dgm:pt>
    <dgm:pt modelId="{FCC7035B-2766-461E-A598-F8DB06956ED2}" type="pres">
      <dgm:prSet presAssocID="{C619A5A1-FB9A-4E70-992B-A8BEA6F59C1D}" presName="sibTrans" presStyleCnt="0"/>
      <dgm:spPr/>
    </dgm:pt>
    <dgm:pt modelId="{FCA26284-4240-4903-9E66-1D66462CD48D}" type="pres">
      <dgm:prSet presAssocID="{7FD8A417-7BEF-4F76-BDCE-6B89AB74B93A}" presName="compNode" presStyleCnt="0"/>
      <dgm:spPr/>
    </dgm:pt>
    <dgm:pt modelId="{EFE8ECB2-EE72-4895-94E0-BEFD3187D5A4}" type="pres">
      <dgm:prSet presAssocID="{7FD8A417-7BEF-4F76-BDCE-6B89AB74B93A}" presName="bgRect" presStyleLbl="bgShp" presStyleIdx="1" presStyleCnt="5"/>
      <dgm:spPr/>
    </dgm:pt>
    <dgm:pt modelId="{CDDDF482-44CE-4795-8070-45AEB1CDDE1F}" type="pres">
      <dgm:prSet presAssocID="{7FD8A417-7BEF-4F76-BDCE-6B89AB74B93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 z wypełnieniem pełnym"/>
        </a:ext>
      </dgm:extLst>
    </dgm:pt>
    <dgm:pt modelId="{D333CEB6-AAED-4311-8379-D5A88870BE5B}" type="pres">
      <dgm:prSet presAssocID="{7FD8A417-7BEF-4F76-BDCE-6B89AB74B93A}" presName="spaceRect" presStyleCnt="0"/>
      <dgm:spPr/>
    </dgm:pt>
    <dgm:pt modelId="{B6B0845D-B02D-438D-9EEC-FD75CC950D6D}" type="pres">
      <dgm:prSet presAssocID="{7FD8A417-7BEF-4F76-BDCE-6B89AB74B93A}" presName="parTx" presStyleLbl="revTx" presStyleIdx="1" presStyleCnt="5">
        <dgm:presLayoutVars>
          <dgm:chMax val="0"/>
          <dgm:chPref val="0"/>
        </dgm:presLayoutVars>
      </dgm:prSet>
      <dgm:spPr/>
    </dgm:pt>
    <dgm:pt modelId="{47C0989D-52A7-4D3C-92CF-BA712E6A62ED}" type="pres">
      <dgm:prSet presAssocID="{7F640205-9FCD-42EF-95F1-317AE6A259E4}" presName="sibTrans" presStyleCnt="0"/>
      <dgm:spPr/>
    </dgm:pt>
    <dgm:pt modelId="{F84F18F1-F63E-43F5-AB9F-8081D0F71523}" type="pres">
      <dgm:prSet presAssocID="{E7552E73-1812-4486-813C-F7FE85878D30}" presName="compNode" presStyleCnt="0"/>
      <dgm:spPr/>
    </dgm:pt>
    <dgm:pt modelId="{0C5105E5-C792-45FD-AEB7-36BDFEAEA8EB}" type="pres">
      <dgm:prSet presAssocID="{E7552E73-1812-4486-813C-F7FE85878D30}" presName="bgRect" presStyleLbl="bgShp" presStyleIdx="2" presStyleCnt="5"/>
      <dgm:spPr/>
    </dgm:pt>
    <dgm:pt modelId="{A4B95C1E-14E9-4E7A-BC76-B5475ED741DF}" type="pres">
      <dgm:prSet presAssocID="{E7552E73-1812-4486-813C-F7FE85878D3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s"/>
        </a:ext>
      </dgm:extLst>
    </dgm:pt>
    <dgm:pt modelId="{4A89898F-16FB-4F1A-9F75-707D87F19778}" type="pres">
      <dgm:prSet presAssocID="{E7552E73-1812-4486-813C-F7FE85878D30}" presName="spaceRect" presStyleCnt="0"/>
      <dgm:spPr/>
    </dgm:pt>
    <dgm:pt modelId="{BF38BA4B-9ED8-4D95-BCD5-15D03997919B}" type="pres">
      <dgm:prSet presAssocID="{E7552E73-1812-4486-813C-F7FE85878D30}" presName="parTx" presStyleLbl="revTx" presStyleIdx="2" presStyleCnt="5">
        <dgm:presLayoutVars>
          <dgm:chMax val="0"/>
          <dgm:chPref val="0"/>
        </dgm:presLayoutVars>
      </dgm:prSet>
      <dgm:spPr/>
    </dgm:pt>
    <dgm:pt modelId="{8CA6F804-F686-42CE-BB8F-ACD585A2DD8E}" type="pres">
      <dgm:prSet presAssocID="{A69C188D-DF3D-4769-9BFB-92BCA1B6D094}" presName="sibTrans" presStyleCnt="0"/>
      <dgm:spPr/>
    </dgm:pt>
    <dgm:pt modelId="{811764E9-42FD-49C7-AF05-8DBA9A4C9CB3}" type="pres">
      <dgm:prSet presAssocID="{06C3E6AE-AFF0-4995-BCA1-9E36C632F6A3}" presName="compNode" presStyleCnt="0"/>
      <dgm:spPr/>
    </dgm:pt>
    <dgm:pt modelId="{5890B971-1F5B-4F27-B395-84B42079DA00}" type="pres">
      <dgm:prSet presAssocID="{06C3E6AE-AFF0-4995-BCA1-9E36C632F6A3}" presName="bgRect" presStyleLbl="bgShp" presStyleIdx="3" presStyleCnt="5"/>
      <dgm:spPr/>
    </dgm:pt>
    <dgm:pt modelId="{36249665-AD13-467A-9CEC-A9CB0E4913FB}" type="pres">
      <dgm:prSet presAssocID="{06C3E6AE-AFF0-4995-BCA1-9E36C632F6A3}" presName="iconRect" presStyleLbl="node1" presStyleIdx="3" presStyleCnt="5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1C0A84B-235D-4F6D-850E-9BF5D82BA4E2}" type="pres">
      <dgm:prSet presAssocID="{06C3E6AE-AFF0-4995-BCA1-9E36C632F6A3}" presName="spaceRect" presStyleCnt="0"/>
      <dgm:spPr/>
    </dgm:pt>
    <dgm:pt modelId="{4C057D5E-7F60-4212-9B3E-4FCE06F56769}" type="pres">
      <dgm:prSet presAssocID="{06C3E6AE-AFF0-4995-BCA1-9E36C632F6A3}" presName="parTx" presStyleLbl="revTx" presStyleIdx="3" presStyleCnt="5">
        <dgm:presLayoutVars>
          <dgm:chMax val="0"/>
          <dgm:chPref val="0"/>
        </dgm:presLayoutVars>
      </dgm:prSet>
      <dgm:spPr/>
    </dgm:pt>
    <dgm:pt modelId="{5F6B7292-5C90-4C4C-B2DE-BF3121D264DB}" type="pres">
      <dgm:prSet presAssocID="{C8A27D8B-811F-4289-8212-FE8E5B440C44}" presName="sibTrans" presStyleCnt="0"/>
      <dgm:spPr/>
    </dgm:pt>
    <dgm:pt modelId="{468CF98F-362F-4D03-B54D-887754A1CE8C}" type="pres">
      <dgm:prSet presAssocID="{491BEB7A-01F7-43AF-BC4D-652813D30C7B}" presName="compNode" presStyleCnt="0"/>
      <dgm:spPr/>
    </dgm:pt>
    <dgm:pt modelId="{B91AFE7D-9F7C-4704-91C2-F82295015E4E}" type="pres">
      <dgm:prSet presAssocID="{491BEB7A-01F7-43AF-BC4D-652813D30C7B}" presName="bgRect" presStyleLbl="bgShp" presStyleIdx="4" presStyleCnt="5"/>
      <dgm:spPr/>
    </dgm:pt>
    <dgm:pt modelId="{F3556EE0-765A-44A5-A873-94222358E5DA}" type="pres">
      <dgm:prSet presAssocID="{491BEB7A-01F7-43AF-BC4D-652813D30C7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gła z wypełnieniem pełnym"/>
        </a:ext>
      </dgm:extLst>
    </dgm:pt>
    <dgm:pt modelId="{67832C7A-D0BD-4EEB-8B7C-5E9E3DE41B83}" type="pres">
      <dgm:prSet presAssocID="{491BEB7A-01F7-43AF-BC4D-652813D30C7B}" presName="spaceRect" presStyleCnt="0"/>
      <dgm:spPr/>
    </dgm:pt>
    <dgm:pt modelId="{0D770345-4BEF-49E5-9432-44E68C1C860B}" type="pres">
      <dgm:prSet presAssocID="{491BEB7A-01F7-43AF-BC4D-652813D30C7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6A55206-0468-45EB-9533-D11F3E073964}" type="presOf" srcId="{2400BFEB-5A18-437A-9706-0BB19CF10374}" destId="{229890CE-FC82-47FE-886E-0E4E54341716}" srcOrd="0" destOrd="0" presId="urn:microsoft.com/office/officeart/2018/2/layout/IconVerticalSolidList"/>
    <dgm:cxn modelId="{F4BFFB36-727C-4158-B194-FEE068A02E23}" srcId="{2400BFEB-5A18-437A-9706-0BB19CF10374}" destId="{E7552E73-1812-4486-813C-F7FE85878D30}" srcOrd="2" destOrd="0" parTransId="{7CFC63A2-2AA1-444A-82B5-9B6E2ED628C6}" sibTransId="{A69C188D-DF3D-4769-9BFB-92BCA1B6D094}"/>
    <dgm:cxn modelId="{946B6039-7451-403E-8A98-C0CF34BE0F21}" srcId="{2400BFEB-5A18-437A-9706-0BB19CF10374}" destId="{06C3E6AE-AFF0-4995-BCA1-9E36C632F6A3}" srcOrd="3" destOrd="0" parTransId="{B2B7213E-AF6C-4AA6-B483-6ADE22F2654A}" sibTransId="{C8A27D8B-811F-4289-8212-FE8E5B440C44}"/>
    <dgm:cxn modelId="{C0F8B455-2401-4D4F-A90C-2B5E9C40C54E}" srcId="{2400BFEB-5A18-437A-9706-0BB19CF10374}" destId="{7FD8A417-7BEF-4F76-BDCE-6B89AB74B93A}" srcOrd="1" destOrd="0" parTransId="{B24B7BF9-BD05-4847-A4B8-7E6F08891CD3}" sibTransId="{7F640205-9FCD-42EF-95F1-317AE6A259E4}"/>
    <dgm:cxn modelId="{E03052A1-81A9-4A7B-8E46-011AC28F444F}" type="presOf" srcId="{7FD8A417-7BEF-4F76-BDCE-6B89AB74B93A}" destId="{B6B0845D-B02D-438D-9EEC-FD75CC950D6D}" srcOrd="0" destOrd="0" presId="urn:microsoft.com/office/officeart/2018/2/layout/IconVerticalSolidList"/>
    <dgm:cxn modelId="{079489A2-3C31-49D7-91E7-13CA7FA6CC2D}" type="presOf" srcId="{06C3E6AE-AFF0-4995-BCA1-9E36C632F6A3}" destId="{4C057D5E-7F60-4212-9B3E-4FCE06F56769}" srcOrd="0" destOrd="0" presId="urn:microsoft.com/office/officeart/2018/2/layout/IconVerticalSolidList"/>
    <dgm:cxn modelId="{AA1F76AC-BE7B-4DA3-BEE8-BD7E1E166CE0}" type="presOf" srcId="{E7552E73-1812-4486-813C-F7FE85878D30}" destId="{BF38BA4B-9ED8-4D95-BCD5-15D03997919B}" srcOrd="0" destOrd="0" presId="urn:microsoft.com/office/officeart/2018/2/layout/IconVerticalSolidList"/>
    <dgm:cxn modelId="{FD2235B3-929E-46B6-AB9D-17FE0D41B924}" srcId="{2400BFEB-5A18-437A-9706-0BB19CF10374}" destId="{491BEB7A-01F7-43AF-BC4D-652813D30C7B}" srcOrd="4" destOrd="0" parTransId="{E0E21085-8D2B-4659-A148-D6E1D9B7A224}" sibTransId="{03881239-D0B4-438E-B60D-310C52D67E64}"/>
    <dgm:cxn modelId="{07EE13DD-36A2-4CED-BF56-9818A32F81F5}" type="presOf" srcId="{491BEB7A-01F7-43AF-BC4D-652813D30C7B}" destId="{0D770345-4BEF-49E5-9432-44E68C1C860B}" srcOrd="0" destOrd="0" presId="urn:microsoft.com/office/officeart/2018/2/layout/IconVerticalSolidList"/>
    <dgm:cxn modelId="{4710ACE2-18A5-4225-8EA9-662ED1594F47}" type="presOf" srcId="{9967F002-1FB5-4A48-BC07-2935257933CC}" destId="{E9972B6E-F33D-4C07-A347-2EC132FBB44F}" srcOrd="0" destOrd="0" presId="urn:microsoft.com/office/officeart/2018/2/layout/IconVerticalSolidList"/>
    <dgm:cxn modelId="{B33F57EA-6EB9-4CD9-9A89-FA961432AB58}" srcId="{2400BFEB-5A18-437A-9706-0BB19CF10374}" destId="{9967F002-1FB5-4A48-BC07-2935257933CC}" srcOrd="0" destOrd="0" parTransId="{767301B9-0D92-469A-AF01-B0DAABB4E99F}" sibTransId="{C619A5A1-FB9A-4E70-992B-A8BEA6F59C1D}"/>
    <dgm:cxn modelId="{8437655D-B6D2-411F-9DCD-32EFE6AD565F}" type="presParOf" srcId="{229890CE-FC82-47FE-886E-0E4E54341716}" destId="{C099EC4A-5E51-4225-90A0-5FA1DE42CEEB}" srcOrd="0" destOrd="0" presId="urn:microsoft.com/office/officeart/2018/2/layout/IconVerticalSolidList"/>
    <dgm:cxn modelId="{50551389-BA0B-49E3-B721-C2AA5ED052EC}" type="presParOf" srcId="{C099EC4A-5E51-4225-90A0-5FA1DE42CEEB}" destId="{98A1660F-59DF-4EF1-81BD-68B1D580060B}" srcOrd="0" destOrd="0" presId="urn:microsoft.com/office/officeart/2018/2/layout/IconVerticalSolidList"/>
    <dgm:cxn modelId="{FC126581-DC9E-4DE4-AB46-AB2CF8BCEE3E}" type="presParOf" srcId="{C099EC4A-5E51-4225-90A0-5FA1DE42CEEB}" destId="{E301C2C8-9535-49F7-8C28-CEE2B51ADBFB}" srcOrd="1" destOrd="0" presId="urn:microsoft.com/office/officeart/2018/2/layout/IconVerticalSolidList"/>
    <dgm:cxn modelId="{3D2388AD-7E39-48E7-AF0B-C042DA6EC73D}" type="presParOf" srcId="{C099EC4A-5E51-4225-90A0-5FA1DE42CEEB}" destId="{48C2A333-4EBC-46C0-A534-BBD86B7480A6}" srcOrd="2" destOrd="0" presId="urn:microsoft.com/office/officeart/2018/2/layout/IconVerticalSolidList"/>
    <dgm:cxn modelId="{C8102D31-F176-4873-BD80-F454457BD914}" type="presParOf" srcId="{C099EC4A-5E51-4225-90A0-5FA1DE42CEEB}" destId="{E9972B6E-F33D-4C07-A347-2EC132FBB44F}" srcOrd="3" destOrd="0" presId="urn:microsoft.com/office/officeart/2018/2/layout/IconVerticalSolidList"/>
    <dgm:cxn modelId="{BBCF52C3-A7EF-4F38-BFF3-16CC1CC610A4}" type="presParOf" srcId="{229890CE-FC82-47FE-886E-0E4E54341716}" destId="{FCC7035B-2766-461E-A598-F8DB06956ED2}" srcOrd="1" destOrd="0" presId="urn:microsoft.com/office/officeart/2018/2/layout/IconVerticalSolidList"/>
    <dgm:cxn modelId="{5F0BDEBD-EC7C-485B-9C23-41654115F4B0}" type="presParOf" srcId="{229890CE-FC82-47FE-886E-0E4E54341716}" destId="{FCA26284-4240-4903-9E66-1D66462CD48D}" srcOrd="2" destOrd="0" presId="urn:microsoft.com/office/officeart/2018/2/layout/IconVerticalSolidList"/>
    <dgm:cxn modelId="{E677BECD-498D-4F62-A3A6-DF42FB98C4DB}" type="presParOf" srcId="{FCA26284-4240-4903-9E66-1D66462CD48D}" destId="{EFE8ECB2-EE72-4895-94E0-BEFD3187D5A4}" srcOrd="0" destOrd="0" presId="urn:microsoft.com/office/officeart/2018/2/layout/IconVerticalSolidList"/>
    <dgm:cxn modelId="{CEE1A2CC-E0F2-410A-9B63-AC48C3EAD0EA}" type="presParOf" srcId="{FCA26284-4240-4903-9E66-1D66462CD48D}" destId="{CDDDF482-44CE-4795-8070-45AEB1CDDE1F}" srcOrd="1" destOrd="0" presId="urn:microsoft.com/office/officeart/2018/2/layout/IconVerticalSolidList"/>
    <dgm:cxn modelId="{C4747B9E-D129-4272-A693-3FECE517763C}" type="presParOf" srcId="{FCA26284-4240-4903-9E66-1D66462CD48D}" destId="{D333CEB6-AAED-4311-8379-D5A88870BE5B}" srcOrd="2" destOrd="0" presId="urn:microsoft.com/office/officeart/2018/2/layout/IconVerticalSolidList"/>
    <dgm:cxn modelId="{437BEEFA-29A5-4A29-BC4C-2E5DDD09BE14}" type="presParOf" srcId="{FCA26284-4240-4903-9E66-1D66462CD48D}" destId="{B6B0845D-B02D-438D-9EEC-FD75CC950D6D}" srcOrd="3" destOrd="0" presId="urn:microsoft.com/office/officeart/2018/2/layout/IconVerticalSolidList"/>
    <dgm:cxn modelId="{92EEB709-3796-42C4-999E-0014E7DE9AE5}" type="presParOf" srcId="{229890CE-FC82-47FE-886E-0E4E54341716}" destId="{47C0989D-52A7-4D3C-92CF-BA712E6A62ED}" srcOrd="3" destOrd="0" presId="urn:microsoft.com/office/officeart/2018/2/layout/IconVerticalSolidList"/>
    <dgm:cxn modelId="{EEB280DF-8618-4573-9BE8-E191FD1FE447}" type="presParOf" srcId="{229890CE-FC82-47FE-886E-0E4E54341716}" destId="{F84F18F1-F63E-43F5-AB9F-8081D0F71523}" srcOrd="4" destOrd="0" presId="urn:microsoft.com/office/officeart/2018/2/layout/IconVerticalSolidList"/>
    <dgm:cxn modelId="{D5E1FFEC-F51F-4951-B22E-77BFCC1CF47C}" type="presParOf" srcId="{F84F18F1-F63E-43F5-AB9F-8081D0F71523}" destId="{0C5105E5-C792-45FD-AEB7-36BDFEAEA8EB}" srcOrd="0" destOrd="0" presId="urn:microsoft.com/office/officeart/2018/2/layout/IconVerticalSolidList"/>
    <dgm:cxn modelId="{F6BAD598-0EC4-44CA-9585-C26356DCB5DE}" type="presParOf" srcId="{F84F18F1-F63E-43F5-AB9F-8081D0F71523}" destId="{A4B95C1E-14E9-4E7A-BC76-B5475ED741DF}" srcOrd="1" destOrd="0" presId="urn:microsoft.com/office/officeart/2018/2/layout/IconVerticalSolidList"/>
    <dgm:cxn modelId="{AD05E0B4-B656-4733-9523-784BCEEB90B9}" type="presParOf" srcId="{F84F18F1-F63E-43F5-AB9F-8081D0F71523}" destId="{4A89898F-16FB-4F1A-9F75-707D87F19778}" srcOrd="2" destOrd="0" presId="urn:microsoft.com/office/officeart/2018/2/layout/IconVerticalSolidList"/>
    <dgm:cxn modelId="{421EEB60-B25F-470E-A3F2-5FAAFEFADA63}" type="presParOf" srcId="{F84F18F1-F63E-43F5-AB9F-8081D0F71523}" destId="{BF38BA4B-9ED8-4D95-BCD5-15D03997919B}" srcOrd="3" destOrd="0" presId="urn:microsoft.com/office/officeart/2018/2/layout/IconVerticalSolidList"/>
    <dgm:cxn modelId="{4B404BF7-E55E-44D3-AF12-8F3A373D1C41}" type="presParOf" srcId="{229890CE-FC82-47FE-886E-0E4E54341716}" destId="{8CA6F804-F686-42CE-BB8F-ACD585A2DD8E}" srcOrd="5" destOrd="0" presId="urn:microsoft.com/office/officeart/2018/2/layout/IconVerticalSolidList"/>
    <dgm:cxn modelId="{CB23C99B-5419-45FF-BDED-ADB1B6228C35}" type="presParOf" srcId="{229890CE-FC82-47FE-886E-0E4E54341716}" destId="{811764E9-42FD-49C7-AF05-8DBA9A4C9CB3}" srcOrd="6" destOrd="0" presId="urn:microsoft.com/office/officeart/2018/2/layout/IconVerticalSolidList"/>
    <dgm:cxn modelId="{BCD83DF9-60A2-4702-B6C3-028B5DC4178C}" type="presParOf" srcId="{811764E9-42FD-49C7-AF05-8DBA9A4C9CB3}" destId="{5890B971-1F5B-4F27-B395-84B42079DA00}" srcOrd="0" destOrd="0" presId="urn:microsoft.com/office/officeart/2018/2/layout/IconVerticalSolidList"/>
    <dgm:cxn modelId="{AEEBE292-FEB7-4191-8EAA-7FB391096D5B}" type="presParOf" srcId="{811764E9-42FD-49C7-AF05-8DBA9A4C9CB3}" destId="{36249665-AD13-467A-9CEC-A9CB0E4913FB}" srcOrd="1" destOrd="0" presId="urn:microsoft.com/office/officeart/2018/2/layout/IconVerticalSolidList"/>
    <dgm:cxn modelId="{069CE8EB-54AE-4D40-A47D-DAC37FF2670E}" type="presParOf" srcId="{811764E9-42FD-49C7-AF05-8DBA9A4C9CB3}" destId="{F1C0A84B-235D-4F6D-850E-9BF5D82BA4E2}" srcOrd="2" destOrd="0" presId="urn:microsoft.com/office/officeart/2018/2/layout/IconVerticalSolidList"/>
    <dgm:cxn modelId="{863E858E-0F60-459D-AD8A-DE4275F497C8}" type="presParOf" srcId="{811764E9-42FD-49C7-AF05-8DBA9A4C9CB3}" destId="{4C057D5E-7F60-4212-9B3E-4FCE06F56769}" srcOrd="3" destOrd="0" presId="urn:microsoft.com/office/officeart/2018/2/layout/IconVerticalSolidList"/>
    <dgm:cxn modelId="{E4989396-3146-4F00-8B2D-2C57BB704E28}" type="presParOf" srcId="{229890CE-FC82-47FE-886E-0E4E54341716}" destId="{5F6B7292-5C90-4C4C-B2DE-BF3121D264DB}" srcOrd="7" destOrd="0" presId="urn:microsoft.com/office/officeart/2018/2/layout/IconVerticalSolidList"/>
    <dgm:cxn modelId="{84FD983D-7519-44F0-8E8E-2D3BF29CF4F5}" type="presParOf" srcId="{229890CE-FC82-47FE-886E-0E4E54341716}" destId="{468CF98F-362F-4D03-B54D-887754A1CE8C}" srcOrd="8" destOrd="0" presId="urn:microsoft.com/office/officeart/2018/2/layout/IconVerticalSolidList"/>
    <dgm:cxn modelId="{7D94B0FD-0525-4731-9094-76D241D04F8F}" type="presParOf" srcId="{468CF98F-362F-4D03-B54D-887754A1CE8C}" destId="{B91AFE7D-9F7C-4704-91C2-F82295015E4E}" srcOrd="0" destOrd="0" presId="urn:microsoft.com/office/officeart/2018/2/layout/IconVerticalSolidList"/>
    <dgm:cxn modelId="{C73BFC05-F850-465A-AD64-8873CB12D1CE}" type="presParOf" srcId="{468CF98F-362F-4D03-B54D-887754A1CE8C}" destId="{F3556EE0-765A-44A5-A873-94222358E5DA}" srcOrd="1" destOrd="0" presId="urn:microsoft.com/office/officeart/2018/2/layout/IconVerticalSolidList"/>
    <dgm:cxn modelId="{954F700C-B733-4D6A-9F0A-351869E66531}" type="presParOf" srcId="{468CF98F-362F-4D03-B54D-887754A1CE8C}" destId="{67832C7A-D0BD-4EEB-8B7C-5E9E3DE41B83}" srcOrd="2" destOrd="0" presId="urn:microsoft.com/office/officeart/2018/2/layout/IconVerticalSolidList"/>
    <dgm:cxn modelId="{36AE2F73-258F-42F2-B313-30BBBE51B622}" type="presParOf" srcId="{468CF98F-362F-4D03-B54D-887754A1CE8C}" destId="{0D770345-4BEF-49E5-9432-44E68C1C86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62184-B36B-48E1-8FA0-B0BBA85FAD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AE9A1CE-4E93-4C1D-915D-EB24ABE3C594}">
      <dgm:prSet custT="1"/>
      <dgm:spPr/>
      <dgm:t>
        <a:bodyPr/>
        <a:lstStyle/>
        <a:p>
          <a:r>
            <a:rPr lang="pl-PL" sz="2000" b="0" i="0" dirty="0"/>
            <a:t>Przyczyną choroby jest wirus (z rodzaju </a:t>
          </a:r>
          <a:r>
            <a:rPr lang="pl-PL" sz="2000" b="0" i="1" dirty="0" err="1"/>
            <a:t>Lyssavirus</a:t>
          </a:r>
          <a:r>
            <a:rPr lang="pl-PL" sz="2000" b="0" i="0" dirty="0"/>
            <a:t>). </a:t>
          </a:r>
          <a:endParaRPr lang="en-US" sz="2000" dirty="0"/>
        </a:p>
      </dgm:t>
    </dgm:pt>
    <dgm:pt modelId="{64D62F72-F141-409E-BD67-86486C310E52}" type="parTrans" cxnId="{C14B41B4-D5F9-4D7E-9641-B8C3541209BD}">
      <dgm:prSet/>
      <dgm:spPr/>
      <dgm:t>
        <a:bodyPr/>
        <a:lstStyle/>
        <a:p>
          <a:endParaRPr lang="en-US" sz="2800"/>
        </a:p>
      </dgm:t>
    </dgm:pt>
    <dgm:pt modelId="{945A286C-D6C7-4D49-91A7-9F269B7A71B0}" type="sibTrans" cxnId="{C14B41B4-D5F9-4D7E-9641-B8C3541209BD}">
      <dgm:prSet/>
      <dgm:spPr/>
      <dgm:t>
        <a:bodyPr/>
        <a:lstStyle/>
        <a:p>
          <a:endParaRPr lang="en-US" sz="2800"/>
        </a:p>
      </dgm:t>
    </dgm:pt>
    <dgm:pt modelId="{31A4C620-1285-45FA-86A2-8E85E7DD84B4}">
      <dgm:prSet custT="1"/>
      <dgm:spPr/>
      <dgm:t>
        <a:bodyPr/>
        <a:lstStyle/>
        <a:p>
          <a:r>
            <a:rPr lang="pl-PL" sz="2000" b="0" i="0" dirty="0"/>
            <a:t>Głównym rezerwuarem wirusa są zwierzęta dzikie (wilki, lisy, wiewiórki, nietoperze, sarny) i </a:t>
          </a:r>
          <a:r>
            <a:rPr lang="pl-PL" sz="2400" b="0" i="0" dirty="0"/>
            <a:t>domowe</a:t>
          </a:r>
          <a:r>
            <a:rPr lang="pl-PL" sz="2000" b="0" i="0" dirty="0"/>
            <a:t> (głównie psy i koty), ale także zwierzęta gospodarskie (np. krowy, konie).</a:t>
          </a:r>
          <a:endParaRPr lang="en-US" sz="2000" dirty="0"/>
        </a:p>
      </dgm:t>
    </dgm:pt>
    <dgm:pt modelId="{2B68BA9A-BE8F-4D50-BD44-C12714F34F96}" type="parTrans" cxnId="{45752741-5F8A-4916-8A73-2D801F135E7C}">
      <dgm:prSet/>
      <dgm:spPr/>
      <dgm:t>
        <a:bodyPr/>
        <a:lstStyle/>
        <a:p>
          <a:endParaRPr lang="en-US" sz="2800"/>
        </a:p>
      </dgm:t>
    </dgm:pt>
    <dgm:pt modelId="{F6AA1D45-7505-49FB-8102-18C7377FBAE9}" type="sibTrans" cxnId="{45752741-5F8A-4916-8A73-2D801F135E7C}">
      <dgm:prSet/>
      <dgm:spPr/>
      <dgm:t>
        <a:bodyPr/>
        <a:lstStyle/>
        <a:p>
          <a:endParaRPr lang="en-US" sz="2800"/>
        </a:p>
      </dgm:t>
    </dgm:pt>
    <dgm:pt modelId="{AB323840-1E5A-4332-BF97-CD9C66E28CA6}">
      <dgm:prSet custT="1"/>
      <dgm:spPr/>
      <dgm:t>
        <a:bodyPr/>
        <a:lstStyle/>
        <a:p>
          <a:r>
            <a:rPr lang="pl-PL" sz="2000" b="0" i="0"/>
            <a:t>Małe gryzonie, takie jak myszy, wiewiórki, świnki morskie, szczury i króliki zarażają się wścieklizną, ale przypadki zachorowań ludzi po pogryzieniu przez te zwierzęta są bardzo rzadkie.</a:t>
          </a:r>
          <a:endParaRPr lang="en-US" sz="2000"/>
        </a:p>
      </dgm:t>
    </dgm:pt>
    <dgm:pt modelId="{65F504EB-303F-4F6F-B210-6E13C5910AC0}" type="parTrans" cxnId="{44F89C67-9DB6-469B-BB4C-73AC94FCAC7B}">
      <dgm:prSet/>
      <dgm:spPr/>
      <dgm:t>
        <a:bodyPr/>
        <a:lstStyle/>
        <a:p>
          <a:endParaRPr lang="en-US" sz="2800"/>
        </a:p>
      </dgm:t>
    </dgm:pt>
    <dgm:pt modelId="{D4CFA2D6-0982-4E58-B7E9-2F38FB2ED0A6}" type="sibTrans" cxnId="{44F89C67-9DB6-469B-BB4C-73AC94FCAC7B}">
      <dgm:prSet/>
      <dgm:spPr/>
      <dgm:t>
        <a:bodyPr/>
        <a:lstStyle/>
        <a:p>
          <a:endParaRPr lang="en-US" sz="2800"/>
        </a:p>
      </dgm:t>
    </dgm:pt>
    <dgm:pt modelId="{495807F3-D902-4C6C-BF53-CF46806CFD32}" type="pres">
      <dgm:prSet presAssocID="{AF562184-B36B-48E1-8FA0-B0BBA85FAD08}" presName="root" presStyleCnt="0">
        <dgm:presLayoutVars>
          <dgm:dir/>
          <dgm:resizeHandles val="exact"/>
        </dgm:presLayoutVars>
      </dgm:prSet>
      <dgm:spPr/>
    </dgm:pt>
    <dgm:pt modelId="{EAEC3076-1E09-411D-BFA2-3E1EFB456BAC}" type="pres">
      <dgm:prSet presAssocID="{2AE9A1CE-4E93-4C1D-915D-EB24ABE3C594}" presName="compNode" presStyleCnt="0"/>
      <dgm:spPr/>
    </dgm:pt>
    <dgm:pt modelId="{06D5D61F-335F-4FB2-9EB1-BFB35AAD38C4}" type="pres">
      <dgm:prSet presAssocID="{2AE9A1CE-4E93-4C1D-915D-EB24ABE3C594}" presName="bgRect" presStyleLbl="bgShp" presStyleIdx="0" presStyleCnt="3"/>
      <dgm:spPr/>
    </dgm:pt>
    <dgm:pt modelId="{10DB5D41-53EF-4890-B529-46A5DEA49B56}" type="pres">
      <dgm:prSet presAssocID="{2AE9A1CE-4E93-4C1D-915D-EB24ABE3C5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3376BD94-BE4D-4C22-AF17-290EDDFE7D0A}" type="pres">
      <dgm:prSet presAssocID="{2AE9A1CE-4E93-4C1D-915D-EB24ABE3C594}" presName="spaceRect" presStyleCnt="0"/>
      <dgm:spPr/>
    </dgm:pt>
    <dgm:pt modelId="{33258E52-FC66-4F96-A84E-D1C6B7CF01CC}" type="pres">
      <dgm:prSet presAssocID="{2AE9A1CE-4E93-4C1D-915D-EB24ABE3C594}" presName="parTx" presStyleLbl="revTx" presStyleIdx="0" presStyleCnt="3">
        <dgm:presLayoutVars>
          <dgm:chMax val="0"/>
          <dgm:chPref val="0"/>
        </dgm:presLayoutVars>
      </dgm:prSet>
      <dgm:spPr/>
    </dgm:pt>
    <dgm:pt modelId="{1A82C41A-432F-493C-AD5B-F8D37F5DB295}" type="pres">
      <dgm:prSet presAssocID="{945A286C-D6C7-4D49-91A7-9F269B7A71B0}" presName="sibTrans" presStyleCnt="0"/>
      <dgm:spPr/>
    </dgm:pt>
    <dgm:pt modelId="{3AC5AE10-9DB6-447F-A774-58CECE4727C2}" type="pres">
      <dgm:prSet presAssocID="{31A4C620-1285-45FA-86A2-8E85E7DD84B4}" presName="compNode" presStyleCnt="0"/>
      <dgm:spPr/>
    </dgm:pt>
    <dgm:pt modelId="{6981342D-2A6C-4D47-8E6A-11C5154FA68A}" type="pres">
      <dgm:prSet presAssocID="{31A4C620-1285-45FA-86A2-8E85E7DD84B4}" presName="bgRect" presStyleLbl="bgShp" presStyleIdx="1" presStyleCnt="3"/>
      <dgm:spPr/>
    </dgm:pt>
    <dgm:pt modelId="{1F21EC39-ED09-4EE7-960E-4A077ACAB9FE}" type="pres">
      <dgm:prSet presAssocID="{31A4C620-1285-45FA-86A2-8E85E7DD84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ietoperze"/>
        </a:ext>
      </dgm:extLst>
    </dgm:pt>
    <dgm:pt modelId="{447FF7DE-C866-4F8B-A10E-089ED7E0732C}" type="pres">
      <dgm:prSet presAssocID="{31A4C620-1285-45FA-86A2-8E85E7DD84B4}" presName="spaceRect" presStyleCnt="0"/>
      <dgm:spPr/>
    </dgm:pt>
    <dgm:pt modelId="{0A02CDB5-F78E-4B12-8243-7B516A9E20B7}" type="pres">
      <dgm:prSet presAssocID="{31A4C620-1285-45FA-86A2-8E85E7DD84B4}" presName="parTx" presStyleLbl="revTx" presStyleIdx="1" presStyleCnt="3">
        <dgm:presLayoutVars>
          <dgm:chMax val="0"/>
          <dgm:chPref val="0"/>
        </dgm:presLayoutVars>
      </dgm:prSet>
      <dgm:spPr/>
    </dgm:pt>
    <dgm:pt modelId="{9D4DCBB0-20D6-4F1C-8891-92B50CE6E82E}" type="pres">
      <dgm:prSet presAssocID="{F6AA1D45-7505-49FB-8102-18C7377FBAE9}" presName="sibTrans" presStyleCnt="0"/>
      <dgm:spPr/>
    </dgm:pt>
    <dgm:pt modelId="{7526ADA6-897E-4DC5-BADB-7D68A38DBB18}" type="pres">
      <dgm:prSet presAssocID="{AB323840-1E5A-4332-BF97-CD9C66E28CA6}" presName="compNode" presStyleCnt="0"/>
      <dgm:spPr/>
    </dgm:pt>
    <dgm:pt modelId="{0EC8CCAB-662A-4644-ABF7-9E55DAB595F9}" type="pres">
      <dgm:prSet presAssocID="{AB323840-1E5A-4332-BF97-CD9C66E28CA6}" presName="bgRect" presStyleLbl="bgShp" presStyleIdx="2" presStyleCnt="3"/>
      <dgm:spPr/>
    </dgm:pt>
    <dgm:pt modelId="{78D6DBB1-EC41-40C3-98A5-C1ACEB46633C}" type="pres">
      <dgm:prSet presAssocID="{AB323840-1E5A-4332-BF97-CD9C66E28C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omik"/>
        </a:ext>
      </dgm:extLst>
    </dgm:pt>
    <dgm:pt modelId="{55C3B2D1-7CA6-4AFF-A876-EC947AA3D2B6}" type="pres">
      <dgm:prSet presAssocID="{AB323840-1E5A-4332-BF97-CD9C66E28CA6}" presName="spaceRect" presStyleCnt="0"/>
      <dgm:spPr/>
    </dgm:pt>
    <dgm:pt modelId="{72ECB063-77BB-4D4F-B528-D29371EEB880}" type="pres">
      <dgm:prSet presAssocID="{AB323840-1E5A-4332-BF97-CD9C66E28C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458D0F-94B7-498A-8BFD-B8360523D00E}" type="presOf" srcId="{31A4C620-1285-45FA-86A2-8E85E7DD84B4}" destId="{0A02CDB5-F78E-4B12-8243-7B516A9E20B7}" srcOrd="0" destOrd="0" presId="urn:microsoft.com/office/officeart/2018/2/layout/IconVerticalSolidList"/>
    <dgm:cxn modelId="{45752741-5F8A-4916-8A73-2D801F135E7C}" srcId="{AF562184-B36B-48E1-8FA0-B0BBA85FAD08}" destId="{31A4C620-1285-45FA-86A2-8E85E7DD84B4}" srcOrd="1" destOrd="0" parTransId="{2B68BA9A-BE8F-4D50-BD44-C12714F34F96}" sibTransId="{F6AA1D45-7505-49FB-8102-18C7377FBAE9}"/>
    <dgm:cxn modelId="{44F89C67-9DB6-469B-BB4C-73AC94FCAC7B}" srcId="{AF562184-B36B-48E1-8FA0-B0BBA85FAD08}" destId="{AB323840-1E5A-4332-BF97-CD9C66E28CA6}" srcOrd="2" destOrd="0" parTransId="{65F504EB-303F-4F6F-B210-6E13C5910AC0}" sibTransId="{D4CFA2D6-0982-4E58-B7E9-2F38FB2ED0A6}"/>
    <dgm:cxn modelId="{7B5E388A-EC73-4B5A-9A34-5D4AF67BECFF}" type="presOf" srcId="{AB323840-1E5A-4332-BF97-CD9C66E28CA6}" destId="{72ECB063-77BB-4D4F-B528-D29371EEB880}" srcOrd="0" destOrd="0" presId="urn:microsoft.com/office/officeart/2018/2/layout/IconVerticalSolidList"/>
    <dgm:cxn modelId="{C14B41B4-D5F9-4D7E-9641-B8C3541209BD}" srcId="{AF562184-B36B-48E1-8FA0-B0BBA85FAD08}" destId="{2AE9A1CE-4E93-4C1D-915D-EB24ABE3C594}" srcOrd="0" destOrd="0" parTransId="{64D62F72-F141-409E-BD67-86486C310E52}" sibTransId="{945A286C-D6C7-4D49-91A7-9F269B7A71B0}"/>
    <dgm:cxn modelId="{19B367E6-B422-4168-ACCC-22B4A4FA6E73}" type="presOf" srcId="{2AE9A1CE-4E93-4C1D-915D-EB24ABE3C594}" destId="{33258E52-FC66-4F96-A84E-D1C6B7CF01CC}" srcOrd="0" destOrd="0" presId="urn:microsoft.com/office/officeart/2018/2/layout/IconVerticalSolidList"/>
    <dgm:cxn modelId="{B66630EE-1248-4F09-97E3-96246BD98E9E}" type="presOf" srcId="{AF562184-B36B-48E1-8FA0-B0BBA85FAD08}" destId="{495807F3-D902-4C6C-BF53-CF46806CFD32}" srcOrd="0" destOrd="0" presId="urn:microsoft.com/office/officeart/2018/2/layout/IconVerticalSolidList"/>
    <dgm:cxn modelId="{5F200C2C-FB28-4928-BCFD-C82E8DA6DDD3}" type="presParOf" srcId="{495807F3-D902-4C6C-BF53-CF46806CFD32}" destId="{EAEC3076-1E09-411D-BFA2-3E1EFB456BAC}" srcOrd="0" destOrd="0" presId="urn:microsoft.com/office/officeart/2018/2/layout/IconVerticalSolidList"/>
    <dgm:cxn modelId="{519EB77C-1830-4342-B330-9A57AE4CAC81}" type="presParOf" srcId="{EAEC3076-1E09-411D-BFA2-3E1EFB456BAC}" destId="{06D5D61F-335F-4FB2-9EB1-BFB35AAD38C4}" srcOrd="0" destOrd="0" presId="urn:microsoft.com/office/officeart/2018/2/layout/IconVerticalSolidList"/>
    <dgm:cxn modelId="{7FAABCAF-FB75-41B8-8745-3C330CBF807A}" type="presParOf" srcId="{EAEC3076-1E09-411D-BFA2-3E1EFB456BAC}" destId="{10DB5D41-53EF-4890-B529-46A5DEA49B56}" srcOrd="1" destOrd="0" presId="urn:microsoft.com/office/officeart/2018/2/layout/IconVerticalSolidList"/>
    <dgm:cxn modelId="{0FCA1ED3-5889-4933-B5BC-F4009E8ED2A6}" type="presParOf" srcId="{EAEC3076-1E09-411D-BFA2-3E1EFB456BAC}" destId="{3376BD94-BE4D-4C22-AF17-290EDDFE7D0A}" srcOrd="2" destOrd="0" presId="urn:microsoft.com/office/officeart/2018/2/layout/IconVerticalSolidList"/>
    <dgm:cxn modelId="{FDA11684-9C3F-475C-9F4B-9DCB51A7A3D5}" type="presParOf" srcId="{EAEC3076-1E09-411D-BFA2-3E1EFB456BAC}" destId="{33258E52-FC66-4F96-A84E-D1C6B7CF01CC}" srcOrd="3" destOrd="0" presId="urn:microsoft.com/office/officeart/2018/2/layout/IconVerticalSolidList"/>
    <dgm:cxn modelId="{4D6CDB18-1D27-4319-8EE8-D5AF775BA849}" type="presParOf" srcId="{495807F3-D902-4C6C-BF53-CF46806CFD32}" destId="{1A82C41A-432F-493C-AD5B-F8D37F5DB295}" srcOrd="1" destOrd="0" presId="urn:microsoft.com/office/officeart/2018/2/layout/IconVerticalSolidList"/>
    <dgm:cxn modelId="{7FC67CF2-9D8D-48D6-8221-9C41F0368359}" type="presParOf" srcId="{495807F3-D902-4C6C-BF53-CF46806CFD32}" destId="{3AC5AE10-9DB6-447F-A774-58CECE4727C2}" srcOrd="2" destOrd="0" presId="urn:microsoft.com/office/officeart/2018/2/layout/IconVerticalSolidList"/>
    <dgm:cxn modelId="{37FD8B1B-8360-4ABF-ABBF-03E686307F19}" type="presParOf" srcId="{3AC5AE10-9DB6-447F-A774-58CECE4727C2}" destId="{6981342D-2A6C-4D47-8E6A-11C5154FA68A}" srcOrd="0" destOrd="0" presId="urn:microsoft.com/office/officeart/2018/2/layout/IconVerticalSolidList"/>
    <dgm:cxn modelId="{0076891F-551F-48FF-96CE-F0DCB380883B}" type="presParOf" srcId="{3AC5AE10-9DB6-447F-A774-58CECE4727C2}" destId="{1F21EC39-ED09-4EE7-960E-4A077ACAB9FE}" srcOrd="1" destOrd="0" presId="urn:microsoft.com/office/officeart/2018/2/layout/IconVerticalSolidList"/>
    <dgm:cxn modelId="{A32C5303-5120-4AE3-A70A-027C98BF47E1}" type="presParOf" srcId="{3AC5AE10-9DB6-447F-A774-58CECE4727C2}" destId="{447FF7DE-C866-4F8B-A10E-089ED7E0732C}" srcOrd="2" destOrd="0" presId="urn:microsoft.com/office/officeart/2018/2/layout/IconVerticalSolidList"/>
    <dgm:cxn modelId="{C5805C81-0CC9-4365-A90D-0E27B206368A}" type="presParOf" srcId="{3AC5AE10-9DB6-447F-A774-58CECE4727C2}" destId="{0A02CDB5-F78E-4B12-8243-7B516A9E20B7}" srcOrd="3" destOrd="0" presId="urn:microsoft.com/office/officeart/2018/2/layout/IconVerticalSolidList"/>
    <dgm:cxn modelId="{96D36671-4929-4307-A0C4-8425973C7BD6}" type="presParOf" srcId="{495807F3-D902-4C6C-BF53-CF46806CFD32}" destId="{9D4DCBB0-20D6-4F1C-8891-92B50CE6E82E}" srcOrd="3" destOrd="0" presId="urn:microsoft.com/office/officeart/2018/2/layout/IconVerticalSolidList"/>
    <dgm:cxn modelId="{CE0823E2-F1D8-44F1-B605-41DCF2065F3E}" type="presParOf" srcId="{495807F3-D902-4C6C-BF53-CF46806CFD32}" destId="{7526ADA6-897E-4DC5-BADB-7D68A38DBB18}" srcOrd="4" destOrd="0" presId="urn:microsoft.com/office/officeart/2018/2/layout/IconVerticalSolidList"/>
    <dgm:cxn modelId="{37602A7E-D10D-48BA-A9FB-7DF7D76AE3DC}" type="presParOf" srcId="{7526ADA6-897E-4DC5-BADB-7D68A38DBB18}" destId="{0EC8CCAB-662A-4644-ABF7-9E55DAB595F9}" srcOrd="0" destOrd="0" presId="urn:microsoft.com/office/officeart/2018/2/layout/IconVerticalSolidList"/>
    <dgm:cxn modelId="{F5FFBEF5-CE7E-49F2-ACEE-984D83E62721}" type="presParOf" srcId="{7526ADA6-897E-4DC5-BADB-7D68A38DBB18}" destId="{78D6DBB1-EC41-40C3-98A5-C1ACEB46633C}" srcOrd="1" destOrd="0" presId="urn:microsoft.com/office/officeart/2018/2/layout/IconVerticalSolidList"/>
    <dgm:cxn modelId="{53D27CDA-8841-466F-8F74-4F4F1A25BD84}" type="presParOf" srcId="{7526ADA6-897E-4DC5-BADB-7D68A38DBB18}" destId="{55C3B2D1-7CA6-4AFF-A876-EC947AA3D2B6}" srcOrd="2" destOrd="0" presId="urn:microsoft.com/office/officeart/2018/2/layout/IconVerticalSolidList"/>
    <dgm:cxn modelId="{65292E76-3537-4004-956A-E26D2A531D0E}" type="presParOf" srcId="{7526ADA6-897E-4DC5-BADB-7D68A38DBB18}" destId="{72ECB063-77BB-4D4F-B528-D29371EEB8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33971-463D-4410-89A6-A64CE34A033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2B259596-4175-48B7-B631-4A8ADE243068}">
      <dgm:prSet custT="1"/>
      <dgm:spPr/>
      <dgm:t>
        <a:bodyPr/>
        <a:lstStyle/>
        <a:p>
          <a:r>
            <a:rPr lang="pl-PL" sz="1800" b="0" i="0"/>
            <a:t>Aby w 100 proc. stwierdzić, że zwierzę jest chore, konieczne jest wykonanie badań laboratoryjnych. </a:t>
          </a:r>
          <a:endParaRPr lang="en-US" sz="1800"/>
        </a:p>
      </dgm:t>
    </dgm:pt>
    <dgm:pt modelId="{3A5E5D77-09A1-47C1-8453-B00337FAF131}" type="parTrans" cxnId="{D0A43267-5B96-44DB-AB79-A8C8F8F9C615}">
      <dgm:prSet/>
      <dgm:spPr/>
      <dgm:t>
        <a:bodyPr/>
        <a:lstStyle/>
        <a:p>
          <a:endParaRPr lang="en-US" sz="4400"/>
        </a:p>
      </dgm:t>
    </dgm:pt>
    <dgm:pt modelId="{44F700BE-F46C-4456-AC9F-095E36CBCD8B}" type="sibTrans" cxnId="{D0A43267-5B96-44DB-AB79-A8C8F8F9C615}">
      <dgm:prSet/>
      <dgm:spPr/>
      <dgm:t>
        <a:bodyPr/>
        <a:lstStyle/>
        <a:p>
          <a:endParaRPr lang="en-US" sz="3200"/>
        </a:p>
      </dgm:t>
    </dgm:pt>
    <dgm:pt modelId="{738D7C26-3B67-4DD3-870E-F7F81A806F62}">
      <dgm:prSet custT="1"/>
      <dgm:spPr/>
      <dgm:t>
        <a:bodyPr/>
        <a:lstStyle/>
        <a:p>
          <a:r>
            <a:rPr lang="pl-PL" sz="1800" b="0" i="0" dirty="0"/>
            <a:t>Zwierzęta z wścieklizną mogą zachowywać się dziwnie. </a:t>
          </a:r>
          <a:endParaRPr lang="en-US" sz="1800" dirty="0"/>
        </a:p>
      </dgm:t>
    </dgm:pt>
    <dgm:pt modelId="{A3ACD659-CF04-4FD2-8320-6CA3CDE099CD}" type="parTrans" cxnId="{541810DA-DB9D-4417-AD69-25B067B43310}">
      <dgm:prSet/>
      <dgm:spPr/>
      <dgm:t>
        <a:bodyPr/>
        <a:lstStyle/>
        <a:p>
          <a:endParaRPr lang="en-US" sz="4400"/>
        </a:p>
      </dgm:t>
    </dgm:pt>
    <dgm:pt modelId="{A6EACD05-7E2F-46BC-BC6E-D5E8D137642D}" type="sibTrans" cxnId="{541810DA-DB9D-4417-AD69-25B067B43310}">
      <dgm:prSet/>
      <dgm:spPr/>
      <dgm:t>
        <a:bodyPr/>
        <a:lstStyle/>
        <a:p>
          <a:endParaRPr lang="en-US" sz="3200"/>
        </a:p>
      </dgm:t>
    </dgm:pt>
    <dgm:pt modelId="{E9D1CA2F-7983-4D13-96CF-7151F3E0B319}">
      <dgm:prSet custT="1"/>
      <dgm:spPr/>
      <dgm:t>
        <a:bodyPr/>
        <a:lstStyle/>
        <a:p>
          <a:r>
            <a:rPr lang="pl-PL" sz="1800" b="0" i="0"/>
            <a:t>Niektóre mogą być agresywne, mogą ślinić się bardziej niż zwykle, a inne mogą poruszać się powoli lub zachowywać się jak oswojone i pozwalać się do nich zbliżyć. Ponieważ zwykle dzikie zwierzęta tak się nie zachowują, należy unikać kontaktu.</a:t>
          </a:r>
          <a:endParaRPr lang="en-US" sz="1800"/>
        </a:p>
      </dgm:t>
    </dgm:pt>
    <dgm:pt modelId="{77023FBC-CC0D-4518-9107-93C82C0A3C72}" type="parTrans" cxnId="{528B5B0B-86E6-4DC7-9C9E-191598E73763}">
      <dgm:prSet/>
      <dgm:spPr/>
      <dgm:t>
        <a:bodyPr/>
        <a:lstStyle/>
        <a:p>
          <a:endParaRPr lang="en-US" sz="4400"/>
        </a:p>
      </dgm:t>
    </dgm:pt>
    <dgm:pt modelId="{57C81B16-67F5-4952-905E-CBA0FEE2D6C4}" type="sibTrans" cxnId="{528B5B0B-86E6-4DC7-9C9E-191598E73763}">
      <dgm:prSet/>
      <dgm:spPr/>
      <dgm:t>
        <a:bodyPr/>
        <a:lstStyle/>
        <a:p>
          <a:endParaRPr lang="en-US" sz="3200"/>
        </a:p>
      </dgm:t>
    </dgm:pt>
    <dgm:pt modelId="{DDFCE92A-AA26-4D87-85D8-F9F1FA38467F}" type="pres">
      <dgm:prSet presAssocID="{C8433971-463D-4410-89A6-A64CE34A033E}" presName="root" presStyleCnt="0">
        <dgm:presLayoutVars>
          <dgm:dir/>
          <dgm:resizeHandles val="exact"/>
        </dgm:presLayoutVars>
      </dgm:prSet>
      <dgm:spPr/>
    </dgm:pt>
    <dgm:pt modelId="{3BF6EECC-E8DA-4A4B-86C2-1355BF535731}" type="pres">
      <dgm:prSet presAssocID="{2B259596-4175-48B7-B631-4A8ADE243068}" presName="compNode" presStyleCnt="0"/>
      <dgm:spPr/>
    </dgm:pt>
    <dgm:pt modelId="{C3EF2190-9705-44A7-9E85-A09A4B028699}" type="pres">
      <dgm:prSet presAssocID="{2B259596-4175-48B7-B631-4A8ADE2430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 z wypełnieniem pełnym"/>
        </a:ext>
      </dgm:extLst>
    </dgm:pt>
    <dgm:pt modelId="{2B55A404-4C34-4640-82BB-43136B315250}" type="pres">
      <dgm:prSet presAssocID="{2B259596-4175-48B7-B631-4A8ADE243068}" presName="spaceRect" presStyleCnt="0"/>
      <dgm:spPr/>
    </dgm:pt>
    <dgm:pt modelId="{2424DF6E-7CDD-443B-A61F-82C2DF1398C8}" type="pres">
      <dgm:prSet presAssocID="{2B259596-4175-48B7-B631-4A8ADE243068}" presName="textRect" presStyleLbl="revTx" presStyleIdx="0" presStyleCnt="3">
        <dgm:presLayoutVars>
          <dgm:chMax val="1"/>
          <dgm:chPref val="1"/>
        </dgm:presLayoutVars>
      </dgm:prSet>
      <dgm:spPr/>
    </dgm:pt>
    <dgm:pt modelId="{4CAB82A2-E64B-4259-BC3A-7D08A02FE67E}" type="pres">
      <dgm:prSet presAssocID="{44F700BE-F46C-4456-AC9F-095E36CBCD8B}" presName="sibTrans" presStyleCnt="0"/>
      <dgm:spPr/>
    </dgm:pt>
    <dgm:pt modelId="{427F3AF6-EE09-48A9-B975-27994E10B82B}" type="pres">
      <dgm:prSet presAssocID="{738D7C26-3B67-4DD3-870E-F7F81A806F62}" presName="compNode" presStyleCnt="0"/>
      <dgm:spPr/>
    </dgm:pt>
    <dgm:pt modelId="{47DD3A5F-F966-4429-85C0-EEFA8C25363B}" type="pres">
      <dgm:prSet presAssocID="{738D7C26-3B67-4DD3-870E-F7F81A806F62}" presName="iconRect" presStyleLbl="node1" presStyleIdx="1" presStyleCnt="3" custLinFactNeighborX="1044" custLinFactNeighborY="924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 z wypełnieniem pełnym"/>
        </a:ext>
      </dgm:extLst>
    </dgm:pt>
    <dgm:pt modelId="{58558370-725E-466F-B854-50E742A94B72}" type="pres">
      <dgm:prSet presAssocID="{738D7C26-3B67-4DD3-870E-F7F81A806F62}" presName="spaceRect" presStyleCnt="0"/>
      <dgm:spPr/>
    </dgm:pt>
    <dgm:pt modelId="{BD7AEF84-7F91-499E-BF40-C2555C2A3C09}" type="pres">
      <dgm:prSet presAssocID="{738D7C26-3B67-4DD3-870E-F7F81A806F62}" presName="textRect" presStyleLbl="revTx" presStyleIdx="1" presStyleCnt="3">
        <dgm:presLayoutVars>
          <dgm:chMax val="1"/>
          <dgm:chPref val="1"/>
        </dgm:presLayoutVars>
      </dgm:prSet>
      <dgm:spPr/>
    </dgm:pt>
    <dgm:pt modelId="{51668502-CB83-4D7F-B944-B97AFEE8FC5F}" type="pres">
      <dgm:prSet presAssocID="{A6EACD05-7E2F-46BC-BC6E-D5E8D137642D}" presName="sibTrans" presStyleCnt="0"/>
      <dgm:spPr/>
    </dgm:pt>
    <dgm:pt modelId="{A90D8AF7-FDEC-4501-8D82-09AC5F3D2E2C}" type="pres">
      <dgm:prSet presAssocID="{E9D1CA2F-7983-4D13-96CF-7151F3E0B319}" presName="compNode" presStyleCnt="0"/>
      <dgm:spPr/>
    </dgm:pt>
    <dgm:pt modelId="{2733616F-D658-40B9-BD63-A9307BA588A7}" type="pres">
      <dgm:prSet presAssocID="{E9D1CA2F-7983-4D13-96CF-7151F3E0B31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karz weterynarii z wypełnieniem pełnym"/>
        </a:ext>
      </dgm:extLst>
    </dgm:pt>
    <dgm:pt modelId="{FAB2AC27-B811-4C00-8CA0-E3E4A412E7A2}" type="pres">
      <dgm:prSet presAssocID="{E9D1CA2F-7983-4D13-96CF-7151F3E0B319}" presName="spaceRect" presStyleCnt="0"/>
      <dgm:spPr/>
    </dgm:pt>
    <dgm:pt modelId="{C9B91A45-F64A-48BD-A64A-B9511C81F17C}" type="pres">
      <dgm:prSet presAssocID="{E9D1CA2F-7983-4D13-96CF-7151F3E0B31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28B5B0B-86E6-4DC7-9C9E-191598E73763}" srcId="{C8433971-463D-4410-89A6-A64CE34A033E}" destId="{E9D1CA2F-7983-4D13-96CF-7151F3E0B319}" srcOrd="2" destOrd="0" parTransId="{77023FBC-CC0D-4518-9107-93C82C0A3C72}" sibTransId="{57C81B16-67F5-4952-905E-CBA0FEE2D6C4}"/>
    <dgm:cxn modelId="{A111552A-99A1-4BC5-9163-E3A667849D21}" type="presOf" srcId="{738D7C26-3B67-4DD3-870E-F7F81A806F62}" destId="{BD7AEF84-7F91-499E-BF40-C2555C2A3C09}" srcOrd="0" destOrd="0" presId="urn:microsoft.com/office/officeart/2018/2/layout/IconLabelList"/>
    <dgm:cxn modelId="{168D3B2B-690E-4048-A376-40418CDB6328}" type="presOf" srcId="{E9D1CA2F-7983-4D13-96CF-7151F3E0B319}" destId="{C9B91A45-F64A-48BD-A64A-B9511C81F17C}" srcOrd="0" destOrd="0" presId="urn:microsoft.com/office/officeart/2018/2/layout/IconLabelList"/>
    <dgm:cxn modelId="{899AC22B-B8AD-495A-87F9-E2F49D94A6D5}" type="presOf" srcId="{C8433971-463D-4410-89A6-A64CE34A033E}" destId="{DDFCE92A-AA26-4D87-85D8-F9F1FA38467F}" srcOrd="0" destOrd="0" presId="urn:microsoft.com/office/officeart/2018/2/layout/IconLabelList"/>
    <dgm:cxn modelId="{D0A43267-5B96-44DB-AB79-A8C8F8F9C615}" srcId="{C8433971-463D-4410-89A6-A64CE34A033E}" destId="{2B259596-4175-48B7-B631-4A8ADE243068}" srcOrd="0" destOrd="0" parTransId="{3A5E5D77-09A1-47C1-8453-B00337FAF131}" sibTransId="{44F700BE-F46C-4456-AC9F-095E36CBCD8B}"/>
    <dgm:cxn modelId="{541810DA-DB9D-4417-AD69-25B067B43310}" srcId="{C8433971-463D-4410-89A6-A64CE34A033E}" destId="{738D7C26-3B67-4DD3-870E-F7F81A806F62}" srcOrd="1" destOrd="0" parTransId="{A3ACD659-CF04-4FD2-8320-6CA3CDE099CD}" sibTransId="{A6EACD05-7E2F-46BC-BC6E-D5E8D137642D}"/>
    <dgm:cxn modelId="{1B7EFCDB-5A97-4CFB-9CFC-1DBEE610FC77}" type="presOf" srcId="{2B259596-4175-48B7-B631-4A8ADE243068}" destId="{2424DF6E-7CDD-443B-A61F-82C2DF1398C8}" srcOrd="0" destOrd="0" presId="urn:microsoft.com/office/officeart/2018/2/layout/IconLabelList"/>
    <dgm:cxn modelId="{C4F37FC9-0AB8-4D63-9BB4-1CEEB676A6ED}" type="presParOf" srcId="{DDFCE92A-AA26-4D87-85D8-F9F1FA38467F}" destId="{3BF6EECC-E8DA-4A4B-86C2-1355BF535731}" srcOrd="0" destOrd="0" presId="urn:microsoft.com/office/officeart/2018/2/layout/IconLabelList"/>
    <dgm:cxn modelId="{8B97AAFF-7DA4-46BF-87FA-E09A77E99D4F}" type="presParOf" srcId="{3BF6EECC-E8DA-4A4B-86C2-1355BF535731}" destId="{C3EF2190-9705-44A7-9E85-A09A4B028699}" srcOrd="0" destOrd="0" presId="urn:microsoft.com/office/officeart/2018/2/layout/IconLabelList"/>
    <dgm:cxn modelId="{1735EE0A-8B1F-4DE4-BB3E-05960052A173}" type="presParOf" srcId="{3BF6EECC-E8DA-4A4B-86C2-1355BF535731}" destId="{2B55A404-4C34-4640-82BB-43136B315250}" srcOrd="1" destOrd="0" presId="urn:microsoft.com/office/officeart/2018/2/layout/IconLabelList"/>
    <dgm:cxn modelId="{D1467D22-91E3-4C22-9A33-A0D76704FE6E}" type="presParOf" srcId="{3BF6EECC-E8DA-4A4B-86C2-1355BF535731}" destId="{2424DF6E-7CDD-443B-A61F-82C2DF1398C8}" srcOrd="2" destOrd="0" presId="urn:microsoft.com/office/officeart/2018/2/layout/IconLabelList"/>
    <dgm:cxn modelId="{BA0460FA-FDAC-4DA1-A585-0F206332C036}" type="presParOf" srcId="{DDFCE92A-AA26-4D87-85D8-F9F1FA38467F}" destId="{4CAB82A2-E64B-4259-BC3A-7D08A02FE67E}" srcOrd="1" destOrd="0" presId="urn:microsoft.com/office/officeart/2018/2/layout/IconLabelList"/>
    <dgm:cxn modelId="{9F7512D3-2519-4C0F-A23D-7777AE175A71}" type="presParOf" srcId="{DDFCE92A-AA26-4D87-85D8-F9F1FA38467F}" destId="{427F3AF6-EE09-48A9-B975-27994E10B82B}" srcOrd="2" destOrd="0" presId="urn:microsoft.com/office/officeart/2018/2/layout/IconLabelList"/>
    <dgm:cxn modelId="{A0BF6B3B-2C9E-481F-B27F-B1E0845AD009}" type="presParOf" srcId="{427F3AF6-EE09-48A9-B975-27994E10B82B}" destId="{47DD3A5F-F966-4429-85C0-EEFA8C25363B}" srcOrd="0" destOrd="0" presId="urn:microsoft.com/office/officeart/2018/2/layout/IconLabelList"/>
    <dgm:cxn modelId="{AA334FC8-2CDD-4B27-88E7-BE7E6C1CD2AC}" type="presParOf" srcId="{427F3AF6-EE09-48A9-B975-27994E10B82B}" destId="{58558370-725E-466F-B854-50E742A94B72}" srcOrd="1" destOrd="0" presId="urn:microsoft.com/office/officeart/2018/2/layout/IconLabelList"/>
    <dgm:cxn modelId="{84482E39-251B-416B-8579-CFE1EC20B631}" type="presParOf" srcId="{427F3AF6-EE09-48A9-B975-27994E10B82B}" destId="{BD7AEF84-7F91-499E-BF40-C2555C2A3C09}" srcOrd="2" destOrd="0" presId="urn:microsoft.com/office/officeart/2018/2/layout/IconLabelList"/>
    <dgm:cxn modelId="{8ED30B11-23D5-4E7E-95A2-BD2B1F773109}" type="presParOf" srcId="{DDFCE92A-AA26-4D87-85D8-F9F1FA38467F}" destId="{51668502-CB83-4D7F-B944-B97AFEE8FC5F}" srcOrd="3" destOrd="0" presId="urn:microsoft.com/office/officeart/2018/2/layout/IconLabelList"/>
    <dgm:cxn modelId="{A51D98CA-9AC6-466C-BCC2-3165C4F4804A}" type="presParOf" srcId="{DDFCE92A-AA26-4D87-85D8-F9F1FA38467F}" destId="{A90D8AF7-FDEC-4501-8D82-09AC5F3D2E2C}" srcOrd="4" destOrd="0" presId="urn:microsoft.com/office/officeart/2018/2/layout/IconLabelList"/>
    <dgm:cxn modelId="{3DF718D5-3633-4828-BCF1-2C432DEF8566}" type="presParOf" srcId="{A90D8AF7-FDEC-4501-8D82-09AC5F3D2E2C}" destId="{2733616F-D658-40B9-BD63-A9307BA588A7}" srcOrd="0" destOrd="0" presId="urn:microsoft.com/office/officeart/2018/2/layout/IconLabelList"/>
    <dgm:cxn modelId="{CB50BFB2-D6FB-43B6-BFD9-AE6A2691ED21}" type="presParOf" srcId="{A90D8AF7-FDEC-4501-8D82-09AC5F3D2E2C}" destId="{FAB2AC27-B811-4C00-8CA0-E3E4A412E7A2}" srcOrd="1" destOrd="0" presId="urn:microsoft.com/office/officeart/2018/2/layout/IconLabelList"/>
    <dgm:cxn modelId="{206F1E8E-7F77-4FC1-9776-64F301431AA7}" type="presParOf" srcId="{A90D8AF7-FDEC-4501-8D82-09AC5F3D2E2C}" destId="{C9B91A45-F64A-48BD-A64A-B9511C81F1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A7160-4B16-4071-AA6B-22E284AC8F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545587F-0678-4962-8855-34BBF93127B3}">
      <dgm:prSet/>
      <dgm:spPr/>
      <dgm:t>
        <a:bodyPr/>
        <a:lstStyle/>
        <a:p>
          <a:r>
            <a:rPr lang="pl-PL" b="0" i="0" dirty="0"/>
            <a:t>W chwili pojawienia się objawów zwykle jest już zbyt późno na pomoc. Dlatego tak ważne jest jak najwcześniejsze skontaktowanie się z placówką medyczną, jeśli dojdzie do pokąsania/pogryzienia, oplucia lub zadrapania przez zwierzę, co do którego nie ma pewności, że nie jest zakażone wirusem lub chore.</a:t>
          </a:r>
          <a:endParaRPr lang="en-US" dirty="0"/>
        </a:p>
      </dgm:t>
    </dgm:pt>
    <dgm:pt modelId="{8D072B01-F203-4B00-9129-88198BE3DB15}" type="parTrans" cxnId="{EE3C283A-6BD7-417C-A8B1-AA0DF509DADB}">
      <dgm:prSet/>
      <dgm:spPr/>
      <dgm:t>
        <a:bodyPr/>
        <a:lstStyle/>
        <a:p>
          <a:endParaRPr lang="en-US"/>
        </a:p>
      </dgm:t>
    </dgm:pt>
    <dgm:pt modelId="{96846029-EE39-44B6-B004-C4C0156C013A}" type="sibTrans" cxnId="{EE3C283A-6BD7-417C-A8B1-AA0DF509DADB}">
      <dgm:prSet/>
      <dgm:spPr/>
      <dgm:t>
        <a:bodyPr/>
        <a:lstStyle/>
        <a:p>
          <a:endParaRPr lang="en-US"/>
        </a:p>
      </dgm:t>
    </dgm:pt>
    <dgm:pt modelId="{44A452B2-46F3-42EF-84CE-930BE48F9342}">
      <dgm:prSet/>
      <dgm:spPr/>
      <dgm:t>
        <a:bodyPr/>
        <a:lstStyle/>
        <a:p>
          <a:r>
            <a:rPr lang="pl-PL" b="0" i="0"/>
            <a:t>Aby zapobiec rozwojowi choroby, podaje się szczepionkę według określonego schematu lub szczepionkę i surowicę odpornościową.</a:t>
          </a:r>
          <a:endParaRPr lang="en-US"/>
        </a:p>
      </dgm:t>
    </dgm:pt>
    <dgm:pt modelId="{AACABE4F-58E6-43E5-8E66-0B8FAA6FD182}" type="parTrans" cxnId="{4DF87320-CF98-43EB-BCCE-964C4688748F}">
      <dgm:prSet/>
      <dgm:spPr/>
      <dgm:t>
        <a:bodyPr/>
        <a:lstStyle/>
        <a:p>
          <a:endParaRPr lang="en-US"/>
        </a:p>
      </dgm:t>
    </dgm:pt>
    <dgm:pt modelId="{C8BE7E9F-58E6-42B6-B554-1BCD24D44FFC}" type="sibTrans" cxnId="{4DF87320-CF98-43EB-BCCE-964C4688748F}">
      <dgm:prSet/>
      <dgm:spPr/>
      <dgm:t>
        <a:bodyPr/>
        <a:lstStyle/>
        <a:p>
          <a:endParaRPr lang="en-US"/>
        </a:p>
      </dgm:t>
    </dgm:pt>
    <dgm:pt modelId="{12B5E04B-DE03-45BE-B8C5-2BB729D4FE04}">
      <dgm:prSet/>
      <dgm:spPr/>
      <dgm:t>
        <a:bodyPr/>
        <a:lstStyle/>
        <a:p>
          <a:r>
            <a:rPr lang="pl-PL" b="0" i="0" dirty="0"/>
            <a:t>Osoby chore należy izolować. Leczenie ogranicza się do łagodzenia objawów. Odżywianie odbywa się drogą pozajelitową.</a:t>
          </a:r>
          <a:endParaRPr lang="en-US" dirty="0"/>
        </a:p>
      </dgm:t>
    </dgm:pt>
    <dgm:pt modelId="{4F8DD3FC-80E9-46B0-A523-BFE92A6BB88B}" type="parTrans" cxnId="{4F795C7F-E6FB-43F6-9E58-F9DA8E0258AE}">
      <dgm:prSet/>
      <dgm:spPr/>
      <dgm:t>
        <a:bodyPr/>
        <a:lstStyle/>
        <a:p>
          <a:endParaRPr lang="en-US"/>
        </a:p>
      </dgm:t>
    </dgm:pt>
    <dgm:pt modelId="{05080E06-3F2A-4D08-A2E9-C9689584C1AC}" type="sibTrans" cxnId="{4F795C7F-E6FB-43F6-9E58-F9DA8E0258AE}">
      <dgm:prSet/>
      <dgm:spPr/>
      <dgm:t>
        <a:bodyPr/>
        <a:lstStyle/>
        <a:p>
          <a:endParaRPr lang="en-US"/>
        </a:p>
      </dgm:t>
    </dgm:pt>
    <dgm:pt modelId="{C06C5282-6440-4142-8D62-46C5351129CA}" type="pres">
      <dgm:prSet presAssocID="{407A7160-4B16-4071-AA6B-22E284AC8F20}" presName="root" presStyleCnt="0">
        <dgm:presLayoutVars>
          <dgm:dir/>
          <dgm:resizeHandles val="exact"/>
        </dgm:presLayoutVars>
      </dgm:prSet>
      <dgm:spPr/>
    </dgm:pt>
    <dgm:pt modelId="{3353F993-FFE8-4949-946D-A718BCA3696F}" type="pres">
      <dgm:prSet presAssocID="{F545587F-0678-4962-8855-34BBF93127B3}" presName="compNode" presStyleCnt="0"/>
      <dgm:spPr/>
    </dgm:pt>
    <dgm:pt modelId="{AC5F4B51-56AE-4686-9EFF-114872FB17D7}" type="pres">
      <dgm:prSet presAssocID="{F545587F-0678-4962-8855-34BBF93127B3}" presName="bgRect" presStyleLbl="bgShp" presStyleIdx="0" presStyleCnt="3"/>
      <dgm:spPr/>
    </dgm:pt>
    <dgm:pt modelId="{6BF9ABE7-A507-46F9-A0E7-48BF94CD0127}" type="pres">
      <dgm:prSet presAssocID="{F545587F-0678-4962-8855-34BBF93127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zaszka z wypełnieniem pełnym"/>
        </a:ext>
      </dgm:extLst>
    </dgm:pt>
    <dgm:pt modelId="{BB0D7512-B0DE-4A1C-952A-A3EF47B5DA36}" type="pres">
      <dgm:prSet presAssocID="{F545587F-0678-4962-8855-34BBF93127B3}" presName="spaceRect" presStyleCnt="0"/>
      <dgm:spPr/>
    </dgm:pt>
    <dgm:pt modelId="{BEEC02F4-F522-41FE-BE20-A7F73D393BBF}" type="pres">
      <dgm:prSet presAssocID="{F545587F-0678-4962-8855-34BBF93127B3}" presName="parTx" presStyleLbl="revTx" presStyleIdx="0" presStyleCnt="3">
        <dgm:presLayoutVars>
          <dgm:chMax val="0"/>
          <dgm:chPref val="0"/>
        </dgm:presLayoutVars>
      </dgm:prSet>
      <dgm:spPr/>
    </dgm:pt>
    <dgm:pt modelId="{FF3C7182-B31B-4326-B53E-6E498A34AEB3}" type="pres">
      <dgm:prSet presAssocID="{96846029-EE39-44B6-B004-C4C0156C013A}" presName="sibTrans" presStyleCnt="0"/>
      <dgm:spPr/>
    </dgm:pt>
    <dgm:pt modelId="{D62FA382-7308-4798-A42C-93E4EEA8E605}" type="pres">
      <dgm:prSet presAssocID="{44A452B2-46F3-42EF-84CE-930BE48F9342}" presName="compNode" presStyleCnt="0"/>
      <dgm:spPr/>
    </dgm:pt>
    <dgm:pt modelId="{B6A6D61E-FAAA-481C-B71B-DF75977598E3}" type="pres">
      <dgm:prSet presAssocID="{44A452B2-46F3-42EF-84CE-930BE48F9342}" presName="bgRect" presStyleLbl="bgShp" presStyleIdx="1" presStyleCnt="3"/>
      <dgm:spPr/>
    </dgm:pt>
    <dgm:pt modelId="{3396013A-6FB5-4833-8AEE-345F695C0765}" type="pres">
      <dgm:prSet presAssocID="{44A452B2-46F3-42EF-84CE-930BE48F93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10C04830-DCA1-41F4-BC1C-CBA38091BED6}" type="pres">
      <dgm:prSet presAssocID="{44A452B2-46F3-42EF-84CE-930BE48F9342}" presName="spaceRect" presStyleCnt="0"/>
      <dgm:spPr/>
    </dgm:pt>
    <dgm:pt modelId="{AFE0D146-C1FC-497E-B691-18ACDEF0548E}" type="pres">
      <dgm:prSet presAssocID="{44A452B2-46F3-42EF-84CE-930BE48F9342}" presName="parTx" presStyleLbl="revTx" presStyleIdx="1" presStyleCnt="3">
        <dgm:presLayoutVars>
          <dgm:chMax val="0"/>
          <dgm:chPref val="0"/>
        </dgm:presLayoutVars>
      </dgm:prSet>
      <dgm:spPr/>
    </dgm:pt>
    <dgm:pt modelId="{6F6A0105-7C74-47DE-B81D-09F1F13C682A}" type="pres">
      <dgm:prSet presAssocID="{C8BE7E9F-58E6-42B6-B554-1BCD24D44FFC}" presName="sibTrans" presStyleCnt="0"/>
      <dgm:spPr/>
    </dgm:pt>
    <dgm:pt modelId="{00623B77-1995-4547-930F-9D2A8D3E3BFE}" type="pres">
      <dgm:prSet presAssocID="{12B5E04B-DE03-45BE-B8C5-2BB729D4FE04}" presName="compNode" presStyleCnt="0"/>
      <dgm:spPr/>
    </dgm:pt>
    <dgm:pt modelId="{135FEC1D-15E5-41E3-968C-63F7647F4A59}" type="pres">
      <dgm:prSet presAssocID="{12B5E04B-DE03-45BE-B8C5-2BB729D4FE04}" presName="bgRect" presStyleLbl="bgShp" presStyleIdx="2" presStyleCnt="3"/>
      <dgm:spPr/>
    </dgm:pt>
    <dgm:pt modelId="{EC3B2F84-F817-49AE-87F1-DAEC3A762FC3}" type="pres">
      <dgm:prSet presAssocID="{12B5E04B-DE03-45BE-B8C5-2BB729D4FE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jent hospitalizowany z wypełnieniem pełnym"/>
        </a:ext>
      </dgm:extLst>
    </dgm:pt>
    <dgm:pt modelId="{2CAAACA3-2947-43FA-AE34-DC77BC598A76}" type="pres">
      <dgm:prSet presAssocID="{12B5E04B-DE03-45BE-B8C5-2BB729D4FE04}" presName="spaceRect" presStyleCnt="0"/>
      <dgm:spPr/>
    </dgm:pt>
    <dgm:pt modelId="{35E6E247-5F37-4C34-853B-1EF099C44144}" type="pres">
      <dgm:prSet presAssocID="{12B5E04B-DE03-45BE-B8C5-2BB729D4FE0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DF87320-CF98-43EB-BCCE-964C4688748F}" srcId="{407A7160-4B16-4071-AA6B-22E284AC8F20}" destId="{44A452B2-46F3-42EF-84CE-930BE48F9342}" srcOrd="1" destOrd="0" parTransId="{AACABE4F-58E6-43E5-8E66-0B8FAA6FD182}" sibTransId="{C8BE7E9F-58E6-42B6-B554-1BCD24D44FFC}"/>
    <dgm:cxn modelId="{7AD1AF36-CB63-47A4-A124-417DD36BD316}" type="presOf" srcId="{F545587F-0678-4962-8855-34BBF93127B3}" destId="{BEEC02F4-F522-41FE-BE20-A7F73D393BBF}" srcOrd="0" destOrd="0" presId="urn:microsoft.com/office/officeart/2018/2/layout/IconVerticalSolidList"/>
    <dgm:cxn modelId="{EE3C283A-6BD7-417C-A8B1-AA0DF509DADB}" srcId="{407A7160-4B16-4071-AA6B-22E284AC8F20}" destId="{F545587F-0678-4962-8855-34BBF93127B3}" srcOrd="0" destOrd="0" parTransId="{8D072B01-F203-4B00-9129-88198BE3DB15}" sibTransId="{96846029-EE39-44B6-B004-C4C0156C013A}"/>
    <dgm:cxn modelId="{4F795C7F-E6FB-43F6-9E58-F9DA8E0258AE}" srcId="{407A7160-4B16-4071-AA6B-22E284AC8F20}" destId="{12B5E04B-DE03-45BE-B8C5-2BB729D4FE04}" srcOrd="2" destOrd="0" parTransId="{4F8DD3FC-80E9-46B0-A523-BFE92A6BB88B}" sibTransId="{05080E06-3F2A-4D08-A2E9-C9689584C1AC}"/>
    <dgm:cxn modelId="{FBE2CB9B-B0B4-4013-B68D-B3B58A467BA9}" type="presOf" srcId="{44A452B2-46F3-42EF-84CE-930BE48F9342}" destId="{AFE0D146-C1FC-497E-B691-18ACDEF0548E}" srcOrd="0" destOrd="0" presId="urn:microsoft.com/office/officeart/2018/2/layout/IconVerticalSolidList"/>
    <dgm:cxn modelId="{F6ED95AE-4D77-40D7-B678-F07BCAC425CB}" type="presOf" srcId="{407A7160-4B16-4071-AA6B-22E284AC8F20}" destId="{C06C5282-6440-4142-8D62-46C5351129CA}" srcOrd="0" destOrd="0" presId="urn:microsoft.com/office/officeart/2018/2/layout/IconVerticalSolidList"/>
    <dgm:cxn modelId="{1BAC47C7-F330-4CFC-8EE0-768FF3AD9649}" type="presOf" srcId="{12B5E04B-DE03-45BE-B8C5-2BB729D4FE04}" destId="{35E6E247-5F37-4C34-853B-1EF099C44144}" srcOrd="0" destOrd="0" presId="urn:microsoft.com/office/officeart/2018/2/layout/IconVerticalSolidList"/>
    <dgm:cxn modelId="{2EA48EE8-54CA-43E7-8F21-B348DA40D75A}" type="presParOf" srcId="{C06C5282-6440-4142-8D62-46C5351129CA}" destId="{3353F993-FFE8-4949-946D-A718BCA3696F}" srcOrd="0" destOrd="0" presId="urn:microsoft.com/office/officeart/2018/2/layout/IconVerticalSolidList"/>
    <dgm:cxn modelId="{6B82F7A5-7ECC-49AF-9F28-C55B491F532E}" type="presParOf" srcId="{3353F993-FFE8-4949-946D-A718BCA3696F}" destId="{AC5F4B51-56AE-4686-9EFF-114872FB17D7}" srcOrd="0" destOrd="0" presId="urn:microsoft.com/office/officeart/2018/2/layout/IconVerticalSolidList"/>
    <dgm:cxn modelId="{9D13C1AC-8055-4925-841B-76621973B730}" type="presParOf" srcId="{3353F993-FFE8-4949-946D-A718BCA3696F}" destId="{6BF9ABE7-A507-46F9-A0E7-48BF94CD0127}" srcOrd="1" destOrd="0" presId="urn:microsoft.com/office/officeart/2018/2/layout/IconVerticalSolidList"/>
    <dgm:cxn modelId="{65068E5F-CBEC-47A2-8FA2-05DC8202B15E}" type="presParOf" srcId="{3353F993-FFE8-4949-946D-A718BCA3696F}" destId="{BB0D7512-B0DE-4A1C-952A-A3EF47B5DA36}" srcOrd="2" destOrd="0" presId="urn:microsoft.com/office/officeart/2018/2/layout/IconVerticalSolidList"/>
    <dgm:cxn modelId="{2AA3A0CE-DB3E-4C1F-AEC8-9CA33356CF74}" type="presParOf" srcId="{3353F993-FFE8-4949-946D-A718BCA3696F}" destId="{BEEC02F4-F522-41FE-BE20-A7F73D393BBF}" srcOrd="3" destOrd="0" presId="urn:microsoft.com/office/officeart/2018/2/layout/IconVerticalSolidList"/>
    <dgm:cxn modelId="{1BA89652-5552-4703-8CDE-0D208A6CF854}" type="presParOf" srcId="{C06C5282-6440-4142-8D62-46C5351129CA}" destId="{FF3C7182-B31B-4326-B53E-6E498A34AEB3}" srcOrd="1" destOrd="0" presId="urn:microsoft.com/office/officeart/2018/2/layout/IconVerticalSolidList"/>
    <dgm:cxn modelId="{9FC947A9-79B8-4403-BB6D-1EEB104B0261}" type="presParOf" srcId="{C06C5282-6440-4142-8D62-46C5351129CA}" destId="{D62FA382-7308-4798-A42C-93E4EEA8E605}" srcOrd="2" destOrd="0" presId="urn:microsoft.com/office/officeart/2018/2/layout/IconVerticalSolidList"/>
    <dgm:cxn modelId="{C15451FB-D041-4DA2-A56D-CB23353FA637}" type="presParOf" srcId="{D62FA382-7308-4798-A42C-93E4EEA8E605}" destId="{B6A6D61E-FAAA-481C-B71B-DF75977598E3}" srcOrd="0" destOrd="0" presId="urn:microsoft.com/office/officeart/2018/2/layout/IconVerticalSolidList"/>
    <dgm:cxn modelId="{63F6C8B5-35E2-423F-9912-D42E94335884}" type="presParOf" srcId="{D62FA382-7308-4798-A42C-93E4EEA8E605}" destId="{3396013A-6FB5-4833-8AEE-345F695C0765}" srcOrd="1" destOrd="0" presId="urn:microsoft.com/office/officeart/2018/2/layout/IconVerticalSolidList"/>
    <dgm:cxn modelId="{DFB38E9A-83AC-49CC-BE1C-F841565ED706}" type="presParOf" srcId="{D62FA382-7308-4798-A42C-93E4EEA8E605}" destId="{10C04830-DCA1-41F4-BC1C-CBA38091BED6}" srcOrd="2" destOrd="0" presId="urn:microsoft.com/office/officeart/2018/2/layout/IconVerticalSolidList"/>
    <dgm:cxn modelId="{D87FA446-8003-4358-95B9-EF9886379805}" type="presParOf" srcId="{D62FA382-7308-4798-A42C-93E4EEA8E605}" destId="{AFE0D146-C1FC-497E-B691-18ACDEF0548E}" srcOrd="3" destOrd="0" presId="urn:microsoft.com/office/officeart/2018/2/layout/IconVerticalSolidList"/>
    <dgm:cxn modelId="{54334072-B802-43C6-B666-E1849C8B07B5}" type="presParOf" srcId="{C06C5282-6440-4142-8D62-46C5351129CA}" destId="{6F6A0105-7C74-47DE-B81D-09F1F13C682A}" srcOrd="3" destOrd="0" presId="urn:microsoft.com/office/officeart/2018/2/layout/IconVerticalSolidList"/>
    <dgm:cxn modelId="{BBBD78D9-905E-44D8-903B-41F87D873A1F}" type="presParOf" srcId="{C06C5282-6440-4142-8D62-46C5351129CA}" destId="{00623B77-1995-4547-930F-9D2A8D3E3BFE}" srcOrd="4" destOrd="0" presId="urn:microsoft.com/office/officeart/2018/2/layout/IconVerticalSolidList"/>
    <dgm:cxn modelId="{BD4A6F35-750F-4F1A-849F-5D1CD8971DE0}" type="presParOf" srcId="{00623B77-1995-4547-930F-9D2A8D3E3BFE}" destId="{135FEC1D-15E5-41E3-968C-63F7647F4A59}" srcOrd="0" destOrd="0" presId="urn:microsoft.com/office/officeart/2018/2/layout/IconVerticalSolidList"/>
    <dgm:cxn modelId="{AE41EABB-01A4-4337-9612-ADDB14AF46AE}" type="presParOf" srcId="{00623B77-1995-4547-930F-9D2A8D3E3BFE}" destId="{EC3B2F84-F817-49AE-87F1-DAEC3A762FC3}" srcOrd="1" destOrd="0" presId="urn:microsoft.com/office/officeart/2018/2/layout/IconVerticalSolidList"/>
    <dgm:cxn modelId="{3C51679F-65DA-4361-9A54-1C557D150C68}" type="presParOf" srcId="{00623B77-1995-4547-930F-9D2A8D3E3BFE}" destId="{2CAAACA3-2947-43FA-AE34-DC77BC598A76}" srcOrd="2" destOrd="0" presId="urn:microsoft.com/office/officeart/2018/2/layout/IconVerticalSolidList"/>
    <dgm:cxn modelId="{79991686-B89D-4BD7-AA92-032BEFD7C5E1}" type="presParOf" srcId="{00623B77-1995-4547-930F-9D2A8D3E3BFE}" destId="{35E6E247-5F37-4C34-853B-1EF099C441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F372A0-2360-4B20-89B8-ECED302343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90267CB4-9D44-4965-8096-3E530284B427}">
      <dgm:prSet custT="1"/>
      <dgm:spPr/>
      <dgm:t>
        <a:bodyPr/>
        <a:lstStyle/>
        <a:p>
          <a:r>
            <a:rPr lang="pl-PL" sz="1800" b="0" i="0" dirty="0"/>
            <a:t>Jeśli dojdzie do ugryzienia lub podrapania przez nieznane zwierzę, należy natychmiast umyć wszelkie rany (nawet te niewielkie) strumieniem wody z mydłem. Krwawienia, jeśli nie jest nadmierne, nie należy hamować.</a:t>
          </a:r>
          <a:endParaRPr lang="en-US" sz="1800" dirty="0"/>
        </a:p>
      </dgm:t>
    </dgm:pt>
    <dgm:pt modelId="{EDC789B1-76C4-466D-8F8B-D4D673975A4B}" type="parTrans" cxnId="{C3BF3543-8003-4734-9C18-2F21832E28A9}">
      <dgm:prSet/>
      <dgm:spPr/>
      <dgm:t>
        <a:bodyPr/>
        <a:lstStyle/>
        <a:p>
          <a:endParaRPr lang="en-US" sz="13800"/>
        </a:p>
      </dgm:t>
    </dgm:pt>
    <dgm:pt modelId="{49C82D10-DED0-433A-A344-E063598894EA}" type="sibTrans" cxnId="{C3BF3543-8003-4734-9C18-2F21832E28A9}">
      <dgm:prSet/>
      <dgm:spPr/>
      <dgm:t>
        <a:bodyPr/>
        <a:lstStyle/>
        <a:p>
          <a:endParaRPr lang="en-US" sz="3200"/>
        </a:p>
      </dgm:t>
    </dgm:pt>
    <dgm:pt modelId="{25179815-151D-44F9-B3A9-2336F3795587}">
      <dgm:prSet custT="1"/>
      <dgm:spPr/>
      <dgm:t>
        <a:bodyPr/>
        <a:lstStyle/>
        <a:p>
          <a:r>
            <a:rPr lang="pl-PL" sz="1800" b="0" i="0"/>
            <a:t>Następnie jak najszybciej zgłosić się do lekarza, aby określić ryzyko wścieklizny lub innych chorób (np. </a:t>
          </a:r>
          <a:r>
            <a:rPr lang="pl-PL" sz="1800" b="0" i="0">
              <a:hlinkClick xmlns:r="http://schemas.openxmlformats.org/officeDocument/2006/relationships" r:id="rId1"/>
            </a:rPr>
            <a:t>tężca</a:t>
          </a:r>
          <a:r>
            <a:rPr lang="pl-PL" sz="1800" b="0" i="0"/>
            <a:t>).  Lekarz zdecyduje, czy potrzebna jest </a:t>
          </a:r>
          <a:r>
            <a:rPr lang="pl-PL" sz="1800" b="1" i="0">
              <a:hlinkClick xmlns:r="http://schemas.openxmlformats.org/officeDocument/2006/relationships" r:id="rId2"/>
            </a:rPr>
            <a:t>profilaktyka poekspozycyjna wścieklizny</a:t>
          </a:r>
          <a:r>
            <a:rPr lang="pl-PL" sz="1800" b="0" i="0">
              <a:hlinkClick xmlns:r="http://schemas.openxmlformats.org/officeDocument/2006/relationships" r:id="rId2"/>
            </a:rPr>
            <a:t> (PEP)</a:t>
          </a:r>
          <a:r>
            <a:rPr lang="pl-PL" sz="1800" b="0" i="0"/>
            <a:t> i szczepienie przeciw tężcowi.</a:t>
          </a:r>
          <a:endParaRPr lang="en-US" sz="1800"/>
        </a:p>
      </dgm:t>
    </dgm:pt>
    <dgm:pt modelId="{45BF0BE8-29A3-49EF-96A8-E8D8AE7050F8}" type="parTrans" cxnId="{307F8B4A-875D-4AF3-B1FF-90012BA8A54F}">
      <dgm:prSet/>
      <dgm:spPr/>
      <dgm:t>
        <a:bodyPr/>
        <a:lstStyle/>
        <a:p>
          <a:endParaRPr lang="en-US" sz="13800"/>
        </a:p>
      </dgm:t>
    </dgm:pt>
    <dgm:pt modelId="{7BD5C3DF-A6AD-47B7-AE12-5AC0D0BD47A0}" type="sibTrans" cxnId="{307F8B4A-875D-4AF3-B1FF-90012BA8A54F}">
      <dgm:prSet/>
      <dgm:spPr/>
      <dgm:t>
        <a:bodyPr/>
        <a:lstStyle/>
        <a:p>
          <a:endParaRPr lang="en-US" sz="3200"/>
        </a:p>
      </dgm:t>
    </dgm:pt>
    <dgm:pt modelId="{07E8D7E5-4E18-4170-A25A-AEB48E9A1339}" type="pres">
      <dgm:prSet presAssocID="{51F372A0-2360-4B20-89B8-ECED302343E7}" presName="root" presStyleCnt="0">
        <dgm:presLayoutVars>
          <dgm:dir/>
          <dgm:resizeHandles val="exact"/>
        </dgm:presLayoutVars>
      </dgm:prSet>
      <dgm:spPr/>
    </dgm:pt>
    <dgm:pt modelId="{41323931-C1E4-4282-9B38-48025FB78CD3}" type="pres">
      <dgm:prSet presAssocID="{90267CB4-9D44-4965-8096-3E530284B427}" presName="compNode" presStyleCnt="0"/>
      <dgm:spPr/>
    </dgm:pt>
    <dgm:pt modelId="{B69468A8-66D3-4E6F-BF54-DA549B860667}" type="pres">
      <dgm:prSet presAssocID="{90267CB4-9D44-4965-8096-3E530284B427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lew"/>
        </a:ext>
      </dgm:extLst>
    </dgm:pt>
    <dgm:pt modelId="{66C1DBA3-07B9-4DB1-AABC-8B7B7BD11438}" type="pres">
      <dgm:prSet presAssocID="{90267CB4-9D44-4965-8096-3E530284B427}" presName="spaceRect" presStyleCnt="0"/>
      <dgm:spPr/>
    </dgm:pt>
    <dgm:pt modelId="{07001B0E-959D-43DE-9968-EC05891EEF6C}" type="pres">
      <dgm:prSet presAssocID="{90267CB4-9D44-4965-8096-3E530284B427}" presName="textRect" presStyleLbl="revTx" presStyleIdx="0" presStyleCnt="2">
        <dgm:presLayoutVars>
          <dgm:chMax val="1"/>
          <dgm:chPref val="1"/>
        </dgm:presLayoutVars>
      </dgm:prSet>
      <dgm:spPr/>
    </dgm:pt>
    <dgm:pt modelId="{228A2C6A-6CED-46FB-AA4D-CC637E02CD38}" type="pres">
      <dgm:prSet presAssocID="{49C82D10-DED0-433A-A344-E063598894EA}" presName="sibTrans" presStyleCnt="0"/>
      <dgm:spPr/>
    </dgm:pt>
    <dgm:pt modelId="{031D4741-2977-48EB-84C6-A70676E0DF11}" type="pres">
      <dgm:prSet presAssocID="{25179815-151D-44F9-B3A9-2336F3795587}" presName="compNode" presStyleCnt="0"/>
      <dgm:spPr/>
    </dgm:pt>
    <dgm:pt modelId="{85C98002-5588-4659-994A-B75E2B006EEC}" type="pres">
      <dgm:prSet presAssocID="{25179815-151D-44F9-B3A9-2336F379558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karz mężczyzna kontur"/>
        </a:ext>
      </dgm:extLst>
    </dgm:pt>
    <dgm:pt modelId="{75CBE5C2-3951-4D9D-AA31-C45991FCA098}" type="pres">
      <dgm:prSet presAssocID="{25179815-151D-44F9-B3A9-2336F3795587}" presName="spaceRect" presStyleCnt="0"/>
      <dgm:spPr/>
    </dgm:pt>
    <dgm:pt modelId="{2AB883C6-A541-448F-B760-346216079EB9}" type="pres">
      <dgm:prSet presAssocID="{25179815-151D-44F9-B3A9-2336F379558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CCAE92D-4111-45DE-91B6-E8A727393617}" type="presOf" srcId="{90267CB4-9D44-4965-8096-3E530284B427}" destId="{07001B0E-959D-43DE-9968-EC05891EEF6C}" srcOrd="0" destOrd="0" presId="urn:microsoft.com/office/officeart/2018/2/layout/IconLabelList"/>
    <dgm:cxn modelId="{C3BF3543-8003-4734-9C18-2F21832E28A9}" srcId="{51F372A0-2360-4B20-89B8-ECED302343E7}" destId="{90267CB4-9D44-4965-8096-3E530284B427}" srcOrd="0" destOrd="0" parTransId="{EDC789B1-76C4-466D-8F8B-D4D673975A4B}" sibTransId="{49C82D10-DED0-433A-A344-E063598894EA}"/>
    <dgm:cxn modelId="{307F8B4A-875D-4AF3-B1FF-90012BA8A54F}" srcId="{51F372A0-2360-4B20-89B8-ECED302343E7}" destId="{25179815-151D-44F9-B3A9-2336F3795587}" srcOrd="1" destOrd="0" parTransId="{45BF0BE8-29A3-49EF-96A8-E8D8AE7050F8}" sibTransId="{7BD5C3DF-A6AD-47B7-AE12-5AC0D0BD47A0}"/>
    <dgm:cxn modelId="{10B1FDD7-239E-4B90-9E56-625B1315F735}" type="presOf" srcId="{25179815-151D-44F9-B3A9-2336F3795587}" destId="{2AB883C6-A541-448F-B760-346216079EB9}" srcOrd="0" destOrd="0" presId="urn:microsoft.com/office/officeart/2018/2/layout/IconLabelList"/>
    <dgm:cxn modelId="{B6C0A2F7-57E3-4E3C-ADB2-DCD85D3999CD}" type="presOf" srcId="{51F372A0-2360-4B20-89B8-ECED302343E7}" destId="{07E8D7E5-4E18-4170-A25A-AEB48E9A1339}" srcOrd="0" destOrd="0" presId="urn:microsoft.com/office/officeart/2018/2/layout/IconLabelList"/>
    <dgm:cxn modelId="{0F95C556-2D3E-4F5A-B883-D206B18E33D1}" type="presParOf" srcId="{07E8D7E5-4E18-4170-A25A-AEB48E9A1339}" destId="{41323931-C1E4-4282-9B38-48025FB78CD3}" srcOrd="0" destOrd="0" presId="urn:microsoft.com/office/officeart/2018/2/layout/IconLabelList"/>
    <dgm:cxn modelId="{DE49CE77-D301-49B9-A5DD-404544E6E4E8}" type="presParOf" srcId="{41323931-C1E4-4282-9B38-48025FB78CD3}" destId="{B69468A8-66D3-4E6F-BF54-DA549B860667}" srcOrd="0" destOrd="0" presId="urn:microsoft.com/office/officeart/2018/2/layout/IconLabelList"/>
    <dgm:cxn modelId="{69D8C08D-A4A4-4650-B1C7-00B535FE4DCE}" type="presParOf" srcId="{41323931-C1E4-4282-9B38-48025FB78CD3}" destId="{66C1DBA3-07B9-4DB1-AABC-8B7B7BD11438}" srcOrd="1" destOrd="0" presId="urn:microsoft.com/office/officeart/2018/2/layout/IconLabelList"/>
    <dgm:cxn modelId="{D5B94831-2CBA-4952-8EE2-42D321D7AC68}" type="presParOf" srcId="{41323931-C1E4-4282-9B38-48025FB78CD3}" destId="{07001B0E-959D-43DE-9968-EC05891EEF6C}" srcOrd="2" destOrd="0" presId="urn:microsoft.com/office/officeart/2018/2/layout/IconLabelList"/>
    <dgm:cxn modelId="{7F0C2211-D077-4547-8A10-5A170F40B8C0}" type="presParOf" srcId="{07E8D7E5-4E18-4170-A25A-AEB48E9A1339}" destId="{228A2C6A-6CED-46FB-AA4D-CC637E02CD38}" srcOrd="1" destOrd="0" presId="urn:microsoft.com/office/officeart/2018/2/layout/IconLabelList"/>
    <dgm:cxn modelId="{82C655A7-3F1E-4225-847C-DFD06F9CBD76}" type="presParOf" srcId="{07E8D7E5-4E18-4170-A25A-AEB48E9A1339}" destId="{031D4741-2977-48EB-84C6-A70676E0DF11}" srcOrd="2" destOrd="0" presId="urn:microsoft.com/office/officeart/2018/2/layout/IconLabelList"/>
    <dgm:cxn modelId="{19553140-7F77-4FB5-95A2-B07EC9BD3483}" type="presParOf" srcId="{031D4741-2977-48EB-84C6-A70676E0DF11}" destId="{85C98002-5588-4659-994A-B75E2B006EEC}" srcOrd="0" destOrd="0" presId="urn:microsoft.com/office/officeart/2018/2/layout/IconLabelList"/>
    <dgm:cxn modelId="{EEBAB0E7-AB2E-4C46-8B47-8B443A0A431D}" type="presParOf" srcId="{031D4741-2977-48EB-84C6-A70676E0DF11}" destId="{75CBE5C2-3951-4D9D-AA31-C45991FCA098}" srcOrd="1" destOrd="0" presId="urn:microsoft.com/office/officeart/2018/2/layout/IconLabelList"/>
    <dgm:cxn modelId="{5F1E6EA8-EC4D-4761-85E5-BCFF5CEA3018}" type="presParOf" srcId="{031D4741-2977-48EB-84C6-A70676E0DF11}" destId="{2AB883C6-A541-448F-B760-346216079E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777505-EBA4-4D18-B9F2-E297E3B61F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0C923A-52F2-49F1-B1E5-E67FB4D7BDC5}">
      <dgm:prSet custT="1"/>
      <dgm:spPr/>
      <dgm:t>
        <a:bodyPr/>
        <a:lstStyle/>
        <a:p>
          <a:r>
            <a:rPr lang="pl-PL" sz="2000" b="0" i="0" dirty="0"/>
            <a:t>Ponadto specjalista dokonuje zgłoszenia do Państwowego Powiatowego Inspektora Sanitarnego, właściwego terenowo dla miejsca zdarzenia, a osoby pokąsane przez zwierzęta podlegają nadzorowi epidemiologicznemu prowadzonemu przez Państwową Inspekcję Sanitarną (wywiad epidemiologiczny).</a:t>
          </a:r>
          <a:endParaRPr lang="en-US" sz="2000" dirty="0"/>
        </a:p>
      </dgm:t>
    </dgm:pt>
    <dgm:pt modelId="{21EE539F-F58D-450D-BDBB-89EE6805D2A7}" type="parTrans" cxnId="{CED6F058-3F01-470C-8E82-31A3BCF5224B}">
      <dgm:prSet/>
      <dgm:spPr/>
      <dgm:t>
        <a:bodyPr/>
        <a:lstStyle/>
        <a:p>
          <a:endParaRPr lang="en-US" sz="2400"/>
        </a:p>
      </dgm:t>
    </dgm:pt>
    <dgm:pt modelId="{778BD586-9D6C-4737-8F77-61578A923524}" type="sibTrans" cxnId="{CED6F058-3F01-470C-8E82-31A3BCF5224B}">
      <dgm:prSet/>
      <dgm:spPr/>
      <dgm:t>
        <a:bodyPr/>
        <a:lstStyle/>
        <a:p>
          <a:endParaRPr lang="en-US" sz="2400"/>
        </a:p>
      </dgm:t>
    </dgm:pt>
    <dgm:pt modelId="{227A6D32-759A-4D98-9C9A-623CAA0E8BA7}">
      <dgm:prSet custT="1"/>
      <dgm:spPr/>
      <dgm:t>
        <a:bodyPr/>
        <a:lstStyle/>
        <a:p>
          <a:r>
            <a:rPr lang="pl-PL" sz="2000" b="0" i="0"/>
            <a:t>Szczepieniom poddawane są osoby podejrzane o zakażenie, czyli pogryzione przez zwierzęta chore lub podejrzane o zakażenie, pogryzione przez zwierzę dzikie lub nieznane, które uciekło albo po pokąsaniu padło lub zostało zabite, a także osoby, u których nastąpiło zanieczyszczenie błon śluzowych spojówek lub uszkodzonej skóry śliną zwierzęcia chorego lub podejrzanego o wściekliznę.</a:t>
          </a:r>
          <a:endParaRPr lang="en-US" sz="2000"/>
        </a:p>
      </dgm:t>
    </dgm:pt>
    <dgm:pt modelId="{E623DF2E-88E3-477C-B7CD-D87D73D10129}" type="parTrans" cxnId="{F9887ADF-50E9-4C31-A37E-5E5A51B95C5C}">
      <dgm:prSet/>
      <dgm:spPr/>
      <dgm:t>
        <a:bodyPr/>
        <a:lstStyle/>
        <a:p>
          <a:endParaRPr lang="en-US" sz="2400"/>
        </a:p>
      </dgm:t>
    </dgm:pt>
    <dgm:pt modelId="{F650EACE-6EC5-43D9-AF2E-C6801327D8C6}" type="sibTrans" cxnId="{F9887ADF-50E9-4C31-A37E-5E5A51B95C5C}">
      <dgm:prSet/>
      <dgm:spPr/>
      <dgm:t>
        <a:bodyPr/>
        <a:lstStyle/>
        <a:p>
          <a:endParaRPr lang="en-US" sz="2400"/>
        </a:p>
      </dgm:t>
    </dgm:pt>
    <dgm:pt modelId="{8F6F742A-CD7D-4065-A296-0B15699086F8}" type="pres">
      <dgm:prSet presAssocID="{1F777505-EBA4-4D18-B9F2-E297E3B61F73}" presName="root" presStyleCnt="0">
        <dgm:presLayoutVars>
          <dgm:dir/>
          <dgm:resizeHandles val="exact"/>
        </dgm:presLayoutVars>
      </dgm:prSet>
      <dgm:spPr/>
    </dgm:pt>
    <dgm:pt modelId="{ED373EA7-104B-466C-8565-491F4ADB8A74}" type="pres">
      <dgm:prSet presAssocID="{DB0C923A-52F2-49F1-B1E5-E67FB4D7BDC5}" presName="compNode" presStyleCnt="0"/>
      <dgm:spPr/>
    </dgm:pt>
    <dgm:pt modelId="{D6511B08-9AE0-4A4B-A69B-32D0178BC4B3}" type="pres">
      <dgm:prSet presAssocID="{DB0C923A-52F2-49F1-B1E5-E67FB4D7BDC5}" presName="bgRect" presStyleLbl="bgShp" presStyleIdx="0" presStyleCnt="2"/>
      <dgm:spPr/>
    </dgm:pt>
    <dgm:pt modelId="{5DDD7A14-87DA-4079-B0C3-3C9F2E183B25}" type="pres">
      <dgm:prSet presAssocID="{DB0C923A-52F2-49F1-B1E5-E67FB4D7BDC5}" presName="iconRect" presStyleLbl="node1" presStyleIdx="0" presStyleCnt="2" custScaleX="167479" custScaleY="1555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706C9789-DBA7-4879-B36E-33351BA8FE71}" type="pres">
      <dgm:prSet presAssocID="{DB0C923A-52F2-49F1-B1E5-E67FB4D7BDC5}" presName="spaceRect" presStyleCnt="0"/>
      <dgm:spPr/>
    </dgm:pt>
    <dgm:pt modelId="{4DB1F71D-F175-46B7-B191-346FB7127E42}" type="pres">
      <dgm:prSet presAssocID="{DB0C923A-52F2-49F1-B1E5-E67FB4D7BDC5}" presName="parTx" presStyleLbl="revTx" presStyleIdx="0" presStyleCnt="2">
        <dgm:presLayoutVars>
          <dgm:chMax val="0"/>
          <dgm:chPref val="0"/>
        </dgm:presLayoutVars>
      </dgm:prSet>
      <dgm:spPr/>
    </dgm:pt>
    <dgm:pt modelId="{21A93018-C69A-4DC9-BDB3-7AF8DEA57054}" type="pres">
      <dgm:prSet presAssocID="{778BD586-9D6C-4737-8F77-61578A923524}" presName="sibTrans" presStyleCnt="0"/>
      <dgm:spPr/>
    </dgm:pt>
    <dgm:pt modelId="{14A34858-AB3A-4236-94F8-8728D8D51FAA}" type="pres">
      <dgm:prSet presAssocID="{227A6D32-759A-4D98-9C9A-623CAA0E8BA7}" presName="compNode" presStyleCnt="0"/>
      <dgm:spPr/>
    </dgm:pt>
    <dgm:pt modelId="{29E5F31F-5AD8-41DD-AFB6-51D58B3E93A1}" type="pres">
      <dgm:prSet presAssocID="{227A6D32-759A-4D98-9C9A-623CAA0E8BA7}" presName="bgRect" presStyleLbl="bgShp" presStyleIdx="1" presStyleCnt="2"/>
      <dgm:spPr/>
    </dgm:pt>
    <dgm:pt modelId="{85542ACA-E7F3-43A0-807B-CBC9D49ECA75}" type="pres">
      <dgm:prSet presAssocID="{227A6D32-759A-4D98-9C9A-623CAA0E8BA7}" presName="iconRect" presStyleLbl="node1" presStyleIdx="1" presStyleCnt="2" custScaleX="154443" custScaleY="14644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 z wypełnieniem pełnym"/>
        </a:ext>
      </dgm:extLst>
    </dgm:pt>
    <dgm:pt modelId="{8D4D5F5F-03EF-42A9-AD4F-9FB23E2A2D4F}" type="pres">
      <dgm:prSet presAssocID="{227A6D32-759A-4D98-9C9A-623CAA0E8BA7}" presName="spaceRect" presStyleCnt="0"/>
      <dgm:spPr/>
    </dgm:pt>
    <dgm:pt modelId="{F2B2AE36-38F9-470A-A88D-8FCF0475EF4C}" type="pres">
      <dgm:prSet presAssocID="{227A6D32-759A-4D98-9C9A-623CAA0E8BA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4D0704A-D8C8-4A2C-BE32-54B7720D5C19}" type="presOf" srcId="{DB0C923A-52F2-49F1-B1E5-E67FB4D7BDC5}" destId="{4DB1F71D-F175-46B7-B191-346FB7127E42}" srcOrd="0" destOrd="0" presId="urn:microsoft.com/office/officeart/2018/2/layout/IconVerticalSolidList"/>
    <dgm:cxn modelId="{9FE6416C-1E1B-4C86-83CC-C77401586E6F}" type="presOf" srcId="{227A6D32-759A-4D98-9C9A-623CAA0E8BA7}" destId="{F2B2AE36-38F9-470A-A88D-8FCF0475EF4C}" srcOrd="0" destOrd="0" presId="urn:microsoft.com/office/officeart/2018/2/layout/IconVerticalSolidList"/>
    <dgm:cxn modelId="{CED6F058-3F01-470C-8E82-31A3BCF5224B}" srcId="{1F777505-EBA4-4D18-B9F2-E297E3B61F73}" destId="{DB0C923A-52F2-49F1-B1E5-E67FB4D7BDC5}" srcOrd="0" destOrd="0" parTransId="{21EE539F-F58D-450D-BDBB-89EE6805D2A7}" sibTransId="{778BD586-9D6C-4737-8F77-61578A923524}"/>
    <dgm:cxn modelId="{ACCCE79F-ECD7-48CD-84F1-E1A2D116AF95}" type="presOf" srcId="{1F777505-EBA4-4D18-B9F2-E297E3B61F73}" destId="{8F6F742A-CD7D-4065-A296-0B15699086F8}" srcOrd="0" destOrd="0" presId="urn:microsoft.com/office/officeart/2018/2/layout/IconVerticalSolidList"/>
    <dgm:cxn modelId="{F9887ADF-50E9-4C31-A37E-5E5A51B95C5C}" srcId="{1F777505-EBA4-4D18-B9F2-E297E3B61F73}" destId="{227A6D32-759A-4D98-9C9A-623CAA0E8BA7}" srcOrd="1" destOrd="0" parTransId="{E623DF2E-88E3-477C-B7CD-D87D73D10129}" sibTransId="{F650EACE-6EC5-43D9-AF2E-C6801327D8C6}"/>
    <dgm:cxn modelId="{4423B810-8115-4BE4-B2E0-245A8EDD76C5}" type="presParOf" srcId="{8F6F742A-CD7D-4065-A296-0B15699086F8}" destId="{ED373EA7-104B-466C-8565-491F4ADB8A74}" srcOrd="0" destOrd="0" presId="urn:microsoft.com/office/officeart/2018/2/layout/IconVerticalSolidList"/>
    <dgm:cxn modelId="{AFAFFA68-0A2A-4EC5-9984-971BF202B33F}" type="presParOf" srcId="{ED373EA7-104B-466C-8565-491F4ADB8A74}" destId="{D6511B08-9AE0-4A4B-A69B-32D0178BC4B3}" srcOrd="0" destOrd="0" presId="urn:microsoft.com/office/officeart/2018/2/layout/IconVerticalSolidList"/>
    <dgm:cxn modelId="{8B482401-DAE7-47C3-9100-36D20D523BC6}" type="presParOf" srcId="{ED373EA7-104B-466C-8565-491F4ADB8A74}" destId="{5DDD7A14-87DA-4079-B0C3-3C9F2E183B25}" srcOrd="1" destOrd="0" presId="urn:microsoft.com/office/officeart/2018/2/layout/IconVerticalSolidList"/>
    <dgm:cxn modelId="{594240D9-01F1-4E76-BAB4-55DD0C1A01A1}" type="presParOf" srcId="{ED373EA7-104B-466C-8565-491F4ADB8A74}" destId="{706C9789-DBA7-4879-B36E-33351BA8FE71}" srcOrd="2" destOrd="0" presId="urn:microsoft.com/office/officeart/2018/2/layout/IconVerticalSolidList"/>
    <dgm:cxn modelId="{FB02C07B-F2F4-4311-9CDE-102F62D3BA4B}" type="presParOf" srcId="{ED373EA7-104B-466C-8565-491F4ADB8A74}" destId="{4DB1F71D-F175-46B7-B191-346FB7127E42}" srcOrd="3" destOrd="0" presId="urn:microsoft.com/office/officeart/2018/2/layout/IconVerticalSolidList"/>
    <dgm:cxn modelId="{D5D72BE5-555F-4B09-BF5E-48D16993D808}" type="presParOf" srcId="{8F6F742A-CD7D-4065-A296-0B15699086F8}" destId="{21A93018-C69A-4DC9-BDB3-7AF8DEA57054}" srcOrd="1" destOrd="0" presId="urn:microsoft.com/office/officeart/2018/2/layout/IconVerticalSolidList"/>
    <dgm:cxn modelId="{B15501C4-A827-4723-B535-F3599381ACDF}" type="presParOf" srcId="{8F6F742A-CD7D-4065-A296-0B15699086F8}" destId="{14A34858-AB3A-4236-94F8-8728D8D51FAA}" srcOrd="2" destOrd="0" presId="urn:microsoft.com/office/officeart/2018/2/layout/IconVerticalSolidList"/>
    <dgm:cxn modelId="{E09713CC-7D13-4685-9EAC-C4E5BA878FF6}" type="presParOf" srcId="{14A34858-AB3A-4236-94F8-8728D8D51FAA}" destId="{29E5F31F-5AD8-41DD-AFB6-51D58B3E93A1}" srcOrd="0" destOrd="0" presId="urn:microsoft.com/office/officeart/2018/2/layout/IconVerticalSolidList"/>
    <dgm:cxn modelId="{F9C56267-E03E-420F-AE89-E0D9C9F6F1C5}" type="presParOf" srcId="{14A34858-AB3A-4236-94F8-8728D8D51FAA}" destId="{85542ACA-E7F3-43A0-807B-CBC9D49ECA75}" srcOrd="1" destOrd="0" presId="urn:microsoft.com/office/officeart/2018/2/layout/IconVerticalSolidList"/>
    <dgm:cxn modelId="{8E92C2E7-29D2-4039-9D46-DCF85F72F114}" type="presParOf" srcId="{14A34858-AB3A-4236-94F8-8728D8D51FAA}" destId="{8D4D5F5F-03EF-42A9-AD4F-9FB23E2A2D4F}" srcOrd="2" destOrd="0" presId="urn:microsoft.com/office/officeart/2018/2/layout/IconVerticalSolidList"/>
    <dgm:cxn modelId="{40F162ED-BB00-4115-82CC-0ADBABC37CBC}" type="presParOf" srcId="{14A34858-AB3A-4236-94F8-8728D8D51FAA}" destId="{F2B2AE36-38F9-470A-A88D-8FCF0475EF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2579AE-DF4B-41E8-B5B5-64DF5EF38D9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6203DE-585D-47B0-A827-2BB0EAE34458}">
      <dgm:prSet/>
      <dgm:spPr/>
      <dgm:t>
        <a:bodyPr/>
        <a:lstStyle/>
        <a:p>
          <a:r>
            <a:rPr lang="pl-PL" b="0" i="0"/>
            <a:t>Profilaktyka poekspozycyjna (PEP) to natychmiastowe leczenie po ekspozycji na chorobę. Zapobiega przedostawaniu się wirusa do ośrodkowego układu nerwowego. PEP obejmuje:</a:t>
          </a:r>
          <a:endParaRPr lang="en-US"/>
        </a:p>
      </dgm:t>
    </dgm:pt>
    <dgm:pt modelId="{A9666E09-DE23-47E7-B36E-2B93793325C9}" type="parTrans" cxnId="{8762F888-4E3D-4974-9F5E-51243F424DCF}">
      <dgm:prSet/>
      <dgm:spPr/>
      <dgm:t>
        <a:bodyPr/>
        <a:lstStyle/>
        <a:p>
          <a:endParaRPr lang="en-US"/>
        </a:p>
      </dgm:t>
    </dgm:pt>
    <dgm:pt modelId="{FE6521EB-74B9-4D60-9C44-ED33F790F61F}" type="sibTrans" cxnId="{8762F888-4E3D-4974-9F5E-51243F424DCF}">
      <dgm:prSet/>
      <dgm:spPr/>
      <dgm:t>
        <a:bodyPr/>
        <a:lstStyle/>
        <a:p>
          <a:endParaRPr lang="en-US"/>
        </a:p>
      </dgm:t>
    </dgm:pt>
    <dgm:pt modelId="{F7D40780-8836-4EB0-B8CB-35D46EE67974}">
      <dgm:prSet/>
      <dgm:spPr/>
      <dgm:t>
        <a:bodyPr/>
        <a:lstStyle/>
        <a:p>
          <a:r>
            <a:rPr lang="pl-PL" b="0" i="0"/>
            <a:t>Intensywne mycie rany tak szybko, jak to możliwe po podejrzeniu narażenia ‒ natychmiastowe i dokładne przepłukanie rany przez co najmniej 15 minut wodą z mydłem, detergentem, jodopowidonem lub innymi substancjami, które usuwają i zabijają wirusa;</a:t>
          </a:r>
          <a:endParaRPr lang="en-US"/>
        </a:p>
      </dgm:t>
    </dgm:pt>
    <dgm:pt modelId="{A17D4F6B-E194-4E05-84CF-CFC653CCA6E6}" type="parTrans" cxnId="{4EE6B0EE-0167-4BD2-8E25-2E14D70F65E5}">
      <dgm:prSet/>
      <dgm:spPr/>
      <dgm:t>
        <a:bodyPr/>
        <a:lstStyle/>
        <a:p>
          <a:endParaRPr lang="en-US"/>
        </a:p>
      </dgm:t>
    </dgm:pt>
    <dgm:pt modelId="{6CE77C68-1B08-4B51-B821-A3A2C4EA56C2}" type="sibTrans" cxnId="{4EE6B0EE-0167-4BD2-8E25-2E14D70F65E5}">
      <dgm:prSet/>
      <dgm:spPr/>
      <dgm:t>
        <a:bodyPr/>
        <a:lstStyle/>
        <a:p>
          <a:endParaRPr lang="en-US"/>
        </a:p>
      </dgm:t>
    </dgm:pt>
    <dgm:pt modelId="{E0062CA6-D5C5-4E5E-B4E2-7ECF83880FE2}">
      <dgm:prSet/>
      <dgm:spPr/>
      <dgm:t>
        <a:bodyPr/>
        <a:lstStyle/>
        <a:p>
          <a:r>
            <a:rPr lang="pl-PL" b="0" i="0"/>
            <a:t>podanie całego cyklu szczepionki przeciwko wściekliźnie;</a:t>
          </a:r>
          <a:endParaRPr lang="en-US"/>
        </a:p>
      </dgm:t>
    </dgm:pt>
    <dgm:pt modelId="{75F7C886-C258-474E-94DE-60F7B14B780B}" type="parTrans" cxnId="{F686670B-05D2-40B0-9393-D1F83F554882}">
      <dgm:prSet/>
      <dgm:spPr/>
      <dgm:t>
        <a:bodyPr/>
        <a:lstStyle/>
        <a:p>
          <a:endParaRPr lang="en-US"/>
        </a:p>
      </dgm:t>
    </dgm:pt>
    <dgm:pt modelId="{4DF3F457-0266-4FE9-8DC9-781727009DF4}" type="sibTrans" cxnId="{F686670B-05D2-40B0-9393-D1F83F554882}">
      <dgm:prSet/>
      <dgm:spPr/>
      <dgm:t>
        <a:bodyPr/>
        <a:lstStyle/>
        <a:p>
          <a:endParaRPr lang="en-US"/>
        </a:p>
      </dgm:t>
    </dgm:pt>
    <dgm:pt modelId="{3281562D-56E4-4A16-9D99-80F17CDE0855}">
      <dgm:prSet/>
      <dgm:spPr/>
      <dgm:t>
        <a:bodyPr/>
        <a:lstStyle/>
        <a:p>
          <a:r>
            <a:rPr lang="pl-PL" b="0" i="0"/>
            <a:t>podawanie immunoglobuliny przeciwko wściekliźnie (RIG), jeśli jest to wskazane.</a:t>
          </a:r>
          <a:endParaRPr lang="en-US"/>
        </a:p>
      </dgm:t>
    </dgm:pt>
    <dgm:pt modelId="{9CE09DBB-B471-4848-A690-509A84BE622F}" type="parTrans" cxnId="{AFB01EE5-F803-4512-ACE8-1FCE8B81A839}">
      <dgm:prSet/>
      <dgm:spPr/>
      <dgm:t>
        <a:bodyPr/>
        <a:lstStyle/>
        <a:p>
          <a:endParaRPr lang="en-US"/>
        </a:p>
      </dgm:t>
    </dgm:pt>
    <dgm:pt modelId="{EBFD6C8D-5CAE-46D7-AEEF-B732F033E53E}" type="sibTrans" cxnId="{AFB01EE5-F803-4512-ACE8-1FCE8B81A839}">
      <dgm:prSet/>
      <dgm:spPr/>
      <dgm:t>
        <a:bodyPr/>
        <a:lstStyle/>
        <a:p>
          <a:endParaRPr lang="en-US"/>
        </a:p>
      </dgm:t>
    </dgm:pt>
    <dgm:pt modelId="{7375F910-43BB-4D74-9594-77D294E52BE0}">
      <dgm:prSet/>
      <dgm:spPr/>
      <dgm:t>
        <a:bodyPr/>
        <a:lstStyle/>
        <a:p>
          <a:r>
            <a:rPr lang="pl-PL" b="0" i="0"/>
            <a:t>PEP należy kontynuować podczas 10-dniowego okresu obserwacji lub w oczekiwaniu na wyniki laboratoryjne. Leczenie można przerwać, jeśli okaże się, że zwierzę nie jest zakażone. Jeśli podejrzane zwierzę nie może zostać schwytane i przetestowane, należy ukończyć pełny cykl PEP.</a:t>
          </a:r>
          <a:endParaRPr lang="en-US"/>
        </a:p>
      </dgm:t>
    </dgm:pt>
    <dgm:pt modelId="{96512267-E29C-44F1-B329-C112810F8080}" type="parTrans" cxnId="{F72482A3-1FFC-429C-8D46-DBD9E6856778}">
      <dgm:prSet/>
      <dgm:spPr/>
      <dgm:t>
        <a:bodyPr/>
        <a:lstStyle/>
        <a:p>
          <a:endParaRPr lang="en-US"/>
        </a:p>
      </dgm:t>
    </dgm:pt>
    <dgm:pt modelId="{B4E7DACB-B488-4EBC-967D-CD8BC402E9E3}" type="sibTrans" cxnId="{F72482A3-1FFC-429C-8D46-DBD9E6856778}">
      <dgm:prSet/>
      <dgm:spPr/>
      <dgm:t>
        <a:bodyPr/>
        <a:lstStyle/>
        <a:p>
          <a:endParaRPr lang="en-US"/>
        </a:p>
      </dgm:t>
    </dgm:pt>
    <dgm:pt modelId="{76E47D26-D1C9-41C9-93EA-D60738AEC78D}">
      <dgm:prSet/>
      <dgm:spPr/>
      <dgm:t>
        <a:bodyPr/>
        <a:lstStyle/>
        <a:p>
          <a:r>
            <a:rPr lang="pl-PL" b="0" i="0"/>
            <a:t>Szczepionkę podaje się ściśle według stopnia narażenia (kategorii ekspozycji), stanu uodpornienia pacjenta i stanu zwierzęcia pod kątem wścieklizny.</a:t>
          </a:r>
          <a:endParaRPr lang="en-US"/>
        </a:p>
      </dgm:t>
    </dgm:pt>
    <dgm:pt modelId="{34EC6CA3-2066-424B-9ECF-98CEAF2454F4}" type="parTrans" cxnId="{9232D6B9-C2E1-4D3C-868F-EFEB59CE986E}">
      <dgm:prSet/>
      <dgm:spPr/>
      <dgm:t>
        <a:bodyPr/>
        <a:lstStyle/>
        <a:p>
          <a:endParaRPr lang="en-US"/>
        </a:p>
      </dgm:t>
    </dgm:pt>
    <dgm:pt modelId="{F7599C8F-6BA6-437A-AB24-9BEB514CC345}" type="sibTrans" cxnId="{9232D6B9-C2E1-4D3C-868F-EFEB59CE986E}">
      <dgm:prSet/>
      <dgm:spPr/>
      <dgm:t>
        <a:bodyPr/>
        <a:lstStyle/>
        <a:p>
          <a:endParaRPr lang="en-US"/>
        </a:p>
      </dgm:t>
    </dgm:pt>
    <dgm:pt modelId="{16ACA981-2F8B-46A7-A886-301DF051EDE4}">
      <dgm:prSet/>
      <dgm:spPr/>
      <dgm:t>
        <a:bodyPr/>
        <a:lstStyle/>
        <a:p>
          <a:r>
            <a:rPr lang="pl-PL" b="0" i="0"/>
            <a:t>Jeśli jest to konieczne, leczenie może być uzupełnione o profilaktykę przeciwtężcową i antybiotykoterapię, żeby zapobiec zakażeniu innemu niż wścieklizna. </a:t>
          </a:r>
          <a:endParaRPr lang="en-US"/>
        </a:p>
      </dgm:t>
    </dgm:pt>
    <dgm:pt modelId="{E199D6B3-25AC-45CE-8515-3B5FF81F7BD4}" type="parTrans" cxnId="{54B319EC-632A-4F0D-BCC1-35F9E29607EF}">
      <dgm:prSet/>
      <dgm:spPr/>
      <dgm:t>
        <a:bodyPr/>
        <a:lstStyle/>
        <a:p>
          <a:endParaRPr lang="en-US"/>
        </a:p>
      </dgm:t>
    </dgm:pt>
    <dgm:pt modelId="{A314781B-67E7-47F9-A747-3100B8CFEFFA}" type="sibTrans" cxnId="{54B319EC-632A-4F0D-BCC1-35F9E29607EF}">
      <dgm:prSet/>
      <dgm:spPr/>
      <dgm:t>
        <a:bodyPr/>
        <a:lstStyle/>
        <a:p>
          <a:endParaRPr lang="en-US"/>
        </a:p>
      </dgm:t>
    </dgm:pt>
    <dgm:pt modelId="{390A7036-3278-4FC5-BAE5-F7C97FBC5A54}" type="pres">
      <dgm:prSet presAssocID="{AF2579AE-DF4B-41E8-B5B5-64DF5EF38D90}" presName="linear" presStyleCnt="0">
        <dgm:presLayoutVars>
          <dgm:animLvl val="lvl"/>
          <dgm:resizeHandles val="exact"/>
        </dgm:presLayoutVars>
      </dgm:prSet>
      <dgm:spPr/>
    </dgm:pt>
    <dgm:pt modelId="{7453BD11-5445-452F-93FC-5D4CFAE1D138}" type="pres">
      <dgm:prSet presAssocID="{CF6203DE-585D-47B0-A827-2BB0EAE3445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176F5C2-88B9-4608-AC43-EFD81E15E21D}" type="pres">
      <dgm:prSet presAssocID="{FE6521EB-74B9-4D60-9C44-ED33F790F61F}" presName="spacer" presStyleCnt="0"/>
      <dgm:spPr/>
    </dgm:pt>
    <dgm:pt modelId="{E66C91CC-4070-494E-A161-916B5C19E3E6}" type="pres">
      <dgm:prSet presAssocID="{F7D40780-8836-4EB0-B8CB-35D46EE6797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C56FD44-06EF-45BB-9EAB-DE590C4282C0}" type="pres">
      <dgm:prSet presAssocID="{6CE77C68-1B08-4B51-B821-A3A2C4EA56C2}" presName="spacer" presStyleCnt="0"/>
      <dgm:spPr/>
    </dgm:pt>
    <dgm:pt modelId="{0CF45A16-D5A2-478E-86BF-521835AD5610}" type="pres">
      <dgm:prSet presAssocID="{E0062CA6-D5C5-4E5E-B4E2-7ECF83880FE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31B22FA-A22B-4B7C-95FF-AE9596224D1F}" type="pres">
      <dgm:prSet presAssocID="{4DF3F457-0266-4FE9-8DC9-781727009DF4}" presName="spacer" presStyleCnt="0"/>
      <dgm:spPr/>
    </dgm:pt>
    <dgm:pt modelId="{16755264-2EE3-4457-BD85-94750A56932A}" type="pres">
      <dgm:prSet presAssocID="{3281562D-56E4-4A16-9D99-80F17CDE085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B1C1B3B-64A1-4289-96E3-8A5712928423}" type="pres">
      <dgm:prSet presAssocID="{EBFD6C8D-5CAE-46D7-AEEF-B732F033E53E}" presName="spacer" presStyleCnt="0"/>
      <dgm:spPr/>
    </dgm:pt>
    <dgm:pt modelId="{87516BB3-1431-4A0C-9AA3-998400E17175}" type="pres">
      <dgm:prSet presAssocID="{7375F910-43BB-4D74-9594-77D294E52BE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36EA96F-9979-4E84-AAAB-4F2989348B22}" type="pres">
      <dgm:prSet presAssocID="{B4E7DACB-B488-4EBC-967D-CD8BC402E9E3}" presName="spacer" presStyleCnt="0"/>
      <dgm:spPr/>
    </dgm:pt>
    <dgm:pt modelId="{5DC85620-C806-4E14-A27F-B25BBFC62E19}" type="pres">
      <dgm:prSet presAssocID="{76E47D26-D1C9-41C9-93EA-D60738AEC78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8CEBC6-8049-417E-845B-54D0EF85BB35}" type="pres">
      <dgm:prSet presAssocID="{F7599C8F-6BA6-437A-AB24-9BEB514CC345}" presName="spacer" presStyleCnt="0"/>
      <dgm:spPr/>
    </dgm:pt>
    <dgm:pt modelId="{6873BE0C-CBD9-4DCD-9B8C-0A34D428862E}" type="pres">
      <dgm:prSet presAssocID="{16ACA981-2F8B-46A7-A886-301DF051EDE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686670B-05D2-40B0-9393-D1F83F554882}" srcId="{AF2579AE-DF4B-41E8-B5B5-64DF5EF38D90}" destId="{E0062CA6-D5C5-4E5E-B4E2-7ECF83880FE2}" srcOrd="2" destOrd="0" parTransId="{75F7C886-C258-474E-94DE-60F7B14B780B}" sibTransId="{4DF3F457-0266-4FE9-8DC9-781727009DF4}"/>
    <dgm:cxn modelId="{A05E242D-1B3A-496A-97A9-78D1C34578F1}" type="presOf" srcId="{F7D40780-8836-4EB0-B8CB-35D46EE67974}" destId="{E66C91CC-4070-494E-A161-916B5C19E3E6}" srcOrd="0" destOrd="0" presId="urn:microsoft.com/office/officeart/2005/8/layout/vList2"/>
    <dgm:cxn modelId="{E939D253-3FAB-48E7-9448-6336EBBF7154}" type="presOf" srcId="{AF2579AE-DF4B-41E8-B5B5-64DF5EF38D90}" destId="{390A7036-3278-4FC5-BAE5-F7C97FBC5A54}" srcOrd="0" destOrd="0" presId="urn:microsoft.com/office/officeart/2005/8/layout/vList2"/>
    <dgm:cxn modelId="{8762F888-4E3D-4974-9F5E-51243F424DCF}" srcId="{AF2579AE-DF4B-41E8-B5B5-64DF5EF38D90}" destId="{CF6203DE-585D-47B0-A827-2BB0EAE34458}" srcOrd="0" destOrd="0" parTransId="{A9666E09-DE23-47E7-B36E-2B93793325C9}" sibTransId="{FE6521EB-74B9-4D60-9C44-ED33F790F61F}"/>
    <dgm:cxn modelId="{E615678B-4012-4A3F-90CA-503C02A77BF9}" type="presOf" srcId="{E0062CA6-D5C5-4E5E-B4E2-7ECF83880FE2}" destId="{0CF45A16-D5A2-478E-86BF-521835AD5610}" srcOrd="0" destOrd="0" presId="urn:microsoft.com/office/officeart/2005/8/layout/vList2"/>
    <dgm:cxn modelId="{BF3CAE9C-946B-48E3-9D1D-35C10FD155D9}" type="presOf" srcId="{7375F910-43BB-4D74-9594-77D294E52BE0}" destId="{87516BB3-1431-4A0C-9AA3-998400E17175}" srcOrd="0" destOrd="0" presId="urn:microsoft.com/office/officeart/2005/8/layout/vList2"/>
    <dgm:cxn modelId="{F72482A3-1FFC-429C-8D46-DBD9E6856778}" srcId="{AF2579AE-DF4B-41E8-B5B5-64DF5EF38D90}" destId="{7375F910-43BB-4D74-9594-77D294E52BE0}" srcOrd="4" destOrd="0" parTransId="{96512267-E29C-44F1-B329-C112810F8080}" sibTransId="{B4E7DACB-B488-4EBC-967D-CD8BC402E9E3}"/>
    <dgm:cxn modelId="{727484AA-83BA-468D-A8C8-3ECED5B96FFA}" type="presOf" srcId="{CF6203DE-585D-47B0-A827-2BB0EAE34458}" destId="{7453BD11-5445-452F-93FC-5D4CFAE1D138}" srcOrd="0" destOrd="0" presId="urn:microsoft.com/office/officeart/2005/8/layout/vList2"/>
    <dgm:cxn modelId="{583D69B0-C937-4D27-A6F1-52401691E474}" type="presOf" srcId="{3281562D-56E4-4A16-9D99-80F17CDE0855}" destId="{16755264-2EE3-4457-BD85-94750A56932A}" srcOrd="0" destOrd="0" presId="urn:microsoft.com/office/officeart/2005/8/layout/vList2"/>
    <dgm:cxn modelId="{9232D6B9-C2E1-4D3C-868F-EFEB59CE986E}" srcId="{AF2579AE-DF4B-41E8-B5B5-64DF5EF38D90}" destId="{76E47D26-D1C9-41C9-93EA-D60738AEC78D}" srcOrd="5" destOrd="0" parTransId="{34EC6CA3-2066-424B-9ECF-98CEAF2454F4}" sibTransId="{F7599C8F-6BA6-437A-AB24-9BEB514CC345}"/>
    <dgm:cxn modelId="{CB7566C9-7DC3-4541-9C1C-9294BDB94972}" type="presOf" srcId="{16ACA981-2F8B-46A7-A886-301DF051EDE4}" destId="{6873BE0C-CBD9-4DCD-9B8C-0A34D428862E}" srcOrd="0" destOrd="0" presId="urn:microsoft.com/office/officeart/2005/8/layout/vList2"/>
    <dgm:cxn modelId="{95A81FD4-F72F-4E23-AA42-6AC9794CFFA0}" type="presOf" srcId="{76E47D26-D1C9-41C9-93EA-D60738AEC78D}" destId="{5DC85620-C806-4E14-A27F-B25BBFC62E19}" srcOrd="0" destOrd="0" presId="urn:microsoft.com/office/officeart/2005/8/layout/vList2"/>
    <dgm:cxn modelId="{AFB01EE5-F803-4512-ACE8-1FCE8B81A839}" srcId="{AF2579AE-DF4B-41E8-B5B5-64DF5EF38D90}" destId="{3281562D-56E4-4A16-9D99-80F17CDE0855}" srcOrd="3" destOrd="0" parTransId="{9CE09DBB-B471-4848-A690-509A84BE622F}" sibTransId="{EBFD6C8D-5CAE-46D7-AEEF-B732F033E53E}"/>
    <dgm:cxn modelId="{54B319EC-632A-4F0D-BCC1-35F9E29607EF}" srcId="{AF2579AE-DF4B-41E8-B5B5-64DF5EF38D90}" destId="{16ACA981-2F8B-46A7-A886-301DF051EDE4}" srcOrd="6" destOrd="0" parTransId="{E199D6B3-25AC-45CE-8515-3B5FF81F7BD4}" sibTransId="{A314781B-67E7-47F9-A747-3100B8CFEFFA}"/>
    <dgm:cxn modelId="{4EE6B0EE-0167-4BD2-8E25-2E14D70F65E5}" srcId="{AF2579AE-DF4B-41E8-B5B5-64DF5EF38D90}" destId="{F7D40780-8836-4EB0-B8CB-35D46EE67974}" srcOrd="1" destOrd="0" parTransId="{A17D4F6B-E194-4E05-84CF-CFC653CCA6E6}" sibTransId="{6CE77C68-1B08-4B51-B821-A3A2C4EA56C2}"/>
    <dgm:cxn modelId="{E6B05B99-AE37-42F0-B404-F266CAC13E92}" type="presParOf" srcId="{390A7036-3278-4FC5-BAE5-F7C97FBC5A54}" destId="{7453BD11-5445-452F-93FC-5D4CFAE1D138}" srcOrd="0" destOrd="0" presId="urn:microsoft.com/office/officeart/2005/8/layout/vList2"/>
    <dgm:cxn modelId="{F4858884-A6B4-4EF1-B38D-D320FD20663C}" type="presParOf" srcId="{390A7036-3278-4FC5-BAE5-F7C97FBC5A54}" destId="{8176F5C2-88B9-4608-AC43-EFD81E15E21D}" srcOrd="1" destOrd="0" presId="urn:microsoft.com/office/officeart/2005/8/layout/vList2"/>
    <dgm:cxn modelId="{16986A14-16D5-47EA-B239-1C83B1A0105A}" type="presParOf" srcId="{390A7036-3278-4FC5-BAE5-F7C97FBC5A54}" destId="{E66C91CC-4070-494E-A161-916B5C19E3E6}" srcOrd="2" destOrd="0" presId="urn:microsoft.com/office/officeart/2005/8/layout/vList2"/>
    <dgm:cxn modelId="{CE62B4F2-7079-412A-B000-14893F222252}" type="presParOf" srcId="{390A7036-3278-4FC5-BAE5-F7C97FBC5A54}" destId="{DC56FD44-06EF-45BB-9EAB-DE590C4282C0}" srcOrd="3" destOrd="0" presId="urn:microsoft.com/office/officeart/2005/8/layout/vList2"/>
    <dgm:cxn modelId="{7B624BB9-981F-467A-9BD9-F9B46B3852EB}" type="presParOf" srcId="{390A7036-3278-4FC5-BAE5-F7C97FBC5A54}" destId="{0CF45A16-D5A2-478E-86BF-521835AD5610}" srcOrd="4" destOrd="0" presId="urn:microsoft.com/office/officeart/2005/8/layout/vList2"/>
    <dgm:cxn modelId="{4DDF4CA4-7C1F-49D8-9F2E-7DAEA7A19380}" type="presParOf" srcId="{390A7036-3278-4FC5-BAE5-F7C97FBC5A54}" destId="{331B22FA-A22B-4B7C-95FF-AE9596224D1F}" srcOrd="5" destOrd="0" presId="urn:microsoft.com/office/officeart/2005/8/layout/vList2"/>
    <dgm:cxn modelId="{E5A37566-D96B-45A9-A120-FF9816647E69}" type="presParOf" srcId="{390A7036-3278-4FC5-BAE5-F7C97FBC5A54}" destId="{16755264-2EE3-4457-BD85-94750A56932A}" srcOrd="6" destOrd="0" presId="urn:microsoft.com/office/officeart/2005/8/layout/vList2"/>
    <dgm:cxn modelId="{7DCCDE4A-74F1-4571-87C0-E35E212A4681}" type="presParOf" srcId="{390A7036-3278-4FC5-BAE5-F7C97FBC5A54}" destId="{FB1C1B3B-64A1-4289-96E3-8A5712928423}" srcOrd="7" destOrd="0" presId="urn:microsoft.com/office/officeart/2005/8/layout/vList2"/>
    <dgm:cxn modelId="{D5CE6E10-CC7F-475D-B021-EB325C8376A7}" type="presParOf" srcId="{390A7036-3278-4FC5-BAE5-F7C97FBC5A54}" destId="{87516BB3-1431-4A0C-9AA3-998400E17175}" srcOrd="8" destOrd="0" presId="urn:microsoft.com/office/officeart/2005/8/layout/vList2"/>
    <dgm:cxn modelId="{5A53CC1C-DA4B-42B0-8C55-10AD812F6C8C}" type="presParOf" srcId="{390A7036-3278-4FC5-BAE5-F7C97FBC5A54}" destId="{836EA96F-9979-4E84-AAAB-4F2989348B22}" srcOrd="9" destOrd="0" presId="urn:microsoft.com/office/officeart/2005/8/layout/vList2"/>
    <dgm:cxn modelId="{133B5E92-9DF0-4A1E-9F95-5EE23FB4D029}" type="presParOf" srcId="{390A7036-3278-4FC5-BAE5-F7C97FBC5A54}" destId="{5DC85620-C806-4E14-A27F-B25BBFC62E19}" srcOrd="10" destOrd="0" presId="urn:microsoft.com/office/officeart/2005/8/layout/vList2"/>
    <dgm:cxn modelId="{0D46136E-9D8F-4694-9C1F-61732469511F}" type="presParOf" srcId="{390A7036-3278-4FC5-BAE5-F7C97FBC5A54}" destId="{BF8CEBC6-8049-417E-845B-54D0EF85BB35}" srcOrd="11" destOrd="0" presId="urn:microsoft.com/office/officeart/2005/8/layout/vList2"/>
    <dgm:cxn modelId="{99DE34D7-3107-435A-BFCC-605A8A88FF8A}" type="presParOf" srcId="{390A7036-3278-4FC5-BAE5-F7C97FBC5A54}" destId="{6873BE0C-CBD9-4DCD-9B8C-0A34D42886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8A72A4-3DFF-4E35-A615-9BD30060232D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4C5329-56D8-4CAD-86B4-3DB1F5C32944}">
      <dgm:prSet custT="1"/>
      <dgm:spPr/>
      <dgm:t>
        <a:bodyPr/>
        <a:lstStyle/>
        <a:p>
          <a:r>
            <a:rPr lang="pl-PL" sz="1800" b="0" i="0" dirty="0"/>
            <a:t>szczepiąc zwierzęta domowe </a:t>
          </a:r>
          <a:endParaRPr lang="en-US" sz="1800" dirty="0"/>
        </a:p>
      </dgm:t>
    </dgm:pt>
    <dgm:pt modelId="{F2E9B396-0D64-4A68-892B-177D3BEC4E0B}" type="parTrans" cxnId="{9F656583-EF66-42B1-BC48-983C7016B5CA}">
      <dgm:prSet/>
      <dgm:spPr/>
      <dgm:t>
        <a:bodyPr/>
        <a:lstStyle/>
        <a:p>
          <a:endParaRPr lang="en-US" sz="2800"/>
        </a:p>
      </dgm:t>
    </dgm:pt>
    <dgm:pt modelId="{C2E268C9-BF64-4728-8A2A-AFF716A076C2}" type="sibTrans" cxnId="{9F656583-EF66-42B1-BC48-983C7016B5CA}">
      <dgm:prSet/>
      <dgm:spPr/>
      <dgm:t>
        <a:bodyPr/>
        <a:lstStyle/>
        <a:p>
          <a:endParaRPr lang="en-US" sz="2800"/>
        </a:p>
      </dgm:t>
    </dgm:pt>
    <dgm:pt modelId="{7C4D6292-62A8-48F6-A0BA-9E4BFFF00D81}">
      <dgm:prSet custT="1"/>
      <dgm:spPr/>
      <dgm:t>
        <a:bodyPr/>
        <a:lstStyle/>
        <a:p>
          <a:r>
            <a:rPr lang="pl-PL" sz="1800" b="0" i="0" dirty="0"/>
            <a:t>unikając kontaktów z nieznanymi i dzikimi zwierzętami,</a:t>
          </a:r>
          <a:endParaRPr lang="en-US" sz="1800" dirty="0"/>
        </a:p>
      </dgm:t>
    </dgm:pt>
    <dgm:pt modelId="{91E103E3-8C40-4B72-87FA-E33886B09751}" type="parTrans" cxnId="{54EB3294-DF30-4831-BEA5-C6AC06C6D351}">
      <dgm:prSet/>
      <dgm:spPr/>
      <dgm:t>
        <a:bodyPr/>
        <a:lstStyle/>
        <a:p>
          <a:endParaRPr lang="en-US" sz="2800"/>
        </a:p>
      </dgm:t>
    </dgm:pt>
    <dgm:pt modelId="{0BED413E-33A6-48DC-96EA-530EF3F963EE}" type="sibTrans" cxnId="{54EB3294-DF30-4831-BEA5-C6AC06C6D351}">
      <dgm:prSet/>
      <dgm:spPr/>
      <dgm:t>
        <a:bodyPr/>
        <a:lstStyle/>
        <a:p>
          <a:endParaRPr lang="en-US" sz="2800"/>
        </a:p>
      </dgm:t>
    </dgm:pt>
    <dgm:pt modelId="{D0308688-A6AA-46DE-B297-04D8B2C2E429}">
      <dgm:prSet custT="1"/>
      <dgm:spPr/>
      <dgm:t>
        <a:bodyPr/>
        <a:lstStyle/>
        <a:p>
          <a:r>
            <a:rPr lang="pl-PL" sz="1800" b="0" i="0" dirty="0"/>
            <a:t>jak najszybciej szukać opieki medycznej po potencjalnym narażeniu przed wystąpieniem symptomów; </a:t>
          </a:r>
          <a:endParaRPr lang="en-US" sz="1800" dirty="0"/>
        </a:p>
      </dgm:t>
    </dgm:pt>
    <dgm:pt modelId="{071E2D43-E8EA-4725-A97A-60A5184165A0}" type="parTrans" cxnId="{8BBF6FEF-52FD-4E15-AE4C-EAE863FFF98A}">
      <dgm:prSet/>
      <dgm:spPr/>
      <dgm:t>
        <a:bodyPr/>
        <a:lstStyle/>
        <a:p>
          <a:endParaRPr lang="en-US" sz="2800"/>
        </a:p>
      </dgm:t>
    </dgm:pt>
    <dgm:pt modelId="{7F309A08-A194-4DA6-B4AC-6062BBE01ECF}" type="sibTrans" cxnId="{8BBF6FEF-52FD-4E15-AE4C-EAE863FFF98A}">
      <dgm:prSet/>
      <dgm:spPr/>
      <dgm:t>
        <a:bodyPr/>
        <a:lstStyle/>
        <a:p>
          <a:endParaRPr lang="en-US" sz="2800"/>
        </a:p>
      </dgm:t>
    </dgm:pt>
    <dgm:pt modelId="{D7E8AFF2-2C59-4F5F-9CCF-FA7AE9BB4034}">
      <dgm:prSet custT="1"/>
      <dgm:spPr/>
      <dgm:t>
        <a:bodyPr/>
        <a:lstStyle/>
        <a:p>
          <a:r>
            <a:rPr lang="pl-PL" sz="1800" b="0" i="0" dirty="0"/>
            <a:t>najlepiej nigdy nie karmić ani nie zbliżać się do dzikiego zwierzęcia ‒ nie dotykać ich, nawet jeśli zachowują się bardzo przyjaźnie;</a:t>
          </a:r>
          <a:endParaRPr lang="en-US" sz="1800" dirty="0"/>
        </a:p>
      </dgm:t>
    </dgm:pt>
    <dgm:pt modelId="{5DF59D2B-74DE-4D05-815B-5B062D3EB947}" type="parTrans" cxnId="{9FBCBA43-0FD6-4C6D-A939-418D4BD8A78A}">
      <dgm:prSet/>
      <dgm:spPr/>
      <dgm:t>
        <a:bodyPr/>
        <a:lstStyle/>
        <a:p>
          <a:endParaRPr lang="en-US" sz="2800"/>
        </a:p>
      </dgm:t>
    </dgm:pt>
    <dgm:pt modelId="{3F695325-0ED0-4721-8F00-DCCF65AB694D}" type="sibTrans" cxnId="{9FBCBA43-0FD6-4C6D-A939-418D4BD8A78A}">
      <dgm:prSet/>
      <dgm:spPr/>
      <dgm:t>
        <a:bodyPr/>
        <a:lstStyle/>
        <a:p>
          <a:endParaRPr lang="en-US" sz="2800"/>
        </a:p>
      </dgm:t>
    </dgm:pt>
    <dgm:pt modelId="{7894FA88-E7BC-4461-A576-56F7BE04FBF2}">
      <dgm:prSet custT="1"/>
      <dgm:spPr/>
      <dgm:t>
        <a:bodyPr/>
        <a:lstStyle/>
        <a:p>
          <a:r>
            <a:rPr lang="pl-PL" sz="1800" b="0" i="0" dirty="0"/>
            <a:t>nie należy dotykać znalezionych zwierząt padłych lub zabitych.</a:t>
          </a:r>
          <a:endParaRPr lang="en-US" sz="1800" dirty="0"/>
        </a:p>
      </dgm:t>
    </dgm:pt>
    <dgm:pt modelId="{9430B7D1-EC19-411C-83EF-B1F3F67F8BAA}" type="parTrans" cxnId="{658338B4-E461-4DE1-8FAB-A92E16DE23B2}">
      <dgm:prSet/>
      <dgm:spPr/>
      <dgm:t>
        <a:bodyPr/>
        <a:lstStyle/>
        <a:p>
          <a:endParaRPr lang="en-US" sz="2800"/>
        </a:p>
      </dgm:t>
    </dgm:pt>
    <dgm:pt modelId="{263BFC18-2862-46B2-AAE8-AFFAF46C1EAA}" type="sibTrans" cxnId="{658338B4-E461-4DE1-8FAB-A92E16DE23B2}">
      <dgm:prSet/>
      <dgm:spPr/>
      <dgm:t>
        <a:bodyPr/>
        <a:lstStyle/>
        <a:p>
          <a:endParaRPr lang="en-US" sz="2800"/>
        </a:p>
      </dgm:t>
    </dgm:pt>
    <dgm:pt modelId="{E2035155-C494-4AE1-AA1F-67DA55A4EA2F}" type="pres">
      <dgm:prSet presAssocID="{8C8A72A4-3DFF-4E35-A615-9BD30060232D}" presName="cycle" presStyleCnt="0">
        <dgm:presLayoutVars>
          <dgm:dir/>
          <dgm:resizeHandles val="exact"/>
        </dgm:presLayoutVars>
      </dgm:prSet>
      <dgm:spPr/>
    </dgm:pt>
    <dgm:pt modelId="{0D32DDB4-672E-456E-A493-A440160B137E}" type="pres">
      <dgm:prSet presAssocID="{434C5329-56D8-4CAD-86B4-3DB1F5C32944}" presName="node" presStyleLbl="node1" presStyleIdx="0" presStyleCnt="5" custScaleY="67807">
        <dgm:presLayoutVars>
          <dgm:bulletEnabled val="1"/>
        </dgm:presLayoutVars>
      </dgm:prSet>
      <dgm:spPr/>
    </dgm:pt>
    <dgm:pt modelId="{C6B97455-D038-48C7-88FD-1EFB07CFDAB4}" type="pres">
      <dgm:prSet presAssocID="{434C5329-56D8-4CAD-86B4-3DB1F5C32944}" presName="spNode" presStyleCnt="0"/>
      <dgm:spPr/>
    </dgm:pt>
    <dgm:pt modelId="{7D995215-5B04-4A81-8DDA-84026504E4FD}" type="pres">
      <dgm:prSet presAssocID="{C2E268C9-BF64-4728-8A2A-AFF716A076C2}" presName="sibTrans" presStyleLbl="sibTrans1D1" presStyleIdx="0" presStyleCnt="5"/>
      <dgm:spPr/>
    </dgm:pt>
    <dgm:pt modelId="{7DE5185A-E7F9-4F46-8497-84215D1C7FE9}" type="pres">
      <dgm:prSet presAssocID="{7C4D6292-62A8-48F6-A0BA-9E4BFFF00D81}" presName="node" presStyleLbl="node1" presStyleIdx="1" presStyleCnt="5" custScaleY="103887">
        <dgm:presLayoutVars>
          <dgm:bulletEnabled val="1"/>
        </dgm:presLayoutVars>
      </dgm:prSet>
      <dgm:spPr/>
    </dgm:pt>
    <dgm:pt modelId="{ECD22823-38D1-4296-8D68-3F0EE6C89B5C}" type="pres">
      <dgm:prSet presAssocID="{7C4D6292-62A8-48F6-A0BA-9E4BFFF00D81}" presName="spNode" presStyleCnt="0"/>
      <dgm:spPr/>
    </dgm:pt>
    <dgm:pt modelId="{D1E3F691-1D54-47CE-8557-0DE156E76B55}" type="pres">
      <dgm:prSet presAssocID="{0BED413E-33A6-48DC-96EA-530EF3F963EE}" presName="sibTrans" presStyleLbl="sibTrans1D1" presStyleIdx="1" presStyleCnt="5"/>
      <dgm:spPr/>
    </dgm:pt>
    <dgm:pt modelId="{A538361D-7F44-4C6F-9013-AB0AD56DE255}" type="pres">
      <dgm:prSet presAssocID="{D0308688-A6AA-46DE-B297-04D8B2C2E429}" presName="node" presStyleLbl="node1" presStyleIdx="2" presStyleCnt="5" custScaleX="136197" custScaleY="171472">
        <dgm:presLayoutVars>
          <dgm:bulletEnabled val="1"/>
        </dgm:presLayoutVars>
      </dgm:prSet>
      <dgm:spPr/>
    </dgm:pt>
    <dgm:pt modelId="{C3E53C55-BA25-41B1-BE2C-2F33CD130AB6}" type="pres">
      <dgm:prSet presAssocID="{D0308688-A6AA-46DE-B297-04D8B2C2E429}" presName="spNode" presStyleCnt="0"/>
      <dgm:spPr/>
    </dgm:pt>
    <dgm:pt modelId="{52A05FE4-60C8-4144-9FF2-BDB002383EF0}" type="pres">
      <dgm:prSet presAssocID="{7F309A08-A194-4DA6-B4AC-6062BBE01ECF}" presName="sibTrans" presStyleLbl="sibTrans1D1" presStyleIdx="2" presStyleCnt="5"/>
      <dgm:spPr/>
    </dgm:pt>
    <dgm:pt modelId="{770DC505-8848-4C1D-9542-612AB18E0992}" type="pres">
      <dgm:prSet presAssocID="{D7E8AFF2-2C59-4F5F-9CCF-FA7AE9BB4034}" presName="node" presStyleLbl="node1" presStyleIdx="3" presStyleCnt="5" custScaleX="125297" custScaleY="160594">
        <dgm:presLayoutVars>
          <dgm:bulletEnabled val="1"/>
        </dgm:presLayoutVars>
      </dgm:prSet>
      <dgm:spPr/>
    </dgm:pt>
    <dgm:pt modelId="{9D69B87A-1E65-40E6-A12E-4C1DA9F4C1D4}" type="pres">
      <dgm:prSet presAssocID="{D7E8AFF2-2C59-4F5F-9CCF-FA7AE9BB4034}" presName="spNode" presStyleCnt="0"/>
      <dgm:spPr/>
    </dgm:pt>
    <dgm:pt modelId="{648E062C-87EE-4AC6-9FD7-9DCAA5FC5151}" type="pres">
      <dgm:prSet presAssocID="{3F695325-0ED0-4721-8F00-DCCF65AB694D}" presName="sibTrans" presStyleLbl="sibTrans1D1" presStyleIdx="3" presStyleCnt="5"/>
      <dgm:spPr/>
    </dgm:pt>
    <dgm:pt modelId="{95856CCE-3081-45F6-BD5B-9F533A8CE0EA}" type="pres">
      <dgm:prSet presAssocID="{7894FA88-E7BC-4461-A576-56F7BE04FBF2}" presName="node" presStyleLbl="node1" presStyleIdx="4" presStyleCnt="5" custScaleY="118643">
        <dgm:presLayoutVars>
          <dgm:bulletEnabled val="1"/>
        </dgm:presLayoutVars>
      </dgm:prSet>
      <dgm:spPr/>
    </dgm:pt>
    <dgm:pt modelId="{11C56CC8-9F5A-49A0-9121-9EA3BD72E266}" type="pres">
      <dgm:prSet presAssocID="{7894FA88-E7BC-4461-A576-56F7BE04FBF2}" presName="spNode" presStyleCnt="0"/>
      <dgm:spPr/>
    </dgm:pt>
    <dgm:pt modelId="{DD443B4A-B08A-4699-A26F-B83BF45E8A84}" type="pres">
      <dgm:prSet presAssocID="{263BFC18-2862-46B2-AAE8-AFFAF46C1EAA}" presName="sibTrans" presStyleLbl="sibTrans1D1" presStyleIdx="4" presStyleCnt="5"/>
      <dgm:spPr/>
    </dgm:pt>
  </dgm:ptLst>
  <dgm:cxnLst>
    <dgm:cxn modelId="{A2D47238-01D0-4833-AE53-9C6E0D8F1FF3}" type="presOf" srcId="{3F695325-0ED0-4721-8F00-DCCF65AB694D}" destId="{648E062C-87EE-4AC6-9FD7-9DCAA5FC5151}" srcOrd="0" destOrd="0" presId="urn:microsoft.com/office/officeart/2005/8/layout/cycle6"/>
    <dgm:cxn modelId="{ED989E3E-EE40-4648-B4E6-CCD1D6F9D269}" type="presOf" srcId="{0BED413E-33A6-48DC-96EA-530EF3F963EE}" destId="{D1E3F691-1D54-47CE-8557-0DE156E76B55}" srcOrd="0" destOrd="0" presId="urn:microsoft.com/office/officeart/2005/8/layout/cycle6"/>
    <dgm:cxn modelId="{AF548A40-EBD0-43CD-9288-BAC2E87A9EE9}" type="presOf" srcId="{8C8A72A4-3DFF-4E35-A615-9BD30060232D}" destId="{E2035155-C494-4AE1-AA1F-67DA55A4EA2F}" srcOrd="0" destOrd="0" presId="urn:microsoft.com/office/officeart/2005/8/layout/cycle6"/>
    <dgm:cxn modelId="{61DA7F61-6547-46CA-A7B3-744B4F7BD7B9}" type="presOf" srcId="{D0308688-A6AA-46DE-B297-04D8B2C2E429}" destId="{A538361D-7F44-4C6F-9013-AB0AD56DE255}" srcOrd="0" destOrd="0" presId="urn:microsoft.com/office/officeart/2005/8/layout/cycle6"/>
    <dgm:cxn modelId="{9FBCBA43-0FD6-4C6D-A939-418D4BD8A78A}" srcId="{8C8A72A4-3DFF-4E35-A615-9BD30060232D}" destId="{D7E8AFF2-2C59-4F5F-9CCF-FA7AE9BB4034}" srcOrd="3" destOrd="0" parTransId="{5DF59D2B-74DE-4D05-815B-5B062D3EB947}" sibTransId="{3F695325-0ED0-4721-8F00-DCCF65AB694D}"/>
    <dgm:cxn modelId="{43FA2E69-778C-475D-8683-DE3964A0EE77}" type="presOf" srcId="{7C4D6292-62A8-48F6-A0BA-9E4BFFF00D81}" destId="{7DE5185A-E7F9-4F46-8497-84215D1C7FE9}" srcOrd="0" destOrd="0" presId="urn:microsoft.com/office/officeart/2005/8/layout/cycle6"/>
    <dgm:cxn modelId="{26B5CA59-E405-432B-A223-6CB43C569827}" type="presOf" srcId="{7894FA88-E7BC-4461-A576-56F7BE04FBF2}" destId="{95856CCE-3081-45F6-BD5B-9F533A8CE0EA}" srcOrd="0" destOrd="0" presId="urn:microsoft.com/office/officeart/2005/8/layout/cycle6"/>
    <dgm:cxn modelId="{538EA45A-1126-4A22-9C23-DEEFF2AE290A}" type="presOf" srcId="{263BFC18-2862-46B2-AAE8-AFFAF46C1EAA}" destId="{DD443B4A-B08A-4699-A26F-B83BF45E8A84}" srcOrd="0" destOrd="0" presId="urn:microsoft.com/office/officeart/2005/8/layout/cycle6"/>
    <dgm:cxn modelId="{9F656583-EF66-42B1-BC48-983C7016B5CA}" srcId="{8C8A72A4-3DFF-4E35-A615-9BD30060232D}" destId="{434C5329-56D8-4CAD-86B4-3DB1F5C32944}" srcOrd="0" destOrd="0" parTransId="{F2E9B396-0D64-4A68-892B-177D3BEC4E0B}" sibTransId="{C2E268C9-BF64-4728-8A2A-AFF716A076C2}"/>
    <dgm:cxn modelId="{54EB3294-DF30-4831-BEA5-C6AC06C6D351}" srcId="{8C8A72A4-3DFF-4E35-A615-9BD30060232D}" destId="{7C4D6292-62A8-48F6-A0BA-9E4BFFF00D81}" srcOrd="1" destOrd="0" parTransId="{91E103E3-8C40-4B72-87FA-E33886B09751}" sibTransId="{0BED413E-33A6-48DC-96EA-530EF3F963EE}"/>
    <dgm:cxn modelId="{658338B4-E461-4DE1-8FAB-A92E16DE23B2}" srcId="{8C8A72A4-3DFF-4E35-A615-9BD30060232D}" destId="{7894FA88-E7BC-4461-A576-56F7BE04FBF2}" srcOrd="4" destOrd="0" parTransId="{9430B7D1-EC19-411C-83EF-B1F3F67F8BAA}" sibTransId="{263BFC18-2862-46B2-AAE8-AFFAF46C1EAA}"/>
    <dgm:cxn modelId="{007968C8-8BAC-45FA-ADD0-F2A04247B76A}" type="presOf" srcId="{434C5329-56D8-4CAD-86B4-3DB1F5C32944}" destId="{0D32DDB4-672E-456E-A493-A440160B137E}" srcOrd="0" destOrd="0" presId="urn:microsoft.com/office/officeart/2005/8/layout/cycle6"/>
    <dgm:cxn modelId="{8E3F12CB-0F85-420A-A595-B1BF0356E5D8}" type="presOf" srcId="{D7E8AFF2-2C59-4F5F-9CCF-FA7AE9BB4034}" destId="{770DC505-8848-4C1D-9542-612AB18E0992}" srcOrd="0" destOrd="0" presId="urn:microsoft.com/office/officeart/2005/8/layout/cycle6"/>
    <dgm:cxn modelId="{AA29D6D6-C2BF-43FC-8BE7-6C674FF79D09}" type="presOf" srcId="{C2E268C9-BF64-4728-8A2A-AFF716A076C2}" destId="{7D995215-5B04-4A81-8DDA-84026504E4FD}" srcOrd="0" destOrd="0" presId="urn:microsoft.com/office/officeart/2005/8/layout/cycle6"/>
    <dgm:cxn modelId="{91864BE1-C981-414B-BDAC-8468ACEB0CF9}" type="presOf" srcId="{7F309A08-A194-4DA6-B4AC-6062BBE01ECF}" destId="{52A05FE4-60C8-4144-9FF2-BDB002383EF0}" srcOrd="0" destOrd="0" presId="urn:microsoft.com/office/officeart/2005/8/layout/cycle6"/>
    <dgm:cxn modelId="{8BBF6FEF-52FD-4E15-AE4C-EAE863FFF98A}" srcId="{8C8A72A4-3DFF-4E35-A615-9BD30060232D}" destId="{D0308688-A6AA-46DE-B297-04D8B2C2E429}" srcOrd="2" destOrd="0" parTransId="{071E2D43-E8EA-4725-A97A-60A5184165A0}" sibTransId="{7F309A08-A194-4DA6-B4AC-6062BBE01ECF}"/>
    <dgm:cxn modelId="{E2F82715-0ACD-4854-8DE6-1D4F88AA3E98}" type="presParOf" srcId="{E2035155-C494-4AE1-AA1F-67DA55A4EA2F}" destId="{0D32DDB4-672E-456E-A493-A440160B137E}" srcOrd="0" destOrd="0" presId="urn:microsoft.com/office/officeart/2005/8/layout/cycle6"/>
    <dgm:cxn modelId="{B4D76F34-1C4A-413A-97F5-A8BA9AB40C2A}" type="presParOf" srcId="{E2035155-C494-4AE1-AA1F-67DA55A4EA2F}" destId="{C6B97455-D038-48C7-88FD-1EFB07CFDAB4}" srcOrd="1" destOrd="0" presId="urn:microsoft.com/office/officeart/2005/8/layout/cycle6"/>
    <dgm:cxn modelId="{9B89112E-777B-417A-B6E7-1D3489FB3E83}" type="presParOf" srcId="{E2035155-C494-4AE1-AA1F-67DA55A4EA2F}" destId="{7D995215-5B04-4A81-8DDA-84026504E4FD}" srcOrd="2" destOrd="0" presId="urn:microsoft.com/office/officeart/2005/8/layout/cycle6"/>
    <dgm:cxn modelId="{F85E1AA3-B272-4DE5-B423-D4DF013E4ABC}" type="presParOf" srcId="{E2035155-C494-4AE1-AA1F-67DA55A4EA2F}" destId="{7DE5185A-E7F9-4F46-8497-84215D1C7FE9}" srcOrd="3" destOrd="0" presId="urn:microsoft.com/office/officeart/2005/8/layout/cycle6"/>
    <dgm:cxn modelId="{57CE2D0B-1F0E-4246-9173-3AAD41D57C22}" type="presParOf" srcId="{E2035155-C494-4AE1-AA1F-67DA55A4EA2F}" destId="{ECD22823-38D1-4296-8D68-3F0EE6C89B5C}" srcOrd="4" destOrd="0" presId="urn:microsoft.com/office/officeart/2005/8/layout/cycle6"/>
    <dgm:cxn modelId="{4C2C1FEA-5E18-4CAE-A0F0-673FEC7FEB7F}" type="presParOf" srcId="{E2035155-C494-4AE1-AA1F-67DA55A4EA2F}" destId="{D1E3F691-1D54-47CE-8557-0DE156E76B55}" srcOrd="5" destOrd="0" presId="urn:microsoft.com/office/officeart/2005/8/layout/cycle6"/>
    <dgm:cxn modelId="{4E87DD15-B363-495B-8275-D460CC2E8FEC}" type="presParOf" srcId="{E2035155-C494-4AE1-AA1F-67DA55A4EA2F}" destId="{A538361D-7F44-4C6F-9013-AB0AD56DE255}" srcOrd="6" destOrd="0" presId="urn:microsoft.com/office/officeart/2005/8/layout/cycle6"/>
    <dgm:cxn modelId="{F6CBC188-2003-4C0A-9A90-33F6DAF24D40}" type="presParOf" srcId="{E2035155-C494-4AE1-AA1F-67DA55A4EA2F}" destId="{C3E53C55-BA25-41B1-BE2C-2F33CD130AB6}" srcOrd="7" destOrd="0" presId="urn:microsoft.com/office/officeart/2005/8/layout/cycle6"/>
    <dgm:cxn modelId="{1735A1ED-ED2F-4A0D-A5D3-DF4B170B9854}" type="presParOf" srcId="{E2035155-C494-4AE1-AA1F-67DA55A4EA2F}" destId="{52A05FE4-60C8-4144-9FF2-BDB002383EF0}" srcOrd="8" destOrd="0" presId="urn:microsoft.com/office/officeart/2005/8/layout/cycle6"/>
    <dgm:cxn modelId="{DF186577-CD9A-4E27-9E33-52F4199F7E6B}" type="presParOf" srcId="{E2035155-C494-4AE1-AA1F-67DA55A4EA2F}" destId="{770DC505-8848-4C1D-9542-612AB18E0992}" srcOrd="9" destOrd="0" presId="urn:microsoft.com/office/officeart/2005/8/layout/cycle6"/>
    <dgm:cxn modelId="{C7EB6333-CD22-4F56-8EA4-B49B81E5CBD5}" type="presParOf" srcId="{E2035155-C494-4AE1-AA1F-67DA55A4EA2F}" destId="{9D69B87A-1E65-40E6-A12E-4C1DA9F4C1D4}" srcOrd="10" destOrd="0" presId="urn:microsoft.com/office/officeart/2005/8/layout/cycle6"/>
    <dgm:cxn modelId="{386446DF-4A41-49A8-A3FC-726E976A69F1}" type="presParOf" srcId="{E2035155-C494-4AE1-AA1F-67DA55A4EA2F}" destId="{648E062C-87EE-4AC6-9FD7-9DCAA5FC5151}" srcOrd="11" destOrd="0" presId="urn:microsoft.com/office/officeart/2005/8/layout/cycle6"/>
    <dgm:cxn modelId="{E5ED156E-3B5B-4220-A149-932039D53098}" type="presParOf" srcId="{E2035155-C494-4AE1-AA1F-67DA55A4EA2F}" destId="{95856CCE-3081-45F6-BD5B-9F533A8CE0EA}" srcOrd="12" destOrd="0" presId="urn:microsoft.com/office/officeart/2005/8/layout/cycle6"/>
    <dgm:cxn modelId="{0A7477A8-948E-4319-8E2B-2C532DB2B3BA}" type="presParOf" srcId="{E2035155-C494-4AE1-AA1F-67DA55A4EA2F}" destId="{11C56CC8-9F5A-49A0-9121-9EA3BD72E266}" srcOrd="13" destOrd="0" presId="urn:microsoft.com/office/officeart/2005/8/layout/cycle6"/>
    <dgm:cxn modelId="{BA14F49E-A024-4CCE-95EA-48F98A7C8E29}" type="presParOf" srcId="{E2035155-C494-4AE1-AA1F-67DA55A4EA2F}" destId="{DD443B4A-B08A-4699-A26F-B83BF45E8A8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1660F-59DF-4EF1-81BD-68B1D580060B}">
      <dsp:nvSpPr>
        <dsp:cNvPr id="0" name=""/>
        <dsp:cNvSpPr/>
      </dsp:nvSpPr>
      <dsp:spPr>
        <a:xfrm>
          <a:off x="0" y="5026"/>
          <a:ext cx="8726557" cy="1070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C2C8-9535-49F7-8C28-CEE2B51ADBFB}">
      <dsp:nvSpPr>
        <dsp:cNvPr id="0" name=""/>
        <dsp:cNvSpPr/>
      </dsp:nvSpPr>
      <dsp:spPr>
        <a:xfrm>
          <a:off x="323884" y="245932"/>
          <a:ext cx="588881" cy="5888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72B6E-F33D-4C07-A347-2EC132FBB44F}">
      <dsp:nvSpPr>
        <dsp:cNvPr id="0" name=""/>
        <dsp:cNvSpPr/>
      </dsp:nvSpPr>
      <dsp:spPr>
        <a:xfrm>
          <a:off x="1236650" y="5026"/>
          <a:ext cx="7489906" cy="107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5" tIns="113315" rIns="113315" bIns="11331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>
              <a:solidFill>
                <a:schemeClr val="bg1"/>
              </a:solidFill>
            </a:rPr>
            <a:t>Wścieklizna jest śmiertelną chorobą odzwierzęcą, czyli przenoszoną ze zwierząt na człowieka.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236650" y="5026"/>
        <a:ext cx="7489906" cy="1070693"/>
      </dsp:txXfrm>
    </dsp:sp>
    <dsp:sp modelId="{EFE8ECB2-EE72-4895-94E0-BEFD3187D5A4}">
      <dsp:nvSpPr>
        <dsp:cNvPr id="0" name=""/>
        <dsp:cNvSpPr/>
      </dsp:nvSpPr>
      <dsp:spPr>
        <a:xfrm>
          <a:off x="0" y="1343393"/>
          <a:ext cx="8726557" cy="1070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DF482-44CE-4795-8070-45AEB1CDDE1F}">
      <dsp:nvSpPr>
        <dsp:cNvPr id="0" name=""/>
        <dsp:cNvSpPr/>
      </dsp:nvSpPr>
      <dsp:spPr>
        <a:xfrm>
          <a:off x="323884" y="1584299"/>
          <a:ext cx="588881" cy="5888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0845D-B02D-438D-9EEC-FD75CC950D6D}">
      <dsp:nvSpPr>
        <dsp:cNvPr id="0" name=""/>
        <dsp:cNvSpPr/>
      </dsp:nvSpPr>
      <dsp:spPr>
        <a:xfrm>
          <a:off x="1236650" y="1343393"/>
          <a:ext cx="7489906" cy="107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5" tIns="113315" rIns="113315" bIns="11331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>
              <a:solidFill>
                <a:schemeClr val="bg1"/>
              </a:solidFill>
            </a:rPr>
            <a:t>Jej przyczyną jest zakażenie wirusem wścieklizny, którego głównym rezerwuarem są dzikie zwierzęta drapieżne.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236650" y="1343393"/>
        <a:ext cx="7489906" cy="1070693"/>
      </dsp:txXfrm>
    </dsp:sp>
    <dsp:sp modelId="{0C5105E5-C792-45FD-AEB7-36BDFEAEA8EB}">
      <dsp:nvSpPr>
        <dsp:cNvPr id="0" name=""/>
        <dsp:cNvSpPr/>
      </dsp:nvSpPr>
      <dsp:spPr>
        <a:xfrm>
          <a:off x="0" y="2681759"/>
          <a:ext cx="8726557" cy="1070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95C1E-14E9-4E7A-BC76-B5475ED741DF}">
      <dsp:nvSpPr>
        <dsp:cNvPr id="0" name=""/>
        <dsp:cNvSpPr/>
      </dsp:nvSpPr>
      <dsp:spPr>
        <a:xfrm>
          <a:off x="323884" y="2922665"/>
          <a:ext cx="588881" cy="5888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8BA4B-9ED8-4D95-BCD5-15D03997919B}">
      <dsp:nvSpPr>
        <dsp:cNvPr id="0" name=""/>
        <dsp:cNvSpPr/>
      </dsp:nvSpPr>
      <dsp:spPr>
        <a:xfrm>
          <a:off x="1236650" y="2681759"/>
          <a:ext cx="7489906" cy="107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5" tIns="113315" rIns="113315" bIns="11331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>
              <a:solidFill>
                <a:schemeClr val="bg1"/>
              </a:solidFill>
            </a:rPr>
            <a:t>Od dzikich zwierząt zakażenie może się szerzyć na nieszczepione zwierzęta domowe, czyli m.in. psy i koty, oraz ludzi, jeśli zostaną ugryzieni lub podrapani przez wściekłe zwierzę.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236650" y="2681759"/>
        <a:ext cx="7489906" cy="1070693"/>
      </dsp:txXfrm>
    </dsp:sp>
    <dsp:sp modelId="{5890B971-1F5B-4F27-B395-84B42079DA00}">
      <dsp:nvSpPr>
        <dsp:cNvPr id="0" name=""/>
        <dsp:cNvSpPr/>
      </dsp:nvSpPr>
      <dsp:spPr>
        <a:xfrm>
          <a:off x="0" y="4020126"/>
          <a:ext cx="8726557" cy="1070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49665-AD13-467A-9CEC-A9CB0E4913FB}">
      <dsp:nvSpPr>
        <dsp:cNvPr id="0" name=""/>
        <dsp:cNvSpPr/>
      </dsp:nvSpPr>
      <dsp:spPr>
        <a:xfrm>
          <a:off x="323884" y="4261032"/>
          <a:ext cx="588881" cy="58888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57D5E-7F60-4212-9B3E-4FCE06F56769}">
      <dsp:nvSpPr>
        <dsp:cNvPr id="0" name=""/>
        <dsp:cNvSpPr/>
      </dsp:nvSpPr>
      <dsp:spPr>
        <a:xfrm>
          <a:off x="1236650" y="4020126"/>
          <a:ext cx="7489906" cy="107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5" tIns="113315" rIns="113315" bIns="11331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>
              <a:solidFill>
                <a:schemeClr val="bg1"/>
              </a:solidFill>
            </a:rPr>
            <a:t>Gdy dana osoba zaczyna wykazywać objawy wścieklizny, choroba prawie zawsze powoduje śmierć. </a:t>
          </a:r>
          <a:endParaRPr lang="en-US" sz="1700" kern="1200">
            <a:solidFill>
              <a:schemeClr val="bg1"/>
            </a:solidFill>
          </a:endParaRPr>
        </a:p>
      </dsp:txBody>
      <dsp:txXfrm>
        <a:off x="1236650" y="4020126"/>
        <a:ext cx="7489906" cy="1070693"/>
      </dsp:txXfrm>
    </dsp:sp>
    <dsp:sp modelId="{B91AFE7D-9F7C-4704-91C2-F82295015E4E}">
      <dsp:nvSpPr>
        <dsp:cNvPr id="0" name=""/>
        <dsp:cNvSpPr/>
      </dsp:nvSpPr>
      <dsp:spPr>
        <a:xfrm>
          <a:off x="0" y="5358493"/>
          <a:ext cx="8726557" cy="10706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56EE0-765A-44A5-A873-94222358E5DA}">
      <dsp:nvSpPr>
        <dsp:cNvPr id="0" name=""/>
        <dsp:cNvSpPr/>
      </dsp:nvSpPr>
      <dsp:spPr>
        <a:xfrm>
          <a:off x="323884" y="5599398"/>
          <a:ext cx="588881" cy="5888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70345-4BEF-49E5-9432-44E68C1C860B}">
      <dsp:nvSpPr>
        <dsp:cNvPr id="0" name=""/>
        <dsp:cNvSpPr/>
      </dsp:nvSpPr>
      <dsp:spPr>
        <a:xfrm>
          <a:off x="1236650" y="5358493"/>
          <a:ext cx="7489906" cy="107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15" tIns="113315" rIns="113315" bIns="11331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>
              <a:solidFill>
                <a:schemeClr val="bg1"/>
              </a:solidFill>
            </a:rPr>
            <a:t>Z tego powodu każdy, kto jest narażony na ryzyko zarażenia się wścieklizną, powinien zaszczepić się przeciwko tej chorobie.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236650" y="5358493"/>
        <a:ext cx="7489906" cy="107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5D61F-335F-4FB2-9EB1-BFB35AAD38C4}">
      <dsp:nvSpPr>
        <dsp:cNvPr id="0" name=""/>
        <dsp:cNvSpPr/>
      </dsp:nvSpPr>
      <dsp:spPr>
        <a:xfrm>
          <a:off x="0" y="5882"/>
          <a:ext cx="7275444" cy="19381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B5D41-53EF-4890-B529-46A5DEA49B56}">
      <dsp:nvSpPr>
        <dsp:cNvPr id="0" name=""/>
        <dsp:cNvSpPr/>
      </dsp:nvSpPr>
      <dsp:spPr>
        <a:xfrm>
          <a:off x="586297" y="441970"/>
          <a:ext cx="1067036" cy="1065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8E52-FC66-4F96-A84E-D1C6B7CF01CC}">
      <dsp:nvSpPr>
        <dsp:cNvPr id="0" name=""/>
        <dsp:cNvSpPr/>
      </dsp:nvSpPr>
      <dsp:spPr>
        <a:xfrm>
          <a:off x="2239630" y="5882"/>
          <a:ext cx="4888013" cy="194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24" tIns="205324" rIns="205324" bIns="2053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dirty="0"/>
            <a:t>Przyczyną choroby jest wirus (z rodzaju </a:t>
          </a:r>
          <a:r>
            <a:rPr lang="pl-PL" sz="2000" b="0" i="1" kern="1200" dirty="0" err="1"/>
            <a:t>Lyssavirus</a:t>
          </a:r>
          <a:r>
            <a:rPr lang="pl-PL" sz="2000" b="0" i="0" kern="1200" dirty="0"/>
            <a:t>). </a:t>
          </a:r>
          <a:endParaRPr lang="en-US" sz="2000" kern="1200" dirty="0"/>
        </a:p>
      </dsp:txBody>
      <dsp:txXfrm>
        <a:off x="2239630" y="5882"/>
        <a:ext cx="4888013" cy="1940066"/>
      </dsp:txXfrm>
    </dsp:sp>
    <dsp:sp modelId="{6981342D-2A6C-4D47-8E6A-11C5154FA68A}">
      <dsp:nvSpPr>
        <dsp:cNvPr id="0" name=""/>
        <dsp:cNvSpPr/>
      </dsp:nvSpPr>
      <dsp:spPr>
        <a:xfrm>
          <a:off x="0" y="2389392"/>
          <a:ext cx="7275444" cy="19381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1EC39-ED09-4EE7-960E-4A077ACAB9FE}">
      <dsp:nvSpPr>
        <dsp:cNvPr id="0" name=""/>
        <dsp:cNvSpPr/>
      </dsp:nvSpPr>
      <dsp:spPr>
        <a:xfrm>
          <a:off x="586297" y="2825481"/>
          <a:ext cx="1067036" cy="1065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2CDB5-F78E-4B12-8243-7B516A9E20B7}">
      <dsp:nvSpPr>
        <dsp:cNvPr id="0" name=""/>
        <dsp:cNvSpPr/>
      </dsp:nvSpPr>
      <dsp:spPr>
        <a:xfrm>
          <a:off x="2239630" y="2389392"/>
          <a:ext cx="4888013" cy="194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24" tIns="205324" rIns="205324" bIns="2053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dirty="0"/>
            <a:t>Głównym rezerwuarem wirusa są zwierzęta dzikie (wilki, lisy, wiewiórki, nietoperze, sarny) i </a:t>
          </a:r>
          <a:r>
            <a:rPr lang="pl-PL" sz="2400" b="0" i="0" kern="1200" dirty="0"/>
            <a:t>domowe</a:t>
          </a:r>
          <a:r>
            <a:rPr lang="pl-PL" sz="2000" b="0" i="0" kern="1200" dirty="0"/>
            <a:t> (głównie psy i koty), ale także zwierzęta gospodarskie (np. krowy, konie).</a:t>
          </a:r>
          <a:endParaRPr lang="en-US" sz="2000" kern="1200" dirty="0"/>
        </a:p>
      </dsp:txBody>
      <dsp:txXfrm>
        <a:off x="2239630" y="2389392"/>
        <a:ext cx="4888013" cy="1940066"/>
      </dsp:txXfrm>
    </dsp:sp>
    <dsp:sp modelId="{0EC8CCAB-662A-4644-ABF7-9E55DAB595F9}">
      <dsp:nvSpPr>
        <dsp:cNvPr id="0" name=""/>
        <dsp:cNvSpPr/>
      </dsp:nvSpPr>
      <dsp:spPr>
        <a:xfrm>
          <a:off x="0" y="4772903"/>
          <a:ext cx="7275444" cy="19381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6DBB1-EC41-40C3-98A5-C1ACEB46633C}">
      <dsp:nvSpPr>
        <dsp:cNvPr id="0" name=""/>
        <dsp:cNvSpPr/>
      </dsp:nvSpPr>
      <dsp:spPr>
        <a:xfrm>
          <a:off x="586297" y="5208991"/>
          <a:ext cx="1067036" cy="1065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CB063-77BB-4D4F-B528-D29371EEB880}">
      <dsp:nvSpPr>
        <dsp:cNvPr id="0" name=""/>
        <dsp:cNvSpPr/>
      </dsp:nvSpPr>
      <dsp:spPr>
        <a:xfrm>
          <a:off x="2239630" y="4772903"/>
          <a:ext cx="4888013" cy="1940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324" tIns="205324" rIns="205324" bIns="2053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Małe gryzonie, takie jak myszy, wiewiórki, świnki morskie, szczury i króliki zarażają się wścieklizną, ale przypadki zachorowań ludzi po pogryzieniu przez te zwierzęta są bardzo rzadkie.</a:t>
          </a:r>
          <a:endParaRPr lang="en-US" sz="2000" kern="1200"/>
        </a:p>
      </dsp:txBody>
      <dsp:txXfrm>
        <a:off x="2239630" y="4772903"/>
        <a:ext cx="4888013" cy="1940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F2190-9705-44A7-9E85-A09A4B028699}">
      <dsp:nvSpPr>
        <dsp:cNvPr id="0" name=""/>
        <dsp:cNvSpPr/>
      </dsp:nvSpPr>
      <dsp:spPr>
        <a:xfrm>
          <a:off x="1302749" y="1672144"/>
          <a:ext cx="1540687" cy="154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DF6E-7CDD-443B-A61F-82C2DF1398C8}">
      <dsp:nvSpPr>
        <dsp:cNvPr id="0" name=""/>
        <dsp:cNvSpPr/>
      </dsp:nvSpPr>
      <dsp:spPr>
        <a:xfrm>
          <a:off x="361218" y="3928029"/>
          <a:ext cx="3423750" cy="25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/>
            <a:t>Aby w 100 proc. stwierdzić, że zwierzę jest chore, konieczne jest wykonanie badań laboratoryjnych. </a:t>
          </a:r>
          <a:endParaRPr lang="en-US" sz="1800" kern="1200"/>
        </a:p>
      </dsp:txBody>
      <dsp:txXfrm>
        <a:off x="361218" y="3928029"/>
        <a:ext cx="3423750" cy="2510156"/>
      </dsp:txXfrm>
    </dsp:sp>
    <dsp:sp modelId="{47DD3A5F-F966-4429-85C0-EEFA8C25363B}">
      <dsp:nvSpPr>
        <dsp:cNvPr id="0" name=""/>
        <dsp:cNvSpPr/>
      </dsp:nvSpPr>
      <dsp:spPr>
        <a:xfrm>
          <a:off x="5341741" y="1814519"/>
          <a:ext cx="1540687" cy="154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AEF84-7F91-499E-BF40-C2555C2A3C09}">
      <dsp:nvSpPr>
        <dsp:cNvPr id="0" name=""/>
        <dsp:cNvSpPr/>
      </dsp:nvSpPr>
      <dsp:spPr>
        <a:xfrm>
          <a:off x="4384124" y="3928029"/>
          <a:ext cx="3423750" cy="25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Zwierzęta z wścieklizną mogą zachowywać się dziwnie. </a:t>
          </a:r>
          <a:endParaRPr lang="en-US" sz="1800" kern="1200" dirty="0"/>
        </a:p>
      </dsp:txBody>
      <dsp:txXfrm>
        <a:off x="4384124" y="3928029"/>
        <a:ext cx="3423750" cy="2510156"/>
      </dsp:txXfrm>
    </dsp:sp>
    <dsp:sp modelId="{2733616F-D658-40B9-BD63-A9307BA588A7}">
      <dsp:nvSpPr>
        <dsp:cNvPr id="0" name=""/>
        <dsp:cNvSpPr/>
      </dsp:nvSpPr>
      <dsp:spPr>
        <a:xfrm>
          <a:off x="9348562" y="1672144"/>
          <a:ext cx="1540687" cy="1540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1A45-F64A-48BD-A64A-B9511C81F17C}">
      <dsp:nvSpPr>
        <dsp:cNvPr id="0" name=""/>
        <dsp:cNvSpPr/>
      </dsp:nvSpPr>
      <dsp:spPr>
        <a:xfrm>
          <a:off x="8407031" y="3928029"/>
          <a:ext cx="3423750" cy="2510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/>
            <a:t>Niektóre mogą być agresywne, mogą ślinić się bardziej niż zwykle, a inne mogą poruszać się powoli lub zachowywać się jak oswojone i pozwalać się do nich zbliżyć. Ponieważ zwykle dzikie zwierzęta tak się nie zachowują, należy unikać kontaktu.</a:t>
          </a:r>
          <a:endParaRPr lang="en-US" sz="1800" kern="1200"/>
        </a:p>
      </dsp:txBody>
      <dsp:txXfrm>
        <a:off x="8407031" y="3928029"/>
        <a:ext cx="3423750" cy="2510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F4B51-56AE-4686-9EFF-114872FB17D7}">
      <dsp:nvSpPr>
        <dsp:cNvPr id="0" name=""/>
        <dsp:cNvSpPr/>
      </dsp:nvSpPr>
      <dsp:spPr>
        <a:xfrm>
          <a:off x="0" y="771"/>
          <a:ext cx="7884160" cy="18051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9ABE7-A507-46F9-A0E7-48BF94CD0127}">
      <dsp:nvSpPr>
        <dsp:cNvPr id="0" name=""/>
        <dsp:cNvSpPr/>
      </dsp:nvSpPr>
      <dsp:spPr>
        <a:xfrm>
          <a:off x="546053" y="406927"/>
          <a:ext cx="992824" cy="992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02F4-F522-41FE-BE20-A7F73D393BBF}">
      <dsp:nvSpPr>
        <dsp:cNvPr id="0" name=""/>
        <dsp:cNvSpPr/>
      </dsp:nvSpPr>
      <dsp:spPr>
        <a:xfrm>
          <a:off x="2084932" y="771"/>
          <a:ext cx="5799227" cy="180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44" tIns="191044" rIns="191044" bIns="1910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 dirty="0"/>
            <a:t>W chwili pojawienia się objawów zwykle jest już zbyt późno na pomoc. Dlatego tak ważne jest jak najwcześniejsze skontaktowanie się z placówką medyczną, jeśli dojdzie do pokąsania/pogryzienia, oplucia lub zadrapania przez zwierzę, co do którego nie ma pewności, że nie jest zakażone wirusem lub chore.</a:t>
          </a:r>
          <a:endParaRPr lang="en-US" sz="1500" kern="1200" dirty="0"/>
        </a:p>
      </dsp:txBody>
      <dsp:txXfrm>
        <a:off x="2084932" y="771"/>
        <a:ext cx="5799227" cy="1805136"/>
      </dsp:txXfrm>
    </dsp:sp>
    <dsp:sp modelId="{B6A6D61E-FAAA-481C-B71B-DF75977598E3}">
      <dsp:nvSpPr>
        <dsp:cNvPr id="0" name=""/>
        <dsp:cNvSpPr/>
      </dsp:nvSpPr>
      <dsp:spPr>
        <a:xfrm>
          <a:off x="0" y="2257191"/>
          <a:ext cx="7884160" cy="18051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6013A-6FB5-4833-8AEE-345F695C0765}">
      <dsp:nvSpPr>
        <dsp:cNvPr id="0" name=""/>
        <dsp:cNvSpPr/>
      </dsp:nvSpPr>
      <dsp:spPr>
        <a:xfrm>
          <a:off x="546053" y="2663347"/>
          <a:ext cx="992824" cy="992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0D146-C1FC-497E-B691-18ACDEF0548E}">
      <dsp:nvSpPr>
        <dsp:cNvPr id="0" name=""/>
        <dsp:cNvSpPr/>
      </dsp:nvSpPr>
      <dsp:spPr>
        <a:xfrm>
          <a:off x="2084932" y="2257191"/>
          <a:ext cx="5799227" cy="180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44" tIns="191044" rIns="191044" bIns="1910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Aby zapobiec rozwojowi choroby, podaje się szczepionkę według określonego schematu lub szczepionkę i surowicę odpornościową.</a:t>
          </a:r>
          <a:endParaRPr lang="en-US" sz="1500" kern="1200"/>
        </a:p>
      </dsp:txBody>
      <dsp:txXfrm>
        <a:off x="2084932" y="2257191"/>
        <a:ext cx="5799227" cy="1805136"/>
      </dsp:txXfrm>
    </dsp:sp>
    <dsp:sp modelId="{135FEC1D-15E5-41E3-968C-63F7647F4A59}">
      <dsp:nvSpPr>
        <dsp:cNvPr id="0" name=""/>
        <dsp:cNvSpPr/>
      </dsp:nvSpPr>
      <dsp:spPr>
        <a:xfrm>
          <a:off x="0" y="4513612"/>
          <a:ext cx="7884160" cy="18051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B2F84-F817-49AE-87F1-DAEC3A762FC3}">
      <dsp:nvSpPr>
        <dsp:cNvPr id="0" name=""/>
        <dsp:cNvSpPr/>
      </dsp:nvSpPr>
      <dsp:spPr>
        <a:xfrm>
          <a:off x="546053" y="4919767"/>
          <a:ext cx="992824" cy="9928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6E247-5F37-4C34-853B-1EF099C44144}">
      <dsp:nvSpPr>
        <dsp:cNvPr id="0" name=""/>
        <dsp:cNvSpPr/>
      </dsp:nvSpPr>
      <dsp:spPr>
        <a:xfrm>
          <a:off x="2084932" y="4513612"/>
          <a:ext cx="5799227" cy="1805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44" tIns="191044" rIns="191044" bIns="19104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 dirty="0"/>
            <a:t>Osoby chore należy izolować. Leczenie ogranicza się do łagodzenia objawów. Odżywianie odbywa się drogą pozajelitową.</a:t>
          </a:r>
          <a:endParaRPr lang="en-US" sz="1500" kern="1200" dirty="0"/>
        </a:p>
      </dsp:txBody>
      <dsp:txXfrm>
        <a:off x="2084932" y="4513612"/>
        <a:ext cx="5799227" cy="18051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468A8-66D3-4E6F-BF54-DA549B860667}">
      <dsp:nvSpPr>
        <dsp:cNvPr id="0" name=""/>
        <dsp:cNvSpPr/>
      </dsp:nvSpPr>
      <dsp:spPr>
        <a:xfrm>
          <a:off x="1003827" y="1180649"/>
          <a:ext cx="1554187" cy="155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01B0E-959D-43DE-9968-EC05891EEF6C}">
      <dsp:nvSpPr>
        <dsp:cNvPr id="0" name=""/>
        <dsp:cNvSpPr/>
      </dsp:nvSpPr>
      <dsp:spPr>
        <a:xfrm>
          <a:off x="54046" y="3451093"/>
          <a:ext cx="3453750" cy="250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Jeśli dojdzie do ugryzienia lub podrapania przez nieznane zwierzę, należy natychmiast umyć wszelkie rany (nawet te niewielkie) strumieniem wody z mydłem. Krwawienia, jeśli nie jest nadmierne, nie należy hamować.</a:t>
          </a:r>
          <a:endParaRPr lang="en-US" sz="1800" kern="1200" dirty="0"/>
        </a:p>
      </dsp:txBody>
      <dsp:txXfrm>
        <a:off x="54046" y="3451093"/>
        <a:ext cx="3453750" cy="2504553"/>
      </dsp:txXfrm>
    </dsp:sp>
    <dsp:sp modelId="{85C98002-5588-4659-994A-B75E2B006EEC}">
      <dsp:nvSpPr>
        <dsp:cNvPr id="0" name=""/>
        <dsp:cNvSpPr/>
      </dsp:nvSpPr>
      <dsp:spPr>
        <a:xfrm>
          <a:off x="5061983" y="1180649"/>
          <a:ext cx="1554187" cy="155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883C6-A541-448F-B760-346216079EB9}">
      <dsp:nvSpPr>
        <dsp:cNvPr id="0" name=""/>
        <dsp:cNvSpPr/>
      </dsp:nvSpPr>
      <dsp:spPr>
        <a:xfrm>
          <a:off x="4112202" y="3451093"/>
          <a:ext cx="3453750" cy="2504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/>
            <a:t>Następnie jak najszybciej zgłosić się do lekarza, aby określić ryzyko wścieklizny lub innych chorób (np. </a:t>
          </a:r>
          <a:r>
            <a:rPr lang="pl-PL" sz="1800" b="0" i="0" kern="1200">
              <a:hlinkClick xmlns:r="http://schemas.openxmlformats.org/officeDocument/2006/relationships" r:id="rId5"/>
            </a:rPr>
            <a:t>tężca</a:t>
          </a:r>
          <a:r>
            <a:rPr lang="pl-PL" sz="1800" b="0" i="0" kern="1200"/>
            <a:t>).  Lekarz zdecyduje, czy potrzebna jest </a:t>
          </a:r>
          <a:r>
            <a:rPr lang="pl-PL" sz="1800" b="1" i="0" kern="1200">
              <a:hlinkClick xmlns:r="http://schemas.openxmlformats.org/officeDocument/2006/relationships" r:id="rId6"/>
            </a:rPr>
            <a:t>profilaktyka poekspozycyjna wścieklizny</a:t>
          </a:r>
          <a:r>
            <a:rPr lang="pl-PL" sz="1800" b="0" i="0" kern="1200">
              <a:hlinkClick xmlns:r="http://schemas.openxmlformats.org/officeDocument/2006/relationships" r:id="rId6"/>
            </a:rPr>
            <a:t> (PEP)</a:t>
          </a:r>
          <a:r>
            <a:rPr lang="pl-PL" sz="1800" b="0" i="0" kern="1200"/>
            <a:t> i szczepienie przeciw tężcowi.</a:t>
          </a:r>
          <a:endParaRPr lang="en-US" sz="1800" kern="1200"/>
        </a:p>
      </dsp:txBody>
      <dsp:txXfrm>
        <a:off x="4112202" y="3451093"/>
        <a:ext cx="3453750" cy="2504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11B08-9AE0-4A4B-A69B-32D0178BC4B3}">
      <dsp:nvSpPr>
        <dsp:cNvPr id="0" name=""/>
        <dsp:cNvSpPr/>
      </dsp:nvSpPr>
      <dsp:spPr>
        <a:xfrm>
          <a:off x="0" y="139910"/>
          <a:ext cx="10634870" cy="24818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D7A14-87DA-4079-B0C3-3C9F2E183B25}">
      <dsp:nvSpPr>
        <dsp:cNvPr id="0" name=""/>
        <dsp:cNvSpPr/>
      </dsp:nvSpPr>
      <dsp:spPr>
        <a:xfrm>
          <a:off x="290208" y="318885"/>
          <a:ext cx="2286109" cy="21238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1F71D-F175-46B7-B191-346FB7127E42}">
      <dsp:nvSpPr>
        <dsp:cNvPr id="0" name=""/>
        <dsp:cNvSpPr/>
      </dsp:nvSpPr>
      <dsp:spPr>
        <a:xfrm>
          <a:off x="2866526" y="139910"/>
          <a:ext cx="7767009" cy="248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2" tIns="262662" rIns="262662" bIns="2626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 dirty="0"/>
            <a:t>Ponadto specjalista dokonuje zgłoszenia do Państwowego Powiatowego Inspektora Sanitarnego, właściwego terenowo dla miejsca zdarzenia, a osoby pokąsane przez zwierzęta podlegają nadzorowi epidemiologicznemu prowadzonemu przez Państwową Inspekcję Sanitarną (wywiad epidemiologiczny).</a:t>
          </a:r>
          <a:endParaRPr lang="en-US" sz="2000" kern="1200" dirty="0"/>
        </a:p>
      </dsp:txBody>
      <dsp:txXfrm>
        <a:off x="2866526" y="139910"/>
        <a:ext cx="7767009" cy="2481841"/>
      </dsp:txXfrm>
    </dsp:sp>
    <dsp:sp modelId="{29E5F31F-5AD8-41DD-AFB6-51D58B3E93A1}">
      <dsp:nvSpPr>
        <dsp:cNvPr id="0" name=""/>
        <dsp:cNvSpPr/>
      </dsp:nvSpPr>
      <dsp:spPr>
        <a:xfrm>
          <a:off x="0" y="3046451"/>
          <a:ext cx="10634870" cy="24818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42ACA-E7F3-43A0-807B-CBC9D49ECA75}">
      <dsp:nvSpPr>
        <dsp:cNvPr id="0" name=""/>
        <dsp:cNvSpPr/>
      </dsp:nvSpPr>
      <dsp:spPr>
        <a:xfrm>
          <a:off x="379180" y="3287855"/>
          <a:ext cx="2108166" cy="1999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2AE36-38F9-470A-A88D-8FCF0475EF4C}">
      <dsp:nvSpPr>
        <dsp:cNvPr id="0" name=""/>
        <dsp:cNvSpPr/>
      </dsp:nvSpPr>
      <dsp:spPr>
        <a:xfrm>
          <a:off x="2866526" y="3046451"/>
          <a:ext cx="7767009" cy="248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2" tIns="262662" rIns="262662" bIns="2626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i="0" kern="1200"/>
            <a:t>Szczepieniom poddawane są osoby podejrzane o zakażenie, czyli pogryzione przez zwierzęta chore lub podejrzane o zakażenie, pogryzione przez zwierzę dzikie lub nieznane, które uciekło albo po pokąsaniu padło lub zostało zabite, a także osoby, u których nastąpiło zanieczyszczenie błon śluzowych spojówek lub uszkodzonej skóry śliną zwierzęcia chorego lub podejrzanego o wściekliznę.</a:t>
          </a:r>
          <a:endParaRPr lang="en-US" sz="2000" kern="1200"/>
        </a:p>
      </dsp:txBody>
      <dsp:txXfrm>
        <a:off x="2866526" y="3046451"/>
        <a:ext cx="7767009" cy="24818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3BD11-5445-452F-93FC-5D4CFAE1D138}">
      <dsp:nvSpPr>
        <dsp:cNvPr id="0" name=""/>
        <dsp:cNvSpPr/>
      </dsp:nvSpPr>
      <dsp:spPr>
        <a:xfrm>
          <a:off x="0" y="45124"/>
          <a:ext cx="11814314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Profilaktyka poekspozycyjna (PEP) to natychmiastowe leczenie po ekspozycji na chorobę. Zapobiega przedostawaniu się wirusa do ośrodkowego układu nerwowego. PEP obejmuje:</a:t>
          </a:r>
          <a:endParaRPr lang="en-US" sz="1500" kern="1200"/>
        </a:p>
      </dsp:txBody>
      <dsp:txXfrm>
        <a:off x="40052" y="85176"/>
        <a:ext cx="11734210" cy="740358"/>
      </dsp:txXfrm>
    </dsp:sp>
    <dsp:sp modelId="{E66C91CC-4070-494E-A161-916B5C19E3E6}">
      <dsp:nvSpPr>
        <dsp:cNvPr id="0" name=""/>
        <dsp:cNvSpPr/>
      </dsp:nvSpPr>
      <dsp:spPr>
        <a:xfrm>
          <a:off x="0" y="908787"/>
          <a:ext cx="11814314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Intensywne mycie rany tak szybko, jak to możliwe po podejrzeniu narażenia ‒ natychmiastowe i dokładne przepłukanie rany przez co najmniej 15 minut wodą z mydłem, detergentem, jodopowidonem lub innymi substancjami, które usuwają i zabijają wirusa;</a:t>
          </a:r>
          <a:endParaRPr lang="en-US" sz="1500" kern="1200"/>
        </a:p>
      </dsp:txBody>
      <dsp:txXfrm>
        <a:off x="40052" y="948839"/>
        <a:ext cx="11734210" cy="740358"/>
      </dsp:txXfrm>
    </dsp:sp>
    <dsp:sp modelId="{0CF45A16-D5A2-478E-86BF-521835AD5610}">
      <dsp:nvSpPr>
        <dsp:cNvPr id="0" name=""/>
        <dsp:cNvSpPr/>
      </dsp:nvSpPr>
      <dsp:spPr>
        <a:xfrm>
          <a:off x="0" y="1772449"/>
          <a:ext cx="11814314" cy="8204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podanie całego cyklu szczepionki przeciwko wściekliźnie;</a:t>
          </a:r>
          <a:endParaRPr lang="en-US" sz="1500" kern="1200"/>
        </a:p>
      </dsp:txBody>
      <dsp:txXfrm>
        <a:off x="40052" y="1812501"/>
        <a:ext cx="11734210" cy="740358"/>
      </dsp:txXfrm>
    </dsp:sp>
    <dsp:sp modelId="{16755264-2EE3-4457-BD85-94750A56932A}">
      <dsp:nvSpPr>
        <dsp:cNvPr id="0" name=""/>
        <dsp:cNvSpPr/>
      </dsp:nvSpPr>
      <dsp:spPr>
        <a:xfrm>
          <a:off x="0" y="2636112"/>
          <a:ext cx="11814314" cy="8204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podawanie immunoglobuliny przeciwko wściekliźnie (RIG), jeśli jest to wskazane.</a:t>
          </a:r>
          <a:endParaRPr lang="en-US" sz="1500" kern="1200"/>
        </a:p>
      </dsp:txBody>
      <dsp:txXfrm>
        <a:off x="40052" y="2676164"/>
        <a:ext cx="11734210" cy="740358"/>
      </dsp:txXfrm>
    </dsp:sp>
    <dsp:sp modelId="{87516BB3-1431-4A0C-9AA3-998400E17175}">
      <dsp:nvSpPr>
        <dsp:cNvPr id="0" name=""/>
        <dsp:cNvSpPr/>
      </dsp:nvSpPr>
      <dsp:spPr>
        <a:xfrm>
          <a:off x="0" y="3499774"/>
          <a:ext cx="11814314" cy="82046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PEP należy kontynuować podczas 10-dniowego okresu obserwacji lub w oczekiwaniu na wyniki laboratoryjne. Leczenie można przerwać, jeśli okaże się, że zwierzę nie jest zakażone. Jeśli podejrzane zwierzę nie może zostać schwytane i przetestowane, należy ukończyć pełny cykl PEP.</a:t>
          </a:r>
          <a:endParaRPr lang="en-US" sz="1500" kern="1200"/>
        </a:p>
      </dsp:txBody>
      <dsp:txXfrm>
        <a:off x="40052" y="3539826"/>
        <a:ext cx="11734210" cy="740358"/>
      </dsp:txXfrm>
    </dsp:sp>
    <dsp:sp modelId="{5DC85620-C806-4E14-A27F-B25BBFC62E19}">
      <dsp:nvSpPr>
        <dsp:cNvPr id="0" name=""/>
        <dsp:cNvSpPr/>
      </dsp:nvSpPr>
      <dsp:spPr>
        <a:xfrm>
          <a:off x="0" y="4363437"/>
          <a:ext cx="11814314" cy="8204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Szczepionkę podaje się ściśle według stopnia narażenia (kategorii ekspozycji), stanu uodpornienia pacjenta i stanu zwierzęcia pod kątem wścieklizny.</a:t>
          </a:r>
          <a:endParaRPr lang="en-US" sz="1500" kern="1200"/>
        </a:p>
      </dsp:txBody>
      <dsp:txXfrm>
        <a:off x="40052" y="4403489"/>
        <a:ext cx="11734210" cy="740358"/>
      </dsp:txXfrm>
    </dsp:sp>
    <dsp:sp modelId="{6873BE0C-CBD9-4DCD-9B8C-0A34D428862E}">
      <dsp:nvSpPr>
        <dsp:cNvPr id="0" name=""/>
        <dsp:cNvSpPr/>
      </dsp:nvSpPr>
      <dsp:spPr>
        <a:xfrm>
          <a:off x="0" y="5227099"/>
          <a:ext cx="11814314" cy="8204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0" kern="1200"/>
            <a:t>Jeśli jest to konieczne, leczenie może być uzupełnione o profilaktykę przeciwtężcową i antybiotykoterapię, żeby zapobiec zakażeniu innemu niż wścieklizna. </a:t>
          </a:r>
          <a:endParaRPr lang="en-US" sz="1500" kern="1200"/>
        </a:p>
      </dsp:txBody>
      <dsp:txXfrm>
        <a:off x="40052" y="5267151"/>
        <a:ext cx="11734210" cy="740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2DDB4-672E-456E-A493-A440160B137E}">
      <dsp:nvSpPr>
        <dsp:cNvPr id="0" name=""/>
        <dsp:cNvSpPr/>
      </dsp:nvSpPr>
      <dsp:spPr>
        <a:xfrm>
          <a:off x="5050285" y="-90363"/>
          <a:ext cx="2223509" cy="980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szczepiąc zwierzęta domowe </a:t>
          </a:r>
          <a:endParaRPr lang="en-US" sz="1800" kern="1200" dirty="0"/>
        </a:p>
      </dsp:txBody>
      <dsp:txXfrm>
        <a:off x="5098125" y="-42523"/>
        <a:ext cx="2127829" cy="884321"/>
      </dsp:txXfrm>
    </dsp:sp>
    <dsp:sp modelId="{7D995215-5B04-4A81-8DDA-84026504E4FD}">
      <dsp:nvSpPr>
        <dsp:cNvPr id="0" name=""/>
        <dsp:cNvSpPr/>
      </dsp:nvSpPr>
      <dsp:spPr>
        <a:xfrm>
          <a:off x="3276413" y="399637"/>
          <a:ext cx="5771252" cy="5771252"/>
        </a:xfrm>
        <a:custGeom>
          <a:avLst/>
          <a:gdLst/>
          <a:ahLst/>
          <a:cxnLst/>
          <a:rect l="0" t="0" r="0" b="0"/>
          <a:pathLst>
            <a:path>
              <a:moveTo>
                <a:pt x="4012331" y="229054"/>
              </a:moveTo>
              <a:arcTo wR="2885626" hR="2885626" stAng="17578966" swAng="192013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5185A-E7F9-4F46-8497-84215D1C7FE9}">
      <dsp:nvSpPr>
        <dsp:cNvPr id="0" name=""/>
        <dsp:cNvSpPr/>
      </dsp:nvSpPr>
      <dsp:spPr>
        <a:xfrm>
          <a:off x="7794678" y="1642826"/>
          <a:ext cx="2223509" cy="1501459"/>
        </a:xfrm>
        <a:prstGeom prst="roundRect">
          <a:avLst/>
        </a:prstGeom>
        <a:solidFill>
          <a:schemeClr val="accent5">
            <a:hueOff val="-1938669"/>
            <a:satOff val="-17677"/>
            <a:lumOff val="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unikając kontaktów z nieznanymi i dzikimi zwierzętami,</a:t>
          </a:r>
          <a:endParaRPr lang="en-US" sz="1800" kern="1200" dirty="0"/>
        </a:p>
      </dsp:txBody>
      <dsp:txXfrm>
        <a:off x="7867973" y="1716121"/>
        <a:ext cx="2076919" cy="1354869"/>
      </dsp:txXfrm>
    </dsp:sp>
    <dsp:sp modelId="{D1E3F691-1D54-47CE-8557-0DE156E76B55}">
      <dsp:nvSpPr>
        <dsp:cNvPr id="0" name=""/>
        <dsp:cNvSpPr/>
      </dsp:nvSpPr>
      <dsp:spPr>
        <a:xfrm>
          <a:off x="3276413" y="399637"/>
          <a:ext cx="5771252" cy="5771252"/>
        </a:xfrm>
        <a:custGeom>
          <a:avLst/>
          <a:gdLst/>
          <a:ahLst/>
          <a:cxnLst/>
          <a:rect l="0" t="0" r="0" b="0"/>
          <a:pathLst>
            <a:path>
              <a:moveTo>
                <a:pt x="5768392" y="2757179"/>
              </a:moveTo>
              <a:arcTo wR="2885626" hR="2885626" stAng="21446927" swAng="1476676"/>
            </a:path>
          </a:pathLst>
        </a:custGeom>
        <a:noFill/>
        <a:ln w="6350" cap="flat" cmpd="sng" algn="ctr">
          <a:solidFill>
            <a:schemeClr val="accent5">
              <a:hueOff val="-1938669"/>
              <a:satOff val="-17677"/>
              <a:lumOff val="2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8361D-7F44-4C6F-9013-AB0AD56DE255}">
      <dsp:nvSpPr>
        <dsp:cNvPr id="0" name=""/>
        <dsp:cNvSpPr/>
      </dsp:nvSpPr>
      <dsp:spPr>
        <a:xfrm>
          <a:off x="6343991" y="4380658"/>
          <a:ext cx="3028353" cy="2478252"/>
        </a:xfrm>
        <a:prstGeom prst="roundRect">
          <a:avLst/>
        </a:prstGeom>
        <a:solidFill>
          <a:schemeClr val="accent5">
            <a:hueOff val="-3877337"/>
            <a:satOff val="-35353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jak najszybciej szukać opieki medycznej po potencjalnym narażeniu przed wystąpieniem symptomów; </a:t>
          </a:r>
          <a:endParaRPr lang="en-US" sz="1800" kern="1200" dirty="0"/>
        </a:p>
      </dsp:txBody>
      <dsp:txXfrm>
        <a:off x="6464969" y="4501636"/>
        <a:ext cx="2786397" cy="2236296"/>
      </dsp:txXfrm>
    </dsp:sp>
    <dsp:sp modelId="{52A05FE4-60C8-4144-9FF2-BDB002383EF0}">
      <dsp:nvSpPr>
        <dsp:cNvPr id="0" name=""/>
        <dsp:cNvSpPr/>
      </dsp:nvSpPr>
      <dsp:spPr>
        <a:xfrm>
          <a:off x="3276413" y="399637"/>
          <a:ext cx="5771252" cy="5771252"/>
        </a:xfrm>
        <a:custGeom>
          <a:avLst/>
          <a:gdLst/>
          <a:ahLst/>
          <a:cxnLst/>
          <a:rect l="0" t="0" r="0" b="0"/>
          <a:pathLst>
            <a:path>
              <a:moveTo>
                <a:pt x="3062735" y="5765812"/>
              </a:moveTo>
              <a:arcTo wR="2885626" hR="2885626" stAng="5188871" swAng="567150"/>
            </a:path>
          </a:pathLst>
        </a:custGeom>
        <a:noFill/>
        <a:ln w="6350" cap="flat" cmpd="sng" algn="ctr">
          <a:solidFill>
            <a:schemeClr val="accent5">
              <a:hueOff val="-3877337"/>
              <a:satOff val="-35353"/>
              <a:lumOff val="5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DC505-8848-4C1D-9542-612AB18E0992}">
      <dsp:nvSpPr>
        <dsp:cNvPr id="0" name=""/>
        <dsp:cNvSpPr/>
      </dsp:nvSpPr>
      <dsp:spPr>
        <a:xfrm>
          <a:off x="3072916" y="4459267"/>
          <a:ext cx="2785990" cy="2321034"/>
        </a:xfrm>
        <a:prstGeom prst="roundRect">
          <a:avLst/>
        </a:prstGeom>
        <a:solidFill>
          <a:schemeClr val="accent5">
            <a:hueOff val="-5816006"/>
            <a:satOff val="-53030"/>
            <a:lumOff val="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najlepiej nigdy nie karmić ani nie zbliżać się do dzikiego zwierzęcia ‒ nie dotykać ich, nawet jeśli zachowują się bardzo przyjaźnie;</a:t>
          </a:r>
          <a:endParaRPr lang="en-US" sz="1800" kern="1200" dirty="0"/>
        </a:p>
      </dsp:txBody>
      <dsp:txXfrm>
        <a:off x="3186220" y="4572571"/>
        <a:ext cx="2559382" cy="2094426"/>
      </dsp:txXfrm>
    </dsp:sp>
    <dsp:sp modelId="{648E062C-87EE-4AC6-9FD7-9DCAA5FC5151}">
      <dsp:nvSpPr>
        <dsp:cNvPr id="0" name=""/>
        <dsp:cNvSpPr/>
      </dsp:nvSpPr>
      <dsp:spPr>
        <a:xfrm>
          <a:off x="3276413" y="399637"/>
          <a:ext cx="5771252" cy="5771252"/>
        </a:xfrm>
        <a:custGeom>
          <a:avLst/>
          <a:gdLst/>
          <a:ahLst/>
          <a:cxnLst/>
          <a:rect l="0" t="0" r="0" b="0"/>
          <a:pathLst>
            <a:path>
              <a:moveTo>
                <a:pt x="244619" y="4048347"/>
              </a:moveTo>
              <a:arcTo wR="2885626" hR="2885626" stAng="9374290" swAng="1451928"/>
            </a:path>
          </a:pathLst>
        </a:custGeom>
        <a:noFill/>
        <a:ln w="6350" cap="flat" cmpd="sng" algn="ctr">
          <a:solidFill>
            <a:schemeClr val="accent5">
              <a:hueOff val="-5816006"/>
              <a:satOff val="-53030"/>
              <a:lumOff val="7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56CCE-3081-45F6-BD5B-9F533A8CE0EA}">
      <dsp:nvSpPr>
        <dsp:cNvPr id="0" name=""/>
        <dsp:cNvSpPr/>
      </dsp:nvSpPr>
      <dsp:spPr>
        <a:xfrm>
          <a:off x="2305891" y="1536194"/>
          <a:ext cx="2223509" cy="1714724"/>
        </a:xfrm>
        <a:prstGeom prst="roundRect">
          <a:avLst/>
        </a:prstGeom>
        <a:solidFill>
          <a:schemeClr val="accent5">
            <a:hueOff val="-7754674"/>
            <a:satOff val="-70706"/>
            <a:lumOff val="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/>
            <a:t>nie należy dotykać znalezionych zwierząt padłych lub zabitych.</a:t>
          </a:r>
          <a:endParaRPr lang="en-US" sz="1800" kern="1200" dirty="0"/>
        </a:p>
      </dsp:txBody>
      <dsp:txXfrm>
        <a:off x="2389597" y="1619900"/>
        <a:ext cx="2056097" cy="1547312"/>
      </dsp:txXfrm>
    </dsp:sp>
    <dsp:sp modelId="{DD443B4A-B08A-4699-A26F-B83BF45E8A84}">
      <dsp:nvSpPr>
        <dsp:cNvPr id="0" name=""/>
        <dsp:cNvSpPr/>
      </dsp:nvSpPr>
      <dsp:spPr>
        <a:xfrm>
          <a:off x="3276413" y="399637"/>
          <a:ext cx="5771252" cy="5771252"/>
        </a:xfrm>
        <a:custGeom>
          <a:avLst/>
          <a:gdLst/>
          <a:ahLst/>
          <a:cxnLst/>
          <a:rect l="0" t="0" r="0" b="0"/>
          <a:pathLst>
            <a:path>
              <a:moveTo>
                <a:pt x="599595" y="1124688"/>
              </a:moveTo>
              <a:arcTo wR="2885626" hR="2885626" stAng="13056432" swAng="1766114"/>
            </a:path>
          </a:pathLst>
        </a:custGeom>
        <a:noFill/>
        <a:ln w="6350" cap="flat" cmpd="sng" algn="ctr">
          <a:solidFill>
            <a:schemeClr val="accent5">
              <a:hueOff val="-7754674"/>
              <a:satOff val="-70706"/>
              <a:lumOff val="10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2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7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4" r:id="rId6"/>
    <p:sldLayoutId id="2147483769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zczepieniapodrozne.medicover.pl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anepid.olsztyn.pl/oswiata/Wscieklizna_ulotka_2007.pdf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who.int/news-room/fact-sheets/detail/rabies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gis/wscieklizna" TargetMode="External"/><Relationship Id="rId5" Type="http://schemas.openxmlformats.org/officeDocument/2006/relationships/hyperlink" Target="https://www.wetgiw.gov.pl/nadzor-weterynaryjny/wscieklizna" TargetMode="External"/><Relationship Id="rId4" Type="http://schemas.openxmlformats.org/officeDocument/2006/relationships/hyperlink" Target="https://www.gov.pl/web/uw-mazowiecki/kolejne-przypadki-wscieklizny-u-lisow-wolno-zyjacych-na-terenie-wojewodztwa-mazowieckiego" TargetMode="External"/><Relationship Id="rId9" Type="http://schemas.openxmlformats.org/officeDocument/2006/relationships/hyperlink" Target="https://www.gov.pl/web/wsse-warszawa/uwaga-wscieklizna-na-mazowsz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over.pl/objawy/goraczka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www.medicover.pl/objawy/kaszel/" TargetMode="External"/><Relationship Id="rId4" Type="http://schemas.openxmlformats.org/officeDocument/2006/relationships/hyperlink" Target="https://www.medicover.pl/objawy/bol-glow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36E4D-A7A0-D380-F407-4AA5E230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r="12675" b="1"/>
          <a:stretch/>
        </p:blipFill>
        <p:spPr>
          <a:xfrm>
            <a:off x="20" y="10"/>
            <a:ext cx="12191435" cy="6857989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9E8AE1-2073-9924-9EB1-B53F1187B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5334000" cy="3535018"/>
          </a:xfrm>
        </p:spPr>
        <p:txBody>
          <a:bodyPr anchor="ctr">
            <a:normAutofit/>
          </a:bodyPr>
          <a:lstStyle/>
          <a:p>
            <a:pPr algn="l"/>
            <a:r>
              <a:rPr lang="pl-PL" sz="7400">
                <a:solidFill>
                  <a:srgbClr val="FFFFFF"/>
                </a:solidFill>
              </a:rPr>
              <a:t>Wścieklizna</a:t>
            </a:r>
            <a:br>
              <a:rPr lang="pl-PL" sz="7400">
                <a:solidFill>
                  <a:srgbClr val="FFFFFF"/>
                </a:solidFill>
              </a:rPr>
            </a:br>
            <a:endParaRPr lang="pl-PL" sz="74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ABC50CF-FBAC-99DB-E3E5-CABFAC215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774332"/>
            <a:ext cx="5334000" cy="2321666"/>
          </a:xfrm>
        </p:spPr>
        <p:txBody>
          <a:bodyPr anchor="t">
            <a:normAutofit/>
          </a:bodyPr>
          <a:lstStyle/>
          <a:p>
            <a:pPr algn="l"/>
            <a:r>
              <a:rPr lang="pl-PL" sz="2800" dirty="0">
                <a:solidFill>
                  <a:srgbClr val="FFFFFF"/>
                </a:solidFill>
              </a:rPr>
              <a:t>Drogi </a:t>
            </a:r>
            <a:r>
              <a:rPr lang="pl-PL" sz="2800" dirty="0" err="1">
                <a:solidFill>
                  <a:srgbClr val="FFFFFF"/>
                </a:solidFill>
              </a:rPr>
              <a:t>zakarzenia</a:t>
            </a:r>
            <a:endParaRPr lang="pl-PL" sz="2800" dirty="0">
              <a:solidFill>
                <a:srgbClr val="FFFFFF"/>
              </a:solidFill>
            </a:endParaRPr>
          </a:p>
          <a:p>
            <a:pPr algn="l"/>
            <a:r>
              <a:rPr lang="pl-PL" sz="2800" dirty="0">
                <a:solidFill>
                  <a:srgbClr val="FFFFFF"/>
                </a:solidFill>
              </a:rPr>
              <a:t>Objawy</a:t>
            </a:r>
          </a:p>
          <a:p>
            <a:pPr algn="l"/>
            <a:r>
              <a:rPr lang="pl-PL" sz="2800" dirty="0">
                <a:solidFill>
                  <a:srgbClr val="FFFFFF"/>
                </a:solidFill>
              </a:rPr>
              <a:t>Zapobieganie</a:t>
            </a:r>
          </a:p>
          <a:p>
            <a:pPr algn="l"/>
            <a:br>
              <a:rPr lang="pl-PL" sz="1100" dirty="0"/>
            </a:br>
            <a:r>
              <a:rPr lang="pl-PL" sz="11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fot. Adobe Stock</a:t>
            </a:r>
            <a:endParaRPr lang="pl-PL" sz="1400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3B6C55-3783-11AD-42D4-BE2F904F0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772" y="4377448"/>
            <a:ext cx="2062264" cy="2062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819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B19B5F-295F-A7CD-E412-DDA45494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8717"/>
            <a:ext cx="3810000" cy="3805283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Open Sans" panose="020B0606030504020204" pitchFamily="34" charset="0"/>
              </a:rPr>
              <a:t>Leczenie wścieklizny u człowieka</a:t>
            </a:r>
            <a:br>
              <a:rPr lang="pl-PL" b="0" i="0"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9AD4F0A-C0AF-3442-8ACB-86E87D822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188755"/>
              </p:ext>
            </p:extLst>
          </p:nvPr>
        </p:nvGraphicFramePr>
        <p:xfrm>
          <a:off x="4064000" y="254000"/>
          <a:ext cx="7884160" cy="631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03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50D18A-F7E6-CD78-D221-591CCCDFE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ctr">
            <a:normAutofit/>
          </a:bodyPr>
          <a:lstStyle/>
          <a:p>
            <a:r>
              <a:rPr lang="pl-PL" b="0" i="0" dirty="0">
                <a:effectLst/>
                <a:latin typeface="Open Sans" panose="020B0606030504020204" pitchFamily="34" charset="0"/>
              </a:rPr>
              <a:t>Kiedy </a:t>
            </a:r>
            <a:br>
              <a:rPr lang="pl-PL" b="0" i="0" dirty="0">
                <a:effectLst/>
                <a:latin typeface="Open Sans" panose="020B0606030504020204" pitchFamily="34" charset="0"/>
              </a:rPr>
            </a:br>
            <a:r>
              <a:rPr lang="pl-PL" b="0" i="0" dirty="0">
                <a:effectLst/>
                <a:latin typeface="Open Sans" panose="020B0606030504020204" pitchFamily="34" charset="0"/>
              </a:rPr>
              <a:t>należy zwrócić </a:t>
            </a:r>
            <a:br>
              <a:rPr lang="pl-PL" b="0" i="0" dirty="0">
                <a:effectLst/>
                <a:latin typeface="Open Sans" panose="020B0606030504020204" pitchFamily="34" charset="0"/>
              </a:rPr>
            </a:br>
            <a:r>
              <a:rPr lang="pl-PL" b="0" i="0" dirty="0">
                <a:effectLst/>
                <a:latin typeface="Open Sans" panose="020B0606030504020204" pitchFamily="34" charset="0"/>
              </a:rPr>
              <a:t>się do lekarza?</a:t>
            </a:r>
            <a:br>
              <a:rPr lang="pl-PL" b="0" i="0" dirty="0"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C33BE6D-3261-8063-3E2F-51BE1721D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17586"/>
              </p:ext>
            </p:extLst>
          </p:nvPr>
        </p:nvGraphicFramePr>
        <p:xfrm>
          <a:off x="4572001" y="-457200"/>
          <a:ext cx="7619999" cy="713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32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31DC2B84-9A19-B1B2-63BA-DB098F415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382131"/>
              </p:ext>
            </p:extLst>
          </p:nvPr>
        </p:nvGraphicFramePr>
        <p:xfrm>
          <a:off x="795130" y="437322"/>
          <a:ext cx="10634870" cy="56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24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12F2EB-5D85-696B-60F9-AB8B6D58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99391"/>
            <a:ext cx="11738114" cy="974035"/>
          </a:xfrm>
        </p:spPr>
        <p:txBody>
          <a:bodyPr>
            <a:normAutofit fontScale="90000"/>
          </a:bodyPr>
          <a:lstStyle/>
          <a:p>
            <a:r>
              <a:rPr lang="pl-PL" sz="3700" b="0" i="0">
                <a:effectLst/>
                <a:latin typeface="Open Sans" panose="020B0606030504020204" pitchFamily="34" charset="0"/>
              </a:rPr>
              <a:t>Profilaktyka poekspozycyjna (PEP)</a:t>
            </a:r>
            <a:br>
              <a:rPr lang="pl-PL" sz="3700" b="0" i="0">
                <a:effectLst/>
                <a:latin typeface="Open Sans" panose="020B0606030504020204" pitchFamily="34" charset="0"/>
              </a:rPr>
            </a:br>
            <a:endParaRPr lang="pl-PL" sz="37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F06011E-777E-73EA-DBA0-A1A1278B0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732968"/>
              </p:ext>
            </p:extLst>
          </p:nvPr>
        </p:nvGraphicFramePr>
        <p:xfrm>
          <a:off x="188843" y="665922"/>
          <a:ext cx="11814314" cy="60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6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C2CF25-F88C-6B5D-E95B-82CAF4E3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4015409"/>
            <a:ext cx="3094383" cy="2353805"/>
          </a:xfrm>
        </p:spPr>
        <p:txBody>
          <a:bodyPr>
            <a:normAutofit/>
          </a:bodyPr>
          <a:lstStyle/>
          <a:p>
            <a:r>
              <a:rPr lang="pl-PL" sz="3100" b="0" i="0" dirty="0">
                <a:effectLst/>
                <a:latin typeface="Open Sans" panose="020B0606030504020204" pitchFamily="34" charset="0"/>
              </a:rPr>
              <a:t>Co wpływa </a:t>
            </a:r>
            <a:br>
              <a:rPr lang="pl-PL" sz="3100" b="0" i="0" dirty="0">
                <a:effectLst/>
                <a:latin typeface="Open Sans" panose="020B0606030504020204" pitchFamily="34" charset="0"/>
              </a:rPr>
            </a:br>
            <a:r>
              <a:rPr lang="pl-PL" sz="3100" b="0" i="0" dirty="0">
                <a:effectLst/>
                <a:latin typeface="Open Sans" panose="020B0606030504020204" pitchFamily="34" charset="0"/>
              </a:rPr>
              <a:t>na zwiększenie </a:t>
            </a:r>
            <a:br>
              <a:rPr lang="pl-PL" sz="3100" b="0" i="0" dirty="0">
                <a:effectLst/>
                <a:latin typeface="Open Sans" panose="020B0606030504020204" pitchFamily="34" charset="0"/>
              </a:rPr>
            </a:br>
            <a:r>
              <a:rPr lang="pl-PL" sz="3100" b="0" i="0" dirty="0">
                <a:effectLst/>
                <a:latin typeface="Open Sans" panose="020B0606030504020204" pitchFamily="34" charset="0"/>
              </a:rPr>
              <a:t>ryzyka rozwoju wścieklizny?</a:t>
            </a:r>
            <a:br>
              <a:rPr lang="pl-PL" sz="3100" b="0" i="0" dirty="0">
                <a:effectLst/>
                <a:latin typeface="Open Sans" panose="020B0606030504020204" pitchFamily="34" charset="0"/>
              </a:rPr>
            </a:br>
            <a:endParaRPr lang="pl-PL" sz="3100" dirty="0"/>
          </a:p>
        </p:txBody>
      </p:sp>
      <p:pic>
        <p:nvPicPr>
          <p:cNvPr id="6" name="Obraz 5" descr="Rudy lis za drzewem">
            <a:extLst>
              <a:ext uri="{FF2B5EF4-FFF2-40B4-BE49-F238E27FC236}">
                <a16:creationId xmlns:a16="http://schemas.microsoft.com/office/drawing/2014/main" id="{E9E06633-565F-150F-2D17-CA9FBB771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3" r="1" b="26524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F9A58C-17AF-F526-C059-2A33C390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365" y="3820943"/>
            <a:ext cx="8822635" cy="37129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Open Sans" panose="020B0606030504020204" pitchFamily="34" charset="0"/>
              </a:rPr>
              <a:t>zwierzę jest znanym rezerwuarem wścieklizny lub gatunkiem wektorowym,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Open Sans" panose="020B0606030504020204" pitchFamily="34" charset="0"/>
              </a:rPr>
              <a:t>narażenie występuje na obszarze geograficznym, na którym wścieklizna jest nadal obecna,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Open Sans" panose="020B0606030504020204" pitchFamily="34" charset="0"/>
              </a:rPr>
              <a:t>zwierzę wygląda na chore lub wykazuje nieprawidłowe zachowanie,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Open Sans" panose="020B0606030504020204" pitchFamily="34" charset="0"/>
              </a:rPr>
              <a:t>rana lub błona śluzowa została zanieczyszczona śliną zwierzęcia,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Open Sans" panose="020B0606030504020204" pitchFamily="34" charset="0"/>
              </a:rPr>
              <a:t>ugryzienie było </a:t>
            </a:r>
            <a:r>
              <a:rPr lang="pl-PL" sz="2400" b="0" i="0" dirty="0">
                <a:effectLst/>
                <a:latin typeface="Open Sans" panose="020B0606030504020204" pitchFamily="34" charset="0"/>
              </a:rPr>
              <a:t>niesprowokowane</a:t>
            </a:r>
            <a:r>
              <a:rPr lang="pl-PL" sz="1800" b="0" i="0" dirty="0">
                <a:effectLst/>
                <a:latin typeface="Open Sans" panose="020B0606030504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0" i="0" dirty="0">
                <a:effectLst/>
                <a:latin typeface="Open Sans" panose="020B0606030504020204" pitchFamily="34" charset="0"/>
              </a:rPr>
              <a:t>zwierzę nie zostało zaszczepione.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39832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kony różnych ras psów">
            <a:extLst>
              <a:ext uri="{FF2B5EF4-FFF2-40B4-BE49-F238E27FC236}">
                <a16:creationId xmlns:a16="http://schemas.microsoft.com/office/drawing/2014/main" id="{AD85F252-E002-CF8C-D0BB-E7308D95E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7" r="32316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F9F596-9543-0976-95A2-2F4AE153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308113"/>
            <a:ext cx="7354957" cy="6380922"/>
          </a:xfrm>
        </p:spPr>
        <p:txBody>
          <a:bodyPr>
            <a:normAutofit/>
          </a:bodyPr>
          <a:lstStyle/>
          <a:p>
            <a:r>
              <a:rPr lang="pl-PL" sz="2000" b="0" i="0">
                <a:effectLst/>
                <a:latin typeface="Open Sans" panose="020B0606030504020204" pitchFamily="34" charset="0"/>
              </a:rPr>
              <a:t>Zwierzęta podejrzane o wściekliznę poddaje się piętnastodniowej obserwacji. W razie pogryzienia przez zwierzęta domowe, należy ustalić właściciela zwierzęcia (imię, nazwisko, adres zamieszkania, ewentualnie kontakt telefoniczny), w celu zgłoszenia go do obserwacji weterynaryjnej w kierunku wścieklizny. Pozwala to często wykluczyć chorobę i nie rozpoczynać szczepień przeciwko wściekliźnie u narażonego.</a:t>
            </a:r>
          </a:p>
          <a:p>
            <a:r>
              <a:rPr lang="pl-PL" sz="2000" b="0" i="0">
                <a:effectLst/>
                <a:latin typeface="Open Sans" panose="020B0606030504020204" pitchFamily="34" charset="0"/>
              </a:rPr>
              <a:t>W przypadku pokąsania przez zwierzęta dzikie lub gdy brak jest możliwości podjęcia obserwacji weterynaryjnej zwierzęcia w kierunku wścieklizny, należy poddać się szczepieniu, które wykonuje się w poradniach chorób zakaźnych, najczęściej przy szpitalach chorób zakaźnych, a do szczepienia kwalifikuje lekarz chorób zakaźnych.</a:t>
            </a:r>
          </a:p>
          <a:p>
            <a:r>
              <a:rPr lang="pl-PL" sz="2000" b="0" i="0">
                <a:effectLst/>
                <a:latin typeface="Open Sans" panose="020B0606030504020204" pitchFamily="34" charset="0"/>
              </a:rPr>
              <a:t>W przypadku zwierząt padłych przeprowadza się badania laboratoryjne. Jeżeli zwierzę okaże się zdrowe, szczepienie pacjenta można przerwać.</a:t>
            </a:r>
          </a:p>
          <a:p>
            <a:endParaRPr lang="pl-PL" sz="20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9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E16220-96C4-CE28-A44C-DDC84856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163594"/>
            <a:ext cx="6095999" cy="1624055"/>
          </a:xfrm>
        </p:spPr>
        <p:txBody>
          <a:bodyPr anchor="b">
            <a:normAutofit/>
          </a:bodyPr>
          <a:lstStyle/>
          <a:p>
            <a:r>
              <a:rPr lang="pl-PL" sz="3700" b="0" i="0">
                <a:effectLst/>
                <a:latin typeface="Open Sans" panose="020B0606030504020204" pitchFamily="34" charset="0"/>
              </a:rPr>
              <a:t>Jak zapobiegać wściekliźnie?</a:t>
            </a:r>
            <a:br>
              <a:rPr lang="pl-PL" sz="3700" b="0" i="0">
                <a:effectLst/>
                <a:latin typeface="Open Sans" panose="020B0606030504020204" pitchFamily="34" charset="0"/>
              </a:rPr>
            </a:br>
            <a:endParaRPr lang="pl-PL" sz="3700"/>
          </a:p>
        </p:txBody>
      </p:sp>
      <p:pic>
        <p:nvPicPr>
          <p:cNvPr id="5" name="Picture 4" descr="Wpatrujący się kot">
            <a:extLst>
              <a:ext uri="{FF2B5EF4-FFF2-40B4-BE49-F238E27FC236}">
                <a16:creationId xmlns:a16="http://schemas.microsoft.com/office/drawing/2014/main" id="{DEECBEF6-1FCD-D0D3-1889-36D486910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8" r="38269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E1C4CC-8D1B-7277-67DA-A55F056A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1" y="3047999"/>
            <a:ext cx="6095999" cy="3048001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Open Sans" panose="020B0606030504020204" pitchFamily="34" charset="0"/>
              </a:rPr>
              <a:t>Ponieważ zwierzęta domowe mogą zarazić się chorobą od dzikich zwierząt, zapobieganie wściekliźnie u zwierząt domowych jest ważnym krokiem w zapobieganiu występowania schorzenia u ludzi.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380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C5116F-3CE3-3174-5545-D7F271AF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1869440"/>
            <a:ext cx="3047999" cy="2255520"/>
          </a:xfrm>
        </p:spPr>
        <p:txBody>
          <a:bodyPr anchor="b">
            <a:noAutofit/>
          </a:bodyPr>
          <a:lstStyle/>
          <a:p>
            <a:r>
              <a:rPr lang="pl-PL" sz="3600" b="0" i="0" dirty="0">
                <a:effectLst/>
                <a:latin typeface="Open Sans" panose="020B0606030504020204" pitchFamily="34" charset="0"/>
              </a:rPr>
              <a:t>Chorobie można zapobiec:</a:t>
            </a:r>
            <a:br>
              <a:rPr lang="pl-PL" sz="3600" b="0" i="0" dirty="0">
                <a:effectLst/>
                <a:latin typeface="Open Sans" panose="020B0606030504020204" pitchFamily="34" charset="0"/>
              </a:rPr>
            </a:br>
            <a:endParaRPr lang="pl-PL" sz="360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758737E-7418-12B2-A126-85ECA9E5E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633656"/>
              </p:ext>
            </p:extLst>
          </p:nvPr>
        </p:nvGraphicFramePr>
        <p:xfrm>
          <a:off x="-132079" y="89452"/>
          <a:ext cx="12324080" cy="676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74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a 5" descr="Znaczek — krzyżyk z wypełnieniem pełnym">
            <a:extLst>
              <a:ext uri="{FF2B5EF4-FFF2-40B4-BE49-F238E27FC236}">
                <a16:creationId xmlns:a16="http://schemas.microsoft.com/office/drawing/2014/main" id="{6C41B198-F526-AC2E-FDF8-365669B1B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150" y="653581"/>
            <a:ext cx="2360824" cy="2360824"/>
          </a:xfrm>
          <a:prstGeom prst="rect">
            <a:avLst/>
          </a:prstGeom>
        </p:spPr>
      </p:pic>
      <p:pic>
        <p:nvPicPr>
          <p:cNvPr id="15" name="Picture 4" descr="Pionowy z szczęśliwego niewielkiego Dog">
            <a:extLst>
              <a:ext uri="{FF2B5EF4-FFF2-40B4-BE49-F238E27FC236}">
                <a16:creationId xmlns:a16="http://schemas.microsoft.com/office/drawing/2014/main" id="{D4813D28-5ED0-D70E-015C-EB9CA5C52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95" r="1" b="30753"/>
          <a:stretch/>
        </p:blipFill>
        <p:spPr>
          <a:xfrm>
            <a:off x="2977040" y="381663"/>
            <a:ext cx="8752810" cy="27432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2AA7D6C-CF98-45CC-B147-676FD582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06525"/>
            <a:ext cx="12192000" cy="1024470"/>
            <a:chOff x="0" y="3327171"/>
            <a:chExt cx="12192000" cy="120382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811820-403F-4D93-B710-D7F182DEC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0" y="3327171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5B31CC-C9E7-4266-8B47-527FDAC26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0" y="3327171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CF0B57-34BA-48CC-2318-55B1EC59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4490765"/>
            <a:ext cx="10098157" cy="1605235"/>
          </a:xfrm>
        </p:spPr>
        <p:txBody>
          <a:bodyPr>
            <a:normAutofit/>
          </a:bodyPr>
          <a:lstStyle/>
          <a:p>
            <a:r>
              <a:rPr lang="pl-PL" sz="1800" b="1" i="0" dirty="0">
                <a:effectLst/>
                <a:latin typeface="Open Sans" panose="020B0606030504020204" pitchFamily="34" charset="0"/>
              </a:rPr>
              <a:t>Uważaj na zwierzęta, których nie znasz. Jeśli widzisz bezpańskiego psa lub kota, nie głaszcz go. Jest to szczególnie ważne, jeśli podróżujesz w kraju, w którym wścieklizna u psów jest powszechna. A jeśli jakieś zwierzę zachowuje się dziwnie, należy to zgłosić odpowiednim służbom.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24394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78F14B-48B8-BBF9-A731-2626538A7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81076"/>
            <a:ext cx="6095998" cy="1806574"/>
          </a:xfrm>
        </p:spPr>
        <p:txBody>
          <a:bodyPr anchor="b">
            <a:normAutofit/>
          </a:bodyPr>
          <a:lstStyle/>
          <a:p>
            <a:r>
              <a:rPr lang="pl-PL" sz="4100" b="0" i="0">
                <a:effectLst/>
                <a:latin typeface="Open Sans" panose="020B0606030504020204" pitchFamily="34" charset="0"/>
              </a:rPr>
              <a:t>Wścieklizna a podróżowanie </a:t>
            </a:r>
            <a:br>
              <a:rPr lang="pl-PL" sz="4100" b="0" i="0">
                <a:effectLst/>
                <a:latin typeface="Open Sans" panose="020B0606030504020204" pitchFamily="34" charset="0"/>
              </a:rPr>
            </a:br>
            <a:endParaRPr lang="pl-PL" sz="4100"/>
          </a:p>
        </p:txBody>
      </p:sp>
      <p:pic>
        <p:nvPicPr>
          <p:cNvPr id="16" name="Picture 4" descr="Ptaki lecące w kluczu">
            <a:extLst>
              <a:ext uri="{FF2B5EF4-FFF2-40B4-BE49-F238E27FC236}">
                <a16:creationId xmlns:a16="http://schemas.microsoft.com/office/drawing/2014/main" id="{D449DFCE-60E6-698B-0486-B18F8EF6E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7" r="41699" b="-2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16060D-9491-2307-F66C-45CB5EED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6095998" cy="3048001"/>
          </a:xfrm>
        </p:spPr>
        <p:txBody>
          <a:bodyPr>
            <a:normAutofit/>
          </a:bodyPr>
          <a:lstStyle/>
          <a:p>
            <a:r>
              <a:rPr lang="pl-PL" sz="2200" b="0" i="0">
                <a:effectLst/>
                <a:latin typeface="Open Sans" panose="020B0606030504020204" pitchFamily="34" charset="0"/>
              </a:rPr>
              <a:t>Podróżując warto pamiętać, że wścieklizna występuje na wszystkich kontynentach. </a:t>
            </a:r>
            <a:r>
              <a:rPr lang="pl-PL" sz="2200" b="1" i="0">
                <a:effectLst/>
                <a:latin typeface="Open Sans" panose="020B0606030504020204" pitchFamily="34" charset="0"/>
              </a:rPr>
              <a:t>Sprawdź, </a:t>
            </a:r>
            <a:r>
              <a:rPr lang="pl-PL" sz="2200" b="0" i="0" u="none" strike="noStrike">
                <a:effectLst/>
                <a:latin typeface="Open Sans" panose="020B0606030504020204" pitchFamily="34" charset="0"/>
                <a:hlinkClick r:id="rId3"/>
              </a:rPr>
              <a:t>gdzie szczepienie jest zalecane</a:t>
            </a:r>
            <a:r>
              <a:rPr lang="pl-PL" sz="2200" b="1" i="0">
                <a:effectLst/>
                <a:latin typeface="Open Sans" panose="020B0606030504020204" pitchFamily="34" charset="0"/>
              </a:rPr>
              <a:t>. </a:t>
            </a:r>
            <a:endParaRPr lang="pl-PL" sz="2200" b="0" i="0">
              <a:effectLst/>
              <a:latin typeface="Open Sans" panose="020B0606030504020204" pitchFamily="34" charset="0"/>
            </a:endParaRPr>
          </a:p>
          <a:p>
            <a:r>
              <a:rPr lang="pl-PL" sz="2200" b="0" i="0">
                <a:effectLst/>
                <a:latin typeface="Open Sans" panose="020B0606030504020204" pitchFamily="34" charset="0"/>
              </a:rPr>
              <a:t>Każde ugryzienie przez dzikie zwierzę lub wzbudzające podejrzenie pogryzienie przez zwierzę domowe wymaga dokładnego sprawdzenia i powinno zostać zgłoszone powiatowemu lekarzowi weterynarii. </a:t>
            </a:r>
          </a:p>
          <a:p>
            <a:endParaRPr lang="pl-PL" sz="220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es w cornfieldie">
            <a:extLst>
              <a:ext uri="{FF2B5EF4-FFF2-40B4-BE49-F238E27FC236}">
                <a16:creationId xmlns:a16="http://schemas.microsoft.com/office/drawing/2014/main" id="{38BB7E7A-22AB-57CA-EFC8-CB795AFA8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9" r="27168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5" name="Symbol zastępczy zawartości 2">
            <a:extLst>
              <a:ext uri="{FF2B5EF4-FFF2-40B4-BE49-F238E27FC236}">
                <a16:creationId xmlns:a16="http://schemas.microsoft.com/office/drawing/2014/main" id="{8F11762C-CFDA-F1DE-ABD7-0330138CB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04402"/>
              </p:ext>
            </p:extLst>
          </p:nvPr>
        </p:nvGraphicFramePr>
        <p:xfrm>
          <a:off x="89452" y="165370"/>
          <a:ext cx="8726557" cy="643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8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38EA35-987E-401F-B6B2-44C92F31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1163594"/>
            <a:ext cx="6095999" cy="1624055"/>
          </a:xfrm>
        </p:spPr>
        <p:txBody>
          <a:bodyPr anchor="b">
            <a:normAutofit/>
          </a:bodyPr>
          <a:lstStyle/>
          <a:p>
            <a:r>
              <a:rPr lang="pl-PL" dirty="0"/>
              <a:t>Dziękuję za uwagę </a:t>
            </a:r>
          </a:p>
        </p:txBody>
      </p:sp>
      <p:pic>
        <p:nvPicPr>
          <p:cNvPr id="16" name="Picture 4" descr="Cheetah i Cubs">
            <a:extLst>
              <a:ext uri="{FF2B5EF4-FFF2-40B4-BE49-F238E27FC236}">
                <a16:creationId xmlns:a16="http://schemas.microsoft.com/office/drawing/2014/main" id="{8EAA5523-5B6A-F31E-769F-F785E37FB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31" r="41368" b="-1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ECF692-F838-8CB6-7042-2D8EADCA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951243"/>
            <a:ext cx="5334000" cy="2144757"/>
          </a:xfrm>
        </p:spPr>
        <p:txBody>
          <a:bodyPr>
            <a:normAutofit fontScale="85000" lnSpcReduction="20000"/>
          </a:bodyPr>
          <a:lstStyle/>
          <a:p>
            <a:r>
              <a:rPr lang="pl-PL" sz="1500" b="0" i="0" dirty="0">
                <a:effectLst/>
                <a:latin typeface="Open Sans" panose="020B0606030504020204" pitchFamily="34" charset="0"/>
              </a:rPr>
              <a:t>Źródła: </a:t>
            </a:r>
          </a:p>
          <a:p>
            <a:r>
              <a:rPr lang="pl-PL" sz="1500" b="0" i="0" u="none" strike="noStrike" dirty="0">
                <a:effectLst/>
                <a:latin typeface="Open Sans" panose="020B0606030504020204" pitchFamily="34" charset="0"/>
                <a:hlinkClick r:id="rId4"/>
              </a:rPr>
              <a:t>Przypadki wścieklizny u zwierząt na terenie województwa mazowieckiego w 2022 r.</a:t>
            </a:r>
            <a:endParaRPr lang="pl-PL" sz="1500" b="0" i="0" dirty="0">
              <a:effectLst/>
              <a:latin typeface="Open Sans" panose="020B0606030504020204" pitchFamily="34" charset="0"/>
            </a:endParaRPr>
          </a:p>
          <a:p>
            <a:r>
              <a:rPr lang="pl-PL" sz="1500" b="0" i="0" u="none" strike="noStrike" dirty="0">
                <a:effectLst/>
                <a:latin typeface="Open Sans" panose="020B0606030504020204" pitchFamily="34" charset="0"/>
                <a:hlinkClick r:id="rId5"/>
              </a:rPr>
              <a:t>https://www.wetgiw.gov.pl/nadzor-weterynaryjny/wscieklizna</a:t>
            </a:r>
            <a:endParaRPr lang="pl-PL" sz="1500" b="0" i="0" dirty="0">
              <a:effectLst/>
              <a:latin typeface="Open Sans" panose="020B0606030504020204" pitchFamily="34" charset="0"/>
            </a:endParaRPr>
          </a:p>
          <a:p>
            <a:r>
              <a:rPr lang="pl-PL" sz="1500" b="0" i="0" u="none" strike="noStrike" dirty="0">
                <a:effectLst/>
                <a:latin typeface="Open Sans" panose="020B0606030504020204" pitchFamily="34" charset="0"/>
                <a:hlinkClick r:id="rId6"/>
              </a:rPr>
              <a:t>https://www.gov.pl/web/gis/wscieklizna</a:t>
            </a:r>
            <a:endParaRPr lang="pl-PL" sz="1500" b="0" i="0" dirty="0">
              <a:effectLst/>
              <a:latin typeface="Open Sans" panose="020B0606030504020204" pitchFamily="34" charset="0"/>
            </a:endParaRPr>
          </a:p>
          <a:p>
            <a:r>
              <a:rPr lang="pl-PL" sz="1500" b="0" i="0" u="none" strike="noStrike" dirty="0">
                <a:effectLst/>
                <a:latin typeface="Open Sans" panose="020B0606030504020204" pitchFamily="34" charset="0"/>
                <a:hlinkClick r:id="rId7"/>
              </a:rPr>
              <a:t>https://www.who.int/news-room/fact-sheets/detail/rabies</a:t>
            </a:r>
            <a:endParaRPr lang="pl-PL" sz="1500" b="0" i="0" dirty="0">
              <a:effectLst/>
              <a:latin typeface="Open Sans" panose="020B0606030504020204" pitchFamily="34" charset="0"/>
            </a:endParaRPr>
          </a:p>
          <a:p>
            <a:r>
              <a:rPr lang="pl-PL" sz="1500" b="0" i="0" u="none" strike="noStrike" dirty="0">
                <a:effectLst/>
                <a:latin typeface="Open Sans" panose="020B0606030504020204" pitchFamily="34" charset="0"/>
                <a:hlinkClick r:id="rId8"/>
              </a:rPr>
              <a:t>Wścieklizna (sanepid.olsztyn.pl)</a:t>
            </a:r>
            <a:endParaRPr lang="pl-PL" sz="1500" b="0" i="0" dirty="0">
              <a:effectLst/>
              <a:latin typeface="Open Sans" panose="020B0606030504020204" pitchFamily="34" charset="0"/>
            </a:endParaRPr>
          </a:p>
          <a:p>
            <a:r>
              <a:rPr lang="pl-PL" sz="1500" b="0" i="0" u="none" strike="noStrike" dirty="0">
                <a:effectLst/>
                <a:latin typeface="Open Sans" panose="020B0606030504020204" pitchFamily="34" charset="0"/>
                <a:hlinkClick r:id="rId9"/>
              </a:rPr>
              <a:t>https://www.gov.pl/web/wsse-warszawa/uwaga-wscieklizna-na-mazowszu</a:t>
            </a:r>
            <a:endParaRPr lang="pl-PL" sz="1500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63833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bliżenie oczu lisa">
            <a:extLst>
              <a:ext uri="{FF2B5EF4-FFF2-40B4-BE49-F238E27FC236}">
                <a16:creationId xmlns:a16="http://schemas.microsoft.com/office/drawing/2014/main" id="{C5084A5E-CDB8-2CA6-1983-BF8183869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0" r="1" b="31601"/>
          <a:stretch/>
        </p:blipFill>
        <p:spPr>
          <a:xfrm>
            <a:off x="476" y="-33773"/>
            <a:ext cx="12191524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" y="965747"/>
            <a:ext cx="12191524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B8707-C297-02F1-855B-A937E2D6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667539"/>
            <a:ext cx="11827565" cy="3001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b="0" i="0" dirty="0">
              <a:effectLst/>
              <a:latin typeface="Open Sans" panose="020B0606030504020204" pitchFamily="34" charset="0"/>
            </a:endParaRP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Od początku 2022 roku do sierpnia w województwie mazowieckim odnotowano 30 przypadków wścieklizny u zwierząt - poinformował Mazowiecki Wojewódzki Lekarz Weterynarii. </a:t>
            </a: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Wśród zarażonych zwierząt najwięcej było lisów, oprócz nich wściekliznę wykryto także u dwóch psów, kota i borsuka. </a:t>
            </a: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W 2021 r. na tym samym obszarze zgłoszono 110 takich przypadków. 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263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88C0B08-7BED-727F-AECD-DB06045A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 anchor="b">
            <a:normAutofit/>
          </a:bodyPr>
          <a:lstStyle/>
          <a:p>
            <a:r>
              <a:rPr lang="pl-PL" sz="4100" b="0" i="0">
                <a:effectLst/>
                <a:latin typeface="Open Sans" panose="020B0606030504020204" pitchFamily="34" charset="0"/>
              </a:rPr>
              <a:t>Przyczyny wścieklizny</a:t>
            </a:r>
            <a:br>
              <a:rPr lang="pl-PL" sz="4100" b="0" i="0">
                <a:effectLst/>
                <a:latin typeface="Open Sans" panose="020B0606030504020204" pitchFamily="34" charset="0"/>
              </a:rPr>
            </a:br>
            <a:endParaRPr lang="pl-PL" sz="41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AC23CD08-6D11-4FB5-3BC4-05A4C77AB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05064"/>
              </p:ext>
            </p:extLst>
          </p:nvPr>
        </p:nvGraphicFramePr>
        <p:xfrm>
          <a:off x="4760843" y="0"/>
          <a:ext cx="7275444" cy="671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416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az ze skanowania ludzkiego mózgu w klinice neurologii">
            <a:extLst>
              <a:ext uri="{FF2B5EF4-FFF2-40B4-BE49-F238E27FC236}">
                <a16:creationId xmlns:a16="http://schemas.microsoft.com/office/drawing/2014/main" id="{E375D201-B78C-B46C-745B-717994FE47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4" r="257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C434F-7111-986F-E8C3-1265DA9FF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2" y="467139"/>
            <a:ext cx="7619977" cy="6390850"/>
          </a:xfrm>
        </p:spPr>
        <p:txBody>
          <a:bodyPr>
            <a:normAutofit/>
          </a:bodyPr>
          <a:lstStyle/>
          <a:p>
            <a:r>
              <a:rPr lang="pl-PL" sz="2000" b="0" i="0" dirty="0">
                <a:effectLst/>
                <a:latin typeface="Open Sans" panose="020B0606030504020204" pitchFamily="34" charset="0"/>
              </a:rPr>
              <a:t>Wirus wścieklizny infekuje ośrodkowy układ nerwowy. Z miejsca zakażenia przenosi się wzdłuż nerwów obwodowych do mózgu i rdzenia kręgowego, gdzie namnaża się w komórkach nerwowych. Wtórnemu zakażeniu ulegają gruczoły ślinowe, w których również dochodzi do namnażania i wydalania wirusa.</a:t>
            </a:r>
          </a:p>
          <a:p>
            <a:r>
              <a:rPr lang="pl-PL" sz="2000" b="0" i="0" dirty="0">
                <a:effectLst/>
                <a:latin typeface="Open Sans" panose="020B0606030504020204" pitchFamily="34" charset="0"/>
              </a:rPr>
              <a:t>Okres wylęgania wirusa u człowieka wynosi przeciętnie 4‒12 tygodni, lecz może być krótszy (rzadziej dłuższy). Jeśli dana osoba nie otrzyma odpowiedniej profilaktyki </a:t>
            </a:r>
            <a:r>
              <a:rPr lang="pl-PL" sz="2000" b="0" i="0" dirty="0" err="1">
                <a:effectLst/>
                <a:latin typeface="Open Sans" panose="020B0606030504020204" pitchFamily="34" charset="0"/>
              </a:rPr>
              <a:t>poekspozycyjnej</a:t>
            </a:r>
            <a:r>
              <a:rPr lang="pl-PL" sz="2000" b="0" i="0" dirty="0">
                <a:effectLst/>
                <a:latin typeface="Open Sans" panose="020B0606030504020204" pitchFamily="34" charset="0"/>
              </a:rPr>
              <a:t>  po potencjalnym narażeniu na wściekliznę, wirus może powodować zapalenie mózgu, ostatecznie doprowadzając do śmierci.</a:t>
            </a:r>
          </a:p>
          <a:p>
            <a:r>
              <a:rPr lang="pl-PL" sz="2000" b="0" i="0" dirty="0">
                <a:effectLst/>
                <a:latin typeface="Open Sans" panose="020B0606030504020204" pitchFamily="34" charset="0"/>
              </a:rPr>
              <a:t>Choroba występuje na wszystkich kontynentach, z wyjątkiem Antarktydy i niektórych wysp (np. Wielkiej Brytanii, Irlandii), a ponad 95 proc. zgonów ludzi ma miejsce w regionach Azji i Afryki. Około 80 proc. przypadków występuje na obszarach wiejskich.</a:t>
            </a:r>
          </a:p>
          <a:p>
            <a:r>
              <a:rPr lang="pl-PL" sz="2000" b="0" i="0" dirty="0">
                <a:effectLst/>
                <a:latin typeface="Open Sans" panose="020B0606030504020204" pitchFamily="34" charset="0"/>
              </a:rPr>
              <a:t>Wirus wścieklizny jest wrażliwy na wysoką temperaturę i światło słoneczne, ale jednocześnie jest wysoce odporny na niskie temperatury.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282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C4D1B0-60D2-D460-ED41-756E8874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305216"/>
            <a:ext cx="6095998" cy="1806574"/>
          </a:xfrm>
        </p:spPr>
        <p:txBody>
          <a:bodyPr anchor="b">
            <a:normAutofit/>
          </a:bodyPr>
          <a:lstStyle/>
          <a:p>
            <a:r>
              <a:rPr lang="pl-PL" sz="4100" b="0" i="0" dirty="0">
                <a:effectLst/>
                <a:latin typeface="Open Sans" panose="020B0606030504020204" pitchFamily="34" charset="0"/>
              </a:rPr>
              <a:t>Jak przenoszona jest wścieklizna?</a:t>
            </a:r>
            <a:br>
              <a:rPr lang="pl-PL" sz="4100" b="0" i="0" dirty="0">
                <a:effectLst/>
                <a:latin typeface="Open Sans" panose="020B0606030504020204" pitchFamily="34" charset="0"/>
              </a:rPr>
            </a:br>
            <a:endParaRPr lang="pl-PL" sz="4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66840-FE8F-9B67-8B1B-E579D7298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5" r="43025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05D21-4BC2-E753-C537-B6FA244D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69" y="2252868"/>
            <a:ext cx="6622773" cy="4734341"/>
          </a:xfrm>
        </p:spPr>
        <p:txBody>
          <a:bodyPr>
            <a:normAutofit/>
          </a:bodyPr>
          <a:lstStyle/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Wirus przenoszony jest przez bezpośredni kontakt (np. przez uszkodzoną skórę lub rzadziej błony śluzowe oczu, nosa lub jamy ustnej) ze śliną lub tkanką mózgu / układu nerwowego chorego zwierzęcia.</a:t>
            </a:r>
          </a:p>
          <a:p>
            <a:r>
              <a:rPr lang="pl-PL" sz="2400" b="0" i="0" dirty="0">
                <a:effectLst/>
                <a:latin typeface="Open Sans" panose="020B0606030504020204" pitchFamily="34" charset="0"/>
              </a:rPr>
              <a:t>Większość zgonów z powodu wścieklizny u ludzi jest spowodowana ugryzieniami przez psy, aczkolwiek w obu Amerykach obecnie głównym źródłem zgonów z powodu wścieklizny u ludzi są nietoperze.</a:t>
            </a:r>
          </a:p>
          <a:p>
            <a:endParaRPr lang="pl-PL" sz="2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6A2AB7-6D51-AE55-4FAC-AA9F607AE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61" y="0"/>
            <a:ext cx="11353800" cy="1381539"/>
          </a:xfrm>
        </p:spPr>
        <p:txBody>
          <a:bodyPr anchor="ctr">
            <a:normAutofit/>
          </a:bodyPr>
          <a:lstStyle/>
          <a:p>
            <a:r>
              <a:rPr lang="pl-PL" b="0" i="0" dirty="0">
                <a:effectLst/>
                <a:latin typeface="Open Sans" panose="020B0606030504020204" pitchFamily="34" charset="0"/>
              </a:rPr>
              <a:t>Objawy wścieklizny u zwierząt</a:t>
            </a:r>
            <a:br>
              <a:rPr lang="pl-PL" b="0" i="0" dirty="0">
                <a:effectLst/>
                <a:latin typeface="Open Sans" panose="020B0606030504020204" pitchFamily="34" charset="0"/>
              </a:rPr>
            </a:br>
            <a:endParaRPr lang="pl-PL" dirty="0"/>
          </a:p>
        </p:txBody>
      </p:sp>
      <p:graphicFrame>
        <p:nvGraphicFramePr>
          <p:cNvPr id="19" name="Symbol zastępczy zawartości 2">
            <a:extLst>
              <a:ext uri="{FF2B5EF4-FFF2-40B4-BE49-F238E27FC236}">
                <a16:creationId xmlns:a16="http://schemas.microsoft.com/office/drawing/2014/main" id="{B1D12A8D-B752-55CA-5374-C7E65C2B4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33129"/>
              </p:ext>
            </p:extLst>
          </p:nvPr>
        </p:nvGraphicFramePr>
        <p:xfrm>
          <a:off x="-6211" y="1"/>
          <a:ext cx="12192000" cy="811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508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4AC91B-0CE4-8238-882C-2DFCD592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1" y="-3"/>
            <a:ext cx="6095999" cy="1624055"/>
          </a:xfrm>
        </p:spPr>
        <p:txBody>
          <a:bodyPr anchor="b">
            <a:normAutofit/>
          </a:bodyPr>
          <a:lstStyle/>
          <a:p>
            <a:r>
              <a:rPr lang="pl-PL" sz="3700" b="0" i="0" dirty="0">
                <a:effectLst/>
                <a:latin typeface="Open Sans" panose="020B0606030504020204" pitchFamily="34" charset="0"/>
              </a:rPr>
              <a:t>Jak rozpoznać, czy zwierzę ma wściekliznę?</a:t>
            </a:r>
            <a:br>
              <a:rPr lang="pl-PL" sz="3700" b="0" i="0" dirty="0">
                <a:effectLst/>
                <a:latin typeface="Open Sans" panose="020B0606030504020204" pitchFamily="34" charset="0"/>
              </a:rPr>
            </a:br>
            <a:endParaRPr lang="pl-PL" sz="3700" dirty="0"/>
          </a:p>
        </p:txBody>
      </p:sp>
      <p:pic>
        <p:nvPicPr>
          <p:cNvPr id="5" name="Picture 4" descr="Orangutan przekraczające swoje ramiona">
            <a:extLst>
              <a:ext uri="{FF2B5EF4-FFF2-40B4-BE49-F238E27FC236}">
                <a16:creationId xmlns:a16="http://schemas.microsoft.com/office/drawing/2014/main" id="{328C85F4-A98E-D19A-CA26-FD43114CB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8" r="26439"/>
          <a:stretch/>
        </p:blipFill>
        <p:spPr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B3D182-2683-2E37-0D76-F9015425A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394" y="1537251"/>
            <a:ext cx="7626605" cy="60562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podwyższona ciepłota ciała;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nagła zmiana usposobienia zwierzęcia – łagodne stają się agresywne i drażliwe, agresywne – spokojniejsze;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utrata wrodzonej bojaźliwości u zwierząt dzikich;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rozdrażnienie, niepokój;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wzmożone reakcje na bodźce zewnętrzne, ataki szału;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brak koordynacji ruchowej;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niezborność wzroku;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porażenie mięśni żuchwy, gardła, przełyku, ślinotok;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zaburzenia świadomości;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0" i="0" dirty="0">
                <a:effectLst/>
                <a:latin typeface="Open Sans" panose="020B0606030504020204" pitchFamily="34" charset="0"/>
              </a:rPr>
              <a:t>drgawki, otępienie, śpiączka.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6758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79F0F6-FEC5-B8BA-CFCC-EAF1A8A3A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71" y="176006"/>
            <a:ext cx="6095998" cy="1806574"/>
          </a:xfrm>
        </p:spPr>
        <p:txBody>
          <a:bodyPr anchor="b">
            <a:normAutofit/>
          </a:bodyPr>
          <a:lstStyle/>
          <a:p>
            <a:r>
              <a:rPr lang="pl-PL" sz="4100" b="0" i="0" dirty="0">
                <a:effectLst/>
                <a:latin typeface="Open Sans" panose="020B0606030504020204" pitchFamily="34" charset="0"/>
              </a:rPr>
              <a:t>Objawy wścieklizny u ludzi</a:t>
            </a:r>
            <a:br>
              <a:rPr lang="pl-PL" sz="4100" b="0" i="0" dirty="0">
                <a:effectLst/>
                <a:latin typeface="Open Sans" panose="020B0606030504020204" pitchFamily="34" charset="0"/>
              </a:rPr>
            </a:br>
            <a:endParaRPr lang="pl-PL" sz="4100" dirty="0"/>
          </a:p>
        </p:txBody>
      </p:sp>
      <p:pic>
        <p:nvPicPr>
          <p:cNvPr id="5" name="Picture 4" descr="Ogień i ogień">
            <a:extLst>
              <a:ext uri="{FF2B5EF4-FFF2-40B4-BE49-F238E27FC236}">
                <a16:creationId xmlns:a16="http://schemas.microsoft.com/office/drawing/2014/main" id="{02B95BB2-7F0F-CE9F-128D-43261FA89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0" r="25250" b="-1"/>
          <a:stretch/>
        </p:blipFill>
        <p:spPr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A0A885-B38A-A851-5C9F-22D8CD83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510748"/>
            <a:ext cx="6530008" cy="5257799"/>
          </a:xfrm>
        </p:spPr>
        <p:txBody>
          <a:bodyPr>
            <a:normAutofit/>
          </a:bodyPr>
          <a:lstStyle/>
          <a:p>
            <a:r>
              <a:rPr lang="pl-PL" sz="2000" b="0" i="0" dirty="0">
                <a:effectLst/>
                <a:latin typeface="Open Sans" panose="020B0606030504020204" pitchFamily="34" charset="0"/>
              </a:rPr>
              <a:t>Pierwsze objawy choroby to mrowienie, kłucie, palenie, pieczenie w miejscu ugryzienia i inne objawy mało charakterystyczne, np. </a:t>
            </a:r>
            <a:r>
              <a:rPr lang="pl-PL" sz="2000" b="0" i="0" u="none" strike="noStrike" dirty="0">
                <a:effectLst/>
                <a:latin typeface="Open Sans" panose="020B0606030504020204" pitchFamily="34" charset="0"/>
                <a:hlinkClick r:id="rId3"/>
              </a:rPr>
              <a:t>gorączka</a:t>
            </a:r>
            <a:r>
              <a:rPr lang="pl-PL" sz="2000" b="0" i="0" dirty="0">
                <a:effectLst/>
                <a:latin typeface="Open Sans" panose="020B0606030504020204" pitchFamily="34" charset="0"/>
              </a:rPr>
              <a:t>, </a:t>
            </a:r>
            <a:r>
              <a:rPr lang="pl-PL" sz="2000" b="0" i="0" u="none" strike="noStrike" dirty="0">
                <a:effectLst/>
                <a:latin typeface="Open Sans" panose="020B0606030504020204" pitchFamily="34" charset="0"/>
                <a:hlinkClick r:id="rId4"/>
              </a:rPr>
              <a:t>ból głowy</a:t>
            </a:r>
            <a:r>
              <a:rPr lang="pl-PL" sz="2000" b="0" i="0" dirty="0">
                <a:effectLst/>
                <a:latin typeface="Open Sans" panose="020B0606030504020204" pitchFamily="34" charset="0"/>
              </a:rPr>
              <a:t>, złe samopoczucie, mdłości, uporczywy</a:t>
            </a:r>
            <a:r>
              <a:rPr lang="pl-PL" sz="2000" b="0" i="0" u="none" strike="noStrike" dirty="0">
                <a:effectLst/>
                <a:latin typeface="Open Sans" panose="020B0606030504020204" pitchFamily="34" charset="0"/>
                <a:hlinkClick r:id="rId5"/>
              </a:rPr>
              <a:t> kasze</a:t>
            </a:r>
            <a:r>
              <a:rPr lang="pl-PL" sz="2000" b="0" i="0" dirty="0">
                <a:effectLst/>
                <a:latin typeface="Open Sans" panose="020B0606030504020204" pitchFamily="34" charset="0"/>
              </a:rPr>
              <a:t>l.</a:t>
            </a:r>
          </a:p>
          <a:p>
            <a:r>
              <a:rPr lang="pl-PL" sz="2000" b="0" i="0" dirty="0">
                <a:effectLst/>
                <a:latin typeface="Open Sans" panose="020B0606030504020204" pitchFamily="34" charset="0"/>
              </a:rPr>
              <a:t>Wkrótce pojawia się i szybko narasta silne podniecenie, niepokój ruchowy, zaburzenia mowy, omamy wzrokowe i słuchowe. Różne bodźce, nawet słabe, wywołują drgawki, bolesne skurcze mięśni jamy ustnej, gardła i krtani. Charakterystycznym objawem wścieklizny u człowieka jest wodowstręt i światłowstręt. W ostatnim stadium dochodzi do porażeń i po kilku dniach choroba kończy się zgonem.</a:t>
            </a:r>
          </a:p>
          <a:p>
            <a:endParaRPr lang="pl-PL" sz="2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6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5838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1608</Words>
  <Application>Microsoft Office PowerPoint</Application>
  <PresentationFormat>Panoramiczny</PresentationFormat>
  <Paragraphs>90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Open Sans</vt:lpstr>
      <vt:lpstr>Verdana Pro</vt:lpstr>
      <vt:lpstr>Verdana Pro Cond SemiBold</vt:lpstr>
      <vt:lpstr>TornVTI</vt:lpstr>
      <vt:lpstr>Wścieklizna </vt:lpstr>
      <vt:lpstr>Prezentacja programu PowerPoint</vt:lpstr>
      <vt:lpstr>Prezentacja programu PowerPoint</vt:lpstr>
      <vt:lpstr>Przyczyny wścieklizny </vt:lpstr>
      <vt:lpstr>Prezentacja programu PowerPoint</vt:lpstr>
      <vt:lpstr>Jak przenoszona jest wścieklizna? </vt:lpstr>
      <vt:lpstr>Objawy wścieklizny u zwierząt </vt:lpstr>
      <vt:lpstr>Jak rozpoznać, czy zwierzę ma wściekliznę? </vt:lpstr>
      <vt:lpstr>Objawy wścieklizny u ludzi </vt:lpstr>
      <vt:lpstr>Leczenie wścieklizny u człowieka </vt:lpstr>
      <vt:lpstr>Kiedy  należy zwrócić  się do lekarza? </vt:lpstr>
      <vt:lpstr>Prezentacja programu PowerPoint</vt:lpstr>
      <vt:lpstr>Profilaktyka poekspozycyjna (PEP) </vt:lpstr>
      <vt:lpstr>Co wpływa  na zwiększenie  ryzyka rozwoju wścieklizny? </vt:lpstr>
      <vt:lpstr>Prezentacja programu PowerPoint</vt:lpstr>
      <vt:lpstr>Jak zapobiegać wściekliźnie? </vt:lpstr>
      <vt:lpstr>Chorobie można zapobiec: </vt:lpstr>
      <vt:lpstr>Prezentacja programu PowerPoint</vt:lpstr>
      <vt:lpstr>Wścieklizna a podróżowanie  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Wścieklizna </dc:title>
  <dc:creator>PSSE Garwolin - Anna Zegadło</dc:creator>
  <cp:lastModifiedBy>PSSE Garwolin - Anna Zegadło</cp:lastModifiedBy>
  <cp:revision>5</cp:revision>
  <dcterms:created xsi:type="dcterms:W3CDTF">2023-08-24T09:40:14Z</dcterms:created>
  <dcterms:modified xsi:type="dcterms:W3CDTF">2023-08-28T10:08:31Z</dcterms:modified>
</cp:coreProperties>
</file>