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77" r:id="rId2"/>
    <p:sldId id="278" r:id="rId3"/>
    <p:sldId id="282" r:id="rId4"/>
    <p:sldId id="283" r:id="rId5"/>
    <p:sldId id="284" r:id="rId6"/>
    <p:sldId id="285" r:id="rId7"/>
    <p:sldId id="298" r:id="rId8"/>
    <p:sldId id="287" r:id="rId9"/>
    <p:sldId id="288" r:id="rId10"/>
    <p:sldId id="289" r:id="rId11"/>
    <p:sldId id="290" r:id="rId12"/>
    <p:sldId id="291" r:id="rId13"/>
    <p:sldId id="292" r:id="rId14"/>
    <p:sldId id="293" r:id="rId15"/>
    <p:sldId id="299" r:id="rId16"/>
    <p:sldId id="294" r:id="rId17"/>
    <p:sldId id="295" r:id="rId18"/>
    <p:sldId id="296" r:id="rId19"/>
    <p:sldId id="297" r:id="rId20"/>
    <p:sldId id="300" r:id="rId21"/>
    <p:sldId id="281" r:id="rId22"/>
  </p:sldIdLst>
  <p:sldSz cx="12192000" cy="6858000"/>
  <p:notesSz cx="6794500" cy="9931400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29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9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02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7891" y="0"/>
            <a:ext cx="294502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913667-EA44-4221-90DD-13D2E25EF553}" type="datetimeFigureOut">
              <a:rPr lang="pl-PL" smtClean="0"/>
              <a:t>28.05.2021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133" y="4779081"/>
            <a:ext cx="5436235" cy="39103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1" y="9434274"/>
            <a:ext cx="294502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7891" y="9434274"/>
            <a:ext cx="294502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677954-9418-497D-9FD1-FB2479D0515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804605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6C84CA4-CA37-4E08-85D1-89E129930B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FDB68E-3929-44A3-B675-E1BE44FBF6C6}" type="datetimeFigureOut">
              <a:rPr lang="pl-PL" smtClean="0"/>
              <a:pPr>
                <a:defRPr/>
              </a:pPr>
              <a:t>28.05.2021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78B5C39-223A-4596-9B33-7D0F6CE2A7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BA83A1D-D49D-4958-BC0D-2A911A08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243B4E-0246-4B30-8CD8-45F161FFB53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18882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6C84CA4-CA37-4E08-85D1-89E129930B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73DEB7-5C51-454F-B5F8-B70FC643321E}" type="datetimeFigureOut">
              <a:rPr lang="pl-PL" smtClean="0"/>
              <a:pPr>
                <a:defRPr/>
              </a:pPr>
              <a:t>28.05.2021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78B5C39-223A-4596-9B33-7D0F6CE2A7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BA83A1D-D49D-4958-BC0D-2A911A08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C6DAD-406F-4E05-B9F0-57CDD544B18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10887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6C84CA4-CA37-4E08-85D1-89E129930B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F9AFC1-B698-496F-935B-31F897EBC07D}" type="datetimeFigureOut">
              <a:rPr lang="pl-PL" smtClean="0"/>
              <a:pPr>
                <a:defRPr/>
              </a:pPr>
              <a:t>28.05.2021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78B5C39-223A-4596-9B33-7D0F6CE2A7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BA83A1D-D49D-4958-BC0D-2A911A08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EE130-9FBC-4668-80FF-5E38059077A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59062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6C84CA4-CA37-4E08-85D1-89E129930B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1B4E5E-CED5-40E1-B5F2-0F9BA710EC68}" type="datetimeFigureOut">
              <a:rPr lang="pl-PL" smtClean="0"/>
              <a:pPr>
                <a:defRPr/>
              </a:pPr>
              <a:t>28.05.2021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78B5C39-223A-4596-9B33-7D0F6CE2A7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BA83A1D-D49D-4958-BC0D-2A911A08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B03C8E-7ED6-47F3-ABDF-EC414E056E8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90336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6C84CA4-CA37-4E08-85D1-89E129930B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80044-C61B-441D-A068-E439AF4F19C8}" type="datetimeFigureOut">
              <a:rPr lang="pl-PL" smtClean="0"/>
              <a:pPr>
                <a:defRPr/>
              </a:pPr>
              <a:t>28.05.2021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78B5C39-223A-4596-9B33-7D0F6CE2A7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BA83A1D-D49D-4958-BC0D-2A911A08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F429FE-0AF9-4ABB-A17D-15177860FCF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0496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3">
            <a:extLst>
              <a:ext uri="{FF2B5EF4-FFF2-40B4-BE49-F238E27FC236}">
                <a16:creationId xmlns:a16="http://schemas.microsoft.com/office/drawing/2014/main" id="{16C84CA4-CA37-4E08-85D1-89E129930B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25A49E-4033-4A80-9367-9FF712F3C2D9}" type="datetimeFigureOut">
              <a:rPr lang="pl-PL" smtClean="0"/>
              <a:pPr>
                <a:defRPr/>
              </a:pPr>
              <a:t>28.05.2021</a:t>
            </a:fld>
            <a:endParaRPr lang="pl-PL"/>
          </a:p>
        </p:txBody>
      </p:sp>
      <p:sp>
        <p:nvSpPr>
          <p:cNvPr id="6" name="Symbol zastępczy stopki 4">
            <a:extLst>
              <a:ext uri="{FF2B5EF4-FFF2-40B4-BE49-F238E27FC236}">
                <a16:creationId xmlns:a16="http://schemas.microsoft.com/office/drawing/2014/main" id="{E78B5C39-223A-4596-9B33-7D0F6CE2A7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>
            <a:extLst>
              <a:ext uri="{FF2B5EF4-FFF2-40B4-BE49-F238E27FC236}">
                <a16:creationId xmlns:a16="http://schemas.microsoft.com/office/drawing/2014/main" id="{CBA83A1D-D49D-4958-BC0D-2A911A08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32EBC1-EA51-4D80-8CCF-357F035FAC1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28514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3">
            <a:extLst>
              <a:ext uri="{FF2B5EF4-FFF2-40B4-BE49-F238E27FC236}">
                <a16:creationId xmlns:a16="http://schemas.microsoft.com/office/drawing/2014/main" id="{16C84CA4-CA37-4E08-85D1-89E129930B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BDAD81-82F8-454B-BFC0-C78090D4962C}" type="datetimeFigureOut">
              <a:rPr lang="pl-PL" smtClean="0"/>
              <a:pPr>
                <a:defRPr/>
              </a:pPr>
              <a:t>28.05.2021</a:t>
            </a:fld>
            <a:endParaRPr lang="pl-PL"/>
          </a:p>
        </p:txBody>
      </p:sp>
      <p:sp>
        <p:nvSpPr>
          <p:cNvPr id="8" name="Symbol zastępczy stopki 4">
            <a:extLst>
              <a:ext uri="{FF2B5EF4-FFF2-40B4-BE49-F238E27FC236}">
                <a16:creationId xmlns:a16="http://schemas.microsoft.com/office/drawing/2014/main" id="{E78B5C39-223A-4596-9B33-7D0F6CE2A7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>
            <a:extLst>
              <a:ext uri="{FF2B5EF4-FFF2-40B4-BE49-F238E27FC236}">
                <a16:creationId xmlns:a16="http://schemas.microsoft.com/office/drawing/2014/main" id="{CBA83A1D-D49D-4958-BC0D-2A911A08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41EC06-D6A8-4AD7-9E5C-84CEEA055F0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98836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3">
            <a:extLst>
              <a:ext uri="{FF2B5EF4-FFF2-40B4-BE49-F238E27FC236}">
                <a16:creationId xmlns:a16="http://schemas.microsoft.com/office/drawing/2014/main" id="{16C84CA4-CA37-4E08-85D1-89E129930B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6B8AA-6884-4A3C-A9F7-D7108382C89B}" type="datetimeFigureOut">
              <a:rPr lang="pl-PL" smtClean="0"/>
              <a:pPr>
                <a:defRPr/>
              </a:pPr>
              <a:t>28.05.2021</a:t>
            </a:fld>
            <a:endParaRPr lang="pl-PL"/>
          </a:p>
        </p:txBody>
      </p:sp>
      <p:sp>
        <p:nvSpPr>
          <p:cNvPr id="4" name="Symbol zastępczy stopki 4">
            <a:extLst>
              <a:ext uri="{FF2B5EF4-FFF2-40B4-BE49-F238E27FC236}">
                <a16:creationId xmlns:a16="http://schemas.microsoft.com/office/drawing/2014/main" id="{E78B5C39-223A-4596-9B33-7D0F6CE2A7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>
            <a:extLst>
              <a:ext uri="{FF2B5EF4-FFF2-40B4-BE49-F238E27FC236}">
                <a16:creationId xmlns:a16="http://schemas.microsoft.com/office/drawing/2014/main" id="{CBA83A1D-D49D-4958-BC0D-2A911A08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616FC9-B80D-46AF-A636-4E80169200C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33210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>
            <a:extLst>
              <a:ext uri="{FF2B5EF4-FFF2-40B4-BE49-F238E27FC236}">
                <a16:creationId xmlns:a16="http://schemas.microsoft.com/office/drawing/2014/main" id="{16C84CA4-CA37-4E08-85D1-89E129930B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AEF584-87C9-4E28-BCB0-CECB419A3C72}" type="datetimeFigureOut">
              <a:rPr lang="pl-PL" smtClean="0"/>
              <a:pPr>
                <a:defRPr/>
              </a:pPr>
              <a:t>28.05.2021</a:t>
            </a:fld>
            <a:endParaRPr lang="pl-PL"/>
          </a:p>
        </p:txBody>
      </p:sp>
      <p:sp>
        <p:nvSpPr>
          <p:cNvPr id="3" name="Symbol zastępczy stopki 4">
            <a:extLst>
              <a:ext uri="{FF2B5EF4-FFF2-40B4-BE49-F238E27FC236}">
                <a16:creationId xmlns:a16="http://schemas.microsoft.com/office/drawing/2014/main" id="{E78B5C39-223A-4596-9B33-7D0F6CE2A7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>
            <a:extLst>
              <a:ext uri="{FF2B5EF4-FFF2-40B4-BE49-F238E27FC236}">
                <a16:creationId xmlns:a16="http://schemas.microsoft.com/office/drawing/2014/main" id="{CBA83A1D-D49D-4958-BC0D-2A911A08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51D62C-5B79-4DC4-A89E-3899AA23202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11416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3">
            <a:extLst>
              <a:ext uri="{FF2B5EF4-FFF2-40B4-BE49-F238E27FC236}">
                <a16:creationId xmlns:a16="http://schemas.microsoft.com/office/drawing/2014/main" id="{16C84CA4-CA37-4E08-85D1-89E129930B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B41649-CCBE-4434-B59E-7BE2F0CBE1C9}" type="datetimeFigureOut">
              <a:rPr lang="pl-PL" smtClean="0"/>
              <a:pPr>
                <a:defRPr/>
              </a:pPr>
              <a:t>28.05.2021</a:t>
            </a:fld>
            <a:endParaRPr lang="pl-PL"/>
          </a:p>
        </p:txBody>
      </p:sp>
      <p:sp>
        <p:nvSpPr>
          <p:cNvPr id="6" name="Symbol zastępczy stopki 4">
            <a:extLst>
              <a:ext uri="{FF2B5EF4-FFF2-40B4-BE49-F238E27FC236}">
                <a16:creationId xmlns:a16="http://schemas.microsoft.com/office/drawing/2014/main" id="{E78B5C39-223A-4596-9B33-7D0F6CE2A7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>
            <a:extLst>
              <a:ext uri="{FF2B5EF4-FFF2-40B4-BE49-F238E27FC236}">
                <a16:creationId xmlns:a16="http://schemas.microsoft.com/office/drawing/2014/main" id="{CBA83A1D-D49D-4958-BC0D-2A911A08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A6D53E-BB3C-4A27-B42D-FE48A135AEF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09737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3">
            <a:extLst>
              <a:ext uri="{FF2B5EF4-FFF2-40B4-BE49-F238E27FC236}">
                <a16:creationId xmlns:a16="http://schemas.microsoft.com/office/drawing/2014/main" id="{16C84CA4-CA37-4E08-85D1-89E129930B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1C64B2-3636-429B-9FEE-868F43DB215B}" type="datetimeFigureOut">
              <a:rPr lang="pl-PL" smtClean="0"/>
              <a:pPr>
                <a:defRPr/>
              </a:pPr>
              <a:t>28.05.2021</a:t>
            </a:fld>
            <a:endParaRPr lang="pl-PL"/>
          </a:p>
        </p:txBody>
      </p:sp>
      <p:sp>
        <p:nvSpPr>
          <p:cNvPr id="6" name="Symbol zastępczy stopki 4">
            <a:extLst>
              <a:ext uri="{FF2B5EF4-FFF2-40B4-BE49-F238E27FC236}">
                <a16:creationId xmlns:a16="http://schemas.microsoft.com/office/drawing/2014/main" id="{E78B5C39-223A-4596-9B33-7D0F6CE2A7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>
            <a:extLst>
              <a:ext uri="{FF2B5EF4-FFF2-40B4-BE49-F238E27FC236}">
                <a16:creationId xmlns:a16="http://schemas.microsoft.com/office/drawing/2014/main" id="{CBA83A1D-D49D-4958-BC0D-2A911A08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76E544-12B1-4D4E-A603-1340D94246E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15272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Edytuj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6C84CA4-CA37-4E08-85D1-89E129930B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24B3492-AD0F-4706-AE2D-262BCCBB91B0}" type="datetimeFigureOut">
              <a:rPr lang="pl-PL" smtClean="0"/>
              <a:pPr>
                <a:defRPr/>
              </a:pPr>
              <a:t>28.05.2021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78B5C39-223A-4596-9B33-7D0F6CE2A7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BA83A1D-D49D-4958-BC0D-2A911A08A6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DB1CAF0-5093-4C68-A96B-76FCE7EA987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microsoft.com/office/2007/relationships/hdphoto" Target="../media/hdphoto2.wdp"/><Relationship Id="rId5" Type="http://schemas.openxmlformats.org/officeDocument/2006/relationships/image" Target="../media/image3.png"/><Relationship Id="rId4" Type="http://schemas.microsoft.com/office/2007/relationships/hdphoto" Target="../media/hdphoto3.wdp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microsoft.com/office/2007/relationships/hdphoto" Target="../media/hdphoto2.wdp"/><Relationship Id="rId5" Type="http://schemas.openxmlformats.org/officeDocument/2006/relationships/image" Target="../media/image3.png"/><Relationship Id="rId4" Type="http://schemas.microsoft.com/office/2007/relationships/hdphoto" Target="../media/hdphoto3.wdp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microsoft.com/office/2007/relationships/hdphoto" Target="../media/hdphoto2.wdp"/><Relationship Id="rId5" Type="http://schemas.openxmlformats.org/officeDocument/2006/relationships/image" Target="../media/image3.png"/><Relationship Id="rId4" Type="http://schemas.microsoft.com/office/2007/relationships/hdphoto" Target="../media/hdphoto3.wdp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microsoft.com/office/2007/relationships/hdphoto" Target="../media/hdphoto2.wdp"/><Relationship Id="rId5" Type="http://schemas.openxmlformats.org/officeDocument/2006/relationships/image" Target="../media/image3.png"/><Relationship Id="rId4" Type="http://schemas.microsoft.com/office/2007/relationships/hdphoto" Target="../media/hdphoto3.wdp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microsoft.com/office/2007/relationships/hdphoto" Target="../media/hdphoto2.wdp"/><Relationship Id="rId5" Type="http://schemas.openxmlformats.org/officeDocument/2006/relationships/image" Target="../media/image3.png"/><Relationship Id="rId4" Type="http://schemas.microsoft.com/office/2007/relationships/hdphoto" Target="../media/hdphoto3.wdp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microsoft.com/office/2007/relationships/hdphoto" Target="../media/hdphoto2.wdp"/><Relationship Id="rId5" Type="http://schemas.openxmlformats.org/officeDocument/2006/relationships/image" Target="../media/image3.png"/><Relationship Id="rId4" Type="http://schemas.microsoft.com/office/2007/relationships/hdphoto" Target="../media/hdphoto3.wdp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microsoft.com/office/2007/relationships/hdphoto" Target="../media/hdphoto2.wdp"/><Relationship Id="rId5" Type="http://schemas.openxmlformats.org/officeDocument/2006/relationships/image" Target="../media/image3.png"/><Relationship Id="rId4" Type="http://schemas.microsoft.com/office/2007/relationships/hdphoto" Target="../media/hdphoto3.wdp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microsoft.com/office/2007/relationships/hdphoto" Target="../media/hdphoto2.wdp"/><Relationship Id="rId5" Type="http://schemas.openxmlformats.org/officeDocument/2006/relationships/image" Target="../media/image3.png"/><Relationship Id="rId4" Type="http://schemas.microsoft.com/office/2007/relationships/hdphoto" Target="../media/hdphoto3.wdp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microsoft.com/office/2007/relationships/hdphoto" Target="../media/hdphoto2.wdp"/><Relationship Id="rId5" Type="http://schemas.openxmlformats.org/officeDocument/2006/relationships/image" Target="../media/image3.png"/><Relationship Id="rId4" Type="http://schemas.microsoft.com/office/2007/relationships/hdphoto" Target="../media/hdphoto3.wdp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microsoft.com/office/2007/relationships/hdphoto" Target="../media/hdphoto2.wdp"/><Relationship Id="rId5" Type="http://schemas.openxmlformats.org/officeDocument/2006/relationships/image" Target="../media/image3.png"/><Relationship Id="rId4" Type="http://schemas.microsoft.com/office/2007/relationships/hdphoto" Target="../media/hdphoto3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microsoft.com/office/2007/relationships/hdphoto" Target="../media/hdphoto2.wdp"/><Relationship Id="rId5" Type="http://schemas.openxmlformats.org/officeDocument/2006/relationships/image" Target="../media/image3.png"/><Relationship Id="rId4" Type="http://schemas.microsoft.com/office/2007/relationships/hdphoto" Target="../media/hdphoto3.wdp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microsoft.com/office/2007/relationships/hdphoto" Target="../media/hdphoto2.wdp"/><Relationship Id="rId5" Type="http://schemas.openxmlformats.org/officeDocument/2006/relationships/image" Target="../media/image3.png"/><Relationship Id="rId4" Type="http://schemas.microsoft.com/office/2007/relationships/hdphoto" Target="../media/hdphoto3.wdp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microsoft.com/office/2007/relationships/hdphoto" Target="../media/hdphoto2.wdp"/><Relationship Id="rId5" Type="http://schemas.openxmlformats.org/officeDocument/2006/relationships/image" Target="../media/image3.png"/><Relationship Id="rId4" Type="http://schemas.microsoft.com/office/2007/relationships/hdphoto" Target="../media/hdphoto3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microsoft.com/office/2007/relationships/hdphoto" Target="../media/hdphoto2.wdp"/><Relationship Id="rId5" Type="http://schemas.openxmlformats.org/officeDocument/2006/relationships/image" Target="../media/image3.png"/><Relationship Id="rId4" Type="http://schemas.microsoft.com/office/2007/relationships/hdphoto" Target="../media/hdphoto3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microsoft.com/office/2007/relationships/hdphoto" Target="../media/hdphoto2.wdp"/><Relationship Id="rId5" Type="http://schemas.openxmlformats.org/officeDocument/2006/relationships/image" Target="../media/image3.png"/><Relationship Id="rId4" Type="http://schemas.microsoft.com/office/2007/relationships/hdphoto" Target="../media/hdphoto3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microsoft.com/office/2007/relationships/hdphoto" Target="../media/hdphoto2.wdp"/><Relationship Id="rId5" Type="http://schemas.openxmlformats.org/officeDocument/2006/relationships/image" Target="../media/image3.png"/><Relationship Id="rId4" Type="http://schemas.microsoft.com/office/2007/relationships/hdphoto" Target="../media/hdphoto3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microsoft.com/office/2007/relationships/hdphoto" Target="../media/hdphoto2.wdp"/><Relationship Id="rId5" Type="http://schemas.openxmlformats.org/officeDocument/2006/relationships/image" Target="../media/image3.png"/><Relationship Id="rId4" Type="http://schemas.microsoft.com/office/2007/relationships/hdphoto" Target="../media/hdphoto3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microsoft.com/office/2007/relationships/hdphoto" Target="../media/hdphoto2.wdp"/><Relationship Id="rId5" Type="http://schemas.openxmlformats.org/officeDocument/2006/relationships/image" Target="../media/image3.png"/><Relationship Id="rId4" Type="http://schemas.microsoft.com/office/2007/relationships/hdphoto" Target="../media/hdphoto3.wd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microsoft.com/office/2007/relationships/hdphoto" Target="../media/hdphoto2.wdp"/><Relationship Id="rId5" Type="http://schemas.openxmlformats.org/officeDocument/2006/relationships/image" Target="../media/image3.png"/><Relationship Id="rId4" Type="http://schemas.microsoft.com/office/2007/relationships/hdphoto" Target="../media/hdphoto3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>
            <a:extLst>
              <a:ext uri="{FF2B5EF4-FFF2-40B4-BE49-F238E27FC236}">
                <a16:creationId xmlns:a16="http://schemas.microsoft.com/office/drawing/2014/main" id="{6FC6CCA2-895E-492E-AAD5-CFE200E96C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62113" y="5736922"/>
            <a:ext cx="8623300" cy="68893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Warszawa, 28 maja 2021 r.</a:t>
            </a:r>
          </a:p>
        </p:txBody>
      </p:sp>
      <p:sp>
        <p:nvSpPr>
          <p:cNvPr id="2" name="Podtytuł 1">
            <a:extLst>
              <a:ext uri="{FF2B5EF4-FFF2-40B4-BE49-F238E27FC236}">
                <a16:creationId xmlns:a16="http://schemas.microsoft.com/office/drawing/2014/main" id="{0916EA81-D6E9-46A5-98C6-229098A002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" y="2177935"/>
            <a:ext cx="12192000" cy="3934766"/>
          </a:xfrm>
        </p:spPr>
        <p:txBody>
          <a:bodyPr rtlCol="0"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48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SPOTKANIE </a:t>
            </a:r>
            <a:br>
              <a:rPr lang="pl-PL" sz="48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48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INFORMACYJNO - SZKOLENIOWE</a:t>
            </a:r>
            <a:br>
              <a:rPr lang="pl-PL" sz="48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4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dotyczące realizacji umieszczonych na listach podstawowych zadań rekomendowanych </a:t>
            </a:r>
            <a:br>
              <a:rPr lang="pl-PL" sz="4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4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dofinansowania w ramach RFRD</a:t>
            </a:r>
            <a:endParaRPr lang="pl-PL" sz="14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2" name="Obraz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611" y="225194"/>
            <a:ext cx="5433233" cy="1176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Grupa 5"/>
          <p:cNvGrpSpPr/>
          <p:nvPr/>
        </p:nvGrpSpPr>
        <p:grpSpPr>
          <a:xfrm>
            <a:off x="7754987" y="525678"/>
            <a:ext cx="3879739" cy="576000"/>
            <a:chOff x="6607829" y="1615251"/>
            <a:chExt cx="3879739" cy="576000"/>
          </a:xfrm>
        </p:grpSpPr>
        <p:pic>
          <p:nvPicPr>
            <p:cNvPr id="4" name="Obraz 3"/>
            <p:cNvPicPr>
              <a:picLocks noChangeAspect="1"/>
            </p:cNvPicPr>
            <p:nvPr/>
          </p:nvPicPr>
          <p:blipFill>
            <a:blip r:embed="rId3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50000"/>
                      </a14:imgEffect>
                      <a14:imgEffect>
                        <a14:saturation sat="4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07829" y="1615251"/>
              <a:ext cx="2520000" cy="575844"/>
            </a:xfrm>
            <a:prstGeom prst="rect">
              <a:avLst/>
            </a:prstGeom>
          </p:spPr>
        </p:pic>
        <p:pic>
          <p:nvPicPr>
            <p:cNvPr id="5" name="Obraz 4"/>
            <p:cNvPicPr>
              <a:picLocks noChangeAspect="1"/>
            </p:cNvPicPr>
            <p:nvPr/>
          </p:nvPicPr>
          <p:blipFill>
            <a:blip r:embed="rId5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27829" y="1615251"/>
              <a:ext cx="1359739" cy="57600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835" y="292248"/>
            <a:ext cx="3240000" cy="862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ytuł 4">
            <a:extLst>
              <a:ext uri="{FF2B5EF4-FFF2-40B4-BE49-F238E27FC236}">
                <a16:creationId xmlns:a16="http://schemas.microsoft.com/office/drawing/2014/main" id="{E82CD164-5AAF-4785-9F42-52FD8722B6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266" y="1381125"/>
            <a:ext cx="11055929" cy="954752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sz="4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Wybrane zobowiązania Beneficjenta</a:t>
            </a:r>
            <a:endParaRPr lang="pl-PL" sz="40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59DD805-FE9C-4184-9743-7B28A19D93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265" y="2561921"/>
            <a:ext cx="11055929" cy="3753153"/>
          </a:xfrm>
        </p:spPr>
        <p:txBody>
          <a:bodyPr rtlCol="0">
            <a:normAutofit fontScale="85000" lnSpcReduction="10000"/>
          </a:bodyPr>
          <a:lstStyle/>
          <a:p>
            <a:pPr marL="0" indent="0" eaLnBrk="1" fontAlgn="auto" hangingPunct="1">
              <a:lnSpc>
                <a:spcPct val="110000"/>
              </a:lnSpc>
              <a:spcAft>
                <a:spcPts val="0"/>
              </a:spcAft>
              <a:buNone/>
              <a:defRPr/>
            </a:pPr>
            <a:r>
              <a:rPr lang="pl-PL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[§ 3 ust. 1 pkt 4) oraz ust. 2 i 3 umowy]</a:t>
            </a:r>
            <a:endParaRPr lang="pl-PL" sz="20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eaLnBrk="1" fontAlgn="auto" hangingPunct="1">
              <a:lnSpc>
                <a:spcPct val="110000"/>
              </a:lnSpc>
              <a:spcAft>
                <a:spcPts val="0"/>
              </a:spcAft>
              <a:buNone/>
              <a:defRPr/>
            </a:pPr>
            <a:br>
              <a:rPr lang="pl-PL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Przekazanie drogi/dróg objętych zadaniem do użytkowania</a:t>
            </a:r>
            <a:r>
              <a:rPr lang="pl-PL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 terminie wskazanym w § 3 ust. 1 pkt 4) umowy.</a:t>
            </a:r>
          </a:p>
          <a:p>
            <a:pPr marL="0" indent="0" algn="just" eaLnBrk="1" fontAlgn="auto" hangingPunct="1">
              <a:lnSpc>
                <a:spcPct val="110000"/>
              </a:lnSpc>
              <a:spcAft>
                <a:spcPts val="0"/>
              </a:spcAft>
              <a:buNone/>
              <a:defRPr/>
            </a:pPr>
            <a:r>
              <a:rPr lang="pl-PL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Termin oddania drogi/dróg objętych zadaniem do użytkowania może zostać zmieniony, z zastrzeżeniem, że jego wydłużenie może nastąpić wyłącznie z przyczyn obiektywnych.</a:t>
            </a:r>
          </a:p>
          <a:p>
            <a:pPr marL="0" indent="0" algn="just" eaLnBrk="1" fontAlgn="auto" hangingPunct="1">
              <a:lnSpc>
                <a:spcPct val="110000"/>
              </a:lnSpc>
              <a:spcAft>
                <a:spcPts val="0"/>
              </a:spcAft>
              <a:buNone/>
              <a:defRPr/>
            </a:pPr>
            <a:r>
              <a:rPr lang="pl-PL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Poprzez przekazanie drogi/dróg objętych zadaniem do użytkowania rozumie się przekazanie </a:t>
            </a:r>
            <a:br>
              <a:rPr lang="pl-PL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użytkowania wszystkich elementów drogi, zgodnie z przepisami UPB i rozporządzeniami.</a:t>
            </a:r>
          </a:p>
          <a:p>
            <a:pPr marL="0" indent="0" algn="just" eaLnBrk="1" fontAlgn="auto" hangingPunct="1">
              <a:lnSpc>
                <a:spcPct val="110000"/>
              </a:lnSpc>
              <a:spcAft>
                <a:spcPts val="0"/>
              </a:spcAft>
              <a:buNone/>
              <a:defRPr/>
            </a:pPr>
            <a:endParaRPr lang="pl-PL" sz="20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eaLnBrk="1" fontAlgn="auto" hangingPunct="1">
              <a:lnSpc>
                <a:spcPct val="110000"/>
              </a:lnSpc>
              <a:spcAft>
                <a:spcPts val="0"/>
              </a:spcAft>
              <a:buNone/>
              <a:defRPr/>
            </a:pPr>
            <a:r>
              <a:rPr lang="pl-PL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Nieprzekazanie drogi/dróg objętych dofinansowaniem do 90 dni od daty określonej w umowie </a:t>
            </a:r>
            <a:br>
              <a:rPr lang="pl-PL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dofinansowanie oznacza kolejność zwrotu dofinansowania jako wykorzystanego niezgodnie z przeznaczeniem. </a:t>
            </a:r>
          </a:p>
          <a:p>
            <a:pPr marL="0" indent="0" algn="just" eaLnBrk="1" fontAlgn="auto" hangingPunct="1">
              <a:lnSpc>
                <a:spcPct val="110000"/>
              </a:lnSpc>
              <a:spcAft>
                <a:spcPts val="0"/>
              </a:spcAft>
              <a:buNone/>
              <a:defRPr/>
            </a:pPr>
            <a:endParaRPr lang="pl-PL" sz="20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fontAlgn="auto" hangingPunct="1">
              <a:lnSpc>
                <a:spcPct val="110000"/>
              </a:lnSpc>
              <a:spcAft>
                <a:spcPts val="0"/>
              </a:spcAft>
              <a:buNone/>
              <a:defRPr/>
            </a:pPr>
            <a:endParaRPr lang="pl-PL" sz="20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" name="Grupa 5"/>
          <p:cNvGrpSpPr/>
          <p:nvPr/>
        </p:nvGrpSpPr>
        <p:grpSpPr>
          <a:xfrm>
            <a:off x="9438459" y="505381"/>
            <a:ext cx="2182736" cy="324000"/>
            <a:chOff x="6607830" y="1615252"/>
            <a:chExt cx="2182736" cy="324000"/>
          </a:xfrm>
        </p:grpSpPr>
        <p:pic>
          <p:nvPicPr>
            <p:cNvPr id="7" name="Obraz 6"/>
            <p:cNvPicPr>
              <a:picLocks noChangeAspect="1"/>
            </p:cNvPicPr>
            <p:nvPr/>
          </p:nvPicPr>
          <p:blipFill>
            <a:blip r:embed="rId3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50000"/>
                      </a14:imgEffect>
                      <a14:imgEffect>
                        <a14:saturation sat="4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07830" y="1615252"/>
              <a:ext cx="1417883" cy="324000"/>
            </a:xfrm>
            <a:prstGeom prst="rect">
              <a:avLst/>
            </a:prstGeom>
          </p:spPr>
        </p:pic>
        <p:pic>
          <p:nvPicPr>
            <p:cNvPr id="8" name="Obraz 7"/>
            <p:cNvPicPr>
              <a:picLocks noChangeAspect="1"/>
            </p:cNvPicPr>
            <p:nvPr/>
          </p:nvPicPr>
          <p:blipFill>
            <a:blip r:embed="rId5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25713" y="1615252"/>
              <a:ext cx="764853" cy="324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62190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835" y="292248"/>
            <a:ext cx="3240000" cy="862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ytuł 4">
            <a:extLst>
              <a:ext uri="{FF2B5EF4-FFF2-40B4-BE49-F238E27FC236}">
                <a16:creationId xmlns:a16="http://schemas.microsoft.com/office/drawing/2014/main" id="{E82CD164-5AAF-4785-9F42-52FD8722B6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266" y="1381125"/>
            <a:ext cx="11055929" cy="954752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sz="4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Wybrane zobowiązania Beneficjenta</a:t>
            </a:r>
            <a:endParaRPr lang="pl-PL" sz="40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59DD805-FE9C-4184-9743-7B28A19D93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265" y="2561921"/>
            <a:ext cx="11055929" cy="3753153"/>
          </a:xfrm>
        </p:spPr>
        <p:txBody>
          <a:bodyPr rtlCol="0">
            <a:normAutofit fontScale="92500" lnSpcReduction="10000"/>
          </a:bodyPr>
          <a:lstStyle/>
          <a:p>
            <a:pPr marL="0" indent="0" eaLnBrk="1" fontAlgn="auto" hangingPunct="1">
              <a:lnSpc>
                <a:spcPct val="110000"/>
              </a:lnSpc>
              <a:spcAft>
                <a:spcPts val="0"/>
              </a:spcAft>
              <a:buNone/>
              <a:defRPr/>
            </a:pPr>
            <a:r>
              <a:rPr lang="pl-PL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[§ 3 ust. 1 pkt 5) oraz § 2 ust. 8 umowy]</a:t>
            </a:r>
            <a:endParaRPr lang="pl-PL" sz="20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eaLnBrk="1" fontAlgn="auto" hangingPunct="1">
              <a:lnSpc>
                <a:spcPct val="110000"/>
              </a:lnSpc>
              <a:spcAft>
                <a:spcPts val="0"/>
              </a:spcAft>
              <a:buNone/>
              <a:defRPr/>
            </a:pPr>
            <a:br>
              <a:rPr lang="pl-PL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Wykorzystanie dofinansowania </a:t>
            </a:r>
            <a:r>
              <a:rPr lang="pl-PL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 później niż w terminie 30 dni od daty otrzymania przez Beneficjenta lub jednostkę realizującą poprawnie wystawionej ostatniej faktury za wykonane zadanie, lub w terminie 30 dni </a:t>
            </a:r>
            <a:br>
              <a:rPr lang="pl-PL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 daty otrzymania dofinansowania, z zastrzeżeniem § 2 ust. 8. </a:t>
            </a:r>
          </a:p>
          <a:p>
            <a:pPr marL="0" indent="0" algn="just" eaLnBrk="1" fontAlgn="auto" hangingPunct="1">
              <a:lnSpc>
                <a:spcPct val="110000"/>
              </a:lnSpc>
              <a:spcAft>
                <a:spcPts val="0"/>
              </a:spcAft>
              <a:buNone/>
              <a:defRPr/>
            </a:pPr>
            <a:r>
              <a:rPr lang="pl-PL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Zgodnie z przywołanym § 2 ust. 8 umowy wykorzystanie dofinansowania powinno nastąpić:</a:t>
            </a:r>
          </a:p>
          <a:p>
            <a:pPr algn="just" eaLnBrk="1" fontAlgn="auto" hangingPunct="1">
              <a:lnSpc>
                <a:spcPct val="110000"/>
              </a:lnSpc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pl-PL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zadania wieloletnie - do 31 grudnia ostatniego roku, w którym przewidziano przekazanie dofinansowania,</a:t>
            </a:r>
          </a:p>
          <a:p>
            <a:pPr algn="just" eaLnBrk="1" fontAlgn="auto" hangingPunct="1">
              <a:lnSpc>
                <a:spcPct val="110000"/>
              </a:lnSpc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pl-PL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zadania jednoroczne zrealizowane do 31 grudnia 2021 r. – do 31 stycznia 2022 r.,</a:t>
            </a:r>
          </a:p>
          <a:p>
            <a:pPr algn="just" eaLnBrk="1" fontAlgn="auto" hangingPunct="1">
              <a:lnSpc>
                <a:spcPct val="110000"/>
              </a:lnSpc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pl-PL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zadania jednoroczne </a:t>
            </a:r>
            <a:r>
              <a:rPr lang="pl-PL" sz="200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realiozowane</a:t>
            </a:r>
            <a:r>
              <a:rPr lang="pl-PL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 roku 2021 oraz 2022 – do 31 grudnia 2022 r.</a:t>
            </a:r>
          </a:p>
          <a:p>
            <a:pPr marL="0" indent="0" algn="just" eaLnBrk="1" fontAlgn="auto" hangingPunct="1">
              <a:lnSpc>
                <a:spcPct val="110000"/>
              </a:lnSpc>
              <a:spcAft>
                <a:spcPts val="0"/>
              </a:spcAft>
              <a:buNone/>
              <a:defRPr/>
            </a:pPr>
            <a:r>
              <a:rPr lang="pl-PL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grpSp>
        <p:nvGrpSpPr>
          <p:cNvPr id="6" name="Grupa 5"/>
          <p:cNvGrpSpPr/>
          <p:nvPr/>
        </p:nvGrpSpPr>
        <p:grpSpPr>
          <a:xfrm>
            <a:off x="9438459" y="505381"/>
            <a:ext cx="2182736" cy="324000"/>
            <a:chOff x="6607830" y="1615252"/>
            <a:chExt cx="2182736" cy="324000"/>
          </a:xfrm>
        </p:grpSpPr>
        <p:pic>
          <p:nvPicPr>
            <p:cNvPr id="7" name="Obraz 6"/>
            <p:cNvPicPr>
              <a:picLocks noChangeAspect="1"/>
            </p:cNvPicPr>
            <p:nvPr/>
          </p:nvPicPr>
          <p:blipFill>
            <a:blip r:embed="rId3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50000"/>
                      </a14:imgEffect>
                      <a14:imgEffect>
                        <a14:saturation sat="4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07830" y="1615252"/>
              <a:ext cx="1417883" cy="324000"/>
            </a:xfrm>
            <a:prstGeom prst="rect">
              <a:avLst/>
            </a:prstGeom>
          </p:spPr>
        </p:pic>
        <p:pic>
          <p:nvPicPr>
            <p:cNvPr id="8" name="Obraz 7"/>
            <p:cNvPicPr>
              <a:picLocks noChangeAspect="1"/>
            </p:cNvPicPr>
            <p:nvPr/>
          </p:nvPicPr>
          <p:blipFill>
            <a:blip r:embed="rId5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25713" y="1615252"/>
              <a:ext cx="764853" cy="324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81119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835" y="292248"/>
            <a:ext cx="3240000" cy="862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ytuł 4">
            <a:extLst>
              <a:ext uri="{FF2B5EF4-FFF2-40B4-BE49-F238E27FC236}">
                <a16:creationId xmlns:a16="http://schemas.microsoft.com/office/drawing/2014/main" id="{E82CD164-5AAF-4785-9F42-52FD8722B6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266" y="1381125"/>
            <a:ext cx="11055929" cy="954752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sz="4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Wybrane zobowiązania Beneficjenta</a:t>
            </a:r>
            <a:endParaRPr lang="pl-PL" sz="40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59DD805-FE9C-4184-9743-7B28A19D93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265" y="2561921"/>
            <a:ext cx="11055929" cy="3753153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lnSpc>
                <a:spcPct val="110000"/>
              </a:lnSpc>
              <a:spcAft>
                <a:spcPts val="0"/>
              </a:spcAft>
              <a:buNone/>
              <a:defRPr/>
            </a:pPr>
            <a:r>
              <a:rPr lang="pl-PL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[§ 3 ust. 1 pkt 6) umowy]</a:t>
            </a:r>
            <a:endParaRPr lang="pl-PL" sz="20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eaLnBrk="1" fontAlgn="auto" hangingPunct="1">
              <a:lnSpc>
                <a:spcPct val="110000"/>
              </a:lnSpc>
              <a:spcAft>
                <a:spcPts val="0"/>
              </a:spcAft>
              <a:buNone/>
              <a:defRPr/>
            </a:pPr>
            <a:br>
              <a:rPr lang="pl-PL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Dokonanie zapłaty za koszty zadania </a:t>
            </a:r>
            <a:r>
              <a:rPr lang="pl-PL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zachowaniem terminów wynikających z zawartych umów </a:t>
            </a:r>
            <a:br>
              <a:rPr lang="pl-PL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Wykonawcami.</a:t>
            </a:r>
          </a:p>
        </p:txBody>
      </p:sp>
      <p:grpSp>
        <p:nvGrpSpPr>
          <p:cNvPr id="6" name="Grupa 5"/>
          <p:cNvGrpSpPr/>
          <p:nvPr/>
        </p:nvGrpSpPr>
        <p:grpSpPr>
          <a:xfrm>
            <a:off x="9438459" y="505381"/>
            <a:ext cx="2182736" cy="324000"/>
            <a:chOff x="6607830" y="1615252"/>
            <a:chExt cx="2182736" cy="324000"/>
          </a:xfrm>
        </p:grpSpPr>
        <p:pic>
          <p:nvPicPr>
            <p:cNvPr id="7" name="Obraz 6"/>
            <p:cNvPicPr>
              <a:picLocks noChangeAspect="1"/>
            </p:cNvPicPr>
            <p:nvPr/>
          </p:nvPicPr>
          <p:blipFill>
            <a:blip r:embed="rId3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50000"/>
                      </a14:imgEffect>
                      <a14:imgEffect>
                        <a14:saturation sat="4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07830" y="1615252"/>
              <a:ext cx="1417883" cy="324000"/>
            </a:xfrm>
            <a:prstGeom prst="rect">
              <a:avLst/>
            </a:prstGeom>
          </p:spPr>
        </p:pic>
        <p:pic>
          <p:nvPicPr>
            <p:cNvPr id="8" name="Obraz 7"/>
            <p:cNvPicPr>
              <a:picLocks noChangeAspect="1"/>
            </p:cNvPicPr>
            <p:nvPr/>
          </p:nvPicPr>
          <p:blipFill>
            <a:blip r:embed="rId5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25713" y="1615252"/>
              <a:ext cx="764853" cy="324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72863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835" y="292248"/>
            <a:ext cx="3240000" cy="862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ytuł 4">
            <a:extLst>
              <a:ext uri="{FF2B5EF4-FFF2-40B4-BE49-F238E27FC236}">
                <a16:creationId xmlns:a16="http://schemas.microsoft.com/office/drawing/2014/main" id="{E82CD164-5AAF-4785-9F42-52FD8722B6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266" y="1381125"/>
            <a:ext cx="11055929" cy="954752"/>
          </a:xfrm>
          <a:solidFill>
            <a:schemeClr val="bg1">
              <a:lumMod val="95000"/>
            </a:schemeClr>
          </a:solidFill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sz="4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Wybrane zobowiązania Beneficjenta</a:t>
            </a:r>
            <a:endParaRPr lang="pl-PL" sz="40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59DD805-FE9C-4184-9743-7B28A19D93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265" y="2561921"/>
            <a:ext cx="11055929" cy="3753153"/>
          </a:xfrm>
        </p:spPr>
        <p:txBody>
          <a:bodyPr rtlCol="0">
            <a:normAutofit lnSpcReduction="10000"/>
          </a:bodyPr>
          <a:lstStyle/>
          <a:p>
            <a:pPr marL="0" indent="0" eaLnBrk="1" fontAlgn="auto" hangingPunct="1">
              <a:lnSpc>
                <a:spcPct val="110000"/>
              </a:lnSpc>
              <a:spcAft>
                <a:spcPts val="0"/>
              </a:spcAft>
              <a:buNone/>
              <a:defRPr/>
            </a:pPr>
            <a:r>
              <a:rPr lang="pl-PL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[§ 3 ust. 1 pkt 10) umowy]</a:t>
            </a:r>
            <a:br>
              <a:rPr lang="pl-PL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l-PL" sz="20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eaLnBrk="1" fontAlgn="auto" hangingPunct="1">
              <a:lnSpc>
                <a:spcPct val="110000"/>
              </a:lnSpc>
              <a:spcAft>
                <a:spcPts val="0"/>
              </a:spcAft>
              <a:buNone/>
              <a:defRPr/>
            </a:pPr>
            <a:r>
              <a:rPr lang="pl-PL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Zaliczenie drogi objętej zadaniem do właściwej kategorii dróg publicznych</a:t>
            </a:r>
            <a:r>
              <a:rPr lang="pl-PL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zgodnie </a:t>
            </a:r>
            <a:br>
              <a:rPr lang="pl-PL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postanowieniami UDP, w terminie 12 miesięcy od dnia zatwierdzenia rozliczenia dofinansowania, </a:t>
            </a:r>
            <a:br>
              <a:rPr lang="pl-PL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 przypadku gdy droga objęta zadaniem nie była drogą publiczną, a zadanie miało na celu osiągnięcie parametrów właściwych dla drogi publicznej i następnie zaliczenie jej do właściwej kategorii </a:t>
            </a:r>
            <a:br>
              <a:rPr lang="pl-PL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niezwłocznego przekazania stosownej uchwały rady gminy lub powiatu.</a:t>
            </a:r>
          </a:p>
          <a:p>
            <a:pPr marL="0" indent="0" algn="just" eaLnBrk="1" fontAlgn="auto" hangingPunct="1">
              <a:lnSpc>
                <a:spcPct val="110000"/>
              </a:lnSpc>
              <a:spcAft>
                <a:spcPts val="0"/>
              </a:spcAft>
              <a:buNone/>
              <a:defRPr/>
            </a:pPr>
            <a:endParaRPr lang="pl-PL" sz="20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eaLnBrk="1" fontAlgn="auto" hangingPunct="1">
              <a:lnSpc>
                <a:spcPct val="110000"/>
              </a:lnSpc>
              <a:spcAft>
                <a:spcPts val="0"/>
              </a:spcAft>
              <a:buNone/>
              <a:defRPr/>
            </a:pPr>
            <a:r>
              <a:rPr lang="pl-PL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Niewypełnienie powyższego obowiązku wiąże się z koniecznością zwrotu dofinansowania jako wykorzystanego niezgodnie z przeznaczeniem.</a:t>
            </a:r>
          </a:p>
        </p:txBody>
      </p:sp>
      <p:grpSp>
        <p:nvGrpSpPr>
          <p:cNvPr id="6" name="Grupa 5"/>
          <p:cNvGrpSpPr/>
          <p:nvPr/>
        </p:nvGrpSpPr>
        <p:grpSpPr>
          <a:xfrm>
            <a:off x="9438459" y="505381"/>
            <a:ext cx="2182736" cy="324000"/>
            <a:chOff x="6607830" y="1615252"/>
            <a:chExt cx="2182736" cy="324000"/>
          </a:xfrm>
        </p:grpSpPr>
        <p:pic>
          <p:nvPicPr>
            <p:cNvPr id="7" name="Obraz 6"/>
            <p:cNvPicPr>
              <a:picLocks noChangeAspect="1"/>
            </p:cNvPicPr>
            <p:nvPr/>
          </p:nvPicPr>
          <p:blipFill>
            <a:blip r:embed="rId3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50000"/>
                      </a14:imgEffect>
                      <a14:imgEffect>
                        <a14:saturation sat="4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07830" y="1615252"/>
              <a:ext cx="1417883" cy="324000"/>
            </a:xfrm>
            <a:prstGeom prst="rect">
              <a:avLst/>
            </a:prstGeom>
          </p:spPr>
        </p:pic>
        <p:pic>
          <p:nvPicPr>
            <p:cNvPr id="8" name="Obraz 7"/>
            <p:cNvPicPr>
              <a:picLocks noChangeAspect="1"/>
            </p:cNvPicPr>
            <p:nvPr/>
          </p:nvPicPr>
          <p:blipFill>
            <a:blip r:embed="rId5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25713" y="1615252"/>
              <a:ext cx="764853" cy="324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31889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835" y="292248"/>
            <a:ext cx="3240000" cy="862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ytuł 4">
            <a:extLst>
              <a:ext uri="{FF2B5EF4-FFF2-40B4-BE49-F238E27FC236}">
                <a16:creationId xmlns:a16="http://schemas.microsoft.com/office/drawing/2014/main" id="{E82CD164-5AAF-4785-9F42-52FD8722B6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266" y="1381125"/>
            <a:ext cx="11055929" cy="954752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sz="4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Wybrane zobowiązania Beneficjenta</a:t>
            </a:r>
            <a:endParaRPr lang="pl-PL" sz="40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59DD805-FE9C-4184-9743-7B28A19D93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265" y="2561921"/>
            <a:ext cx="11055929" cy="3753153"/>
          </a:xfrm>
          <a:noFill/>
        </p:spPr>
        <p:txBody>
          <a:bodyPr rtlCol="0">
            <a:normAutofit fontScale="92500" lnSpcReduction="20000"/>
          </a:bodyPr>
          <a:lstStyle/>
          <a:p>
            <a:pPr marL="0" indent="0" algn="just" eaLnBrk="1" fontAlgn="auto" hangingPunct="1">
              <a:lnSpc>
                <a:spcPct val="110000"/>
              </a:lnSpc>
              <a:spcAft>
                <a:spcPts val="0"/>
              </a:spcAft>
              <a:buNone/>
              <a:defRPr/>
            </a:pPr>
            <a:r>
              <a:rPr lang="pl-PL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Podmioty realizujące zadania finansowane lub dofinansowane z budżetu państwa lub z państwowych funduszy celowych są obowiązane do podejmowania </a:t>
            </a:r>
            <a:r>
              <a:rPr lang="pl-PL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działań informacyjnych</a:t>
            </a:r>
            <a:r>
              <a:rPr lang="pl-PL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dotyczących tego finansowania lub dofinansowania, przy wykorzystaniu różnych form i metod komunikacji.</a:t>
            </a:r>
          </a:p>
          <a:p>
            <a:pPr marL="0" indent="0" algn="just" eaLnBrk="1" fontAlgn="auto" hangingPunct="1">
              <a:lnSpc>
                <a:spcPct val="110000"/>
              </a:lnSpc>
              <a:spcAft>
                <a:spcPts val="0"/>
              </a:spcAft>
              <a:buNone/>
              <a:defRPr/>
            </a:pPr>
            <a:r>
              <a:rPr lang="pl-PL" sz="1800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[Ustawa z dnia 27 sierpnia 2009 r. o finansach publicznych (</a:t>
            </a:r>
            <a:r>
              <a:rPr lang="pl-PL" sz="1800" i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t.j</a:t>
            </a:r>
            <a:r>
              <a:rPr lang="pl-PL" sz="1800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Dz. U. z 2021 r. poz. 305]</a:t>
            </a:r>
          </a:p>
          <a:p>
            <a:pPr marL="0" indent="0" eaLnBrk="1" fontAlgn="auto" hangingPunct="1">
              <a:lnSpc>
                <a:spcPct val="110000"/>
              </a:lnSpc>
              <a:spcAft>
                <a:spcPts val="0"/>
              </a:spcAft>
              <a:buNone/>
              <a:defRPr/>
            </a:pPr>
            <a:endParaRPr lang="pl-PL" sz="20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fontAlgn="auto" hangingPunct="1">
              <a:lnSpc>
                <a:spcPct val="110000"/>
              </a:lnSpc>
              <a:spcAft>
                <a:spcPts val="0"/>
              </a:spcAft>
              <a:buNone/>
              <a:defRPr/>
            </a:pPr>
            <a:r>
              <a:rPr lang="pl-PL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[§ 3 ust. 1 pkt 11) umowy]</a:t>
            </a:r>
            <a:endParaRPr lang="pl-PL" sz="20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eaLnBrk="1" fontAlgn="auto" hangingPunct="1">
              <a:lnSpc>
                <a:spcPct val="110000"/>
              </a:lnSpc>
              <a:spcAft>
                <a:spcPts val="0"/>
              </a:spcAft>
              <a:buNone/>
              <a:defRPr/>
            </a:pPr>
            <a:r>
              <a:rPr lang="pl-PL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Obowiązek umieszczenia na drodze objętej zadaniem</a:t>
            </a:r>
            <a:r>
              <a:rPr lang="pl-PL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przez okres nie krótszy niż 5 lat od dnia oddania zadania do użytkowania, </a:t>
            </a:r>
            <a:r>
              <a:rPr lang="pl-PL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tablicy informacyjnej </a:t>
            </a:r>
            <a:r>
              <a:rPr lang="pl-PL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oraz podejmowania innych działań informacyjnych  zgodnie </a:t>
            </a:r>
            <a:br>
              <a:rPr lang="pl-PL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ustanowionymi przez ministra właściwego do spraw transportu wytycznymi w tym zakresie.</a:t>
            </a:r>
          </a:p>
          <a:p>
            <a:pPr marL="0" indent="0" algn="just" eaLnBrk="1" fontAlgn="auto" hangingPunct="1">
              <a:lnSpc>
                <a:spcPct val="110000"/>
              </a:lnSpc>
              <a:spcAft>
                <a:spcPts val="0"/>
              </a:spcAft>
              <a:buNone/>
              <a:defRPr/>
            </a:pPr>
            <a:r>
              <a:rPr lang="pl-PL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Link do wytycznych Ministra Infrastruktury:</a:t>
            </a:r>
          </a:p>
          <a:p>
            <a:pPr marL="0" indent="0" algn="just" eaLnBrk="1" fontAlgn="auto" hangingPunct="1">
              <a:lnSpc>
                <a:spcPct val="110000"/>
              </a:lnSpc>
              <a:spcAft>
                <a:spcPts val="0"/>
              </a:spcAft>
              <a:buNone/>
              <a:defRPr/>
            </a:pPr>
            <a:r>
              <a:rPr lang="pl-PL" sz="1800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[https://www.gov.pl/web/infrastruktura/rzadowy-fundusz-rozwoju-drog---dawniej-fundusz-drog-samorządowych]</a:t>
            </a:r>
          </a:p>
        </p:txBody>
      </p:sp>
      <p:grpSp>
        <p:nvGrpSpPr>
          <p:cNvPr id="6" name="Grupa 5"/>
          <p:cNvGrpSpPr/>
          <p:nvPr/>
        </p:nvGrpSpPr>
        <p:grpSpPr>
          <a:xfrm>
            <a:off x="9438459" y="505381"/>
            <a:ext cx="2182736" cy="324000"/>
            <a:chOff x="6607830" y="1615252"/>
            <a:chExt cx="2182736" cy="324000"/>
          </a:xfrm>
        </p:grpSpPr>
        <p:pic>
          <p:nvPicPr>
            <p:cNvPr id="7" name="Obraz 6"/>
            <p:cNvPicPr>
              <a:picLocks noChangeAspect="1"/>
            </p:cNvPicPr>
            <p:nvPr/>
          </p:nvPicPr>
          <p:blipFill>
            <a:blip r:embed="rId3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50000"/>
                      </a14:imgEffect>
                      <a14:imgEffect>
                        <a14:saturation sat="4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07830" y="1615252"/>
              <a:ext cx="1417883" cy="324000"/>
            </a:xfrm>
            <a:prstGeom prst="rect">
              <a:avLst/>
            </a:prstGeom>
          </p:spPr>
        </p:pic>
        <p:pic>
          <p:nvPicPr>
            <p:cNvPr id="8" name="Obraz 7"/>
            <p:cNvPicPr>
              <a:picLocks noChangeAspect="1"/>
            </p:cNvPicPr>
            <p:nvPr/>
          </p:nvPicPr>
          <p:blipFill>
            <a:blip r:embed="rId5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25713" y="1615252"/>
              <a:ext cx="764853" cy="324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60103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835" y="292248"/>
            <a:ext cx="3240000" cy="862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ytuł 4">
            <a:extLst>
              <a:ext uri="{FF2B5EF4-FFF2-40B4-BE49-F238E27FC236}">
                <a16:creationId xmlns:a16="http://schemas.microsoft.com/office/drawing/2014/main" id="{E82CD164-5AAF-4785-9F42-52FD8722B6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266" y="1381125"/>
            <a:ext cx="11055929" cy="954752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sz="4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Wybrane zobowiązania Beneficjenta</a:t>
            </a:r>
            <a:endParaRPr lang="pl-PL" sz="40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59DD805-FE9C-4184-9743-7B28A19D93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265" y="2561921"/>
            <a:ext cx="11055929" cy="3753153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lnSpc>
                <a:spcPct val="110000"/>
              </a:lnSpc>
              <a:spcAft>
                <a:spcPts val="0"/>
              </a:spcAft>
              <a:buNone/>
              <a:defRPr/>
            </a:pPr>
            <a:r>
              <a:rPr lang="pl-PL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[§ 3 ust. 1 pkt 12) umowy]</a:t>
            </a:r>
            <a:br>
              <a:rPr lang="pl-PL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l-PL" sz="20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eaLnBrk="1" fontAlgn="auto" hangingPunct="1">
              <a:lnSpc>
                <a:spcPct val="110000"/>
              </a:lnSpc>
              <a:spcAft>
                <a:spcPts val="0"/>
              </a:spcAft>
              <a:buNone/>
              <a:defRPr/>
            </a:pPr>
            <a:r>
              <a:rPr lang="pl-PL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Obowiązek systematycznego monitorowania przebiegu realizacji zadania oraz niezwłocznego </a:t>
            </a:r>
            <a:r>
              <a:rPr lang="pl-PL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informowania Wojewody o zaistniałych nieprawidłowościach, problemach lub zmianach w realizacji zadania</a:t>
            </a:r>
            <a:r>
              <a:rPr lang="pl-PL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jak również o zamiarze zaprzestania jego realizacji.</a:t>
            </a:r>
          </a:p>
          <a:p>
            <a:pPr marL="0" indent="0" algn="just" eaLnBrk="1" fontAlgn="auto" hangingPunct="1">
              <a:lnSpc>
                <a:spcPct val="110000"/>
              </a:lnSpc>
              <a:spcAft>
                <a:spcPts val="0"/>
              </a:spcAft>
              <a:buNone/>
              <a:defRPr/>
            </a:pPr>
            <a:r>
              <a:rPr lang="pl-PL" sz="2000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[informowanie m. in. o zawartych aneksach do umów z Wykonawcami dotyczących np. zmian terminów, robót zamiennych, dodatkowych itp.]</a:t>
            </a:r>
          </a:p>
          <a:p>
            <a:pPr marL="0" indent="0" algn="just" eaLnBrk="1" fontAlgn="auto" hangingPunct="1">
              <a:lnSpc>
                <a:spcPct val="110000"/>
              </a:lnSpc>
              <a:spcAft>
                <a:spcPts val="0"/>
              </a:spcAft>
              <a:buNone/>
              <a:defRPr/>
            </a:pPr>
            <a:endParaRPr lang="pl-PL" sz="20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" name="Grupa 5"/>
          <p:cNvGrpSpPr/>
          <p:nvPr/>
        </p:nvGrpSpPr>
        <p:grpSpPr>
          <a:xfrm>
            <a:off x="9438459" y="505381"/>
            <a:ext cx="2182736" cy="324000"/>
            <a:chOff x="6607830" y="1615252"/>
            <a:chExt cx="2182736" cy="324000"/>
          </a:xfrm>
        </p:grpSpPr>
        <p:pic>
          <p:nvPicPr>
            <p:cNvPr id="7" name="Obraz 6"/>
            <p:cNvPicPr>
              <a:picLocks noChangeAspect="1"/>
            </p:cNvPicPr>
            <p:nvPr/>
          </p:nvPicPr>
          <p:blipFill>
            <a:blip r:embed="rId3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50000"/>
                      </a14:imgEffect>
                      <a14:imgEffect>
                        <a14:saturation sat="4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07830" y="1615252"/>
              <a:ext cx="1417883" cy="324000"/>
            </a:xfrm>
            <a:prstGeom prst="rect">
              <a:avLst/>
            </a:prstGeom>
          </p:spPr>
        </p:pic>
        <p:pic>
          <p:nvPicPr>
            <p:cNvPr id="8" name="Obraz 7"/>
            <p:cNvPicPr>
              <a:picLocks noChangeAspect="1"/>
            </p:cNvPicPr>
            <p:nvPr/>
          </p:nvPicPr>
          <p:blipFill>
            <a:blip r:embed="rId5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25713" y="1615252"/>
              <a:ext cx="764853" cy="324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33604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835" y="292248"/>
            <a:ext cx="3240000" cy="862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ytuł 4">
            <a:extLst>
              <a:ext uri="{FF2B5EF4-FFF2-40B4-BE49-F238E27FC236}">
                <a16:creationId xmlns:a16="http://schemas.microsoft.com/office/drawing/2014/main" id="{E82CD164-5AAF-4785-9F42-52FD8722B6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266" y="1381125"/>
            <a:ext cx="11055929" cy="954752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sz="4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Wybrane zobowiązania Beneficjenta</a:t>
            </a:r>
            <a:endParaRPr lang="pl-PL" sz="40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59DD805-FE9C-4184-9743-7B28A19D93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265" y="2561921"/>
            <a:ext cx="11055929" cy="3753153"/>
          </a:xfrm>
        </p:spPr>
        <p:txBody>
          <a:bodyPr rtlCol="0">
            <a:normAutofit fontScale="77500" lnSpcReduction="20000"/>
          </a:bodyPr>
          <a:lstStyle/>
          <a:p>
            <a:pPr marL="0" indent="0" eaLnBrk="1" fontAlgn="auto" hangingPunct="1">
              <a:lnSpc>
                <a:spcPct val="110000"/>
              </a:lnSpc>
              <a:spcAft>
                <a:spcPts val="0"/>
              </a:spcAft>
              <a:buNone/>
              <a:defRPr/>
            </a:pPr>
            <a:r>
              <a:rPr lang="pl-PL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[§ 3 ust. 1 pkt 13) umowy]</a:t>
            </a:r>
          </a:p>
          <a:p>
            <a:pPr marL="0" indent="0" algn="just" eaLnBrk="1" fontAlgn="auto" hangingPunct="1">
              <a:lnSpc>
                <a:spcPct val="110000"/>
              </a:lnSpc>
              <a:spcAft>
                <a:spcPts val="0"/>
              </a:spcAft>
              <a:buNone/>
              <a:defRPr/>
            </a:pPr>
            <a:br>
              <a:rPr lang="pl-PL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Przedkładanie Wojewodzie raz na kwartał kalendarzowy </a:t>
            </a:r>
            <a:r>
              <a:rPr lang="pl-PL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informacji o stanie realizacji zadania </a:t>
            </a:r>
            <a:br>
              <a:rPr lang="pl-PL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(załącznik nr 5 do umowy).</a:t>
            </a:r>
          </a:p>
          <a:p>
            <a:pPr algn="just" eaLnBrk="1" fontAlgn="auto" hangingPunct="1">
              <a:lnSpc>
                <a:spcPct val="110000"/>
              </a:lnSpc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pl-PL" sz="2000" u="sng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Pierwsza informacja</a:t>
            </a:r>
            <a:r>
              <a:rPr lang="pl-PL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w terminie do dziesiątego dnia kwartału następującego po kwartale, w którym nastąpiło przekazanie dofinansowania.</a:t>
            </a:r>
          </a:p>
          <a:p>
            <a:pPr algn="just" eaLnBrk="1" fontAlgn="auto" hangingPunct="1">
              <a:lnSpc>
                <a:spcPct val="110000"/>
              </a:lnSpc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pl-PL" sz="2000" u="sng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Kolejne informacje</a:t>
            </a:r>
            <a:r>
              <a:rPr lang="pl-PL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w terminie do dziesiątego dnia kwartału następującego po kwartale, którego dotyczy składana informacja.</a:t>
            </a:r>
          </a:p>
          <a:p>
            <a:pPr marL="0" indent="0" algn="just" eaLnBrk="1" fontAlgn="auto" hangingPunct="1">
              <a:lnSpc>
                <a:spcPct val="110000"/>
              </a:lnSpc>
              <a:spcAft>
                <a:spcPts val="0"/>
              </a:spcAft>
              <a:buNone/>
              <a:defRPr/>
            </a:pPr>
            <a:r>
              <a:rPr lang="pl-PL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Obowiązek przedkładania informacji o stanie realizacji zadania upływa z dniem złożenia sprawozdania </a:t>
            </a:r>
            <a:br>
              <a:rPr lang="pl-PL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realizacji zadania. </a:t>
            </a:r>
          </a:p>
          <a:p>
            <a:pPr marL="0" indent="0" algn="just" eaLnBrk="1" fontAlgn="auto" hangingPunct="1">
              <a:lnSpc>
                <a:spcPct val="110000"/>
              </a:lnSpc>
              <a:spcAft>
                <a:spcPts val="0"/>
              </a:spcAft>
              <a:buNone/>
              <a:defRPr/>
            </a:pPr>
            <a:r>
              <a:rPr lang="pl-PL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informacji należy dołączać dokumenty przedstawiające historię wykonanych operacji finansowych na rachunku bankowym dedykowanym do obsługi środków RFRD za okres którego dotyczy informacja, oraz wyciąg bankowy potwierdzający dokonanie zwrotu odsetek.</a:t>
            </a:r>
          </a:p>
          <a:p>
            <a:pPr marL="0" indent="0" algn="just" eaLnBrk="1" fontAlgn="auto" hangingPunct="1">
              <a:lnSpc>
                <a:spcPct val="110000"/>
              </a:lnSpc>
              <a:spcAft>
                <a:spcPts val="0"/>
              </a:spcAft>
              <a:buNone/>
              <a:defRPr/>
            </a:pPr>
            <a:endParaRPr lang="pl-PL" sz="20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" name="Grupa 5"/>
          <p:cNvGrpSpPr/>
          <p:nvPr/>
        </p:nvGrpSpPr>
        <p:grpSpPr>
          <a:xfrm>
            <a:off x="9438459" y="505381"/>
            <a:ext cx="2182736" cy="324000"/>
            <a:chOff x="6607830" y="1615252"/>
            <a:chExt cx="2182736" cy="324000"/>
          </a:xfrm>
        </p:grpSpPr>
        <p:pic>
          <p:nvPicPr>
            <p:cNvPr id="7" name="Obraz 6"/>
            <p:cNvPicPr>
              <a:picLocks noChangeAspect="1"/>
            </p:cNvPicPr>
            <p:nvPr/>
          </p:nvPicPr>
          <p:blipFill>
            <a:blip r:embed="rId3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50000"/>
                      </a14:imgEffect>
                      <a14:imgEffect>
                        <a14:saturation sat="4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07830" y="1615252"/>
              <a:ext cx="1417883" cy="324000"/>
            </a:xfrm>
            <a:prstGeom prst="rect">
              <a:avLst/>
            </a:prstGeom>
          </p:spPr>
        </p:pic>
        <p:pic>
          <p:nvPicPr>
            <p:cNvPr id="8" name="Obraz 7"/>
            <p:cNvPicPr>
              <a:picLocks noChangeAspect="1"/>
            </p:cNvPicPr>
            <p:nvPr/>
          </p:nvPicPr>
          <p:blipFill>
            <a:blip r:embed="rId5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25713" y="1615252"/>
              <a:ext cx="764853" cy="324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21463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835" y="292248"/>
            <a:ext cx="3240000" cy="862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ytuł 4">
            <a:extLst>
              <a:ext uri="{FF2B5EF4-FFF2-40B4-BE49-F238E27FC236}">
                <a16:creationId xmlns:a16="http://schemas.microsoft.com/office/drawing/2014/main" id="{E82CD164-5AAF-4785-9F42-52FD8722B6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266" y="1381125"/>
            <a:ext cx="11055929" cy="954752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sz="4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Wybrane zobowiązania Beneficjenta</a:t>
            </a:r>
            <a:endParaRPr lang="pl-PL" sz="40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59DD805-FE9C-4184-9743-7B28A19D93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265" y="2561921"/>
            <a:ext cx="11055929" cy="3753153"/>
          </a:xfrm>
        </p:spPr>
        <p:txBody>
          <a:bodyPr rtlCol="0">
            <a:normAutofit fontScale="85000" lnSpcReduction="10000"/>
          </a:bodyPr>
          <a:lstStyle/>
          <a:p>
            <a:pPr marL="0" indent="0" eaLnBrk="1" fontAlgn="auto" hangingPunct="1">
              <a:lnSpc>
                <a:spcPct val="110000"/>
              </a:lnSpc>
              <a:spcAft>
                <a:spcPts val="0"/>
              </a:spcAft>
              <a:buNone/>
              <a:defRPr/>
            </a:pPr>
            <a:r>
              <a:rPr lang="pl-PL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[§ 3 ust. 1 pkt 15) umowy]</a:t>
            </a:r>
          </a:p>
          <a:p>
            <a:pPr marL="0" indent="0" algn="just" eaLnBrk="1" fontAlgn="auto" hangingPunct="1">
              <a:lnSpc>
                <a:spcPct val="110000"/>
              </a:lnSpc>
              <a:spcAft>
                <a:spcPts val="0"/>
              </a:spcAft>
              <a:buNone/>
              <a:defRPr/>
            </a:pPr>
            <a:br>
              <a:rPr lang="pl-PL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Obowiązek zwrotu odsetek </a:t>
            </a:r>
            <a:r>
              <a:rPr lang="pl-PL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zgromadzonych na rachunku bankowym dedykowanym do obsługi środków RFRD.</a:t>
            </a:r>
          </a:p>
          <a:p>
            <a:pPr marL="0" indent="0" algn="just" eaLnBrk="1" fontAlgn="auto" hangingPunct="1">
              <a:lnSpc>
                <a:spcPct val="110000"/>
              </a:lnSpc>
              <a:spcAft>
                <a:spcPts val="0"/>
              </a:spcAft>
              <a:buNone/>
              <a:defRPr/>
            </a:pPr>
            <a:br>
              <a:rPr lang="pl-PL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Zwrotu ww. odsetek należy dokonywać co najmniej raz na kwartał kalendarzowy.</a:t>
            </a:r>
          </a:p>
          <a:p>
            <a:pPr algn="just" eaLnBrk="1" fontAlgn="auto" hangingPunct="1">
              <a:lnSpc>
                <a:spcPct val="110000"/>
              </a:lnSpc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pl-PL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Pierwszy zwrot </a:t>
            </a:r>
            <a:r>
              <a:rPr lang="pl-PL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począwszy od kwartału następującego po kwartale, w którym nastąpiło przekazanie dofinansowania.</a:t>
            </a:r>
          </a:p>
          <a:p>
            <a:pPr algn="just" eaLnBrk="1" fontAlgn="auto" hangingPunct="1">
              <a:lnSpc>
                <a:spcPct val="110000"/>
              </a:lnSpc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pl-PL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Ostatni zwrot - </a:t>
            </a:r>
            <a:r>
              <a:rPr lang="pl-PL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najpóźniej w terminie do 5 dnia następnego miesiąca po dniu wykorzystania dofinansowania. </a:t>
            </a:r>
          </a:p>
          <a:p>
            <a:pPr marL="0" indent="0" algn="just" eaLnBrk="1" fontAlgn="auto" hangingPunct="1">
              <a:lnSpc>
                <a:spcPct val="110000"/>
              </a:lnSpc>
              <a:spcAft>
                <a:spcPts val="0"/>
              </a:spcAft>
              <a:buNone/>
              <a:defRPr/>
            </a:pPr>
            <a:br>
              <a:rPr lang="pl-PL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 przypadku odsetek naliczonych po dacie wykorzystania dofinansowania, ich zwrot powinien nastąpić w terminie do 5 dni roboczych, od dnia ich naliczenia. </a:t>
            </a:r>
          </a:p>
        </p:txBody>
      </p:sp>
      <p:grpSp>
        <p:nvGrpSpPr>
          <p:cNvPr id="6" name="Grupa 5"/>
          <p:cNvGrpSpPr/>
          <p:nvPr/>
        </p:nvGrpSpPr>
        <p:grpSpPr>
          <a:xfrm>
            <a:off x="9438459" y="505381"/>
            <a:ext cx="2182736" cy="324000"/>
            <a:chOff x="6607830" y="1615252"/>
            <a:chExt cx="2182736" cy="324000"/>
          </a:xfrm>
        </p:grpSpPr>
        <p:pic>
          <p:nvPicPr>
            <p:cNvPr id="7" name="Obraz 6"/>
            <p:cNvPicPr>
              <a:picLocks noChangeAspect="1"/>
            </p:cNvPicPr>
            <p:nvPr/>
          </p:nvPicPr>
          <p:blipFill>
            <a:blip r:embed="rId3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50000"/>
                      </a14:imgEffect>
                      <a14:imgEffect>
                        <a14:saturation sat="4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07830" y="1615252"/>
              <a:ext cx="1417883" cy="324000"/>
            </a:xfrm>
            <a:prstGeom prst="rect">
              <a:avLst/>
            </a:prstGeom>
          </p:spPr>
        </p:pic>
        <p:pic>
          <p:nvPicPr>
            <p:cNvPr id="8" name="Obraz 7"/>
            <p:cNvPicPr>
              <a:picLocks noChangeAspect="1"/>
            </p:cNvPicPr>
            <p:nvPr/>
          </p:nvPicPr>
          <p:blipFill>
            <a:blip r:embed="rId5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25713" y="1615252"/>
              <a:ext cx="764853" cy="324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43080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835" y="292248"/>
            <a:ext cx="3240000" cy="862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ytuł 4">
            <a:extLst>
              <a:ext uri="{FF2B5EF4-FFF2-40B4-BE49-F238E27FC236}">
                <a16:creationId xmlns:a16="http://schemas.microsoft.com/office/drawing/2014/main" id="{E82CD164-5AAF-4785-9F42-52FD8722B6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266" y="1381125"/>
            <a:ext cx="11055929" cy="954752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sz="4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Zwrot niewykorzystanego dofinansowania</a:t>
            </a:r>
            <a:endParaRPr lang="pl-PL" sz="40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59DD805-FE9C-4184-9743-7B28A19D93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266" y="3576074"/>
            <a:ext cx="11055929" cy="1877075"/>
          </a:xfrm>
        </p:spPr>
        <p:txBody>
          <a:bodyPr rtlCol="0">
            <a:normAutofit/>
          </a:bodyPr>
          <a:lstStyle/>
          <a:p>
            <a:pPr marL="0" indent="0" algn="just" eaLnBrk="1" fontAlgn="auto" hangingPunct="1">
              <a:lnSpc>
                <a:spcPct val="110000"/>
              </a:lnSpc>
              <a:spcAft>
                <a:spcPts val="0"/>
              </a:spcAft>
              <a:buNone/>
              <a:defRPr/>
            </a:pPr>
            <a:r>
              <a:rPr lang="pl-PL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Beneficjent zobowiązuje się do zwrotu niewykorzystanej kwoty dofinansowania w terminie 5 dni od dnia wykorzystania dofinansowania.</a:t>
            </a:r>
          </a:p>
        </p:txBody>
      </p:sp>
      <p:grpSp>
        <p:nvGrpSpPr>
          <p:cNvPr id="6" name="Grupa 5"/>
          <p:cNvGrpSpPr/>
          <p:nvPr/>
        </p:nvGrpSpPr>
        <p:grpSpPr>
          <a:xfrm>
            <a:off x="9438459" y="505381"/>
            <a:ext cx="2182736" cy="324000"/>
            <a:chOff x="6607830" y="1615252"/>
            <a:chExt cx="2182736" cy="324000"/>
          </a:xfrm>
        </p:grpSpPr>
        <p:pic>
          <p:nvPicPr>
            <p:cNvPr id="7" name="Obraz 6"/>
            <p:cNvPicPr>
              <a:picLocks noChangeAspect="1"/>
            </p:cNvPicPr>
            <p:nvPr/>
          </p:nvPicPr>
          <p:blipFill>
            <a:blip r:embed="rId3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50000"/>
                      </a14:imgEffect>
                      <a14:imgEffect>
                        <a14:saturation sat="4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07830" y="1615252"/>
              <a:ext cx="1417883" cy="324000"/>
            </a:xfrm>
            <a:prstGeom prst="rect">
              <a:avLst/>
            </a:prstGeom>
          </p:spPr>
        </p:pic>
        <p:pic>
          <p:nvPicPr>
            <p:cNvPr id="8" name="Obraz 7"/>
            <p:cNvPicPr>
              <a:picLocks noChangeAspect="1"/>
            </p:cNvPicPr>
            <p:nvPr/>
          </p:nvPicPr>
          <p:blipFill>
            <a:blip r:embed="rId5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25713" y="1615252"/>
              <a:ext cx="764853" cy="324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30626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835" y="292248"/>
            <a:ext cx="3240000" cy="862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ytuł 4">
            <a:extLst>
              <a:ext uri="{FF2B5EF4-FFF2-40B4-BE49-F238E27FC236}">
                <a16:creationId xmlns:a16="http://schemas.microsoft.com/office/drawing/2014/main" id="{E82CD164-5AAF-4785-9F42-52FD8722B6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266" y="1381125"/>
            <a:ext cx="11055929" cy="954752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sz="4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Kary umowne</a:t>
            </a:r>
            <a:endParaRPr lang="pl-PL" sz="40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59DD805-FE9C-4184-9743-7B28A19D93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265" y="2561921"/>
            <a:ext cx="11055929" cy="3753153"/>
          </a:xfrm>
          <a:noFill/>
        </p:spPr>
        <p:txBody>
          <a:bodyPr rtlCol="0">
            <a:normAutofit fontScale="85000" lnSpcReduction="10000"/>
          </a:bodyPr>
          <a:lstStyle/>
          <a:p>
            <a:pPr marL="0" indent="0" algn="just" eaLnBrk="1" fontAlgn="auto" hangingPunct="1">
              <a:lnSpc>
                <a:spcPct val="110000"/>
              </a:lnSpc>
              <a:spcAft>
                <a:spcPts val="0"/>
              </a:spcAft>
              <a:buNone/>
              <a:defRPr/>
            </a:pPr>
            <a:r>
              <a:rPr lang="pl-PL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 przypadku naliczenia przez Beneficjenta lub jednostkę realizującą </a:t>
            </a:r>
            <a:r>
              <a:rPr lang="pl-PL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kary umownej Wykonawcy</a:t>
            </a:r>
            <a:r>
              <a:rPr lang="pl-PL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Beneficjent niezwłocznie po zapłaceniu kary przez Wykonawcę przekaże na rachunek bankowy dysponenta funduszu, </a:t>
            </a:r>
            <a:br>
              <a:rPr lang="pl-PL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którego zostało przekazane dofinansowanie część otrzymanej od Wykonawcy kary, w kwocie obliczonej zgodnie z metodologią opisaną w § 6 ust. 3 umowy.</a:t>
            </a:r>
          </a:p>
          <a:p>
            <a:pPr marL="0" indent="0" algn="just" eaLnBrk="1" fontAlgn="auto" hangingPunct="1">
              <a:lnSpc>
                <a:spcPct val="110000"/>
              </a:lnSpc>
              <a:spcAft>
                <a:spcPts val="0"/>
              </a:spcAft>
              <a:buNone/>
              <a:defRPr/>
            </a:pPr>
            <a:endParaRPr lang="pl-PL" sz="20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eaLnBrk="1" fontAlgn="auto" hangingPunct="1">
              <a:lnSpc>
                <a:spcPct val="110000"/>
              </a:lnSpc>
              <a:spcAft>
                <a:spcPts val="0"/>
              </a:spcAft>
              <a:buNone/>
              <a:defRPr/>
            </a:pPr>
            <a:r>
              <a:rPr lang="pl-PL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Obowiązek przestrzegania zapisów umów zawartych z wykonawcami</a:t>
            </a:r>
          </a:p>
          <a:p>
            <a:pPr marL="0" indent="0" algn="just" eaLnBrk="1" fontAlgn="auto" hangingPunct="1">
              <a:lnSpc>
                <a:spcPct val="110000"/>
              </a:lnSpc>
              <a:spcAft>
                <a:spcPts val="0"/>
              </a:spcAft>
              <a:buNone/>
              <a:defRPr/>
            </a:pPr>
            <a:r>
              <a:rPr lang="pl-PL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Powyższe jest niezbędne zwłaszcza w zakresie terminu wykonania przedmiotu umowy. Jest to istotne w szczególności </a:t>
            </a:r>
            <a:br>
              <a:rPr lang="pl-PL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 kontekście konieczności ewentualnego naliczenia wykonawcy kar umownych za nieterminowe wykonanie zadania </a:t>
            </a:r>
            <a:br>
              <a:rPr lang="pl-PL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w dalszej kolejności wynikającego z § 3 ust. 6 umowy o dofinansowanie spoczywającego na Beneficjencie obowiązku zwrotu części otrzymanych kar. Powyższe zagadnienie każdorazowo jest weryfikowane na etapie rozliczania zadania. Należy stosować precyzyjne zapisy umów z wykonawcami, tak aby nie budziły żadnych wątpliwości odnośnie do ich interpretacji.</a:t>
            </a:r>
          </a:p>
        </p:txBody>
      </p:sp>
      <p:grpSp>
        <p:nvGrpSpPr>
          <p:cNvPr id="6" name="Grupa 5"/>
          <p:cNvGrpSpPr/>
          <p:nvPr/>
        </p:nvGrpSpPr>
        <p:grpSpPr>
          <a:xfrm>
            <a:off x="9438459" y="505381"/>
            <a:ext cx="2182736" cy="324000"/>
            <a:chOff x="6607830" y="1615252"/>
            <a:chExt cx="2182736" cy="324000"/>
          </a:xfrm>
        </p:grpSpPr>
        <p:pic>
          <p:nvPicPr>
            <p:cNvPr id="7" name="Obraz 6"/>
            <p:cNvPicPr>
              <a:picLocks noChangeAspect="1"/>
            </p:cNvPicPr>
            <p:nvPr/>
          </p:nvPicPr>
          <p:blipFill>
            <a:blip r:embed="rId3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50000"/>
                      </a14:imgEffect>
                      <a14:imgEffect>
                        <a14:saturation sat="4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07830" y="1615252"/>
              <a:ext cx="1417883" cy="324000"/>
            </a:xfrm>
            <a:prstGeom prst="rect">
              <a:avLst/>
            </a:prstGeom>
          </p:spPr>
        </p:pic>
        <p:pic>
          <p:nvPicPr>
            <p:cNvPr id="8" name="Obraz 7"/>
            <p:cNvPicPr>
              <a:picLocks noChangeAspect="1"/>
            </p:cNvPicPr>
            <p:nvPr/>
          </p:nvPicPr>
          <p:blipFill>
            <a:blip r:embed="rId5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25713" y="1615252"/>
              <a:ext cx="764853" cy="324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12543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835" y="292248"/>
            <a:ext cx="3240000" cy="862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ytuł 4">
            <a:extLst>
              <a:ext uri="{FF2B5EF4-FFF2-40B4-BE49-F238E27FC236}">
                <a16:creationId xmlns:a16="http://schemas.microsoft.com/office/drawing/2014/main" id="{E82CD164-5AAF-4785-9F42-52FD8722B6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266" y="1381125"/>
            <a:ext cx="11055929" cy="954752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sz="4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Umowa o dofinansowanie </a:t>
            </a:r>
            <a:r>
              <a:rPr lang="pl-PL" sz="4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założenia ogólne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59DD805-FE9C-4184-9743-7B28A19D93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265" y="2561921"/>
            <a:ext cx="11055929" cy="3753153"/>
          </a:xfrm>
        </p:spPr>
        <p:txBody>
          <a:bodyPr rtlCol="0">
            <a:normAutofit lnSpcReduction="10000"/>
          </a:bodyPr>
          <a:lstStyle/>
          <a:p>
            <a:pPr marL="266700" indent="-266700" eaLnBrk="1" fontAlgn="auto" hangingPunct="1">
              <a:lnSpc>
                <a:spcPct val="110000"/>
              </a:lnSpc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pl-PL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Dokumenty niezbędne do zawarcia umowy</a:t>
            </a:r>
            <a:r>
              <a:rPr lang="pl-PL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w tym m. in.:</a:t>
            </a:r>
          </a:p>
          <a:p>
            <a:pPr marL="542925" lvl="1" indent="-266700" eaLnBrk="1" fontAlgn="auto" hangingPunct="1">
              <a:lnSpc>
                <a:spcPct val="110000"/>
              </a:lnSpc>
              <a:spcAft>
                <a:spcPts val="0"/>
              </a:spcAft>
              <a:buFont typeface="Times New Roman" panose="02020603050405020304" pitchFamily="18" charset="0"/>
              <a:buChar char="‣"/>
              <a:defRPr/>
            </a:pPr>
            <a:r>
              <a:rPr lang="pl-PL" sz="18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oświadczenie o otwarciu rachunku, który powinien być rachunkiem odrębnym, </a:t>
            </a:r>
            <a:br>
              <a:rPr lang="pl-PL" sz="18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800" u="sng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dedykowanym wyłącznie do obsługi środków Funduszu;</a:t>
            </a:r>
          </a:p>
          <a:p>
            <a:pPr marL="542925" lvl="1" indent="-266700" eaLnBrk="1" fontAlgn="auto" hangingPunct="1">
              <a:lnSpc>
                <a:spcPct val="110000"/>
              </a:lnSpc>
              <a:spcAft>
                <a:spcPts val="0"/>
              </a:spcAft>
              <a:buFont typeface="Times New Roman" panose="02020603050405020304" pitchFamily="18" charset="0"/>
              <a:buChar char="‣"/>
              <a:defRPr/>
            </a:pPr>
            <a:r>
              <a:rPr lang="pl-PL" sz="18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oświadczenie o zabezpieczaniu wkładu własnego.</a:t>
            </a:r>
          </a:p>
          <a:p>
            <a:pPr marL="266700" indent="-266700" eaLnBrk="1" fontAlgn="auto" hangingPunct="1">
              <a:lnSpc>
                <a:spcPct val="110000"/>
              </a:lnSpc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pl-PL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Terminy zawierania umów o dofinansowanie</a:t>
            </a:r>
          </a:p>
          <a:p>
            <a:pPr marL="266700" indent="-266700" eaLnBrk="1" fontAlgn="auto" hangingPunct="1">
              <a:lnSpc>
                <a:spcPct val="110000"/>
              </a:lnSpc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pl-PL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Kwota dofinansowania jaka zostanie wskazana w umowie</a:t>
            </a:r>
            <a:br>
              <a:rPr lang="pl-PL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000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[maksymalną kwotę i poziom dofinansowania określa § 2 ust. 1 i 2 umowy]</a:t>
            </a:r>
          </a:p>
          <a:p>
            <a:pPr marL="266700" indent="-266700" eaLnBrk="1" fontAlgn="auto" hangingPunct="1">
              <a:lnSpc>
                <a:spcPct val="110000"/>
              </a:lnSpc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pl-PL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Terminy wypłaty dofinansowania</a:t>
            </a:r>
          </a:p>
          <a:p>
            <a:pPr marL="534988" algn="just" eaLnBrk="1" fontAlgn="auto" hangingPunct="1">
              <a:lnSpc>
                <a:spcPct val="110000"/>
              </a:lnSpc>
              <a:spcAft>
                <a:spcPts val="0"/>
              </a:spcAft>
              <a:buFont typeface="Times New Roman" panose="02020603050405020304" pitchFamily="18" charset="0"/>
              <a:buChar char="‣"/>
              <a:defRPr/>
            </a:pPr>
            <a:r>
              <a:rPr lang="pl-PL" sz="18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 zawarciu umów z wykonawcami, z uwzględnieniem harmonogramu płatności (część II oświadczenia </a:t>
            </a:r>
            <a:br>
              <a:rPr lang="pl-PL" sz="18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8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zawartych umowach z wykonawcami).</a:t>
            </a:r>
          </a:p>
        </p:txBody>
      </p:sp>
      <p:grpSp>
        <p:nvGrpSpPr>
          <p:cNvPr id="6" name="Grupa 5"/>
          <p:cNvGrpSpPr/>
          <p:nvPr/>
        </p:nvGrpSpPr>
        <p:grpSpPr>
          <a:xfrm>
            <a:off x="9438459" y="505381"/>
            <a:ext cx="2182736" cy="324000"/>
            <a:chOff x="6607830" y="1615252"/>
            <a:chExt cx="2182736" cy="324000"/>
          </a:xfrm>
        </p:grpSpPr>
        <p:pic>
          <p:nvPicPr>
            <p:cNvPr id="7" name="Obraz 6"/>
            <p:cNvPicPr>
              <a:picLocks noChangeAspect="1"/>
            </p:cNvPicPr>
            <p:nvPr/>
          </p:nvPicPr>
          <p:blipFill>
            <a:blip r:embed="rId3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50000"/>
                      </a14:imgEffect>
                      <a14:imgEffect>
                        <a14:saturation sat="4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07830" y="1615252"/>
              <a:ext cx="1417883" cy="324000"/>
            </a:xfrm>
            <a:prstGeom prst="rect">
              <a:avLst/>
            </a:prstGeom>
          </p:spPr>
        </p:pic>
        <p:pic>
          <p:nvPicPr>
            <p:cNvPr id="8" name="Obraz 7"/>
            <p:cNvPicPr>
              <a:picLocks noChangeAspect="1"/>
            </p:cNvPicPr>
            <p:nvPr/>
          </p:nvPicPr>
          <p:blipFill>
            <a:blip r:embed="rId5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25713" y="1615252"/>
              <a:ext cx="764853" cy="324000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835" y="292248"/>
            <a:ext cx="3240000" cy="862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ytuł 4">
            <a:extLst>
              <a:ext uri="{FF2B5EF4-FFF2-40B4-BE49-F238E27FC236}">
                <a16:creationId xmlns:a16="http://schemas.microsoft.com/office/drawing/2014/main" id="{E82CD164-5AAF-4785-9F42-52FD8722B6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266" y="1381125"/>
            <a:ext cx="11055929" cy="954752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sz="4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Postępowania przetargowe</a:t>
            </a:r>
            <a:endParaRPr lang="pl-PL" sz="40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59DD805-FE9C-4184-9743-7B28A19D93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266" y="3576074"/>
            <a:ext cx="11055929" cy="1877075"/>
          </a:xfrm>
        </p:spPr>
        <p:txBody>
          <a:bodyPr rtlCol="0">
            <a:normAutofit fontScale="92500" lnSpcReduction="10000"/>
          </a:bodyPr>
          <a:lstStyle/>
          <a:p>
            <a:pPr marL="0" indent="0" algn="just" eaLnBrk="1" fontAlgn="auto" hangingPunct="1">
              <a:lnSpc>
                <a:spcPct val="110000"/>
              </a:lnSpc>
              <a:spcAft>
                <a:spcPts val="0"/>
              </a:spcAft>
              <a:buNone/>
              <a:defRPr/>
            </a:pPr>
            <a:r>
              <a:rPr lang="pl-PL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Zwracamy szczególną uwagę na konieczność sprawnego przeprowadzania postępowań przetargowych </a:t>
            </a:r>
            <a:br>
              <a:rPr lang="pl-PL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pełny zakres rzeczowy zadań zakwalifikowanych do dofinansowania.</a:t>
            </a:r>
          </a:p>
          <a:p>
            <a:pPr marL="0" indent="0" algn="just" eaLnBrk="1" fontAlgn="auto" hangingPunct="1">
              <a:lnSpc>
                <a:spcPct val="110000"/>
              </a:lnSpc>
              <a:spcAft>
                <a:spcPts val="0"/>
              </a:spcAft>
              <a:buNone/>
              <a:defRPr/>
            </a:pPr>
            <a:endParaRPr lang="pl-PL" sz="20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eaLnBrk="1" fontAlgn="auto" hangingPunct="1">
              <a:lnSpc>
                <a:spcPct val="110000"/>
              </a:lnSpc>
              <a:spcAft>
                <a:spcPts val="0"/>
              </a:spcAft>
              <a:buNone/>
              <a:defRPr/>
            </a:pPr>
            <a:r>
              <a:rPr lang="pl-PL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Powyższe niezbędne jest dla zapewnienia efektywnego wykorzystania alokacji przyznanej dla województwa mazowieckiego na rok 2021 i dofinansowania zadań umieszczonych na listach rezerwowych.</a:t>
            </a:r>
          </a:p>
        </p:txBody>
      </p:sp>
      <p:grpSp>
        <p:nvGrpSpPr>
          <p:cNvPr id="6" name="Grupa 5"/>
          <p:cNvGrpSpPr/>
          <p:nvPr/>
        </p:nvGrpSpPr>
        <p:grpSpPr>
          <a:xfrm>
            <a:off x="9438459" y="505381"/>
            <a:ext cx="2182736" cy="324000"/>
            <a:chOff x="6607830" y="1615252"/>
            <a:chExt cx="2182736" cy="324000"/>
          </a:xfrm>
        </p:grpSpPr>
        <p:pic>
          <p:nvPicPr>
            <p:cNvPr id="7" name="Obraz 6"/>
            <p:cNvPicPr>
              <a:picLocks noChangeAspect="1"/>
            </p:cNvPicPr>
            <p:nvPr/>
          </p:nvPicPr>
          <p:blipFill>
            <a:blip r:embed="rId3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50000"/>
                      </a14:imgEffect>
                      <a14:imgEffect>
                        <a14:saturation sat="4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07830" y="1615252"/>
              <a:ext cx="1417883" cy="324000"/>
            </a:xfrm>
            <a:prstGeom prst="rect">
              <a:avLst/>
            </a:prstGeom>
          </p:spPr>
        </p:pic>
        <p:pic>
          <p:nvPicPr>
            <p:cNvPr id="8" name="Obraz 7"/>
            <p:cNvPicPr>
              <a:picLocks noChangeAspect="1"/>
            </p:cNvPicPr>
            <p:nvPr/>
          </p:nvPicPr>
          <p:blipFill>
            <a:blip r:embed="rId5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25713" y="1615252"/>
              <a:ext cx="764853" cy="324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58270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1C99F48-374E-482A-8377-580C67A50B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" y="2303206"/>
            <a:ext cx="12192000" cy="67753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DZIĘKUJEMY ZA UWAGĘ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5325B87-717C-4959-8927-C271727128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" y="3323897"/>
            <a:ext cx="12192000" cy="3010229"/>
          </a:xfrm>
        </p:spPr>
        <p:txBody>
          <a:bodyPr rtlCol="0">
            <a:normAutofit fontScale="400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pl-PL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l-PL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6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KATARZYNA HARMATA</a:t>
            </a:r>
          </a:p>
          <a:p>
            <a:pPr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l-PL" sz="6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Dyrektor Biura Rozwoju i Inwestycji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 sz="40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5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www.gov.pl/web/uw-mazowiecki/biuro-rozwoju-i-inwestycji</a:t>
            </a:r>
            <a:br>
              <a:rPr lang="pl-PL" sz="6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6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______________________________________________________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br>
              <a:rPr lang="pl-PL" sz="6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7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Mazowiecki Urząd Wojewódzki w Warszawie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7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pl. Bankowy 3/5, 00-950 Warszawa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 sz="40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49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www.gov.pl/web/uw-mazowiecki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8" name="Obraz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8415" y="680538"/>
            <a:ext cx="4978445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835" y="292248"/>
            <a:ext cx="3240000" cy="862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ytuł 4">
            <a:extLst>
              <a:ext uri="{FF2B5EF4-FFF2-40B4-BE49-F238E27FC236}">
                <a16:creationId xmlns:a16="http://schemas.microsoft.com/office/drawing/2014/main" id="{E82CD164-5AAF-4785-9F42-52FD8722B6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266" y="1381125"/>
            <a:ext cx="11055929" cy="954752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sz="4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Wygaśnięcie umowy </a:t>
            </a:r>
            <a:r>
              <a:rPr lang="pl-PL" sz="4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(§ 5 ust. 3 i 4 umowy)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59DD805-FE9C-4184-9743-7B28A19D93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265" y="2561921"/>
            <a:ext cx="11055929" cy="3753153"/>
          </a:xfrm>
        </p:spPr>
        <p:txBody>
          <a:bodyPr rtlCol="0">
            <a:normAutofit fontScale="92500" lnSpcReduction="10000"/>
          </a:bodyPr>
          <a:lstStyle/>
          <a:p>
            <a:pPr marL="0" indent="0" algn="just" eaLnBrk="1" fontAlgn="auto" hangingPunct="1">
              <a:lnSpc>
                <a:spcPct val="110000"/>
              </a:lnSpc>
              <a:spcAft>
                <a:spcPts val="0"/>
              </a:spcAft>
              <a:buNone/>
              <a:defRPr/>
            </a:pPr>
            <a:r>
              <a:rPr lang="pl-PL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§ 5 ust. 3</a:t>
            </a:r>
          </a:p>
          <a:p>
            <a:pPr marL="0" indent="0" algn="just" eaLnBrk="1" fontAlgn="auto" hangingPunct="1">
              <a:lnSpc>
                <a:spcPct val="110000"/>
              </a:lnSpc>
              <a:spcAft>
                <a:spcPts val="0"/>
              </a:spcAft>
              <a:buNone/>
              <a:defRPr/>
            </a:pPr>
            <a:r>
              <a:rPr lang="pl-PL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Umowa o dofinansowanie wygasa z mocy prawa, na podstawie art. 28 ust. 7 URFRD, jeśli Beneficjent </a:t>
            </a:r>
            <a:br>
              <a:rPr lang="pl-PL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 rozpocznie w terminie 30 dni od dnia jej zawarcia:</a:t>
            </a:r>
          </a:p>
          <a:p>
            <a:pPr marL="457200" lvl="1" indent="0" algn="just" eaLnBrk="1" fontAlgn="auto" hangingPunct="1">
              <a:lnSpc>
                <a:spcPct val="110000"/>
              </a:lnSpc>
              <a:spcAft>
                <a:spcPts val="0"/>
              </a:spcAft>
              <a:buNone/>
              <a:defRPr/>
            </a:pPr>
            <a:r>
              <a:rPr lang="pl-PL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robót budowlanych w celu realizacji zadania - w przypadku gdy na roboty te nie jest prowadzone postępowanie o udzielenie zamówienia publicznego;</a:t>
            </a:r>
          </a:p>
          <a:p>
            <a:pPr marL="457200" lvl="1" indent="0" algn="just" eaLnBrk="1" fontAlgn="auto" hangingPunct="1">
              <a:lnSpc>
                <a:spcPct val="110000"/>
              </a:lnSpc>
              <a:spcAft>
                <a:spcPts val="0"/>
              </a:spcAft>
              <a:buNone/>
              <a:defRPr/>
            </a:pPr>
            <a:r>
              <a:rPr lang="pl-PL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postępowania o udzielenie zamówienia publicznego na realizację zadania objętego wnioskiem o dofinansowanie, o którym mowa </a:t>
            </a:r>
            <a:br>
              <a:rPr lang="pl-PL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 art. 23 ust. 1 URFRD - w pozostałych przypadkach.</a:t>
            </a:r>
          </a:p>
          <a:p>
            <a:pPr marL="0" indent="0" eaLnBrk="1" fontAlgn="auto" hangingPunct="1">
              <a:lnSpc>
                <a:spcPct val="110000"/>
              </a:lnSpc>
              <a:spcAft>
                <a:spcPts val="0"/>
              </a:spcAft>
              <a:buNone/>
              <a:defRPr/>
            </a:pPr>
            <a:br>
              <a:rPr lang="pl-PL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§ 5 ust. 4</a:t>
            </a:r>
            <a:br>
              <a:rPr lang="pl-PL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 przypadku zadań jednorocznych, umowa o dofinansowanie wygasa z mocy prawa na podstawie art. 28 ust. 8 URFRD, jeżeli Beneficjent w terminie do 15 grudnia 2021 r. nie zawrze umowy na jego realizację.</a:t>
            </a:r>
            <a:br>
              <a:rPr lang="pl-PL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000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[należy rozumieć umowy na pełny zakres zadania]</a:t>
            </a:r>
          </a:p>
          <a:p>
            <a:pPr marL="0" indent="0" eaLnBrk="1" fontAlgn="auto" hangingPunct="1">
              <a:lnSpc>
                <a:spcPct val="110000"/>
              </a:lnSpc>
              <a:spcAft>
                <a:spcPts val="0"/>
              </a:spcAft>
              <a:buNone/>
              <a:defRPr/>
            </a:pPr>
            <a:endParaRPr lang="pl-PL" sz="20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" name="Grupa 5"/>
          <p:cNvGrpSpPr/>
          <p:nvPr/>
        </p:nvGrpSpPr>
        <p:grpSpPr>
          <a:xfrm>
            <a:off x="9438459" y="505381"/>
            <a:ext cx="2182736" cy="324000"/>
            <a:chOff x="6607830" y="1615252"/>
            <a:chExt cx="2182736" cy="324000"/>
          </a:xfrm>
        </p:grpSpPr>
        <p:pic>
          <p:nvPicPr>
            <p:cNvPr id="7" name="Obraz 6"/>
            <p:cNvPicPr>
              <a:picLocks noChangeAspect="1"/>
            </p:cNvPicPr>
            <p:nvPr/>
          </p:nvPicPr>
          <p:blipFill>
            <a:blip r:embed="rId3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50000"/>
                      </a14:imgEffect>
                      <a14:imgEffect>
                        <a14:saturation sat="4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07830" y="1615252"/>
              <a:ext cx="1417883" cy="324000"/>
            </a:xfrm>
            <a:prstGeom prst="rect">
              <a:avLst/>
            </a:prstGeom>
          </p:spPr>
        </p:pic>
        <p:pic>
          <p:nvPicPr>
            <p:cNvPr id="8" name="Obraz 7"/>
            <p:cNvPicPr>
              <a:picLocks noChangeAspect="1"/>
            </p:cNvPicPr>
            <p:nvPr/>
          </p:nvPicPr>
          <p:blipFill>
            <a:blip r:embed="rId5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25713" y="1615252"/>
              <a:ext cx="764853" cy="324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26206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835" y="292248"/>
            <a:ext cx="3240000" cy="862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ytuł 4">
            <a:extLst>
              <a:ext uri="{FF2B5EF4-FFF2-40B4-BE49-F238E27FC236}">
                <a16:creationId xmlns:a16="http://schemas.microsoft.com/office/drawing/2014/main" id="{E82CD164-5AAF-4785-9F42-52FD8722B6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266" y="1381125"/>
            <a:ext cx="11055929" cy="954752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sz="4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Rozliczenie zadania</a:t>
            </a:r>
            <a:endParaRPr lang="pl-PL" sz="40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59DD805-FE9C-4184-9743-7B28A19D93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266" y="3226939"/>
            <a:ext cx="11055929" cy="2999293"/>
          </a:xfrm>
          <a:noFill/>
        </p:spPr>
        <p:txBody>
          <a:bodyPr rtlCol="0">
            <a:normAutofit/>
          </a:bodyPr>
          <a:lstStyle/>
          <a:p>
            <a:pPr marL="0" indent="0" algn="just" eaLnBrk="1" fontAlgn="auto" hangingPunct="1">
              <a:lnSpc>
                <a:spcPct val="110000"/>
              </a:lnSpc>
              <a:spcAft>
                <a:spcPts val="0"/>
              </a:spcAft>
              <a:buNone/>
              <a:defRPr/>
            </a:pPr>
            <a:r>
              <a:rPr lang="pl-PL" sz="2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Zatwierdzenie przez wojewodę rozliczenia dofinansowania </a:t>
            </a:r>
            <a:r>
              <a:rPr lang="pl-PL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 zakresach rzeczowym </a:t>
            </a:r>
            <a:br>
              <a:rPr lang="pl-PL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finansowym, powinno nastąpić </a:t>
            </a:r>
            <a:r>
              <a:rPr lang="pl-PL" sz="2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 terminie 30 dni od dnia jego przekazania przez wnioskodawcę</a:t>
            </a:r>
            <a:r>
              <a:rPr lang="pl-PL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 eaLnBrk="1" fontAlgn="auto" hangingPunct="1">
              <a:lnSpc>
                <a:spcPct val="110000"/>
              </a:lnSpc>
              <a:spcAft>
                <a:spcPts val="0"/>
              </a:spcAft>
              <a:buNone/>
              <a:defRPr/>
            </a:pPr>
            <a:endParaRPr lang="pl-PL" sz="24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eaLnBrk="1" fontAlgn="auto" hangingPunct="1">
              <a:lnSpc>
                <a:spcPct val="110000"/>
              </a:lnSpc>
              <a:spcAft>
                <a:spcPts val="0"/>
              </a:spcAft>
              <a:buNone/>
              <a:defRPr/>
            </a:pPr>
            <a:r>
              <a:rPr lang="pl-PL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Niezłożenie ewentualnych wyjaśnień lub nieusunięcie stwierdzonych nieprawidłowości powoduje odmowę zatwierdzenia rozliczenia.</a:t>
            </a:r>
          </a:p>
          <a:p>
            <a:pPr marL="0" indent="0" algn="just" eaLnBrk="1" fontAlgn="auto" hangingPunct="1">
              <a:lnSpc>
                <a:spcPct val="110000"/>
              </a:lnSpc>
              <a:spcAft>
                <a:spcPts val="0"/>
              </a:spcAft>
              <a:buNone/>
              <a:defRPr/>
            </a:pPr>
            <a:endParaRPr lang="pl-PL" sz="24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eaLnBrk="1" fontAlgn="auto" hangingPunct="1">
              <a:lnSpc>
                <a:spcPct val="110000"/>
              </a:lnSpc>
              <a:spcAft>
                <a:spcPts val="0"/>
              </a:spcAft>
              <a:buNone/>
              <a:defRPr/>
            </a:pPr>
            <a:endParaRPr lang="pl-PL" sz="24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" name="Grupa 5"/>
          <p:cNvGrpSpPr/>
          <p:nvPr/>
        </p:nvGrpSpPr>
        <p:grpSpPr>
          <a:xfrm>
            <a:off x="9438459" y="505381"/>
            <a:ext cx="2182736" cy="324000"/>
            <a:chOff x="6607830" y="1615252"/>
            <a:chExt cx="2182736" cy="324000"/>
          </a:xfrm>
        </p:grpSpPr>
        <p:pic>
          <p:nvPicPr>
            <p:cNvPr id="7" name="Obraz 6"/>
            <p:cNvPicPr>
              <a:picLocks noChangeAspect="1"/>
            </p:cNvPicPr>
            <p:nvPr/>
          </p:nvPicPr>
          <p:blipFill>
            <a:blip r:embed="rId3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50000"/>
                      </a14:imgEffect>
                      <a14:imgEffect>
                        <a14:saturation sat="4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07830" y="1615252"/>
              <a:ext cx="1417883" cy="324000"/>
            </a:xfrm>
            <a:prstGeom prst="rect">
              <a:avLst/>
            </a:prstGeom>
          </p:spPr>
        </p:pic>
        <p:pic>
          <p:nvPicPr>
            <p:cNvPr id="8" name="Obraz 7"/>
            <p:cNvPicPr>
              <a:picLocks noChangeAspect="1"/>
            </p:cNvPicPr>
            <p:nvPr/>
          </p:nvPicPr>
          <p:blipFill>
            <a:blip r:embed="rId5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25713" y="1615252"/>
              <a:ext cx="764853" cy="324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88775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835" y="292248"/>
            <a:ext cx="3240000" cy="862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ytuł 4">
            <a:extLst>
              <a:ext uri="{FF2B5EF4-FFF2-40B4-BE49-F238E27FC236}">
                <a16:creationId xmlns:a16="http://schemas.microsoft.com/office/drawing/2014/main" id="{E82CD164-5AAF-4785-9F42-52FD8722B6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266" y="1381125"/>
            <a:ext cx="11055929" cy="954752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sz="4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Rozliczenie zadania</a:t>
            </a:r>
            <a:endParaRPr lang="pl-PL" sz="40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" name="Grupa 5"/>
          <p:cNvGrpSpPr/>
          <p:nvPr/>
        </p:nvGrpSpPr>
        <p:grpSpPr>
          <a:xfrm>
            <a:off x="9438459" y="505381"/>
            <a:ext cx="2182736" cy="324000"/>
            <a:chOff x="6607830" y="1615252"/>
            <a:chExt cx="2182736" cy="324000"/>
          </a:xfrm>
        </p:grpSpPr>
        <p:pic>
          <p:nvPicPr>
            <p:cNvPr id="7" name="Obraz 6"/>
            <p:cNvPicPr>
              <a:picLocks noChangeAspect="1"/>
            </p:cNvPicPr>
            <p:nvPr/>
          </p:nvPicPr>
          <p:blipFill>
            <a:blip r:embed="rId3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50000"/>
                      </a14:imgEffect>
                      <a14:imgEffect>
                        <a14:saturation sat="4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07830" y="1615252"/>
              <a:ext cx="1417883" cy="324000"/>
            </a:xfrm>
            <a:prstGeom prst="rect">
              <a:avLst/>
            </a:prstGeom>
          </p:spPr>
        </p:pic>
        <p:pic>
          <p:nvPicPr>
            <p:cNvPr id="8" name="Obraz 7"/>
            <p:cNvPicPr>
              <a:picLocks noChangeAspect="1"/>
            </p:cNvPicPr>
            <p:nvPr/>
          </p:nvPicPr>
          <p:blipFill>
            <a:blip r:embed="rId5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25713" y="1615252"/>
              <a:ext cx="764853" cy="324000"/>
            </a:xfrm>
            <a:prstGeom prst="rect">
              <a:avLst/>
            </a:prstGeom>
          </p:spPr>
        </p:pic>
      </p:grpSp>
      <p:sp>
        <p:nvSpPr>
          <p:cNvPr id="9" name="Symbol zastępczy zawartości 2">
            <a:extLst>
              <a:ext uri="{FF2B5EF4-FFF2-40B4-BE49-F238E27FC236}">
                <a16:creationId xmlns:a16="http://schemas.microsoft.com/office/drawing/2014/main" id="{259DD805-FE9C-4184-9743-7B28A19D93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265" y="2561921"/>
            <a:ext cx="11055929" cy="3753153"/>
          </a:xfrm>
        </p:spPr>
        <p:txBody>
          <a:bodyPr rtlCol="0">
            <a:normAutofit/>
          </a:bodyPr>
          <a:lstStyle/>
          <a:p>
            <a:pPr marL="0" indent="0" algn="just" eaLnBrk="1" fontAlgn="auto" hangingPunct="1">
              <a:lnSpc>
                <a:spcPct val="110000"/>
              </a:lnSpc>
              <a:spcAft>
                <a:spcPts val="0"/>
              </a:spcAft>
              <a:buNone/>
              <a:defRPr/>
            </a:pPr>
            <a:r>
              <a:rPr lang="pl-PL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Rozliczenie przekazanego dofinansowania następuje poprzez weryfikację złożonego przez Beneficjenta sprawozdania z realizacji zadania (załącznik nr 4 do umowy).</a:t>
            </a:r>
          </a:p>
          <a:p>
            <a:pPr marL="0" indent="0" algn="just" eaLnBrk="1" fontAlgn="auto" hangingPunct="1">
              <a:lnSpc>
                <a:spcPct val="110000"/>
              </a:lnSpc>
              <a:spcAft>
                <a:spcPts val="0"/>
              </a:spcAft>
              <a:buNone/>
              <a:defRPr/>
            </a:pPr>
            <a:endParaRPr lang="pl-PL" sz="24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eaLnBrk="1" fontAlgn="auto" hangingPunct="1">
              <a:lnSpc>
                <a:spcPct val="110000"/>
              </a:lnSpc>
              <a:spcAft>
                <a:spcPts val="0"/>
              </a:spcAft>
              <a:buNone/>
              <a:defRPr/>
            </a:pPr>
            <a:r>
              <a:rPr lang="pl-PL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Sprawozdanie należy złożyć nie później niż </a:t>
            </a:r>
            <a:r>
              <a:rPr lang="pl-PL" sz="2400" u="sng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 terminie 60 dni od dnia, w którym dokonana została ostatnia płatność</a:t>
            </a:r>
            <a:r>
              <a:rPr lang="pl-PL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związana z zadaniem.</a:t>
            </a:r>
          </a:p>
        </p:txBody>
      </p:sp>
    </p:spTree>
    <p:extLst>
      <p:ext uri="{BB962C8B-B14F-4D97-AF65-F5344CB8AC3E}">
        <p14:creationId xmlns:p14="http://schemas.microsoft.com/office/powerpoint/2010/main" val="2144185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835" y="292248"/>
            <a:ext cx="3240000" cy="862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ytuł 4">
            <a:extLst>
              <a:ext uri="{FF2B5EF4-FFF2-40B4-BE49-F238E27FC236}">
                <a16:creationId xmlns:a16="http://schemas.microsoft.com/office/drawing/2014/main" id="{E82CD164-5AAF-4785-9F42-52FD8722B6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266" y="1381125"/>
            <a:ext cx="11055929" cy="954752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sz="4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Rozliczenie zadania</a:t>
            </a:r>
            <a:endParaRPr lang="pl-PL" sz="40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" name="Grupa 5"/>
          <p:cNvGrpSpPr/>
          <p:nvPr/>
        </p:nvGrpSpPr>
        <p:grpSpPr>
          <a:xfrm>
            <a:off x="9438459" y="505381"/>
            <a:ext cx="2182736" cy="324000"/>
            <a:chOff x="6607830" y="1615252"/>
            <a:chExt cx="2182736" cy="324000"/>
          </a:xfrm>
        </p:grpSpPr>
        <p:pic>
          <p:nvPicPr>
            <p:cNvPr id="7" name="Obraz 6"/>
            <p:cNvPicPr>
              <a:picLocks noChangeAspect="1"/>
            </p:cNvPicPr>
            <p:nvPr/>
          </p:nvPicPr>
          <p:blipFill>
            <a:blip r:embed="rId3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50000"/>
                      </a14:imgEffect>
                      <a14:imgEffect>
                        <a14:saturation sat="4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07830" y="1615252"/>
              <a:ext cx="1417883" cy="324000"/>
            </a:xfrm>
            <a:prstGeom prst="rect">
              <a:avLst/>
            </a:prstGeom>
          </p:spPr>
        </p:pic>
        <p:pic>
          <p:nvPicPr>
            <p:cNvPr id="8" name="Obraz 7"/>
            <p:cNvPicPr>
              <a:picLocks noChangeAspect="1"/>
            </p:cNvPicPr>
            <p:nvPr/>
          </p:nvPicPr>
          <p:blipFill>
            <a:blip r:embed="rId5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25713" y="1615252"/>
              <a:ext cx="764853" cy="324000"/>
            </a:xfrm>
            <a:prstGeom prst="rect">
              <a:avLst/>
            </a:prstGeom>
          </p:spPr>
        </p:pic>
      </p:grpSp>
      <p:sp>
        <p:nvSpPr>
          <p:cNvPr id="11" name="Symbol zastępczy zawartości 2">
            <a:extLst>
              <a:ext uri="{FF2B5EF4-FFF2-40B4-BE49-F238E27FC236}">
                <a16:creationId xmlns:a16="http://schemas.microsoft.com/office/drawing/2014/main" id="{259DD805-FE9C-4184-9743-7B28A19D93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265" y="2561921"/>
            <a:ext cx="11055929" cy="3753153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lnSpc>
                <a:spcPct val="110000"/>
              </a:lnSpc>
              <a:spcAft>
                <a:spcPts val="0"/>
              </a:spcAft>
              <a:buNone/>
              <a:defRPr/>
            </a:pPr>
            <a:r>
              <a:rPr lang="pl-PL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Wymagane załączniki:</a:t>
            </a:r>
            <a:endParaRPr lang="pl-PL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19125" lvl="1" indent="-342900" eaLnBrk="1" fontAlgn="auto" hangingPunct="1">
              <a:lnSpc>
                <a:spcPct val="110000"/>
              </a:lnSpc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pl-PL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dokumenty potwierdzające dokonanie odbioru robót budowlanych,</a:t>
            </a:r>
            <a:endParaRPr lang="pl-PL" u="sng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19125" lvl="1" indent="-342900" eaLnBrk="1" fontAlgn="auto" hangingPunct="1">
              <a:lnSpc>
                <a:spcPct val="110000"/>
              </a:lnSpc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pl-PL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dokument potwierdzający osiągnięcie efektów rzeczowych.</a:t>
            </a:r>
          </a:p>
          <a:p>
            <a:pPr marL="630238" lvl="1" indent="0" algn="just" eaLnBrk="1" fontAlgn="auto" hangingPunct="1">
              <a:lnSpc>
                <a:spcPct val="110000"/>
              </a:lnSpc>
              <a:spcAft>
                <a:spcPts val="0"/>
              </a:spcAft>
              <a:buNone/>
              <a:defRPr/>
            </a:pPr>
            <a:r>
              <a:rPr lang="pl-PL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Jeżeli umowę o dofinansowanie zawarto przed zakończeniem zadania, wymagane dokumenty powinny zostać podpisane przez Beneficjenta oraz Wykonawcę </a:t>
            </a:r>
            <a:br>
              <a:rPr lang="pl-PL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lub kierownika budowy.</a:t>
            </a:r>
          </a:p>
        </p:txBody>
      </p:sp>
    </p:spTree>
    <p:extLst>
      <p:ext uri="{BB962C8B-B14F-4D97-AF65-F5344CB8AC3E}">
        <p14:creationId xmlns:p14="http://schemas.microsoft.com/office/powerpoint/2010/main" val="3705935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835" y="292248"/>
            <a:ext cx="3240000" cy="862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ytuł 4">
            <a:extLst>
              <a:ext uri="{FF2B5EF4-FFF2-40B4-BE49-F238E27FC236}">
                <a16:creationId xmlns:a16="http://schemas.microsoft.com/office/drawing/2014/main" id="{E82CD164-5AAF-4785-9F42-52FD8722B6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266" y="1381125"/>
            <a:ext cx="11055929" cy="954752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sz="40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Rozliczenie zadania</a:t>
            </a:r>
            <a:endParaRPr lang="pl-PL" sz="40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" name="Grupa 5"/>
          <p:cNvGrpSpPr/>
          <p:nvPr/>
        </p:nvGrpSpPr>
        <p:grpSpPr>
          <a:xfrm>
            <a:off x="9438459" y="505381"/>
            <a:ext cx="2182736" cy="324000"/>
            <a:chOff x="6607830" y="1615252"/>
            <a:chExt cx="2182736" cy="324000"/>
          </a:xfrm>
        </p:grpSpPr>
        <p:pic>
          <p:nvPicPr>
            <p:cNvPr id="7" name="Obraz 6"/>
            <p:cNvPicPr>
              <a:picLocks noChangeAspect="1"/>
            </p:cNvPicPr>
            <p:nvPr/>
          </p:nvPicPr>
          <p:blipFill>
            <a:blip r:embed="rId3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50000"/>
                      </a14:imgEffect>
                      <a14:imgEffect>
                        <a14:saturation sat="4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07830" y="1615252"/>
              <a:ext cx="1417883" cy="324000"/>
            </a:xfrm>
            <a:prstGeom prst="rect">
              <a:avLst/>
            </a:prstGeom>
          </p:spPr>
        </p:pic>
        <p:pic>
          <p:nvPicPr>
            <p:cNvPr id="8" name="Obraz 7"/>
            <p:cNvPicPr>
              <a:picLocks noChangeAspect="1"/>
            </p:cNvPicPr>
            <p:nvPr/>
          </p:nvPicPr>
          <p:blipFill>
            <a:blip r:embed="rId5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25713" y="1615252"/>
              <a:ext cx="764853" cy="324000"/>
            </a:xfrm>
            <a:prstGeom prst="rect">
              <a:avLst/>
            </a:prstGeom>
          </p:spPr>
        </p:pic>
      </p:grpSp>
      <p:sp>
        <p:nvSpPr>
          <p:cNvPr id="11" name="Symbol zastępczy zawartości 2">
            <a:extLst>
              <a:ext uri="{FF2B5EF4-FFF2-40B4-BE49-F238E27FC236}">
                <a16:creationId xmlns:a16="http://schemas.microsoft.com/office/drawing/2014/main" id="{259DD805-FE9C-4184-9743-7B28A19D93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265" y="2561921"/>
            <a:ext cx="11055929" cy="3753153"/>
          </a:xfrm>
        </p:spPr>
        <p:txBody>
          <a:bodyPr rtlCol="0">
            <a:normAutofit fontScale="62500" lnSpcReduction="20000"/>
          </a:bodyPr>
          <a:lstStyle/>
          <a:p>
            <a:pPr marL="0" indent="0" eaLnBrk="1" fontAlgn="auto" hangingPunct="1">
              <a:lnSpc>
                <a:spcPct val="110000"/>
              </a:lnSpc>
              <a:spcAft>
                <a:spcPts val="0"/>
              </a:spcAft>
              <a:buNone/>
              <a:defRPr/>
            </a:pPr>
            <a:r>
              <a:rPr lang="pl-PL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Wymagane załączniki cd.:</a:t>
            </a:r>
            <a:endParaRPr lang="pl-PL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19125" lvl="1" indent="-342900" algn="just" eaLnBrk="1" fontAlgn="auto" hangingPunct="1">
              <a:lnSpc>
                <a:spcPct val="110000"/>
              </a:lnSpc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pl-PL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dokument potwierdzający oddanie zadania do użytkowania</a:t>
            </a:r>
            <a:r>
              <a:rPr lang="pl-PL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jeżeli oddanie zadania do użytkowania nastąpiło </a:t>
            </a:r>
            <a:br>
              <a:rPr lang="pl-PL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dnia sporządzenia sprawozdania;</a:t>
            </a:r>
          </a:p>
          <a:p>
            <a:pPr marL="619125" lvl="1" indent="-342900" algn="just" eaLnBrk="1" fontAlgn="auto" hangingPunct="1">
              <a:lnSpc>
                <a:spcPct val="110000"/>
              </a:lnSpc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pl-PL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wyciągi bankowe</a:t>
            </a:r>
            <a:r>
              <a:rPr lang="pl-PL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potwierdzające wykorzystanie dofinansowania oraz dokonanie zapłaty za koszty zadania na rzecz wykonawcy </a:t>
            </a:r>
            <a:br>
              <a:rPr lang="pl-PL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 środków własnych;</a:t>
            </a:r>
          </a:p>
          <a:p>
            <a:pPr marL="619125" lvl="1" indent="-342900" algn="just" eaLnBrk="1" fontAlgn="auto" hangingPunct="1">
              <a:lnSpc>
                <a:spcPct val="110000"/>
              </a:lnSpc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pl-PL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dokument przedstawiający historię wykonanych operacji finansowych na rachunku dedykowanym do obsługi środków Funduszu </a:t>
            </a:r>
            <a:r>
              <a:rPr lang="pl-PL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 okres z dnia otrzymania dofinansowania, do dnia wykorzystania dofinansowania lub dnia dokonania ostatniego na dzień złożenia sprawozdania z realizacji zadania zwrotu odsetek.</a:t>
            </a:r>
          </a:p>
          <a:p>
            <a:pPr marL="630238" lvl="1" indent="0" algn="just" eaLnBrk="1" fontAlgn="auto" hangingPunct="1">
              <a:lnSpc>
                <a:spcPct val="110000"/>
              </a:lnSpc>
              <a:spcAft>
                <a:spcPts val="0"/>
              </a:spcAft>
              <a:buNone/>
              <a:defRPr/>
            </a:pPr>
            <a:r>
              <a:rPr lang="pl-PL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Obowiązek dołączenia dokumentów, uznaje się za wypełniony w całości lub w części, jeżeli dokumenty przedstawiające historię wykonanych operacji na rachunku bankowym dedykowanym do obsługi środków RFRD przedłożono odpowiednio za cały lub za część wymaganego okresu wraz z informacjami kwartalnymi o stanie realizacji zadania.</a:t>
            </a:r>
          </a:p>
          <a:p>
            <a:pPr marL="619125" lvl="1" indent="-342900" algn="just" eaLnBrk="1" fontAlgn="auto" hangingPunct="1">
              <a:lnSpc>
                <a:spcPct val="110000"/>
              </a:lnSpc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pl-PL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dokumentów potwierdzających wywiązanie się z obowiązków informacyjnych określonych w § 3 ust. 1 pkt 11).</a:t>
            </a:r>
          </a:p>
          <a:p>
            <a:pPr marL="0" lvl="1" indent="276225" algn="just" eaLnBrk="1" fontAlgn="auto" hangingPunct="1">
              <a:lnSpc>
                <a:spcPct val="110000"/>
              </a:lnSpc>
              <a:spcAft>
                <a:spcPts val="0"/>
              </a:spcAft>
              <a:buNone/>
              <a:defRPr/>
            </a:pPr>
            <a:br>
              <a:rPr lang="pl-PL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Wojewoda zastrzega sobie prawo żądania dołączenia do sprawozdania z realizacji zadania dokumentów innych </a:t>
            </a:r>
            <a:br>
              <a:rPr lang="pl-PL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niż wymienione w umowie.</a:t>
            </a:r>
          </a:p>
        </p:txBody>
      </p:sp>
    </p:spTree>
    <p:extLst>
      <p:ext uri="{BB962C8B-B14F-4D97-AF65-F5344CB8AC3E}">
        <p14:creationId xmlns:p14="http://schemas.microsoft.com/office/powerpoint/2010/main" val="2402580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835" y="292248"/>
            <a:ext cx="3240000" cy="862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ytuł 4">
            <a:extLst>
              <a:ext uri="{FF2B5EF4-FFF2-40B4-BE49-F238E27FC236}">
                <a16:creationId xmlns:a16="http://schemas.microsoft.com/office/drawing/2014/main" id="{E82CD164-5AAF-4785-9F42-52FD8722B6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266" y="1381125"/>
            <a:ext cx="11055929" cy="954752"/>
          </a:xfrm>
          <a:solidFill>
            <a:schemeClr val="bg1">
              <a:lumMod val="95000"/>
            </a:schemeClr>
          </a:solidFill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sz="4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Wybrane zobowiązania Beneficjenta</a:t>
            </a:r>
            <a:endParaRPr lang="pl-PL" sz="40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59DD805-FE9C-4184-9743-7B28A19D93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265" y="2561921"/>
            <a:ext cx="11055929" cy="3753153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lnSpc>
                <a:spcPct val="110000"/>
              </a:lnSpc>
              <a:spcAft>
                <a:spcPts val="0"/>
              </a:spcAft>
              <a:buNone/>
              <a:defRPr/>
            </a:pPr>
            <a:r>
              <a:rPr lang="pl-PL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[§ 3 ust. 1 pkt 1) i 2) umowy]</a:t>
            </a:r>
            <a:br>
              <a:rPr lang="pl-PL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l-PL" sz="20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eaLnBrk="1" fontAlgn="auto" hangingPunct="1">
              <a:lnSpc>
                <a:spcPct val="110000"/>
              </a:lnSpc>
              <a:spcAft>
                <a:spcPts val="0"/>
              </a:spcAft>
              <a:buNone/>
              <a:defRPr/>
            </a:pPr>
            <a:r>
              <a:rPr lang="pl-PL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Pokrycie ze środków własnych części kosztów kwalifikowanych oraz wszelkich kosztów niekwalifikowanych zadania.</a:t>
            </a:r>
          </a:p>
          <a:p>
            <a:pPr eaLnBrk="1" fontAlgn="auto" hangingPunct="1">
              <a:lnSpc>
                <a:spcPct val="110000"/>
              </a:lnSpc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pl-PL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Środki własne:</a:t>
            </a:r>
          </a:p>
          <a:p>
            <a:pPr lvl="1" algn="just" eaLnBrk="1" fontAlgn="auto" hangingPunct="1">
              <a:lnSpc>
                <a:spcPct val="110000"/>
              </a:lnSpc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pl-PL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pokrycie kosztów kwalifikowanych należy wydatkować zgodnie ze wskazaną w umowie klasyfikacją budżetową.</a:t>
            </a:r>
          </a:p>
          <a:p>
            <a:pPr lvl="1" algn="just" eaLnBrk="1" fontAlgn="auto" hangingPunct="1">
              <a:lnSpc>
                <a:spcPct val="110000"/>
              </a:lnSpc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pl-PL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 mogą pochodzić z budżetu państwa ani z budżetu Unii Europejskiej.</a:t>
            </a:r>
          </a:p>
        </p:txBody>
      </p:sp>
      <p:grpSp>
        <p:nvGrpSpPr>
          <p:cNvPr id="6" name="Grupa 5"/>
          <p:cNvGrpSpPr/>
          <p:nvPr/>
        </p:nvGrpSpPr>
        <p:grpSpPr>
          <a:xfrm>
            <a:off x="9438459" y="505381"/>
            <a:ext cx="2182736" cy="324000"/>
            <a:chOff x="6607830" y="1615252"/>
            <a:chExt cx="2182736" cy="324000"/>
          </a:xfrm>
        </p:grpSpPr>
        <p:pic>
          <p:nvPicPr>
            <p:cNvPr id="7" name="Obraz 6"/>
            <p:cNvPicPr>
              <a:picLocks noChangeAspect="1"/>
            </p:cNvPicPr>
            <p:nvPr/>
          </p:nvPicPr>
          <p:blipFill>
            <a:blip r:embed="rId3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50000"/>
                      </a14:imgEffect>
                      <a14:imgEffect>
                        <a14:saturation sat="4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07830" y="1615252"/>
              <a:ext cx="1417883" cy="324000"/>
            </a:xfrm>
            <a:prstGeom prst="rect">
              <a:avLst/>
            </a:prstGeom>
          </p:spPr>
        </p:pic>
        <p:pic>
          <p:nvPicPr>
            <p:cNvPr id="8" name="Obraz 7"/>
            <p:cNvPicPr>
              <a:picLocks noChangeAspect="1"/>
            </p:cNvPicPr>
            <p:nvPr/>
          </p:nvPicPr>
          <p:blipFill>
            <a:blip r:embed="rId5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25713" y="1615252"/>
              <a:ext cx="764853" cy="324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51651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835" y="292248"/>
            <a:ext cx="3240000" cy="862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ytuł 4">
            <a:extLst>
              <a:ext uri="{FF2B5EF4-FFF2-40B4-BE49-F238E27FC236}">
                <a16:creationId xmlns:a16="http://schemas.microsoft.com/office/drawing/2014/main" id="{E82CD164-5AAF-4785-9F42-52FD8722B6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266" y="1381125"/>
            <a:ext cx="11055929" cy="954752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sz="4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Wybrane zobowiązania Beneficjenta</a:t>
            </a:r>
            <a:endParaRPr lang="pl-PL" sz="40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59DD805-FE9C-4184-9743-7B28A19D93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265" y="2561921"/>
            <a:ext cx="11055929" cy="3753153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lnSpc>
                <a:spcPct val="110000"/>
              </a:lnSpc>
              <a:spcAft>
                <a:spcPts val="0"/>
              </a:spcAft>
              <a:buNone/>
              <a:defRPr/>
            </a:pPr>
            <a:r>
              <a:rPr lang="pl-PL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[§ 3 ust. 1 pkt 3) umowy]</a:t>
            </a:r>
          </a:p>
          <a:p>
            <a:pPr marL="0" indent="0" algn="just" eaLnBrk="1" fontAlgn="auto" hangingPunct="1">
              <a:lnSpc>
                <a:spcPct val="110000"/>
              </a:lnSpc>
              <a:spcAft>
                <a:spcPts val="0"/>
              </a:spcAft>
              <a:buNone/>
              <a:defRPr/>
            </a:pPr>
            <a:br>
              <a:rPr lang="pl-PL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Osiągnięcie efektów rzeczowych </a:t>
            </a:r>
            <a:r>
              <a:rPr lang="pl-PL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określonych w wykazie efektów rzeczowych i usług, stanowiącym załącznik do umowy o dofinansowanie.</a:t>
            </a:r>
          </a:p>
        </p:txBody>
      </p:sp>
      <p:grpSp>
        <p:nvGrpSpPr>
          <p:cNvPr id="6" name="Grupa 5"/>
          <p:cNvGrpSpPr/>
          <p:nvPr/>
        </p:nvGrpSpPr>
        <p:grpSpPr>
          <a:xfrm>
            <a:off x="9438459" y="505381"/>
            <a:ext cx="2182736" cy="324000"/>
            <a:chOff x="6607830" y="1615252"/>
            <a:chExt cx="2182736" cy="324000"/>
          </a:xfrm>
        </p:grpSpPr>
        <p:pic>
          <p:nvPicPr>
            <p:cNvPr id="7" name="Obraz 6"/>
            <p:cNvPicPr>
              <a:picLocks noChangeAspect="1"/>
            </p:cNvPicPr>
            <p:nvPr/>
          </p:nvPicPr>
          <p:blipFill>
            <a:blip r:embed="rId3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50000"/>
                      </a14:imgEffect>
                      <a14:imgEffect>
                        <a14:saturation sat="4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07830" y="1615252"/>
              <a:ext cx="1417883" cy="324000"/>
            </a:xfrm>
            <a:prstGeom prst="rect">
              <a:avLst/>
            </a:prstGeom>
          </p:spPr>
        </p:pic>
        <p:pic>
          <p:nvPicPr>
            <p:cNvPr id="8" name="Obraz 7"/>
            <p:cNvPicPr>
              <a:picLocks noChangeAspect="1"/>
            </p:cNvPicPr>
            <p:nvPr/>
          </p:nvPicPr>
          <p:blipFill>
            <a:blip r:embed="rId5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25713" y="1615252"/>
              <a:ext cx="764853" cy="324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23620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1536</TotalTime>
  <Words>1718</Words>
  <Application>Microsoft Office PowerPoint</Application>
  <PresentationFormat>Panoramiczny</PresentationFormat>
  <Paragraphs>116</Paragraphs>
  <Slides>21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21</vt:i4>
      </vt:variant>
    </vt:vector>
  </HeadingPairs>
  <TitlesOfParts>
    <vt:vector size="27" baseType="lpstr">
      <vt:lpstr>Arial</vt:lpstr>
      <vt:lpstr>Calibri</vt:lpstr>
      <vt:lpstr>Calibri Light</vt:lpstr>
      <vt:lpstr>Times New Roman</vt:lpstr>
      <vt:lpstr>Wingdings</vt:lpstr>
      <vt:lpstr>Motyw pakietu Office</vt:lpstr>
      <vt:lpstr>Warszawa, 28 maja 2021 r.</vt:lpstr>
      <vt:lpstr>Umowa o dofinansowanie – założenia ogólne</vt:lpstr>
      <vt:lpstr>Wygaśnięcie umowy (§ 5 ust. 3 i 4 umowy)</vt:lpstr>
      <vt:lpstr>Rozliczenie zadania</vt:lpstr>
      <vt:lpstr>Rozliczenie zadania</vt:lpstr>
      <vt:lpstr>Rozliczenie zadania</vt:lpstr>
      <vt:lpstr>Rozliczenie zadania</vt:lpstr>
      <vt:lpstr>Wybrane zobowiązania Beneficjenta</vt:lpstr>
      <vt:lpstr>Wybrane zobowiązania Beneficjenta</vt:lpstr>
      <vt:lpstr>Wybrane zobowiązania Beneficjenta</vt:lpstr>
      <vt:lpstr>Wybrane zobowiązania Beneficjenta</vt:lpstr>
      <vt:lpstr>Wybrane zobowiązania Beneficjenta</vt:lpstr>
      <vt:lpstr>Wybrane zobowiązania Beneficjenta</vt:lpstr>
      <vt:lpstr>Wybrane zobowiązania Beneficjenta</vt:lpstr>
      <vt:lpstr>Wybrane zobowiązania Beneficjenta</vt:lpstr>
      <vt:lpstr>Wybrane zobowiązania Beneficjenta</vt:lpstr>
      <vt:lpstr>Wybrane zobowiązania Beneficjenta</vt:lpstr>
      <vt:lpstr>Zwrot niewykorzystanego dofinansowania</vt:lpstr>
      <vt:lpstr>Kary umowne</vt:lpstr>
      <vt:lpstr>Postępowania przetargowe</vt:lpstr>
      <vt:lpstr>DZIĘKUJEMY ZA UWAGĘ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Projekty przewidziane w ramach programu „Mazowieckie – historia Niepodległości</dc:title>
  <dc:creator>Igor Piwowarski</dc:creator>
  <cp:lastModifiedBy>Katarzyna Harmata</cp:lastModifiedBy>
  <cp:revision>186</cp:revision>
  <cp:lastPrinted>2021-05-28T07:49:46Z</cp:lastPrinted>
  <dcterms:created xsi:type="dcterms:W3CDTF">2018-04-20T14:47:56Z</dcterms:created>
  <dcterms:modified xsi:type="dcterms:W3CDTF">2021-05-28T10:22:24Z</dcterms:modified>
</cp:coreProperties>
</file>