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78" r:id="rId3"/>
    <p:sldId id="282" r:id="rId4"/>
    <p:sldId id="283" r:id="rId5"/>
    <p:sldId id="284" r:id="rId6"/>
    <p:sldId id="285" r:id="rId7"/>
    <p:sldId id="298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9" r:id="rId16"/>
    <p:sldId id="294" r:id="rId17"/>
    <p:sldId id="295" r:id="rId18"/>
    <p:sldId id="296" r:id="rId19"/>
    <p:sldId id="297" r:id="rId20"/>
    <p:sldId id="300" r:id="rId21"/>
    <p:sldId id="281" r:id="rId22"/>
  </p:sldIdLst>
  <p:sldSz cx="12192000" cy="6858000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2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891" y="0"/>
            <a:ext cx="294502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13667-EA44-4221-90DD-13D2E25EF553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3" y="4779081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4274"/>
            <a:ext cx="294502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891" y="9434274"/>
            <a:ext cx="294502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77954-9418-497D-9FD1-FB2479D051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46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B68E-3929-44A3-B675-E1BE44FBF6C6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3B4E-0246-4B30-8CD8-45F161FFB5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88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DEB7-5C51-454F-B5F8-B70FC643321E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6DAD-406F-4E05-B9F0-57CDD544B1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88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AFC1-B698-496F-935B-31F897EBC07D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130-9FBC-4668-80FF-5E38059077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06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4E5E-CED5-40E1-B5F2-0F9BA710EC68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3C8E-7ED6-47F3-ABDF-EC414E056E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33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80044-C61B-441D-A068-E439AF4F19C8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29FE-0AF9-4ABB-A17D-15177860FC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96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A49E-4033-4A80-9367-9FF712F3C2D9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EBC1-EA51-4D80-8CCF-357F035FAC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51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AD81-82F8-454B-BFC0-C78090D4962C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EC06-D6A8-4AD7-9E5C-84CEEA055F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83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B8AA-6884-4A3C-A9F7-D7108382C89B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16FC9-B80D-46AF-A636-4E80169200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321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F584-87C9-4E28-BCB0-CECB419A3C72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D62C-5B79-4DC4-A89E-3899AA2320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41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1649-CCBE-4434-B59E-7BE2F0CBE1C9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D53E-BB3C-4A27-B42D-FE48A135AE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73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4B2-3636-429B-9FEE-868F43DB215B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6E544-12B1-4D4E-A603-1340D94246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27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Edytuj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4B3492-AD0F-4706-AE2D-262BCCBB91B0}" type="datetimeFigureOut">
              <a:rPr lang="pl-PL" smtClean="0"/>
              <a:pPr>
                <a:defRPr/>
              </a:pPr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B1CAF0-5093-4C68-A96B-76FCE7EA98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FC6CCA2-895E-492E-AAD5-CFE200E96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113" y="5736922"/>
            <a:ext cx="8623300" cy="68893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Warszawa, 28 maja 2021 r.</a:t>
            </a:r>
          </a:p>
        </p:txBody>
      </p:sp>
      <p:sp>
        <p:nvSpPr>
          <p:cNvPr id="2" name="Podtytuł 1">
            <a:extLst>
              <a:ext uri="{FF2B5EF4-FFF2-40B4-BE49-F238E27FC236}">
                <a16:creationId xmlns:a16="http://schemas.microsoft.com/office/drawing/2014/main" id="{0916EA81-D6E9-46A5-98C6-229098A00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177935"/>
            <a:ext cx="12192000" cy="3934766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SPOTKANIE </a:t>
            </a:r>
            <a:br>
              <a:rPr lang="pl-PL" sz="4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INFORMACYJNO - SZKOLENIOWE</a:t>
            </a:r>
            <a:br>
              <a:rPr lang="pl-PL" sz="4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dotyczące realizacji umieszczonych na listach podstawowych zadań rekomendowanych </a:t>
            </a:r>
            <a:br>
              <a:rPr lang="pl-PL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dofinansowania w ramach RFRD</a:t>
            </a:r>
            <a:endParaRPr lang="pl-PL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11" y="225194"/>
            <a:ext cx="5433233" cy="117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a 5"/>
          <p:cNvGrpSpPr/>
          <p:nvPr/>
        </p:nvGrpSpPr>
        <p:grpSpPr>
          <a:xfrm>
            <a:off x="7754987" y="525678"/>
            <a:ext cx="3879739" cy="576000"/>
            <a:chOff x="6607829" y="1615251"/>
            <a:chExt cx="3879739" cy="576000"/>
          </a:xfrm>
        </p:grpSpPr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29" y="1615251"/>
              <a:ext cx="2520000" cy="575844"/>
            </a:xfrm>
            <a:prstGeom prst="rect">
              <a:avLst/>
            </a:prstGeom>
          </p:spPr>
        </p:pic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7829" y="1615251"/>
              <a:ext cx="1359739" cy="576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4) oraz ust. 2 i 3 umowy]</a:t>
            </a:r>
            <a:endParaRPr lang="pl-PL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Przekazanie drogi/dróg objętych zadaniem do użytkowania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terminie wskazanym w § 3 ust. 1 pkt 4) umowy.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oddania drogi/dróg objętych zadaniem do użytkowania może zostać zmieniony, z zastrzeżeniem, że jego wydłużenie może nastąpić wyłącznie z przyczyn obiektywnych.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Poprzez przekazanie drogi/dróg objętych zadaniem do użytkowania rozumie się przekazanie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użytkowania wszystkich elementów drogi, zgodnie z przepisami UPB i rozporządzeniami.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Nieprzekazanie drogi/dróg objętych dofinansowaniem do 90 dni od daty określonej w umowie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dofinansowanie oznacza kolejność zwrotu dofinansowania jako wykorzystanego niezgodnie z przeznaczeniem. 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19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5) oraz § 2 ust. 8 umowy]</a:t>
            </a:r>
            <a:endParaRPr lang="pl-PL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 dofinansowania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później niż w terminie 30 dni od daty otrzymania przez Beneficjenta lub jednostkę realizującą poprawnie wystawionej ostatniej faktury za wykonane zadanie, lub w terminie 30 dni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daty otrzymania dofinansowania, z zastrzeżeniem § 2 ust. 8. 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przywołanym § 2 ust. 8 umowy wykorzystanie dofinansowania powinno nastąpić: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zadania wieloletnie - do 31 grudnia ostatniego roku, w którym przewidziano przekazanie dofinansowania,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zadania jednoroczne zrealizowane do 31 grudnia 2021 r. – do 31 stycznia 2022 r.,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zadania jednoroczne </a:t>
            </a:r>
            <a:r>
              <a:rPr lang="pl-PL" sz="20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realiozowane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roku 2021 oraz 2022 – do 31 grudnia 2022 r.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111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6) umowy]</a:t>
            </a:r>
            <a:endParaRPr lang="pl-PL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Dokonanie zapłaty za koszty zadania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zachowaniem terminów wynikających z zawartych umów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Wykonawcami.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28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10) umowy]</a:t>
            </a: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Zaliczenie drogi objętej zadaniem do właściwej kategorii dróg publicznych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zgodnie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postanowieniami UDP, w terminie 12 miesięcy od dnia zatwierdzenia rozliczenia dofinansowania,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gdy droga objęta zadaniem nie była drogą publiczną, a zadanie miało na celu osiągnięcie parametrów właściwych dla drogi publicznej i następnie zaliczenie jej do właściwej kategorii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niezwłocznego przekazania stosownej uchwały rady gminy lub powiatu.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Niewypełnienie powyższego obowiązku wiąże się z koniecznością zwrotu dofinansowania jako wykorzystanego niezgodnie z przeznaczeniem.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188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  <a:noFill/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Podmioty realizujące zadania finansowane lub dofinansowane z budżetu państwa lub z państwowych funduszy celowych są obowiązane do podejmowania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działań informacyjnych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dotyczących tego finansowania lub dofinansowania, przy wykorzystaniu różnych form i metod komunikacji.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1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[Ustawa z dnia 27 sierpnia 2009 r. o finansach publicznych (</a:t>
            </a:r>
            <a:r>
              <a:rPr lang="pl-PL" sz="18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Dz. U. z 2021 r. poz. 305]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11) umowy]</a:t>
            </a:r>
            <a:endParaRPr lang="pl-PL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umieszczenia na drodze objętej zadaniem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przez okres nie krótszy niż 5 lat od dnia oddania zadania do użytkowania,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tablicy informacyjnej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podejmowania innych działań informacyjnych  zgodnie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ustanowionymi przez ministra właściwego do spraw transportu wytycznymi w tym zakresie.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do wytycznych Ministra Infrastruktury: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1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[https://www.gov.pl/web/infrastruktura/rzadowy-fundusz-rozwoju-drog---dawniej-fundusz-drog-samorządowych]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010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12) umowy]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systematycznego monitorowania przebiegu realizacji zadania oraz niezwłocznego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informowania Wojewody o zaistniałych nieprawidłowościach, problemach lub zmianach w realizacji zadania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 również o zamiarze zaprzestania jego realizacji.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[informowanie m. in. o zawartych aneksach do umów z Wykonawcami dotyczących np. zmian terminów, robót zamiennych, dodatkowych itp.]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360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13) umowy]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Przedkładanie Wojewodzie raz na kwartał kalendarzowy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informacji o stanie realizacji zadania </a:t>
            </a: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(załącznik nr 5 do umowy).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Pierwsza informacja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w terminie do dziesiątego dnia kwartału następującego po kwartale, w którym nastąpiło przekazanie dofinansowania.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Kolejne informacje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w terminie do dziesiątego dnia kwartału następującego po kwartale, którego dotyczy składana informacja.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przedkładania informacji o stanie realizacji zadania upływa z dniem złożenia sprawozdania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realizacji zadania. 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informacji należy dołączać dokumenty przedstawiające historię wykonanych operacji finansowych na rachunku bankowym dedykowanym do obsługi środków RFRD za okres którego dotyczy informacja, oraz wyciąg bankowy potwierdzający dokonanie zwrotu odsetek.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146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15) umowy]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zwrotu odsetek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zgromadzonych na rachunku bankowym dedykowanym do obsługi środków RFRD.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Zwrotu ww. odsetek należy dokonywać co najmniej raz na kwartał kalendarzowy.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Pierwszy zwrot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począwszy od kwartału następującego po kwartale, w którym nastąpiło przekazanie dofinansowania.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Ostatni zwrot -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najpóźniej w terminie do 5 dnia następnego miesiąca po dniu wykorzystania dofinansowania. 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odsetek naliczonych po dacie wykorzystania dofinansowania, ich zwrot powinien nastąpić w terminie do 5 dni roboczych, od dnia ich naliczenia. 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30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Zwrot niewykorzystanego dofinansowania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6" y="3576074"/>
            <a:ext cx="11055929" cy="187707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Beneficjent zobowiązuje się do zwrotu niewykorzystanej kwoty dofinansowania w terminie 5 dni od dnia wykorzystania dofinansowania.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062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Kary umowne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  <a:noFill/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naliczenia przez Beneficjenta lub jednostkę realizującą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kary umownej Wykonawcy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Beneficjent niezwłocznie po zapłaceniu kary przez Wykonawcę przekaże na rachunek bankowy dysponenta funduszu,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którego zostało przekazane dofinansowanie część otrzymanej od Wykonawcy kary, w kwocie obliczonej zgodnie z metodologią opisaną w § 6 ust. 3 umowy.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przestrzegania zapisów umów zawartych z wykonawcami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Powyższe jest niezbędne zwłaszcza w zakresie terminu wykonania przedmiotu umowy. Jest to istotne w szczególności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kontekście konieczności ewentualnego naliczenia wykonawcy kar umownych za nieterminowe wykonanie zadania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 dalszej kolejności wynikającego z § 3 ust. 6 umowy o dofinansowanie spoczywającego na Beneficjencie obowiązku zwrotu części otrzymanych kar. Powyższe zagadnienie każdorazowo jest weryfikowane na etapie rozliczania zadania. Należy stosować precyzyjne zapisy umów z wykonawcami, tak aby nie budziły żadnych wątpliwości odnośnie do ich interpretacji.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54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Umowa o dofinansowanie </a:t>
            </a:r>
            <a:r>
              <a:rPr lang="pl-PL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założenia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lnSpcReduction="10000"/>
          </a:bodyPr>
          <a:lstStyle/>
          <a:p>
            <a:pPr marL="266700" indent="-2667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 niezbędne do zawarcia umowy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tym m. in.:</a:t>
            </a:r>
          </a:p>
          <a:p>
            <a:pPr marL="542925" lvl="1" indent="-26670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‣"/>
              <a:defRPr/>
            </a:pPr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o otwarciu rachunku, który powinien być rachunkiem odrębnym, </a:t>
            </a:r>
            <a:b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dedykowanym wyłącznie do obsługi środków Funduszu;</a:t>
            </a:r>
          </a:p>
          <a:p>
            <a:pPr marL="542925" lvl="1" indent="-26670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‣"/>
              <a:defRPr/>
            </a:pPr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o zabezpieczaniu wkładu własnego.</a:t>
            </a:r>
          </a:p>
          <a:p>
            <a:pPr marL="266700" indent="-2667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Terminy zawierania umów o dofinansowanie</a:t>
            </a:r>
          </a:p>
          <a:p>
            <a:pPr marL="266700" indent="-2667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Kwota dofinansowania jaka zostanie wskazana w umowie</a:t>
            </a: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[maksymalną kwotę i poziom dofinansowania określa § 2 ust. 1 i 2 umowy]</a:t>
            </a:r>
          </a:p>
          <a:p>
            <a:pPr marL="266700" indent="-2667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Terminy wypłaty dofinansowania</a:t>
            </a:r>
          </a:p>
          <a:p>
            <a:pPr marL="534988" algn="just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‣"/>
              <a:defRPr/>
            </a:pPr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zawarciu umów z wykonawcami, z uwzględnieniem harmonogramu płatności (część II oświadczenia </a:t>
            </a:r>
            <a:b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zawartych umowach z wykonawcami).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przetargowe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6" y="3576074"/>
            <a:ext cx="11055929" cy="1877075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Zwracamy szczególną uwagę na konieczność sprawnego przeprowadzania postępowań przetargowych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pełny zakres rzeczowy zadań zakwalifikowanych do dofinansowania.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Powyższe niezbędne jest dla zapewnienia efektywnego wykorzystania alokacji przyznanej dla województwa mazowieckiego na rok 2021 i dofinansowania zadań umieszczonych na listach rezerwowych.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827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C99F48-374E-482A-8377-580C67A50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303206"/>
            <a:ext cx="12192000" cy="6775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325B87-717C-4959-8927-C27172712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323897"/>
            <a:ext cx="12192000" cy="3010229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KATARZYNA HARMATA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Biura Rozwoju i Inwestycji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www.gov.pl/web/uw-mazowiecki/biuro-rozwoju-i-inwestycji</a:t>
            </a:r>
            <a:b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Mazowiecki Urząd Wojewódzki w Warszawie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7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pl. Bankowy 3/5, 00-950 Warszawa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www.gov.pl/web/uw-mazowiecki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15" y="680538"/>
            <a:ext cx="4978445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Wygaśnięcie umowy </a:t>
            </a:r>
            <a:r>
              <a:rPr lang="pl-PL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(§ 5 ust. 3 i 4 umowy)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5 ust. 3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Umowa o dofinansowanie wygasa z mocy prawa, na podstawie art. 28 ust. 7 URFRD, jeśli Beneficjent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rozpocznie w terminie 30 dni od dnia jej zawarcia:</a:t>
            </a:r>
          </a:p>
          <a:p>
            <a:pPr marL="457200" lvl="1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robót budowlanych w celu realizacji zadania - w przypadku gdy na roboty te nie jest prowadzone postępowanie o udzielenie zamówienia publicznego;</a:t>
            </a:r>
          </a:p>
          <a:p>
            <a:pPr marL="457200" lvl="1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postępowania o udzielenie zamówienia publicznego na realizację zadania objętego wnioskiem o dofinansowanie, o którym mowa </a:t>
            </a:r>
            <a:br>
              <a:rPr lang="pl-PL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art. 23 ust. 1 URFRD - w pozostałych przypadkach.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5 ust. 4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zadań jednorocznych, umowa o dofinansowanie wygasa z mocy prawa na podstawie art. 28 ust. 8 URFRD, jeżeli Beneficjent w terminie do 15 grudnia 2021 r. nie zawrze umowy na jego realizację.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[należy rozumieć umowy na pełny zakres zadania]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620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Rozliczenie zadania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6" y="3226939"/>
            <a:ext cx="11055929" cy="2999293"/>
          </a:xfrm>
          <a:noFill/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Zatwierdzenie przez wojewodę rozliczenia dofinansowania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zakresach rzeczowym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finansowym, powinno nastąpić 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terminie 30 dni od dnia jego przekazania przez wnioskodawcę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Niezłożenie ewentualnych wyjaśnień lub nieusunięcie stwierdzonych nieprawidłowości powoduje odmowę zatwierdzenia rozliczenia.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77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Rozliczenie zadania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Rozliczenie przekazanego dofinansowania następuje poprzez weryfikację złożonego przez Beneficjenta sprawozdania z realizacji zadania (załącznik nr 4 do umowy).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należy złożyć nie później niż </a:t>
            </a:r>
            <a:r>
              <a:rPr lang="pl-PL" sz="2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terminie 60 dni od dnia, w którym dokonana została ostatnia płatność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związana z zadaniem.</a:t>
            </a:r>
          </a:p>
        </p:txBody>
      </p:sp>
    </p:spTree>
    <p:extLst>
      <p:ext uri="{BB962C8B-B14F-4D97-AF65-F5344CB8AC3E}">
        <p14:creationId xmlns:p14="http://schemas.microsoft.com/office/powerpoint/2010/main" val="214418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Rozliczenie zadania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Wymagane załączniki:</a:t>
            </a: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9125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 potwierdzające dokonanie odbioru robót budowlanych,</a:t>
            </a:r>
            <a:endParaRPr lang="pl-PL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9125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potwierdzający osiągnięcie efektów rzeczowych.</a:t>
            </a:r>
          </a:p>
          <a:p>
            <a:pPr marL="630238" lvl="1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 umowę o dofinansowanie zawarto przed zakończeniem zadania, wymagane dokumenty powinny zostać podpisane przez Beneficjenta oraz Wykonawcę </a:t>
            </a:r>
            <a:b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kierownika budowy.</a:t>
            </a:r>
          </a:p>
        </p:txBody>
      </p:sp>
    </p:spTree>
    <p:extLst>
      <p:ext uri="{BB962C8B-B14F-4D97-AF65-F5344CB8AC3E}">
        <p14:creationId xmlns:p14="http://schemas.microsoft.com/office/powerpoint/2010/main" val="37059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Rozliczenie zadania</a:t>
            </a:r>
            <a:endParaRPr lang="pl-PL" sz="4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Wymagane załączniki cd.:</a:t>
            </a: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9125" lvl="1" indent="-34290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potwierdzający oddanie zadania do użytkowania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jeżeli oddanie zadania do użytkowania nastąpiło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dnia sporządzenia sprawozdania;</a:t>
            </a:r>
          </a:p>
          <a:p>
            <a:pPr marL="619125" lvl="1" indent="-34290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wyciągi bankowe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potwierdzające wykorzystanie dofinansowania oraz dokonanie zapłaty za koszty zadania na rzecz wykonawcy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środków własnych;</a:t>
            </a:r>
          </a:p>
          <a:p>
            <a:pPr marL="619125" lvl="1" indent="-34290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przedstawiający historię wykonanych operacji finansowych na rachunku dedykowanym do obsługi środków Funduszu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okres z dnia otrzymania dofinansowania, do dnia wykorzystania dofinansowania lub dnia dokonania ostatniego na dzień złożenia sprawozdania z realizacji zadania zwrotu odsetek.</a:t>
            </a:r>
          </a:p>
          <a:p>
            <a:pPr marL="630238" lvl="1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dołączenia dokumentów, uznaje się za wypełniony w całości lub w części, jeżeli dokumenty przedstawiające historię wykonanych operacji na rachunku bankowym dedykowanym do obsługi środków RFRD przedłożono odpowiednio za cały lub za część wymaganego okresu wraz z informacjami kwartalnymi o stanie realizacji zadania.</a:t>
            </a:r>
          </a:p>
          <a:p>
            <a:pPr marL="619125" lvl="1" indent="-34290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dokumentów potwierdzających wywiązanie się z obowiązków informacyjnych określonych w § 3 ust. 1 pkt 11).</a:t>
            </a:r>
          </a:p>
          <a:p>
            <a:pPr marL="0" lvl="1" indent="276225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Wojewoda zastrzega sobie prawo żądania dołączenia do sprawozdania z realizacji zadania dokumentów innych </a:t>
            </a:r>
            <a:b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niż wymienione w umowie.</a:t>
            </a:r>
          </a:p>
        </p:txBody>
      </p:sp>
    </p:spTree>
    <p:extLst>
      <p:ext uri="{BB962C8B-B14F-4D97-AF65-F5344CB8AC3E}">
        <p14:creationId xmlns:p14="http://schemas.microsoft.com/office/powerpoint/2010/main" val="240258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1) i 2) umowy]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Pokrycie ze środków własnych części kosztów kwalifikowanych oraz wszelkich kosztów niekwalifikowanych zadania.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własne:</a:t>
            </a:r>
          </a:p>
          <a:p>
            <a:pPr lvl="1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pokrycie kosztów kwalifikowanych należy wydatkować zgodnie ze wskazaną w umowie klasyfikacją budżetową.</a:t>
            </a:r>
          </a:p>
          <a:p>
            <a:pPr lvl="1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mogą pochodzić z budżetu państwa ani z budżetu Unii Europejskiej.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165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5" y="292248"/>
            <a:ext cx="3240000" cy="8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E82CD164-5AAF-4785-9F42-52FD8722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6" y="1381125"/>
            <a:ext cx="11055929" cy="95475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zobowiązania Beneficjenta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DD805-FE9C-4184-9743-7B28A19D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561921"/>
            <a:ext cx="11055929" cy="375315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[§ 3 ust. 1 pkt 3) umowy]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b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Osiągnięcie efektów rzeczowych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określonych w wykazie efektów rzeczowych i usług, stanowiącym załącznik do umowy o dofinansowanie.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438459" y="505381"/>
            <a:ext cx="2182736" cy="324000"/>
            <a:chOff x="6607830" y="1615252"/>
            <a:chExt cx="2182736" cy="324000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830" y="1615252"/>
              <a:ext cx="1417883" cy="324000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13" y="1615252"/>
              <a:ext cx="764853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362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1718</Words>
  <Application>Microsoft Office PowerPoint</Application>
  <PresentationFormat>Panoramiczny</PresentationFormat>
  <Paragraphs>116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Motyw pakietu Office</vt:lpstr>
      <vt:lpstr>Warszawa, 28 maja 2021 r.</vt:lpstr>
      <vt:lpstr>Umowa o dofinansowanie – założenia ogólne</vt:lpstr>
      <vt:lpstr>Wygaśnięcie umowy (§ 5 ust. 3 i 4 umowy)</vt:lpstr>
      <vt:lpstr>Rozliczenie zadania</vt:lpstr>
      <vt:lpstr>Rozliczenie zadania</vt:lpstr>
      <vt:lpstr>Rozliczenie zadania</vt:lpstr>
      <vt:lpstr>Rozliczenie zadania</vt:lpstr>
      <vt:lpstr>Wybrane zobowiązania Beneficjenta</vt:lpstr>
      <vt:lpstr>Wybrane zobowiązania Beneficjenta</vt:lpstr>
      <vt:lpstr>Wybrane zobowiązania Beneficjenta</vt:lpstr>
      <vt:lpstr>Wybrane zobowiązania Beneficjenta</vt:lpstr>
      <vt:lpstr>Wybrane zobowiązania Beneficjenta</vt:lpstr>
      <vt:lpstr>Wybrane zobowiązania Beneficjenta</vt:lpstr>
      <vt:lpstr>Wybrane zobowiązania Beneficjenta</vt:lpstr>
      <vt:lpstr>Wybrane zobowiązania Beneficjenta</vt:lpstr>
      <vt:lpstr>Wybrane zobowiązania Beneficjenta</vt:lpstr>
      <vt:lpstr>Wybrane zobowiązania Beneficjenta</vt:lpstr>
      <vt:lpstr>Zwrot niewykorzystanego dofinansowania</vt:lpstr>
      <vt:lpstr>Kary umowne</vt:lpstr>
      <vt:lpstr>Postępowania przetargowe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przewidziane w ramach programu „Mazowieckie – historia Niepodległości</dc:title>
  <dc:creator>Igor Piwowarski</dc:creator>
  <cp:lastModifiedBy>Katarzyna Harmata</cp:lastModifiedBy>
  <cp:revision>186</cp:revision>
  <cp:lastPrinted>2021-05-28T07:49:46Z</cp:lastPrinted>
  <dcterms:created xsi:type="dcterms:W3CDTF">2018-04-20T14:47:56Z</dcterms:created>
  <dcterms:modified xsi:type="dcterms:W3CDTF">2021-05-28T10:22:24Z</dcterms:modified>
</cp:coreProperties>
</file>