
<file path=[Content_Types].xml><?xml version="1.0" encoding="utf-8"?>
<Types xmlns="http://schemas.openxmlformats.org/package/2006/content-types">
  <Default Extension="png" ContentType="image/png"/>
  <Default Extension="svg" ContentType="image/svg+xml"/>
  <Default Extension="jpeg" ContentType="image/jpeg"/>
  <Default Extension="vtt" ContentType="text/vtt"/>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353" r:id="rId5"/>
    <p:sldId id="356" r:id="rId6"/>
    <p:sldId id="349" r:id="rId7"/>
    <p:sldId id="351" r:id="rId8"/>
    <p:sldId id="352" r:id="rId9"/>
    <p:sldId id="331" r:id="rId10"/>
    <p:sldId id="332" r:id="rId11"/>
    <p:sldId id="361" r:id="rId12"/>
    <p:sldId id="354" r:id="rId13"/>
    <p:sldId id="362" r:id="rId14"/>
    <p:sldId id="363" r:id="rId15"/>
    <p:sldId id="336" r:id="rId16"/>
    <p:sldId id="286" r:id="rId17"/>
    <p:sldId id="285" r:id="rId18"/>
    <p:sldId id="337" r:id="rId19"/>
    <p:sldId id="364" r:id="rId20"/>
    <p:sldId id="339" r:id="rId21"/>
    <p:sldId id="340" r:id="rId22"/>
    <p:sldId id="341" r:id="rId23"/>
    <p:sldId id="365" r:id="rId24"/>
    <p:sldId id="343" r:id="rId25"/>
    <p:sldId id="344" r:id="rId26"/>
    <p:sldId id="345" r:id="rId27"/>
    <p:sldId id="366" r:id="rId28"/>
    <p:sldId id="288" r:id="rId29"/>
    <p:sldId id="290" r:id="rId30"/>
    <p:sldId id="289" r:id="rId31"/>
    <p:sldId id="292" r:id="rId32"/>
    <p:sldId id="298" r:id="rId33"/>
    <p:sldId id="358" r:id="rId34"/>
    <p:sldId id="295" r:id="rId35"/>
    <p:sldId id="296" r:id="rId36"/>
    <p:sldId id="297"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8" r:id="rId50"/>
    <p:sldId id="311" r:id="rId51"/>
    <p:sldId id="313" r:id="rId52"/>
    <p:sldId id="314" r:id="rId53"/>
    <p:sldId id="315" r:id="rId54"/>
    <p:sldId id="367" r:id="rId55"/>
    <p:sldId id="312" r:id="rId56"/>
    <p:sldId id="359" r:id="rId57"/>
    <p:sldId id="360" r:id="rId5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F07D72-8DB8-F2C6-DE56-650CC54492AA}" name="Przemysław Antkowiak ŚZGiP" initials="PA" userId="S::pantkowiak@silesia.org.pl::9a9b63a0-811e-4d65-8366-1c23fdca15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lwia Uchnast-Gara" initials="SU" lastIdx="1" clrIdx="0">
    <p:extLst>
      <p:ext uri="{19B8F6BF-5375-455C-9EA6-DF929625EA0E}">
        <p15:presenceInfo xmlns:p15="http://schemas.microsoft.com/office/powerpoint/2012/main" userId="31f2c514e44e6b0e" providerId="Windows Live"/>
      </p:ext>
    </p:extLst>
  </p:cmAuthor>
  <p:cmAuthor id="2" name="Przemysław Antkowiak ŚZGiP" initials="PA" lastIdx="2" clrIdx="1">
    <p:extLst>
      <p:ext uri="{19B8F6BF-5375-455C-9EA6-DF929625EA0E}">
        <p15:presenceInfo xmlns:p15="http://schemas.microsoft.com/office/powerpoint/2012/main" userId="S::pantkowiak@silesia.org.pl::9a9b63a0-811e-4d65-8366-1c23fdca15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8721" autoAdjust="0"/>
  </p:normalViewPr>
  <p:slideViewPr>
    <p:cSldViewPr snapToGrid="0">
      <p:cViewPr varScale="1">
        <p:scale>
          <a:sx n="52" d="100"/>
          <a:sy n="52" d="100"/>
        </p:scale>
        <p:origin x="1024" y="48"/>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zemysław Antkowiak ŚZGiP" userId="9a9b63a0-811e-4d65-8366-1c23fdca1525" providerId="ADAL" clId="{276149EB-3FB8-40E5-A6A8-E409C57E028A}"/>
    <pc:docChg chg="custSel modSld">
      <pc:chgData name="Przemysław Antkowiak ŚZGiP" userId="9a9b63a0-811e-4d65-8366-1c23fdca1525" providerId="ADAL" clId="{276149EB-3FB8-40E5-A6A8-E409C57E028A}" dt="2024-12-03T12:05:49.891" v="421" actId="20577"/>
      <pc:docMkLst>
        <pc:docMk/>
      </pc:docMkLst>
      <pc:sldChg chg="addSp delSp modSp mod">
        <pc:chgData name="Przemysław Antkowiak ŚZGiP" userId="9a9b63a0-811e-4d65-8366-1c23fdca1525" providerId="ADAL" clId="{276149EB-3FB8-40E5-A6A8-E409C57E028A}" dt="2024-11-27T10:03:10.560" v="410" actId="962"/>
        <pc:sldMkLst>
          <pc:docMk/>
          <pc:sldMk cId="1653351128" sldId="354"/>
        </pc:sldMkLst>
        <pc:spChg chg="ord">
          <ac:chgData name="Przemysław Antkowiak ŚZGiP" userId="9a9b63a0-811e-4d65-8366-1c23fdca1525" providerId="ADAL" clId="{276149EB-3FB8-40E5-A6A8-E409C57E028A}" dt="2024-11-27T09:59:11.064" v="21" actId="13244"/>
          <ac:spMkLst>
            <pc:docMk/>
            <pc:sldMk cId="1653351128" sldId="354"/>
            <ac:spMk id="4" creationId="{7206D0B6-CA4D-2E41-36E9-059937DEF2D1}"/>
          </ac:spMkLst>
        </pc:spChg>
        <pc:picChg chg="mod ord">
          <ac:chgData name="Przemysław Antkowiak ŚZGiP" userId="9a9b63a0-811e-4d65-8366-1c23fdca1525" providerId="ADAL" clId="{276149EB-3FB8-40E5-A6A8-E409C57E028A}" dt="2024-11-27T10:00:03.048" v="28" actId="1076"/>
          <ac:picMkLst>
            <pc:docMk/>
            <pc:sldMk cId="1653351128" sldId="354"/>
            <ac:picMk id="8" creationId="{39824726-827C-7231-A4DD-7132214CA94C}"/>
          </ac:picMkLst>
        </pc:picChg>
        <pc:picChg chg="add mod ord">
          <ac:chgData name="Przemysław Antkowiak ŚZGiP" userId="9a9b63a0-811e-4d65-8366-1c23fdca1525" providerId="ADAL" clId="{276149EB-3FB8-40E5-A6A8-E409C57E028A}" dt="2024-11-27T10:03:10.560" v="410" actId="962"/>
          <ac:picMkLst>
            <pc:docMk/>
            <pc:sldMk cId="1653351128" sldId="354"/>
            <ac:picMk id="9" creationId="{45C46CD2-07E2-FCFB-05E5-3731F66FC91D}"/>
          </ac:picMkLst>
        </pc:picChg>
      </pc:sldChg>
      <pc:sldChg chg="modSp mod">
        <pc:chgData name="Przemysław Antkowiak ŚZGiP" userId="9a9b63a0-811e-4d65-8366-1c23fdca1525" providerId="ADAL" clId="{276149EB-3FB8-40E5-A6A8-E409C57E028A}" dt="2024-12-03T12:05:49.891" v="421" actId="20577"/>
        <pc:sldMkLst>
          <pc:docMk/>
          <pc:sldMk cId="1921546760" sldId="362"/>
        </pc:sldMkLst>
        <pc:spChg chg="mod">
          <ac:chgData name="Przemysław Antkowiak ŚZGiP" userId="9a9b63a0-811e-4d65-8366-1c23fdca1525" providerId="ADAL" clId="{276149EB-3FB8-40E5-A6A8-E409C57E028A}" dt="2024-12-03T12:05:49.891" v="421" actId="20577"/>
          <ac:spMkLst>
            <pc:docMk/>
            <pc:sldMk cId="1921546760" sldId="362"/>
            <ac:spMk id="3" creationId="{62B0D5D1-DE78-0ED6-380A-CEE0CF1B0B3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HP\Documents\DOST&#280;PNO&#346;&#262;%20SAMORZ&#260;D&#211;W\Benchmarking_dost&#281;pno&#347;&#263;_A_I_K_Cyfrow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026689178245438E-2"/>
          <c:y val="4.5651350321349836E-2"/>
          <c:w val="0.93884095823179259"/>
          <c:h val="0.84041172350760907"/>
        </c:manualLayout>
      </c:layout>
      <c:barChart>
        <c:barDir val="col"/>
        <c:grouping val="clustered"/>
        <c:varyColors val="0"/>
        <c:ser>
          <c:idx val="0"/>
          <c:order val="0"/>
          <c:tx>
            <c:strRef>
              <c:f>Arkusz1!$B$1</c:f>
              <c:strCache>
                <c:ptCount val="1"/>
                <c:pt idx="0">
                  <c:v>Seria 1</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Arkusz1!$A$3:$A$17</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Arkusz1!$B$3:$B$17</c:f>
              <c:numCache>
                <c:formatCode>General</c:formatCode>
                <c:ptCount val="15"/>
                <c:pt idx="0">
                  <c:v>16.149999999999999</c:v>
                </c:pt>
                <c:pt idx="1">
                  <c:v>16.649999999999999</c:v>
                </c:pt>
                <c:pt idx="2">
                  <c:v>17.18</c:v>
                </c:pt>
                <c:pt idx="3">
                  <c:v>17.760000000000002</c:v>
                </c:pt>
                <c:pt idx="4">
                  <c:v>18.37</c:v>
                </c:pt>
                <c:pt idx="5">
                  <c:v>18.989999999999998</c:v>
                </c:pt>
                <c:pt idx="6">
                  <c:v>19.62</c:v>
                </c:pt>
                <c:pt idx="7">
                  <c:v>20.23</c:v>
                </c:pt>
                <c:pt idx="8">
                  <c:v>20.84</c:v>
                </c:pt>
                <c:pt idx="9">
                  <c:v>21.45</c:v>
                </c:pt>
                <c:pt idx="10">
                  <c:v>22.15</c:v>
                </c:pt>
                <c:pt idx="11">
                  <c:v>22.53</c:v>
                </c:pt>
                <c:pt idx="12">
                  <c:v>23.02</c:v>
                </c:pt>
                <c:pt idx="13">
                  <c:v>23.58</c:v>
                </c:pt>
              </c:numCache>
            </c:numRef>
          </c:val>
          <c:extLst xmlns:c16r2="http://schemas.microsoft.com/office/drawing/2015/06/chart">
            <c:ext xmlns:c16="http://schemas.microsoft.com/office/drawing/2014/chart" uri="{C3380CC4-5D6E-409C-BE32-E72D297353CC}">
              <c16:uniqueId val="{00000000-BE49-4C9A-BCA2-9AF1B257F6E9}"/>
            </c:ext>
          </c:extLst>
        </c:ser>
        <c:dLbls>
          <c:dLblPos val="ctr"/>
          <c:showLegendKey val="0"/>
          <c:showVal val="1"/>
          <c:showCatName val="0"/>
          <c:showSerName val="0"/>
          <c:showPercent val="0"/>
          <c:showBubbleSize val="0"/>
        </c:dLbls>
        <c:gapWidth val="219"/>
        <c:overlap val="-27"/>
        <c:axId val="295257824"/>
        <c:axId val="295253904"/>
      </c:barChart>
      <c:catAx>
        <c:axId val="29525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crossAx val="295253904"/>
        <c:crosses val="autoZero"/>
        <c:auto val="1"/>
        <c:lblAlgn val="ctr"/>
        <c:lblOffset val="100"/>
        <c:noMultiLvlLbl val="0"/>
      </c:catAx>
      <c:valAx>
        <c:axId val="295253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crossAx val="2952578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chemeClr val="tx1"/>
          </a:solidFill>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pl-PL" sz="2160" b="1" i="0" u="none" strike="noStrike" kern="1200" spc="0" baseline="0" noProof="0">
                <a:solidFill>
                  <a:sysClr val="windowText" lastClr="000000"/>
                </a:solidFill>
                <a:latin typeface="Calibri" panose="020F0502020204030204" pitchFamily="34" charset="0"/>
                <a:ea typeface="+mn-ea"/>
                <a:cs typeface="Calibri" panose="020F0502020204030204" pitchFamily="34" charset="0"/>
              </a:defRPr>
            </a:pPr>
            <a:r>
              <a:rPr lang="pl-PL" b="1" noProof="0"/>
              <a:t>Czy osobom ze szczególnymi potrzebami zapewniono obsługę </a:t>
            </a:r>
            <a:br>
              <a:rPr lang="pl-PL" b="1" noProof="0"/>
            </a:br>
            <a:r>
              <a:rPr lang="pl-PL" b="1" noProof="0"/>
              <a:t>z wykorzystaniem sposobów/środków wspierających komunikację poprzez</a:t>
            </a:r>
          </a:p>
        </c:rich>
      </c:tx>
      <c:overlay val="0"/>
      <c:spPr>
        <a:noFill/>
        <a:ln>
          <a:noFill/>
        </a:ln>
        <a:effectLst/>
      </c:spPr>
      <c:txPr>
        <a:bodyPr rot="0" spcFirstLastPara="1" vertOverflow="ellipsis" vert="horz" wrap="square" anchor="ctr" anchorCtr="1"/>
        <a:lstStyle/>
        <a:p>
          <a:pPr>
            <a:defRPr lang="pl-PL" sz="2160" b="1" i="0" u="none" strike="noStrike" kern="1200" spc="0" baseline="0" noProof="0">
              <a:solidFill>
                <a:sysClr val="windowText" lastClr="000000"/>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'Informacyjno-komunikacyjna'!$AX$3</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'Informacyjno-komunikacyjna'!$AW$4:$AW$6</c:f>
              <c:strCache>
                <c:ptCount val="3"/>
                <c:pt idx="0">
                  <c:v> przesyłanie wiadomości tekstowych, w tym z wykorzystaniem wiadomości SMS, MMS lub komunikatorów internetowych</c:v>
                </c:pt>
                <c:pt idx="1">
                  <c:v>komunikację audiowizualną, w tym z wykorzystaniem komunikatorów internetowych </c:v>
                </c:pt>
                <c:pt idx="2">
                  <c:v> wykorzystanie tłumacza migowego przez strony internetowe i/lub aplikacje (tłumaczenie online)</c:v>
                </c:pt>
              </c:strCache>
            </c:strRef>
          </c:cat>
          <c:val>
            <c:numRef>
              <c:f>'Informacyjno-komunikacyjna'!$AX$4:$AX$6</c:f>
              <c:numCache>
                <c:formatCode>0%</c:formatCode>
                <c:ptCount val="3"/>
                <c:pt idx="0">
                  <c:v>0.48</c:v>
                </c:pt>
                <c:pt idx="1">
                  <c:v>0.36</c:v>
                </c:pt>
                <c:pt idx="2">
                  <c:v>0.43</c:v>
                </c:pt>
              </c:numCache>
            </c:numRef>
          </c:val>
          <c:extLst xmlns:c16r2="http://schemas.microsoft.com/office/drawing/2015/06/chart">
            <c:ext xmlns:c16="http://schemas.microsoft.com/office/drawing/2014/chart" uri="{C3380CC4-5D6E-409C-BE32-E72D297353CC}">
              <c16:uniqueId val="{00000000-F5E3-47F8-A966-74DC5C83F6B5}"/>
            </c:ext>
          </c:extLst>
        </c:ser>
        <c:ser>
          <c:idx val="1"/>
          <c:order val="1"/>
          <c:tx>
            <c:strRef>
              <c:f>'Informacyjno-komunikacyjna'!$AY$3</c:f>
              <c:strCache>
                <c:ptCount val="1"/>
                <c:pt idx="0">
                  <c:v>Nie</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'Informacyjno-komunikacyjna'!$AW$4:$AW$6</c:f>
              <c:strCache>
                <c:ptCount val="3"/>
                <c:pt idx="0">
                  <c:v> przesyłanie wiadomości tekstowych, w tym z wykorzystaniem wiadomości SMS, MMS lub komunikatorów internetowych</c:v>
                </c:pt>
                <c:pt idx="1">
                  <c:v>komunikację audiowizualną, w tym z wykorzystaniem komunikatorów internetowych </c:v>
                </c:pt>
                <c:pt idx="2">
                  <c:v> wykorzystanie tłumacza migowego przez strony internetowe i/lub aplikacje (tłumaczenie online)</c:v>
                </c:pt>
              </c:strCache>
            </c:strRef>
          </c:cat>
          <c:val>
            <c:numRef>
              <c:f>'Informacyjno-komunikacyjna'!$AY$4:$AY$6</c:f>
              <c:numCache>
                <c:formatCode>0%</c:formatCode>
                <c:ptCount val="3"/>
                <c:pt idx="0">
                  <c:v>0.52</c:v>
                </c:pt>
                <c:pt idx="1">
                  <c:v>0.64</c:v>
                </c:pt>
                <c:pt idx="2">
                  <c:v>0.56999999999999995</c:v>
                </c:pt>
              </c:numCache>
            </c:numRef>
          </c:val>
          <c:extLst xmlns:c16r2="http://schemas.microsoft.com/office/drawing/2015/06/chart">
            <c:ext xmlns:c16="http://schemas.microsoft.com/office/drawing/2014/chart" uri="{C3380CC4-5D6E-409C-BE32-E72D297353CC}">
              <c16:uniqueId val="{00000001-F5E3-47F8-A966-74DC5C83F6B5}"/>
            </c:ext>
          </c:extLst>
        </c:ser>
        <c:dLbls>
          <c:dLblPos val="ctr"/>
          <c:showLegendKey val="0"/>
          <c:showVal val="1"/>
          <c:showCatName val="0"/>
          <c:showSerName val="0"/>
          <c:showPercent val="0"/>
          <c:showBubbleSize val="0"/>
        </c:dLbls>
        <c:gapWidth val="150"/>
        <c:overlap val="100"/>
        <c:axId val="329863368"/>
        <c:axId val="329864152"/>
      </c:barChart>
      <c:catAx>
        <c:axId val="329863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329864152"/>
        <c:crosses val="autoZero"/>
        <c:auto val="1"/>
        <c:lblAlgn val="ctr"/>
        <c:lblOffset val="100"/>
        <c:noMultiLvlLbl val="0"/>
      </c:catAx>
      <c:valAx>
        <c:axId val="32986415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32986336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800">
          <a:solidFill>
            <a:sysClr val="windowText" lastClr="000000"/>
          </a:solidFill>
          <a:latin typeface="Calibri" panose="020F0502020204030204" pitchFamily="34" charset="0"/>
          <a:cs typeface="Calibri" panose="020F0502020204030204" pitchFamily="34" charset="0"/>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Calibri" panose="020F0502020204030204" pitchFamily="34" charset="0"/>
                <a:ea typeface="+mn-ea"/>
                <a:cs typeface="Calibri" panose="020F0502020204030204" pitchFamily="34" charset="0"/>
              </a:defRPr>
            </a:pPr>
            <a:r>
              <a:rPr lang="en-US"/>
              <a:t>Czy …</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'Informacyjno-komunikacyjna'!$AX$7</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'Informacyjno-komunikacyjna'!$AW$8:$AW$10</c:f>
              <c:strCache>
                <c:ptCount val="3"/>
                <c:pt idx="0">
                  <c:v>osobom ze szczególnymi potrzebami zapewniono obsługę z wykorzystaniem sposobów/środków wspierających komunikację poprzez pomoc tłumacza języka migowego – kontakt osobisty </c:v>
                </c:pt>
                <c:pt idx="1">
                  <c:v>osobom ze szczególnymi potrzebami zapewniono obsługę z wykorzystaniem sposobów/środków wspierających komunikację poprzez kontakt z pomocą tłumacza-przewodnika (kontakt osobisty) </c:v>
                </c:pt>
                <c:pt idx="2">
                  <c:v>urząd posiada urządzenia lub środki techniczne do obsługi osób słabosłyszących, takich jak np. pętle indukcyjne, systemy FM, systemy na podczerwień (IR), systemy Bluetooth? </c:v>
                </c:pt>
              </c:strCache>
            </c:strRef>
          </c:cat>
          <c:val>
            <c:numRef>
              <c:f>'Informacyjno-komunikacyjna'!$AX$8:$AX$10</c:f>
              <c:numCache>
                <c:formatCode>0%</c:formatCode>
                <c:ptCount val="3"/>
                <c:pt idx="0">
                  <c:v>0.56999999999999995</c:v>
                </c:pt>
                <c:pt idx="1">
                  <c:v>0.17</c:v>
                </c:pt>
                <c:pt idx="2">
                  <c:v>0.79</c:v>
                </c:pt>
              </c:numCache>
            </c:numRef>
          </c:val>
          <c:extLst xmlns:c16r2="http://schemas.microsoft.com/office/drawing/2015/06/chart">
            <c:ext xmlns:c16="http://schemas.microsoft.com/office/drawing/2014/chart" uri="{C3380CC4-5D6E-409C-BE32-E72D297353CC}">
              <c16:uniqueId val="{00000000-DD56-408F-850B-EDCB8F73FC81}"/>
            </c:ext>
          </c:extLst>
        </c:ser>
        <c:ser>
          <c:idx val="1"/>
          <c:order val="1"/>
          <c:tx>
            <c:strRef>
              <c:f>'Informacyjno-komunikacyjna'!$AY$7</c:f>
              <c:strCache>
                <c:ptCount val="1"/>
                <c:pt idx="0">
                  <c:v>Nie</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'Informacyjno-komunikacyjna'!$AW$8:$AW$10</c:f>
              <c:strCache>
                <c:ptCount val="3"/>
                <c:pt idx="0">
                  <c:v>osobom ze szczególnymi potrzebami zapewniono obsługę z wykorzystaniem sposobów/środków wspierających komunikację poprzez pomoc tłumacza języka migowego – kontakt osobisty </c:v>
                </c:pt>
                <c:pt idx="1">
                  <c:v>osobom ze szczególnymi potrzebami zapewniono obsługę z wykorzystaniem sposobów/środków wspierających komunikację poprzez kontakt z pomocą tłumacza-przewodnika (kontakt osobisty) </c:v>
                </c:pt>
                <c:pt idx="2">
                  <c:v>urząd posiada urządzenia lub środki techniczne do obsługi osób słabosłyszących, takich jak np. pętle indukcyjne, systemy FM, systemy na podczerwień (IR), systemy Bluetooth? </c:v>
                </c:pt>
              </c:strCache>
            </c:strRef>
          </c:cat>
          <c:val>
            <c:numRef>
              <c:f>'Informacyjno-komunikacyjna'!$AY$8:$AY$10</c:f>
              <c:numCache>
                <c:formatCode>0%</c:formatCode>
                <c:ptCount val="3"/>
                <c:pt idx="0">
                  <c:v>0.43</c:v>
                </c:pt>
                <c:pt idx="1">
                  <c:v>0.83</c:v>
                </c:pt>
                <c:pt idx="2">
                  <c:v>0.21</c:v>
                </c:pt>
              </c:numCache>
            </c:numRef>
          </c:val>
          <c:extLst xmlns:c16r2="http://schemas.microsoft.com/office/drawing/2015/06/chart">
            <c:ext xmlns:c16="http://schemas.microsoft.com/office/drawing/2014/chart" uri="{C3380CC4-5D6E-409C-BE32-E72D297353CC}">
              <c16:uniqueId val="{00000001-DD56-408F-850B-EDCB8F73FC81}"/>
            </c:ext>
          </c:extLst>
        </c:ser>
        <c:dLbls>
          <c:showLegendKey val="0"/>
          <c:showVal val="0"/>
          <c:showCatName val="0"/>
          <c:showSerName val="0"/>
          <c:showPercent val="0"/>
          <c:showBubbleSize val="0"/>
        </c:dLbls>
        <c:gapWidth val="150"/>
        <c:overlap val="100"/>
        <c:axId val="329867680"/>
        <c:axId val="329863760"/>
      </c:barChart>
      <c:catAx>
        <c:axId val="329867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crossAx val="329863760"/>
        <c:crosses val="autoZero"/>
        <c:auto val="1"/>
        <c:lblAlgn val="ctr"/>
        <c:lblOffset val="100"/>
        <c:noMultiLvlLbl val="0"/>
      </c:catAx>
      <c:valAx>
        <c:axId val="32986376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crossAx val="32986768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800" b="1">
          <a:solidFill>
            <a:schemeClr val="tx1"/>
          </a:solidFill>
          <a:latin typeface="Calibri" panose="020F0502020204030204" pitchFamily="34" charset="0"/>
          <a:cs typeface="Calibri" panose="020F0502020204030204" pitchFamily="34" charset="0"/>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Calibri" panose="020F0502020204030204" pitchFamily="34" charset="0"/>
                <a:ea typeface="+mn-ea"/>
                <a:cs typeface="Calibri" panose="020F0502020204030204" pitchFamily="34" charset="0"/>
              </a:defRPr>
            </a:pPr>
            <a:r>
              <a:rPr lang="pl-PL" b="1"/>
              <a:t>Czy zapewniono ...</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architektoniczna!$AW$1</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architektoniczna!$AV$2:$AV$5</c:f>
              <c:strCache>
                <c:ptCount val="4"/>
                <c:pt idx="0">
                  <c:v>informacje o rozkładzie pomieszczeń w budynku, w sposób dotykowy?</c:v>
                </c:pt>
                <c:pt idx="1">
                  <c:v>informacje o rozkładzie pomieszczeń w budynku, w sposób wizualny?</c:v>
                </c:pt>
                <c:pt idx="2">
                  <c:v>wstęp do budynku osobie korzystającej z psa asystującego?</c:v>
                </c:pt>
                <c:pt idx="3">
                  <c:v>dostępność strefy wejścia do budynku? </c:v>
                </c:pt>
              </c:strCache>
            </c:strRef>
          </c:cat>
          <c:val>
            <c:numRef>
              <c:f>architektoniczna!$AW$2:$AW$5</c:f>
              <c:numCache>
                <c:formatCode>0%</c:formatCode>
                <c:ptCount val="4"/>
                <c:pt idx="0">
                  <c:v>0.33</c:v>
                </c:pt>
                <c:pt idx="1">
                  <c:v>0.83</c:v>
                </c:pt>
                <c:pt idx="2">
                  <c:v>1</c:v>
                </c:pt>
                <c:pt idx="3">
                  <c:v>0.93</c:v>
                </c:pt>
              </c:numCache>
            </c:numRef>
          </c:val>
          <c:extLst xmlns:c16r2="http://schemas.microsoft.com/office/drawing/2015/06/chart">
            <c:ext xmlns:c16="http://schemas.microsoft.com/office/drawing/2014/chart" uri="{C3380CC4-5D6E-409C-BE32-E72D297353CC}">
              <c16:uniqueId val="{00000000-A3CA-44A1-8B62-A2E22C9F59FF}"/>
            </c:ext>
          </c:extLst>
        </c:ser>
        <c:ser>
          <c:idx val="1"/>
          <c:order val="1"/>
          <c:tx>
            <c:strRef>
              <c:f>architektoniczna!$AX$1</c:f>
              <c:strCache>
                <c:ptCount val="1"/>
                <c:pt idx="0">
                  <c:v>Nie</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architektoniczna!$AV$2:$AV$5</c:f>
              <c:strCache>
                <c:ptCount val="4"/>
                <c:pt idx="0">
                  <c:v>informacje o rozkładzie pomieszczeń w budynku, w sposób dotykowy?</c:v>
                </c:pt>
                <c:pt idx="1">
                  <c:v>informacje o rozkładzie pomieszczeń w budynku, w sposób wizualny?</c:v>
                </c:pt>
                <c:pt idx="2">
                  <c:v>wstęp do budynku osobie korzystającej z psa asystującego?</c:v>
                </c:pt>
                <c:pt idx="3">
                  <c:v>dostępność strefy wejścia do budynku? </c:v>
                </c:pt>
              </c:strCache>
            </c:strRef>
          </c:cat>
          <c:val>
            <c:numRef>
              <c:f>architektoniczna!$AX$2:$AX$5</c:f>
              <c:numCache>
                <c:formatCode>0%</c:formatCode>
                <c:ptCount val="4"/>
                <c:pt idx="0">
                  <c:v>0.67</c:v>
                </c:pt>
                <c:pt idx="1">
                  <c:v>0.17</c:v>
                </c:pt>
                <c:pt idx="2">
                  <c:v>0</c:v>
                </c:pt>
                <c:pt idx="3">
                  <c:v>7.0000000000000007E-2</c:v>
                </c:pt>
              </c:numCache>
            </c:numRef>
          </c:val>
          <c:extLst xmlns:c16r2="http://schemas.microsoft.com/office/drawing/2015/06/chart">
            <c:ext xmlns:c16="http://schemas.microsoft.com/office/drawing/2014/chart" uri="{C3380CC4-5D6E-409C-BE32-E72D297353CC}">
              <c16:uniqueId val="{00000001-A3CA-44A1-8B62-A2E22C9F59FF}"/>
            </c:ext>
          </c:extLst>
        </c:ser>
        <c:dLbls>
          <c:dLblPos val="ctr"/>
          <c:showLegendKey val="0"/>
          <c:showVal val="1"/>
          <c:showCatName val="0"/>
          <c:showSerName val="0"/>
          <c:showPercent val="0"/>
          <c:showBubbleSize val="0"/>
        </c:dLbls>
        <c:gapWidth val="150"/>
        <c:overlap val="100"/>
        <c:axId val="294012936"/>
        <c:axId val="294017640"/>
      </c:barChart>
      <c:catAx>
        <c:axId val="29401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crossAx val="294017640"/>
        <c:crosses val="autoZero"/>
        <c:auto val="1"/>
        <c:lblAlgn val="ctr"/>
        <c:lblOffset val="100"/>
        <c:noMultiLvlLbl val="0"/>
      </c:catAx>
      <c:valAx>
        <c:axId val="29401764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crossAx val="2940129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800">
          <a:solidFill>
            <a:schemeClr val="tx1"/>
          </a:solidFill>
          <a:latin typeface="Calibri" panose="020F0502020204030204" pitchFamily="34" charset="0"/>
          <a:cs typeface="Calibri" panose="020F0502020204030204" pitchFamily="34" charset="0"/>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b="1"/>
              <a:t>Czy zapewniono …..</a:t>
            </a:r>
          </a:p>
        </c:rich>
      </c:tx>
      <c:overlay val="0"/>
      <c:spPr>
        <a:noFill/>
        <a:ln>
          <a:noFill/>
        </a:ln>
        <a:effectLst/>
      </c:spPr>
      <c:txPr>
        <a:bodyPr rot="0" spcFirstLastPara="1" vertOverflow="ellipsis" vert="horz" wrap="square" anchor="ctr" anchorCtr="1"/>
        <a:lstStyle/>
        <a:p>
          <a:pPr>
            <a:defRPr sz="216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architektoniczna!$AW$6</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architektoniczna!$AV$7:$AV$11</c:f>
              <c:strCache>
                <c:ptCount val="5"/>
                <c:pt idx="0">
                  <c:v>szerokość drzwi wejściowych do budynku i ogólnodostępnych pomieszczeń użytkowych, z wyłączeniem pomieszczeń technicznych, wynoszącą co najmniej 90 cm w świetle ościeżnicy?</c:v>
                </c:pt>
                <c:pt idx="1">
                  <c:v>wymaganą przepisami prawa szerokość korytarza, drogi ewakuacyjnej wynoszącą co najmniej 1,4 m?</c:v>
                </c:pt>
                <c:pt idx="2">
                  <c:v>windę lub podnośnik w budynku, jeśli są w nim schody?</c:v>
                </c:pt>
                <c:pt idx="3">
                  <c:v>zapewniono procedury bezpiecznej ewakuacji?</c:v>
                </c:pt>
                <c:pt idx="4">
                  <c:v> informacje o rozkładzie pomieszczeń w budynku, w sposób głosowy (np. tablice, sygnalizatory dźwiękowe)?</c:v>
                </c:pt>
              </c:strCache>
            </c:strRef>
          </c:cat>
          <c:val>
            <c:numRef>
              <c:f>architektoniczna!$AW$7:$AW$11</c:f>
              <c:numCache>
                <c:formatCode>0%</c:formatCode>
                <c:ptCount val="5"/>
                <c:pt idx="0">
                  <c:v>0.88</c:v>
                </c:pt>
                <c:pt idx="1">
                  <c:v>0.93</c:v>
                </c:pt>
                <c:pt idx="2">
                  <c:v>0.74</c:v>
                </c:pt>
                <c:pt idx="3">
                  <c:v>0.81</c:v>
                </c:pt>
                <c:pt idx="4">
                  <c:v>0.4</c:v>
                </c:pt>
              </c:numCache>
            </c:numRef>
          </c:val>
          <c:extLst xmlns:c16r2="http://schemas.microsoft.com/office/drawing/2015/06/chart">
            <c:ext xmlns:c16="http://schemas.microsoft.com/office/drawing/2014/chart" uri="{C3380CC4-5D6E-409C-BE32-E72D297353CC}">
              <c16:uniqueId val="{00000000-B5FC-4330-BBFD-F45BE930FD4D}"/>
            </c:ext>
          </c:extLst>
        </c:ser>
        <c:ser>
          <c:idx val="1"/>
          <c:order val="1"/>
          <c:tx>
            <c:strRef>
              <c:f>architektoniczna!$AX$6</c:f>
              <c:strCache>
                <c:ptCount val="1"/>
                <c:pt idx="0">
                  <c:v>Nie</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6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architektoniczna!$AV$7:$AV$11</c:f>
              <c:strCache>
                <c:ptCount val="5"/>
                <c:pt idx="0">
                  <c:v>szerokość drzwi wejściowych do budynku i ogólnodostępnych pomieszczeń użytkowych, z wyłączeniem pomieszczeń technicznych, wynoszącą co najmniej 90 cm w świetle ościeżnicy?</c:v>
                </c:pt>
                <c:pt idx="1">
                  <c:v>wymaganą przepisami prawa szerokość korytarza, drogi ewakuacyjnej wynoszącą co najmniej 1,4 m?</c:v>
                </c:pt>
                <c:pt idx="2">
                  <c:v>windę lub podnośnik w budynku, jeśli są w nim schody?</c:v>
                </c:pt>
                <c:pt idx="3">
                  <c:v>zapewniono procedury bezpiecznej ewakuacji?</c:v>
                </c:pt>
                <c:pt idx="4">
                  <c:v> informacje o rozkładzie pomieszczeń w budynku, w sposób głosowy (np. tablice, sygnalizatory dźwiękowe)?</c:v>
                </c:pt>
              </c:strCache>
            </c:strRef>
          </c:cat>
          <c:val>
            <c:numRef>
              <c:f>architektoniczna!$AX$7:$AX$11</c:f>
              <c:numCache>
                <c:formatCode>0%</c:formatCode>
                <c:ptCount val="5"/>
                <c:pt idx="0">
                  <c:v>0.12</c:v>
                </c:pt>
                <c:pt idx="1">
                  <c:v>6.9999999999999951E-2</c:v>
                </c:pt>
                <c:pt idx="2">
                  <c:v>0.26</c:v>
                </c:pt>
                <c:pt idx="3">
                  <c:v>0.18999999999999995</c:v>
                </c:pt>
                <c:pt idx="4">
                  <c:v>0.6</c:v>
                </c:pt>
              </c:numCache>
            </c:numRef>
          </c:val>
          <c:extLst xmlns:c16r2="http://schemas.microsoft.com/office/drawing/2015/06/chart">
            <c:ext xmlns:c16="http://schemas.microsoft.com/office/drawing/2014/chart" uri="{C3380CC4-5D6E-409C-BE32-E72D297353CC}">
              <c16:uniqueId val="{00000001-B5FC-4330-BBFD-F45BE930FD4D}"/>
            </c:ext>
          </c:extLst>
        </c:ser>
        <c:dLbls>
          <c:dLblPos val="ctr"/>
          <c:showLegendKey val="0"/>
          <c:showVal val="1"/>
          <c:showCatName val="0"/>
          <c:showSerName val="0"/>
          <c:showPercent val="0"/>
          <c:showBubbleSize val="0"/>
        </c:dLbls>
        <c:gapWidth val="150"/>
        <c:overlap val="100"/>
        <c:axId val="294018424"/>
        <c:axId val="294016464"/>
      </c:barChart>
      <c:catAx>
        <c:axId val="294018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6464"/>
        <c:crosses val="autoZero"/>
        <c:auto val="1"/>
        <c:lblAlgn val="ctr"/>
        <c:lblOffset val="100"/>
        <c:noMultiLvlLbl val="0"/>
      </c:catAx>
      <c:valAx>
        <c:axId val="29401646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842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800">
          <a:solidFill>
            <a:sysClr val="windowText" lastClr="000000"/>
          </a:solidFill>
          <a:latin typeface="Calibri" panose="020F0502020204030204" pitchFamily="34" charset="0"/>
          <a:cs typeface="Calibri" panose="020F0502020204030204" pitchFamily="34" charset="0"/>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a:t>Czy …</a:t>
            </a:r>
          </a:p>
        </c:rich>
      </c:tx>
      <c:overlay val="0"/>
      <c:spPr>
        <a:noFill/>
        <a:ln>
          <a:noFill/>
        </a:ln>
        <a:effectLst/>
      </c:spPr>
      <c:txPr>
        <a:bodyPr rot="0" spcFirstLastPara="1" vertOverflow="ellipsis" vert="horz" wrap="square" anchor="ctr" anchorCtr="1"/>
        <a:lstStyle/>
        <a:p>
          <a:pPr>
            <a:defRPr sz="216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architektoniczna!$AW$12</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architektoniczna!$AV$13:$AV$15</c:f>
              <c:strCache>
                <c:ptCount val="3"/>
                <c:pt idx="0">
                  <c:v>przeszkolono personel w obszarze bezpiecznej ewakuacji osób ze szczególnymi potrzebami?</c:v>
                </c:pt>
                <c:pt idx="1">
                  <c:v>zapewniono w budynku co najmniej jedną toaletę dla osób niepełnosprawnych?</c:v>
                </c:pt>
                <c:pt idx="2">
                  <c:v>zapewniono stanowiska obsługi dostosowane do potrzeb osób ze szczególnymi potrzebami, np. dla użytkownika wózka inwalidzkiego oraz dla osoby o niskim wzroście?</c:v>
                </c:pt>
              </c:strCache>
            </c:strRef>
          </c:cat>
          <c:val>
            <c:numRef>
              <c:f>architektoniczna!$AW$13:$AW$15</c:f>
              <c:numCache>
                <c:formatCode>0%</c:formatCode>
                <c:ptCount val="3"/>
                <c:pt idx="0">
                  <c:v>0.71</c:v>
                </c:pt>
                <c:pt idx="1">
                  <c:v>0.79</c:v>
                </c:pt>
                <c:pt idx="2">
                  <c:v>0.62</c:v>
                </c:pt>
              </c:numCache>
            </c:numRef>
          </c:val>
          <c:extLst xmlns:c16r2="http://schemas.microsoft.com/office/drawing/2015/06/chart">
            <c:ext xmlns:c16="http://schemas.microsoft.com/office/drawing/2014/chart" uri="{C3380CC4-5D6E-409C-BE32-E72D297353CC}">
              <c16:uniqueId val="{00000000-61E3-4F72-80D3-752C20927A62}"/>
            </c:ext>
          </c:extLst>
        </c:ser>
        <c:ser>
          <c:idx val="1"/>
          <c:order val="1"/>
          <c:tx>
            <c:strRef>
              <c:f>architektoniczna!$AX$12</c:f>
              <c:strCache>
                <c:ptCount val="1"/>
                <c:pt idx="0">
                  <c:v>Nie</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architektoniczna!$AV$13:$AV$15</c:f>
              <c:strCache>
                <c:ptCount val="3"/>
                <c:pt idx="0">
                  <c:v>przeszkolono personel w obszarze bezpiecznej ewakuacji osób ze szczególnymi potrzebami?</c:v>
                </c:pt>
                <c:pt idx="1">
                  <c:v>zapewniono w budynku co najmniej jedną toaletę dla osób niepełnosprawnych?</c:v>
                </c:pt>
                <c:pt idx="2">
                  <c:v>zapewniono stanowiska obsługi dostosowane do potrzeb osób ze szczególnymi potrzebami, np. dla użytkownika wózka inwalidzkiego oraz dla osoby o niskim wzroście?</c:v>
                </c:pt>
              </c:strCache>
            </c:strRef>
          </c:cat>
          <c:val>
            <c:numRef>
              <c:f>architektoniczna!$AX$13:$AX$15</c:f>
              <c:numCache>
                <c:formatCode>0%</c:formatCode>
                <c:ptCount val="3"/>
                <c:pt idx="0">
                  <c:v>0.28999999999999998</c:v>
                </c:pt>
                <c:pt idx="1">
                  <c:v>0.21</c:v>
                </c:pt>
                <c:pt idx="2">
                  <c:v>0.38</c:v>
                </c:pt>
              </c:numCache>
            </c:numRef>
          </c:val>
          <c:extLst xmlns:c16r2="http://schemas.microsoft.com/office/drawing/2015/06/chart">
            <c:ext xmlns:c16="http://schemas.microsoft.com/office/drawing/2014/chart" uri="{C3380CC4-5D6E-409C-BE32-E72D297353CC}">
              <c16:uniqueId val="{00000001-61E3-4F72-80D3-752C20927A62}"/>
            </c:ext>
          </c:extLst>
        </c:ser>
        <c:dLbls>
          <c:dLblPos val="ctr"/>
          <c:showLegendKey val="0"/>
          <c:showVal val="1"/>
          <c:showCatName val="0"/>
          <c:showSerName val="0"/>
          <c:showPercent val="0"/>
          <c:showBubbleSize val="0"/>
        </c:dLbls>
        <c:gapWidth val="150"/>
        <c:overlap val="100"/>
        <c:axId val="294018032"/>
        <c:axId val="294012152"/>
      </c:barChart>
      <c:catAx>
        <c:axId val="294018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2152"/>
        <c:crosses val="autoZero"/>
        <c:auto val="1"/>
        <c:lblAlgn val="ctr"/>
        <c:lblOffset val="100"/>
        <c:noMultiLvlLbl val="0"/>
      </c:catAx>
      <c:valAx>
        <c:axId val="29401215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80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800" b="1">
          <a:solidFill>
            <a:sysClr val="windowText" lastClr="000000"/>
          </a:solidFill>
          <a:latin typeface="Calibri" panose="020F0502020204030204" pitchFamily="34" charset="0"/>
          <a:cs typeface="Calibri" panose="020F0502020204030204" pitchFamily="34" charset="0"/>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2400">
                <a:latin typeface="Calibri" panose="020F0502020204030204" pitchFamily="34" charset="0"/>
                <a:cs typeface="Calibri" panose="020F0502020204030204" pitchFamily="34" charset="0"/>
              </a:rPr>
              <a:t>Deklaracja dostępności</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pl-PL"/>
        </a:p>
      </c:txPr>
    </c:title>
    <c:autoTitleDeleted val="0"/>
    <c:plotArea>
      <c:layout/>
      <c:barChart>
        <c:barDir val="bar"/>
        <c:grouping val="stacked"/>
        <c:varyColors val="0"/>
        <c:ser>
          <c:idx val="0"/>
          <c:order val="0"/>
          <c:tx>
            <c:strRef>
              <c:f>'Deklaracja dostępności'!$AW$3</c:f>
              <c:strCache>
                <c:ptCount val="1"/>
                <c:pt idx="0">
                  <c:v>Tak</c:v>
                </c:pt>
              </c:strCache>
            </c:strRef>
          </c:tx>
          <c:spPr>
            <a:solidFill>
              <a:schemeClr val="accent1"/>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'Deklaracja dostępności'!$AV$4:$AV$5</c:f>
              <c:strCache>
                <c:ptCount val="2"/>
                <c:pt idx="0">
                  <c:v>Strona główna urzędu: Czy w deklaracji oświadczono, że strona jest dostępna lub częściowo dostępna?</c:v>
                </c:pt>
                <c:pt idx="1">
                  <c:v>Strona BIP urzędu: Czy w deklaracji oświadczono, że strona jest dostępna lub częściowo dostępna?</c:v>
                </c:pt>
              </c:strCache>
            </c:strRef>
          </c:cat>
          <c:val>
            <c:numRef>
              <c:f>'Deklaracja dostępności'!$AW$4:$AW$5</c:f>
              <c:numCache>
                <c:formatCode>0%</c:formatCode>
                <c:ptCount val="2"/>
                <c:pt idx="0">
                  <c:v>0.95</c:v>
                </c:pt>
                <c:pt idx="1">
                  <c:v>0.9</c:v>
                </c:pt>
              </c:numCache>
            </c:numRef>
          </c:val>
          <c:extLst xmlns:c16r2="http://schemas.microsoft.com/office/drawing/2015/06/chart">
            <c:ext xmlns:c16="http://schemas.microsoft.com/office/drawing/2014/chart" uri="{C3380CC4-5D6E-409C-BE32-E72D297353CC}">
              <c16:uniqueId val="{00000000-5C4B-4543-86CC-B2CB373B6EEC}"/>
            </c:ext>
          </c:extLst>
        </c:ser>
        <c:ser>
          <c:idx val="1"/>
          <c:order val="1"/>
          <c:tx>
            <c:strRef>
              <c:f>'Deklaracja dostępności'!$AX$3</c:f>
              <c:strCache>
                <c:ptCount val="1"/>
                <c:pt idx="0">
                  <c:v>Nie</c:v>
                </c:pt>
              </c:strCache>
            </c:strRef>
          </c:tx>
          <c:spPr>
            <a:solidFill>
              <a:schemeClr val="accent2"/>
            </a:solidFill>
            <a:ln>
              <a:noFill/>
            </a:ln>
            <a:effectLst/>
          </c:spPr>
          <c:invertIfNegative val="0"/>
          <c:dLbls>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'Deklaracja dostępności'!$AV$4:$AV$5</c:f>
              <c:strCache>
                <c:ptCount val="2"/>
                <c:pt idx="0">
                  <c:v>Strona główna urzędu: Czy w deklaracji oświadczono, że strona jest dostępna lub częściowo dostępna?</c:v>
                </c:pt>
                <c:pt idx="1">
                  <c:v>Strona BIP urzędu: Czy w deklaracji oświadczono, że strona jest dostępna lub częściowo dostępna?</c:v>
                </c:pt>
              </c:strCache>
            </c:strRef>
          </c:cat>
          <c:val>
            <c:numRef>
              <c:f>'Deklaracja dostępności'!$AX$4:$AX$5</c:f>
              <c:numCache>
                <c:formatCode>0%</c:formatCode>
                <c:ptCount val="2"/>
                <c:pt idx="0">
                  <c:v>0.05</c:v>
                </c:pt>
                <c:pt idx="1">
                  <c:v>0.1</c:v>
                </c:pt>
              </c:numCache>
            </c:numRef>
          </c:val>
          <c:extLst xmlns:c16r2="http://schemas.microsoft.com/office/drawing/2015/06/chart">
            <c:ext xmlns:c16="http://schemas.microsoft.com/office/drawing/2014/chart" uri="{C3380CC4-5D6E-409C-BE32-E72D297353CC}">
              <c16:uniqueId val="{00000001-5C4B-4543-86CC-B2CB373B6EEC}"/>
            </c:ext>
          </c:extLst>
        </c:ser>
        <c:dLbls>
          <c:dLblPos val="ctr"/>
          <c:showLegendKey val="0"/>
          <c:showVal val="1"/>
          <c:showCatName val="0"/>
          <c:showSerName val="0"/>
          <c:showPercent val="0"/>
          <c:showBubbleSize val="0"/>
        </c:dLbls>
        <c:gapWidth val="150"/>
        <c:overlap val="100"/>
        <c:axId val="294014504"/>
        <c:axId val="294019208"/>
      </c:barChart>
      <c:catAx>
        <c:axId val="294014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9208"/>
        <c:crosses val="autoZero"/>
        <c:auto val="1"/>
        <c:lblAlgn val="ctr"/>
        <c:lblOffset val="100"/>
        <c:noMultiLvlLbl val="0"/>
      </c:catAx>
      <c:valAx>
        <c:axId val="294019208"/>
        <c:scaling>
          <c:orientation val="minMax"/>
          <c:max val="1"/>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crossAx val="2940145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pl-PL"/>
        </a:p>
      </c:txPr>
    </c:legend>
    <c:plotVisOnly val="1"/>
    <c:dispBlanksAs val="gap"/>
    <c:showDLblsOverMax val="0"/>
  </c:chart>
  <c:spPr>
    <a:noFill/>
    <a:ln>
      <a:noFill/>
    </a:ln>
    <a:effectLst/>
  </c:spPr>
  <c:txPr>
    <a:bodyPr/>
    <a:lstStyle/>
    <a:p>
      <a:pPr>
        <a:defRPr sz="1400" b="1">
          <a:solidFill>
            <a:sysClr val="windowText" lastClr="000000"/>
          </a:solidFill>
          <a:latin typeface="Century Gothic" panose="020B0502020202020204" pitchFamily="34" charset="0"/>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pl-PL" b="1"/>
              <a:t>Strona główna urzędu/starostwa</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pl-PL"/>
        </a:p>
      </c:txPr>
    </c:title>
    <c:autoTitleDeleted val="0"/>
    <c:plotArea>
      <c:layout/>
      <c:barChart>
        <c:barDir val="bar"/>
        <c:grouping val="stacked"/>
        <c:varyColors val="0"/>
        <c:ser>
          <c:idx val="0"/>
          <c:order val="0"/>
          <c:tx>
            <c:strRef>
              <c:f>'DC_dalsze wyliczenia'!$AW$4</c:f>
              <c:strCache>
                <c:ptCount val="1"/>
                <c:pt idx="0">
                  <c:v>Tak</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wyliczenia'!$AV$5:$AV$6</c:f>
              <c:strCache>
                <c:ptCount val="2"/>
                <c:pt idx="0">
                  <c:v>Czy ponowna walidacja daje 0 błędów fatal?</c:v>
                </c:pt>
                <c:pt idx="1">
                  <c:v> Czy błędy poprawiono?</c:v>
                </c:pt>
              </c:strCache>
            </c:strRef>
          </c:cat>
          <c:val>
            <c:numRef>
              <c:f>'DC_dalsze wyliczenia'!$AW$5:$AW$6</c:f>
              <c:numCache>
                <c:formatCode>0%</c:formatCode>
                <c:ptCount val="2"/>
                <c:pt idx="0">
                  <c:v>0.62</c:v>
                </c:pt>
                <c:pt idx="1">
                  <c:v>0.31</c:v>
                </c:pt>
              </c:numCache>
            </c:numRef>
          </c:val>
          <c:extLst xmlns:c16r2="http://schemas.microsoft.com/office/drawing/2015/06/chart">
            <c:ext xmlns:c16="http://schemas.microsoft.com/office/drawing/2014/chart" uri="{C3380CC4-5D6E-409C-BE32-E72D297353CC}">
              <c16:uniqueId val="{00000000-5ED3-4FA1-A454-3D338DCCAA60}"/>
            </c:ext>
          </c:extLst>
        </c:ser>
        <c:ser>
          <c:idx val="1"/>
          <c:order val="1"/>
          <c:tx>
            <c:strRef>
              <c:f>'DC_dalsze wyliczenia'!$AX$4</c:f>
              <c:strCache>
                <c:ptCount val="1"/>
                <c:pt idx="0">
                  <c:v>Nie</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wyliczenia'!$AV$5:$AV$6</c:f>
              <c:strCache>
                <c:ptCount val="2"/>
                <c:pt idx="0">
                  <c:v>Czy ponowna walidacja daje 0 błędów fatal?</c:v>
                </c:pt>
                <c:pt idx="1">
                  <c:v> Czy błędy poprawiono?</c:v>
                </c:pt>
              </c:strCache>
            </c:strRef>
          </c:cat>
          <c:val>
            <c:numRef>
              <c:f>'DC_dalsze wyliczenia'!$AX$5:$AX$6</c:f>
              <c:numCache>
                <c:formatCode>0%</c:formatCode>
                <c:ptCount val="2"/>
                <c:pt idx="0">
                  <c:v>0.38</c:v>
                </c:pt>
                <c:pt idx="1">
                  <c:v>0.69</c:v>
                </c:pt>
              </c:numCache>
            </c:numRef>
          </c:val>
          <c:extLst xmlns:c16r2="http://schemas.microsoft.com/office/drawing/2015/06/chart">
            <c:ext xmlns:c16="http://schemas.microsoft.com/office/drawing/2014/chart" uri="{C3380CC4-5D6E-409C-BE32-E72D297353CC}">
              <c16:uniqueId val="{00000001-5ED3-4FA1-A454-3D338DCCAA60}"/>
            </c:ext>
          </c:extLst>
        </c:ser>
        <c:dLbls>
          <c:dLblPos val="ctr"/>
          <c:showLegendKey val="0"/>
          <c:showVal val="1"/>
          <c:showCatName val="0"/>
          <c:showSerName val="0"/>
          <c:showPercent val="0"/>
          <c:showBubbleSize val="0"/>
        </c:dLbls>
        <c:gapWidth val="150"/>
        <c:overlap val="100"/>
        <c:axId val="294016856"/>
        <c:axId val="329862192"/>
      </c:barChart>
      <c:catAx>
        <c:axId val="294016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329862192"/>
        <c:crosses val="autoZero"/>
        <c:auto val="1"/>
        <c:lblAlgn val="ctr"/>
        <c:lblOffset val="100"/>
        <c:noMultiLvlLbl val="0"/>
      </c:catAx>
      <c:valAx>
        <c:axId val="32986219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294016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legend>
    <c:plotVisOnly val="1"/>
    <c:dispBlanksAs val="gap"/>
    <c:showDLblsOverMax val="0"/>
  </c:chart>
  <c:spPr>
    <a:noFill/>
    <a:ln>
      <a:noFill/>
    </a:ln>
    <a:effectLst/>
  </c:spPr>
  <c:txPr>
    <a:bodyPr/>
    <a:lstStyle/>
    <a:p>
      <a:pPr>
        <a:defRPr sz="1800" b="0">
          <a:solidFill>
            <a:schemeClr val="tx1"/>
          </a:solidFill>
          <a:latin typeface="+mn-lt"/>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r>
              <a:rPr lang="pl-PL" b="1" noProof="0"/>
              <a:t>Strona BIP urzędu/starostwa</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mn-lt"/>
              <a:ea typeface="+mn-ea"/>
              <a:cs typeface="+mn-cs"/>
            </a:defRPr>
          </a:pPr>
          <a:endParaRPr lang="pl-PL"/>
        </a:p>
      </c:txPr>
    </c:title>
    <c:autoTitleDeleted val="0"/>
    <c:plotArea>
      <c:layout/>
      <c:barChart>
        <c:barDir val="bar"/>
        <c:grouping val="stacked"/>
        <c:varyColors val="0"/>
        <c:ser>
          <c:idx val="0"/>
          <c:order val="0"/>
          <c:tx>
            <c:strRef>
              <c:f>'DC_dalsze wyliczenia'!$AW$8</c:f>
              <c:strCache>
                <c:ptCount val="1"/>
                <c:pt idx="0">
                  <c:v>Tak</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wyliczenia'!$AV$9:$AV$10</c:f>
              <c:strCache>
                <c:ptCount val="2"/>
                <c:pt idx="0">
                  <c:v>Czy ponowna walidacja daje 0 błędów fatal?</c:v>
                </c:pt>
                <c:pt idx="1">
                  <c:v>Czy błędy poprawiono?</c:v>
                </c:pt>
              </c:strCache>
            </c:strRef>
          </c:cat>
          <c:val>
            <c:numRef>
              <c:f>'DC_dalsze wyliczenia'!$AW$9:$AW$10</c:f>
              <c:numCache>
                <c:formatCode>0%</c:formatCode>
                <c:ptCount val="2"/>
                <c:pt idx="0">
                  <c:v>0.56999999999999995</c:v>
                </c:pt>
                <c:pt idx="1">
                  <c:v>0.26</c:v>
                </c:pt>
              </c:numCache>
            </c:numRef>
          </c:val>
          <c:extLst xmlns:c16r2="http://schemas.microsoft.com/office/drawing/2015/06/chart">
            <c:ext xmlns:c16="http://schemas.microsoft.com/office/drawing/2014/chart" uri="{C3380CC4-5D6E-409C-BE32-E72D297353CC}">
              <c16:uniqueId val="{00000000-7054-454C-BCBA-30DF39562291}"/>
            </c:ext>
          </c:extLst>
        </c:ser>
        <c:ser>
          <c:idx val="1"/>
          <c:order val="1"/>
          <c:tx>
            <c:strRef>
              <c:f>'DC_dalsze wyliczenia'!$AX$8</c:f>
              <c:strCache>
                <c:ptCount val="1"/>
                <c:pt idx="0">
                  <c:v>Nie</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wyliczenia'!$AV$9:$AV$10</c:f>
              <c:strCache>
                <c:ptCount val="2"/>
                <c:pt idx="0">
                  <c:v>Czy ponowna walidacja daje 0 błędów fatal?</c:v>
                </c:pt>
                <c:pt idx="1">
                  <c:v>Czy błędy poprawiono?</c:v>
                </c:pt>
              </c:strCache>
            </c:strRef>
          </c:cat>
          <c:val>
            <c:numRef>
              <c:f>'DC_dalsze wyliczenia'!$AX$9:$AX$10</c:f>
              <c:numCache>
                <c:formatCode>0%</c:formatCode>
                <c:ptCount val="2"/>
                <c:pt idx="0">
                  <c:v>0.43</c:v>
                </c:pt>
                <c:pt idx="1">
                  <c:v>0.74</c:v>
                </c:pt>
              </c:numCache>
            </c:numRef>
          </c:val>
          <c:extLst xmlns:c16r2="http://schemas.microsoft.com/office/drawing/2015/06/chart">
            <c:ext xmlns:c16="http://schemas.microsoft.com/office/drawing/2014/chart" uri="{C3380CC4-5D6E-409C-BE32-E72D297353CC}">
              <c16:uniqueId val="{00000001-7054-454C-BCBA-30DF39562291}"/>
            </c:ext>
          </c:extLst>
        </c:ser>
        <c:dLbls>
          <c:dLblPos val="ctr"/>
          <c:showLegendKey val="0"/>
          <c:showVal val="1"/>
          <c:showCatName val="0"/>
          <c:showSerName val="0"/>
          <c:showPercent val="0"/>
          <c:showBubbleSize val="0"/>
        </c:dLbls>
        <c:gapWidth val="150"/>
        <c:overlap val="100"/>
        <c:axId val="329860624"/>
        <c:axId val="329862584"/>
      </c:barChart>
      <c:catAx>
        <c:axId val="329860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329862584"/>
        <c:crosses val="autoZero"/>
        <c:auto val="1"/>
        <c:lblAlgn val="ctr"/>
        <c:lblOffset val="100"/>
        <c:noMultiLvlLbl val="0"/>
      </c:catAx>
      <c:valAx>
        <c:axId val="32986258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329860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legend>
    <c:plotVisOnly val="1"/>
    <c:dispBlanksAs val="gap"/>
    <c:showDLblsOverMax val="0"/>
  </c:chart>
  <c:spPr>
    <a:noFill/>
    <a:ln>
      <a:noFill/>
    </a:ln>
    <a:effectLst/>
  </c:spPr>
  <c:txPr>
    <a:bodyPr/>
    <a:lstStyle/>
    <a:p>
      <a:pPr>
        <a:defRPr sz="1800">
          <a:solidFill>
            <a:schemeClr val="tx1"/>
          </a:solidFill>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pl-PL" sz="2160" b="1" i="0" u="none" strike="noStrike" kern="1200" spc="0" baseline="0" noProof="0">
                <a:solidFill>
                  <a:schemeClr val="tx1"/>
                </a:solidFill>
                <a:latin typeface="+mn-lt"/>
                <a:ea typeface="+mn-ea"/>
                <a:cs typeface="+mn-cs"/>
              </a:defRPr>
            </a:pPr>
            <a:r>
              <a:rPr lang="pl-PL" b="1"/>
              <a:t>S</a:t>
            </a:r>
            <a:r>
              <a:rPr lang="en-US" b="1"/>
              <a:t>trona główna urzędu/starostwa</a:t>
            </a:r>
          </a:p>
        </c:rich>
      </c:tx>
      <c:overlay val="0"/>
      <c:spPr>
        <a:noFill/>
        <a:ln>
          <a:noFill/>
        </a:ln>
        <a:effectLst/>
      </c:spPr>
      <c:txPr>
        <a:bodyPr rot="0" spcFirstLastPara="1" vertOverflow="ellipsis" vert="horz" wrap="square" anchor="ctr" anchorCtr="1"/>
        <a:lstStyle/>
        <a:p>
          <a:pPr>
            <a:defRPr lang="pl-PL" sz="2160" b="1" i="0" u="none" strike="noStrike" kern="1200" spc="0" baseline="0" noProof="0">
              <a:solidFill>
                <a:schemeClr val="tx1"/>
              </a:solidFill>
              <a:latin typeface="+mn-lt"/>
              <a:ea typeface="+mn-ea"/>
              <a:cs typeface="+mn-cs"/>
            </a:defRPr>
          </a:pPr>
          <a:endParaRPr lang="pl-PL"/>
        </a:p>
      </c:txPr>
    </c:title>
    <c:autoTitleDeleted val="0"/>
    <c:plotArea>
      <c:layout/>
      <c:barChart>
        <c:barDir val="bar"/>
        <c:grouping val="stacked"/>
        <c:varyColors val="0"/>
        <c:ser>
          <c:idx val="0"/>
          <c:order val="0"/>
          <c:tx>
            <c:strRef>
              <c:f>'DC_dalsze wyliczenia'!$AW$12</c:f>
              <c:strCache>
                <c:ptCount val="1"/>
                <c:pt idx="0">
                  <c:v>Tak</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lang="pl-PL" sz="1800" b="1" i="0" u="none" strike="noStrike" kern="1200" baseline="0" noProof="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wyliczenia'!$AV$13:$AV$14</c:f>
              <c:strCache>
                <c:ptCount val="2"/>
                <c:pt idx="0">
                  <c:v>Czy ponowna walidacja daje 0 błędów (Error)?</c:v>
                </c:pt>
                <c:pt idx="1">
                  <c:v>Czy błędy poprawiono?</c:v>
                </c:pt>
              </c:strCache>
            </c:strRef>
          </c:cat>
          <c:val>
            <c:numRef>
              <c:f>'DC_dalsze wyliczenia'!$AW$13:$AW$14</c:f>
              <c:numCache>
                <c:formatCode>0%</c:formatCode>
                <c:ptCount val="2"/>
                <c:pt idx="0">
                  <c:v>0.36</c:v>
                </c:pt>
                <c:pt idx="1">
                  <c:v>0.26</c:v>
                </c:pt>
              </c:numCache>
            </c:numRef>
          </c:val>
          <c:extLst xmlns:c16r2="http://schemas.microsoft.com/office/drawing/2015/06/chart">
            <c:ext xmlns:c16="http://schemas.microsoft.com/office/drawing/2014/chart" uri="{C3380CC4-5D6E-409C-BE32-E72D297353CC}">
              <c16:uniqueId val="{00000000-E6CA-43D0-A08D-8AA3C542DD09}"/>
            </c:ext>
          </c:extLst>
        </c:ser>
        <c:ser>
          <c:idx val="1"/>
          <c:order val="1"/>
          <c:tx>
            <c:strRef>
              <c:f>'DC_dalsze wyliczenia'!$AX$12</c:f>
              <c:strCache>
                <c:ptCount val="1"/>
                <c:pt idx="0">
                  <c:v>Nie</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lang="pl-PL" sz="1800" b="1" i="0" u="none" strike="noStrike" kern="1200" baseline="0" noProof="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wyliczenia'!$AV$13:$AV$14</c:f>
              <c:strCache>
                <c:ptCount val="2"/>
                <c:pt idx="0">
                  <c:v>Czy ponowna walidacja daje 0 błędów (Error)?</c:v>
                </c:pt>
                <c:pt idx="1">
                  <c:v>Czy błędy poprawiono?</c:v>
                </c:pt>
              </c:strCache>
            </c:strRef>
          </c:cat>
          <c:val>
            <c:numRef>
              <c:f>'DC_dalsze wyliczenia'!$AX$13:$AX$14</c:f>
              <c:numCache>
                <c:formatCode>0%</c:formatCode>
                <c:ptCount val="2"/>
                <c:pt idx="0">
                  <c:v>0.64</c:v>
                </c:pt>
                <c:pt idx="1">
                  <c:v>0.74</c:v>
                </c:pt>
              </c:numCache>
            </c:numRef>
          </c:val>
          <c:extLst xmlns:c16r2="http://schemas.microsoft.com/office/drawing/2015/06/chart">
            <c:ext xmlns:c16="http://schemas.microsoft.com/office/drawing/2014/chart" uri="{C3380CC4-5D6E-409C-BE32-E72D297353CC}">
              <c16:uniqueId val="{00000001-E6CA-43D0-A08D-8AA3C542DD09}"/>
            </c:ext>
          </c:extLst>
        </c:ser>
        <c:dLbls>
          <c:dLblPos val="ctr"/>
          <c:showLegendKey val="0"/>
          <c:showVal val="1"/>
          <c:showCatName val="0"/>
          <c:showSerName val="0"/>
          <c:showPercent val="0"/>
          <c:showBubbleSize val="0"/>
        </c:dLbls>
        <c:gapWidth val="150"/>
        <c:overlap val="100"/>
        <c:axId val="329866112"/>
        <c:axId val="329867288"/>
      </c:barChart>
      <c:catAx>
        <c:axId val="329866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pl-PL" sz="1800" b="0" i="0" u="none" strike="noStrike" kern="1200" baseline="0" noProof="0">
                <a:solidFill>
                  <a:schemeClr val="tx1"/>
                </a:solidFill>
                <a:latin typeface="+mn-lt"/>
                <a:ea typeface="+mn-ea"/>
                <a:cs typeface="+mn-cs"/>
              </a:defRPr>
            </a:pPr>
            <a:endParaRPr lang="pl-PL"/>
          </a:p>
        </c:txPr>
        <c:crossAx val="329867288"/>
        <c:crosses val="autoZero"/>
        <c:auto val="1"/>
        <c:lblAlgn val="ctr"/>
        <c:lblOffset val="100"/>
        <c:noMultiLvlLbl val="0"/>
      </c:catAx>
      <c:valAx>
        <c:axId val="32986728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pl-PL" sz="1800" b="1" i="0" u="none" strike="noStrike" kern="1200" baseline="0" noProof="0">
                <a:solidFill>
                  <a:schemeClr val="tx1"/>
                </a:solidFill>
                <a:latin typeface="+mn-lt"/>
                <a:ea typeface="+mn-ea"/>
                <a:cs typeface="+mn-cs"/>
              </a:defRPr>
            </a:pPr>
            <a:endParaRPr lang="pl-PL"/>
          </a:p>
        </c:txPr>
        <c:crossAx val="329866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pl-PL" sz="1800" b="1" i="0" u="none" strike="noStrike" kern="1200" baseline="0" noProof="0">
              <a:solidFill>
                <a:schemeClr val="tx1"/>
              </a:solidFill>
              <a:latin typeface="+mn-lt"/>
              <a:ea typeface="+mn-ea"/>
              <a:cs typeface="+mn-cs"/>
            </a:defRPr>
          </a:pPr>
          <a:endParaRPr lang="pl-PL"/>
        </a:p>
      </c:txPr>
    </c:legend>
    <c:plotVisOnly val="1"/>
    <c:dispBlanksAs val="gap"/>
    <c:showDLblsOverMax val="0"/>
  </c:chart>
  <c:spPr>
    <a:noFill/>
    <a:ln>
      <a:noFill/>
    </a:ln>
    <a:effectLst/>
  </c:spPr>
  <c:txPr>
    <a:bodyPr/>
    <a:lstStyle/>
    <a:p>
      <a:pPr>
        <a:defRPr lang="pl-PL" sz="1800" noProof="0">
          <a:solidFill>
            <a:schemeClr val="tx1"/>
          </a:solidFill>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pl-PL" b="1" dirty="0"/>
              <a:t>S</a:t>
            </a:r>
            <a:r>
              <a:rPr lang="en-US" b="1" dirty="0"/>
              <a:t>trona BIP </a:t>
            </a:r>
            <a:r>
              <a:rPr lang="en-US" b="1" dirty="0" err="1"/>
              <a:t>urzędu</a:t>
            </a:r>
            <a:r>
              <a:rPr lang="en-US" b="1" dirty="0"/>
              <a:t>/</a:t>
            </a:r>
            <a:r>
              <a:rPr lang="en-US" b="1" dirty="0" err="1"/>
              <a:t>starostwa</a:t>
            </a:r>
            <a:endParaRPr lang="en-US" b="1" dirty="0"/>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pl-PL"/>
        </a:p>
      </c:txPr>
    </c:title>
    <c:autoTitleDeleted val="0"/>
    <c:plotArea>
      <c:layout/>
      <c:barChart>
        <c:barDir val="bar"/>
        <c:grouping val="stacked"/>
        <c:varyColors val="0"/>
        <c:ser>
          <c:idx val="0"/>
          <c:order val="0"/>
          <c:tx>
            <c:strRef>
              <c:f>'DC_dalsze wyliczenia'!$AW$16</c:f>
              <c:strCache>
                <c:ptCount val="1"/>
                <c:pt idx="0">
                  <c:v>Tak</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wyliczenia'!$AV$17:$AV$18</c:f>
              <c:strCache>
                <c:ptCount val="2"/>
                <c:pt idx="0">
                  <c:v>Czy ponowna walidacja daje 0 błędów (Error)?</c:v>
                </c:pt>
                <c:pt idx="1">
                  <c:v>Czy błędy poprawiono?</c:v>
                </c:pt>
              </c:strCache>
            </c:strRef>
          </c:cat>
          <c:val>
            <c:numRef>
              <c:f>'DC_dalsze wyliczenia'!$AW$17:$AW$18</c:f>
              <c:numCache>
                <c:formatCode>0%</c:formatCode>
                <c:ptCount val="2"/>
                <c:pt idx="0">
                  <c:v>0.56999999999999995</c:v>
                </c:pt>
                <c:pt idx="1">
                  <c:v>0.19</c:v>
                </c:pt>
              </c:numCache>
            </c:numRef>
          </c:val>
          <c:extLst xmlns:c16r2="http://schemas.microsoft.com/office/drawing/2015/06/chart">
            <c:ext xmlns:c16="http://schemas.microsoft.com/office/drawing/2014/chart" uri="{C3380CC4-5D6E-409C-BE32-E72D297353CC}">
              <c16:uniqueId val="{00000000-FCAC-47EB-8FCB-4582C0025DDD}"/>
            </c:ext>
          </c:extLst>
        </c:ser>
        <c:ser>
          <c:idx val="1"/>
          <c:order val="1"/>
          <c:tx>
            <c:strRef>
              <c:f>'DC_dalsze wyliczenia'!$AX$16</c:f>
              <c:strCache>
                <c:ptCount val="1"/>
                <c:pt idx="0">
                  <c:v>Nie</c:v>
                </c:pt>
              </c:strCache>
            </c:strRef>
          </c:tx>
          <c:spPr>
            <a:solidFill>
              <a:schemeClr val="accent2"/>
            </a:solidFill>
            <a:ln>
              <a:noFill/>
            </a:ln>
            <a:effectLst/>
          </c:spPr>
          <c:invertIfNegative val="0"/>
          <c:dLbls>
            <c:spPr>
              <a:solidFill>
                <a:schemeClr val="bg1"/>
              </a:solid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'DC_dalsze wyliczenia'!$AV$17:$AV$18</c:f>
              <c:strCache>
                <c:ptCount val="2"/>
                <c:pt idx="0">
                  <c:v>Czy ponowna walidacja daje 0 błędów (Error)?</c:v>
                </c:pt>
                <c:pt idx="1">
                  <c:v>Czy błędy poprawiono?</c:v>
                </c:pt>
              </c:strCache>
            </c:strRef>
          </c:cat>
          <c:val>
            <c:numRef>
              <c:f>'DC_dalsze wyliczenia'!$AX$17:$AX$18</c:f>
              <c:numCache>
                <c:formatCode>0%</c:formatCode>
                <c:ptCount val="2"/>
                <c:pt idx="0">
                  <c:v>0.43</c:v>
                </c:pt>
                <c:pt idx="1">
                  <c:v>0.81</c:v>
                </c:pt>
              </c:numCache>
            </c:numRef>
          </c:val>
          <c:extLst xmlns:c16r2="http://schemas.microsoft.com/office/drawing/2015/06/chart">
            <c:ext xmlns:c16="http://schemas.microsoft.com/office/drawing/2014/chart" uri="{C3380CC4-5D6E-409C-BE32-E72D297353CC}">
              <c16:uniqueId val="{00000001-FCAC-47EB-8FCB-4582C0025DDD}"/>
            </c:ext>
          </c:extLst>
        </c:ser>
        <c:dLbls>
          <c:showLegendKey val="0"/>
          <c:showVal val="0"/>
          <c:showCatName val="0"/>
          <c:showSerName val="0"/>
          <c:showPercent val="0"/>
          <c:showBubbleSize val="0"/>
        </c:dLbls>
        <c:gapWidth val="150"/>
        <c:overlap val="100"/>
        <c:axId val="329864936"/>
        <c:axId val="329861408"/>
      </c:barChart>
      <c:catAx>
        <c:axId val="329864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pl-PL"/>
          </a:p>
        </c:txPr>
        <c:crossAx val="329861408"/>
        <c:crosses val="autoZero"/>
        <c:auto val="1"/>
        <c:lblAlgn val="ctr"/>
        <c:lblOffset val="100"/>
        <c:noMultiLvlLbl val="0"/>
      </c:catAx>
      <c:valAx>
        <c:axId val="3298614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crossAx val="329864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pl-PL"/>
        </a:p>
      </c:txPr>
    </c:legend>
    <c:plotVisOnly val="1"/>
    <c:dispBlanksAs val="gap"/>
    <c:showDLblsOverMax val="0"/>
  </c:chart>
  <c:spPr>
    <a:noFill/>
    <a:ln>
      <a:noFill/>
    </a:ln>
    <a:effectLst/>
  </c:spPr>
  <c:txPr>
    <a:bodyPr/>
    <a:lstStyle/>
    <a:p>
      <a:pPr>
        <a:defRPr sz="1800">
          <a:solidFill>
            <a:schemeClr val="tx1"/>
          </a:solidFill>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0A084-5596-420A-879C-6F8EC715603C}"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pl-PL"/>
        </a:p>
      </dgm:t>
    </dgm:pt>
    <dgm:pt modelId="{907A5574-8CFD-4D60-9D88-509977F902F2}">
      <dgm:prSet phldrT="[Tekst]"/>
      <dgm:spPr/>
      <dgm:t>
        <a:bodyPr/>
        <a:lstStyle/>
        <a:p>
          <a:r>
            <a:rPr lang="pl-PL" b="1" dirty="0"/>
            <a:t>krajowe</a:t>
          </a:r>
        </a:p>
      </dgm:t>
    </dgm:pt>
    <dgm:pt modelId="{E9E52BA0-377A-43C3-849E-F2824BA737A4}" type="parTrans" cxnId="{DFDCDA5B-2C20-401E-9518-DCE50B013F3D}">
      <dgm:prSet/>
      <dgm:spPr/>
      <dgm:t>
        <a:bodyPr/>
        <a:lstStyle/>
        <a:p>
          <a:endParaRPr lang="pl-PL"/>
        </a:p>
      </dgm:t>
    </dgm:pt>
    <dgm:pt modelId="{9A51637F-A607-4433-B7E5-7669702FF810}" type="sibTrans" cxnId="{DFDCDA5B-2C20-401E-9518-DCE50B013F3D}">
      <dgm:prSet/>
      <dgm:spPr/>
      <dgm:t>
        <a:bodyPr/>
        <a:lstStyle/>
        <a:p>
          <a:endParaRPr lang="pl-PL"/>
        </a:p>
      </dgm:t>
    </dgm:pt>
    <dgm:pt modelId="{E2EE4C50-77AE-4211-9F8F-A52A95DCDE4F}">
      <dgm:prSet phldrT="[Tekst]"/>
      <dgm:spPr/>
      <dgm:t>
        <a:bodyPr/>
        <a:lstStyle/>
        <a:p>
          <a:pPr algn="l"/>
          <a:r>
            <a:rPr lang="pl-PL" dirty="0"/>
            <a:t>konstytucja</a:t>
          </a:r>
        </a:p>
      </dgm:t>
    </dgm:pt>
    <dgm:pt modelId="{A1FA1A86-020D-4632-819B-34A8ABED4558}" type="parTrans" cxnId="{7E2DA6B1-4B79-44F5-B9CD-C9A5E99DD8FB}">
      <dgm:prSet/>
      <dgm:spPr/>
      <dgm:t>
        <a:bodyPr/>
        <a:lstStyle/>
        <a:p>
          <a:endParaRPr lang="pl-PL"/>
        </a:p>
      </dgm:t>
    </dgm:pt>
    <dgm:pt modelId="{1D8416B1-C302-4642-97B2-D79974CE55ED}" type="sibTrans" cxnId="{7E2DA6B1-4B79-44F5-B9CD-C9A5E99DD8FB}">
      <dgm:prSet/>
      <dgm:spPr/>
      <dgm:t>
        <a:bodyPr/>
        <a:lstStyle/>
        <a:p>
          <a:endParaRPr lang="pl-PL"/>
        </a:p>
      </dgm:t>
    </dgm:pt>
    <dgm:pt modelId="{7256CA96-E2D6-43D4-9B1C-9CCF382930BE}">
      <dgm:prSet phldrT="[Tekst]"/>
      <dgm:spPr/>
      <dgm:t>
        <a:bodyPr/>
        <a:lstStyle/>
        <a:p>
          <a:pPr algn="l"/>
          <a:r>
            <a:rPr lang="pl-PL" dirty="0"/>
            <a:t>kodeksy - </a:t>
          </a:r>
          <a:r>
            <a:rPr lang="pl-PL" b="1" dirty="0"/>
            <a:t>4</a:t>
          </a:r>
        </a:p>
      </dgm:t>
    </dgm:pt>
    <dgm:pt modelId="{0DB917FD-1E30-47EA-B542-962CB79047B7}" type="parTrans" cxnId="{18DD9670-B952-4CCF-89C1-B1C83F2E4686}">
      <dgm:prSet/>
      <dgm:spPr/>
      <dgm:t>
        <a:bodyPr/>
        <a:lstStyle/>
        <a:p>
          <a:endParaRPr lang="pl-PL"/>
        </a:p>
      </dgm:t>
    </dgm:pt>
    <dgm:pt modelId="{ED663F19-F84A-4A47-AA64-56176FDE6874}" type="sibTrans" cxnId="{18DD9670-B952-4CCF-89C1-B1C83F2E4686}">
      <dgm:prSet/>
      <dgm:spPr/>
      <dgm:t>
        <a:bodyPr/>
        <a:lstStyle/>
        <a:p>
          <a:endParaRPr lang="pl-PL"/>
        </a:p>
      </dgm:t>
    </dgm:pt>
    <dgm:pt modelId="{53D53989-41F9-4F8E-80FE-1F538133062A}">
      <dgm:prSet phldrT="[Tekst]"/>
      <dgm:spPr/>
      <dgm:t>
        <a:bodyPr/>
        <a:lstStyle/>
        <a:p>
          <a:pPr algn="l"/>
          <a:r>
            <a:rPr lang="pl-PL" dirty="0"/>
            <a:t>ustawy - </a:t>
          </a:r>
          <a:r>
            <a:rPr lang="pl-PL" b="1" dirty="0"/>
            <a:t>29</a:t>
          </a:r>
          <a:r>
            <a:rPr lang="pl-PL" dirty="0"/>
            <a:t> </a:t>
          </a:r>
        </a:p>
      </dgm:t>
    </dgm:pt>
    <dgm:pt modelId="{F03F17F3-5F80-44E4-91DB-D45201DEB605}" type="parTrans" cxnId="{5584D3ED-40F5-4769-A64D-BB35024CCA8F}">
      <dgm:prSet/>
      <dgm:spPr/>
      <dgm:t>
        <a:bodyPr/>
        <a:lstStyle/>
        <a:p>
          <a:endParaRPr lang="pl-PL"/>
        </a:p>
      </dgm:t>
    </dgm:pt>
    <dgm:pt modelId="{45BB7047-1100-4ABC-928F-139799C27795}" type="sibTrans" cxnId="{5584D3ED-40F5-4769-A64D-BB35024CCA8F}">
      <dgm:prSet/>
      <dgm:spPr/>
      <dgm:t>
        <a:bodyPr/>
        <a:lstStyle/>
        <a:p>
          <a:endParaRPr lang="pl-PL"/>
        </a:p>
      </dgm:t>
    </dgm:pt>
    <dgm:pt modelId="{3EDC0A39-3415-4DB7-8638-BC51C29C5190}">
      <dgm:prSet custT="1"/>
      <dgm:spPr/>
      <dgm:t>
        <a:bodyPr/>
        <a:lstStyle/>
        <a:p>
          <a:pPr algn="l"/>
          <a:r>
            <a:rPr lang="pl-PL" sz="2200" dirty="0"/>
            <a:t>rozporządzenia - </a:t>
          </a:r>
          <a:r>
            <a:rPr lang="pl-PL" sz="2200" b="1" dirty="0"/>
            <a:t>11</a:t>
          </a:r>
        </a:p>
      </dgm:t>
    </dgm:pt>
    <dgm:pt modelId="{741A27D4-35F9-459A-A2B8-79CA8EF95700}" type="parTrans" cxnId="{1C6C9A86-6AC8-4F97-B86E-36570FCB400F}">
      <dgm:prSet/>
      <dgm:spPr/>
      <dgm:t>
        <a:bodyPr/>
        <a:lstStyle/>
        <a:p>
          <a:endParaRPr lang="pl-PL"/>
        </a:p>
      </dgm:t>
    </dgm:pt>
    <dgm:pt modelId="{FFDE9C31-D3A8-4E78-93C6-747DFC6C60A1}" type="sibTrans" cxnId="{1C6C9A86-6AC8-4F97-B86E-36570FCB400F}">
      <dgm:prSet/>
      <dgm:spPr/>
      <dgm:t>
        <a:bodyPr/>
        <a:lstStyle/>
        <a:p>
          <a:endParaRPr lang="pl-PL"/>
        </a:p>
      </dgm:t>
    </dgm:pt>
    <dgm:pt modelId="{A84FC2E2-1BA1-4737-8210-98348482E3FF}">
      <dgm:prSet/>
      <dgm:spPr/>
      <dgm:t>
        <a:bodyPr/>
        <a:lstStyle/>
        <a:p>
          <a:pPr algn="l"/>
          <a:r>
            <a:rPr lang="pl-PL" dirty="0"/>
            <a:t>prawa - </a:t>
          </a:r>
          <a:r>
            <a:rPr lang="pl-PL" b="1" dirty="0"/>
            <a:t>6</a:t>
          </a:r>
          <a:endParaRPr lang="pl-PL" dirty="0"/>
        </a:p>
      </dgm:t>
    </dgm:pt>
    <dgm:pt modelId="{436B98EE-7286-485D-83F0-5A2660779091}" type="parTrans" cxnId="{02577A0C-E99F-4CDE-91FD-0E23CC6D80C8}">
      <dgm:prSet/>
      <dgm:spPr/>
      <dgm:t>
        <a:bodyPr/>
        <a:lstStyle/>
        <a:p>
          <a:endParaRPr lang="pl-PL"/>
        </a:p>
      </dgm:t>
    </dgm:pt>
    <dgm:pt modelId="{67D47BCB-0ACD-4A8F-80E5-1E984333301A}" type="sibTrans" cxnId="{02577A0C-E99F-4CDE-91FD-0E23CC6D80C8}">
      <dgm:prSet/>
      <dgm:spPr/>
      <dgm:t>
        <a:bodyPr/>
        <a:lstStyle/>
        <a:p>
          <a:endParaRPr lang="pl-PL"/>
        </a:p>
      </dgm:t>
    </dgm:pt>
    <dgm:pt modelId="{BE88C013-86CC-4DC8-AF00-05EAD3DE2839}" type="pres">
      <dgm:prSet presAssocID="{03D0A084-5596-420A-879C-6F8EC715603C}" presName="Name0" presStyleCnt="0">
        <dgm:presLayoutVars>
          <dgm:chPref val="1"/>
          <dgm:dir/>
          <dgm:animOne val="branch"/>
          <dgm:animLvl val="lvl"/>
          <dgm:resizeHandles val="exact"/>
        </dgm:presLayoutVars>
      </dgm:prSet>
      <dgm:spPr/>
      <dgm:t>
        <a:bodyPr/>
        <a:lstStyle/>
        <a:p>
          <a:endParaRPr lang="pl-PL"/>
        </a:p>
      </dgm:t>
    </dgm:pt>
    <dgm:pt modelId="{1C80423A-850D-48CA-884D-FDB3378FB2D0}" type="pres">
      <dgm:prSet presAssocID="{907A5574-8CFD-4D60-9D88-509977F902F2}" presName="root1" presStyleCnt="0"/>
      <dgm:spPr/>
    </dgm:pt>
    <dgm:pt modelId="{CA29991E-37F8-415A-9931-81E85EB164B4}" type="pres">
      <dgm:prSet presAssocID="{907A5574-8CFD-4D60-9D88-509977F902F2}" presName="LevelOneTextNode" presStyleLbl="node0" presStyleIdx="0" presStyleCnt="1">
        <dgm:presLayoutVars>
          <dgm:chPref val="3"/>
        </dgm:presLayoutVars>
      </dgm:prSet>
      <dgm:spPr>
        <a:prstGeom prst="roundRect">
          <a:avLst/>
        </a:prstGeom>
      </dgm:spPr>
      <dgm:t>
        <a:bodyPr/>
        <a:lstStyle/>
        <a:p>
          <a:endParaRPr lang="pl-PL"/>
        </a:p>
      </dgm:t>
    </dgm:pt>
    <dgm:pt modelId="{075D6CAB-D9E8-4592-BBFD-4E0817735B4F}" type="pres">
      <dgm:prSet presAssocID="{907A5574-8CFD-4D60-9D88-509977F902F2}" presName="level2hierChild" presStyleCnt="0"/>
      <dgm:spPr/>
    </dgm:pt>
    <dgm:pt modelId="{EB0F97EF-3108-4A68-8E72-E00518A2E870}" type="pres">
      <dgm:prSet presAssocID="{A1FA1A86-020D-4632-819B-34A8ABED4558}" presName="conn2-1" presStyleLbl="parChTrans1D2" presStyleIdx="0" presStyleCnt="5"/>
      <dgm:spPr/>
      <dgm:t>
        <a:bodyPr/>
        <a:lstStyle/>
        <a:p>
          <a:endParaRPr lang="pl-PL"/>
        </a:p>
      </dgm:t>
    </dgm:pt>
    <dgm:pt modelId="{6F1EEEDD-3438-476F-A09A-C67DE62EB783}" type="pres">
      <dgm:prSet presAssocID="{A1FA1A86-020D-4632-819B-34A8ABED4558}" presName="connTx" presStyleLbl="parChTrans1D2" presStyleIdx="0" presStyleCnt="5"/>
      <dgm:spPr/>
      <dgm:t>
        <a:bodyPr/>
        <a:lstStyle/>
        <a:p>
          <a:endParaRPr lang="pl-PL"/>
        </a:p>
      </dgm:t>
    </dgm:pt>
    <dgm:pt modelId="{74005B34-64D5-49B0-B0D3-9127B09B0A3F}" type="pres">
      <dgm:prSet presAssocID="{E2EE4C50-77AE-4211-9F8F-A52A95DCDE4F}" presName="root2" presStyleCnt="0"/>
      <dgm:spPr/>
    </dgm:pt>
    <dgm:pt modelId="{032FBD19-EB3B-4202-B5A4-5F27AF5FA520}" type="pres">
      <dgm:prSet presAssocID="{E2EE4C50-77AE-4211-9F8F-A52A95DCDE4F}" presName="LevelTwoTextNode" presStyleLbl="node2" presStyleIdx="0" presStyleCnt="5">
        <dgm:presLayoutVars>
          <dgm:chPref val="3"/>
        </dgm:presLayoutVars>
      </dgm:prSet>
      <dgm:spPr>
        <a:prstGeom prst="roundRect">
          <a:avLst/>
        </a:prstGeom>
      </dgm:spPr>
      <dgm:t>
        <a:bodyPr/>
        <a:lstStyle/>
        <a:p>
          <a:endParaRPr lang="pl-PL"/>
        </a:p>
      </dgm:t>
    </dgm:pt>
    <dgm:pt modelId="{19390D00-156E-4359-AECD-E4B46B8FF2A7}" type="pres">
      <dgm:prSet presAssocID="{E2EE4C50-77AE-4211-9F8F-A52A95DCDE4F}" presName="level3hierChild" presStyleCnt="0"/>
      <dgm:spPr/>
    </dgm:pt>
    <dgm:pt modelId="{CE246BC1-2690-43D7-9A57-66A1D83796E8}" type="pres">
      <dgm:prSet presAssocID="{0DB917FD-1E30-47EA-B542-962CB79047B7}" presName="conn2-1" presStyleLbl="parChTrans1D2" presStyleIdx="1" presStyleCnt="5"/>
      <dgm:spPr/>
      <dgm:t>
        <a:bodyPr/>
        <a:lstStyle/>
        <a:p>
          <a:endParaRPr lang="pl-PL"/>
        </a:p>
      </dgm:t>
    </dgm:pt>
    <dgm:pt modelId="{2272342D-7DE7-48D5-9012-501FEA6E383E}" type="pres">
      <dgm:prSet presAssocID="{0DB917FD-1E30-47EA-B542-962CB79047B7}" presName="connTx" presStyleLbl="parChTrans1D2" presStyleIdx="1" presStyleCnt="5"/>
      <dgm:spPr/>
      <dgm:t>
        <a:bodyPr/>
        <a:lstStyle/>
        <a:p>
          <a:endParaRPr lang="pl-PL"/>
        </a:p>
      </dgm:t>
    </dgm:pt>
    <dgm:pt modelId="{6378962A-65DF-45E0-9C17-0B91B2C9398A}" type="pres">
      <dgm:prSet presAssocID="{7256CA96-E2D6-43D4-9B1C-9CCF382930BE}" presName="root2" presStyleCnt="0"/>
      <dgm:spPr/>
    </dgm:pt>
    <dgm:pt modelId="{539F3E05-9B93-4365-BF6B-D63DF13A3561}" type="pres">
      <dgm:prSet presAssocID="{7256CA96-E2D6-43D4-9B1C-9CCF382930BE}" presName="LevelTwoTextNode" presStyleLbl="node2" presStyleIdx="1" presStyleCnt="5">
        <dgm:presLayoutVars>
          <dgm:chPref val="3"/>
        </dgm:presLayoutVars>
      </dgm:prSet>
      <dgm:spPr>
        <a:prstGeom prst="roundRect">
          <a:avLst/>
        </a:prstGeom>
      </dgm:spPr>
      <dgm:t>
        <a:bodyPr/>
        <a:lstStyle/>
        <a:p>
          <a:endParaRPr lang="pl-PL"/>
        </a:p>
      </dgm:t>
    </dgm:pt>
    <dgm:pt modelId="{020EC4DC-BC23-46CF-853F-1EF3933C5E67}" type="pres">
      <dgm:prSet presAssocID="{7256CA96-E2D6-43D4-9B1C-9CCF382930BE}" presName="level3hierChild" presStyleCnt="0"/>
      <dgm:spPr/>
    </dgm:pt>
    <dgm:pt modelId="{8D7A5351-D56F-4199-830F-A364462C009D}" type="pres">
      <dgm:prSet presAssocID="{F03F17F3-5F80-44E4-91DB-D45201DEB605}" presName="conn2-1" presStyleLbl="parChTrans1D2" presStyleIdx="2" presStyleCnt="5"/>
      <dgm:spPr/>
      <dgm:t>
        <a:bodyPr/>
        <a:lstStyle/>
        <a:p>
          <a:endParaRPr lang="pl-PL"/>
        </a:p>
      </dgm:t>
    </dgm:pt>
    <dgm:pt modelId="{A42F7CDF-618A-46E4-963F-6D948C558D74}" type="pres">
      <dgm:prSet presAssocID="{F03F17F3-5F80-44E4-91DB-D45201DEB605}" presName="connTx" presStyleLbl="parChTrans1D2" presStyleIdx="2" presStyleCnt="5"/>
      <dgm:spPr/>
      <dgm:t>
        <a:bodyPr/>
        <a:lstStyle/>
        <a:p>
          <a:endParaRPr lang="pl-PL"/>
        </a:p>
      </dgm:t>
    </dgm:pt>
    <dgm:pt modelId="{80FD4E1E-1067-4769-96DE-5CEBE51C9113}" type="pres">
      <dgm:prSet presAssocID="{53D53989-41F9-4F8E-80FE-1F538133062A}" presName="root2" presStyleCnt="0"/>
      <dgm:spPr/>
    </dgm:pt>
    <dgm:pt modelId="{CE211332-00D6-47BC-8171-AA3DDDFE7F42}" type="pres">
      <dgm:prSet presAssocID="{53D53989-41F9-4F8E-80FE-1F538133062A}" presName="LevelTwoTextNode" presStyleLbl="node2" presStyleIdx="2" presStyleCnt="5">
        <dgm:presLayoutVars>
          <dgm:chPref val="3"/>
        </dgm:presLayoutVars>
      </dgm:prSet>
      <dgm:spPr>
        <a:prstGeom prst="roundRect">
          <a:avLst/>
        </a:prstGeom>
      </dgm:spPr>
      <dgm:t>
        <a:bodyPr/>
        <a:lstStyle/>
        <a:p>
          <a:endParaRPr lang="pl-PL"/>
        </a:p>
      </dgm:t>
    </dgm:pt>
    <dgm:pt modelId="{5A90E936-2E7B-4F17-A851-539FA6672939}" type="pres">
      <dgm:prSet presAssocID="{53D53989-41F9-4F8E-80FE-1F538133062A}" presName="level3hierChild" presStyleCnt="0"/>
      <dgm:spPr/>
    </dgm:pt>
    <dgm:pt modelId="{E0F4828F-1EFE-4A57-9E69-3F11E5338E1D}" type="pres">
      <dgm:prSet presAssocID="{436B98EE-7286-485D-83F0-5A2660779091}" presName="conn2-1" presStyleLbl="parChTrans1D2" presStyleIdx="3" presStyleCnt="5"/>
      <dgm:spPr/>
      <dgm:t>
        <a:bodyPr/>
        <a:lstStyle/>
        <a:p>
          <a:endParaRPr lang="pl-PL"/>
        </a:p>
      </dgm:t>
    </dgm:pt>
    <dgm:pt modelId="{1394E31B-6A7B-47B9-87BA-82FCADB55CF9}" type="pres">
      <dgm:prSet presAssocID="{436B98EE-7286-485D-83F0-5A2660779091}" presName="connTx" presStyleLbl="parChTrans1D2" presStyleIdx="3" presStyleCnt="5"/>
      <dgm:spPr/>
      <dgm:t>
        <a:bodyPr/>
        <a:lstStyle/>
        <a:p>
          <a:endParaRPr lang="pl-PL"/>
        </a:p>
      </dgm:t>
    </dgm:pt>
    <dgm:pt modelId="{8E5C812E-AD14-4B48-AA81-C49F4D9AAFBB}" type="pres">
      <dgm:prSet presAssocID="{A84FC2E2-1BA1-4737-8210-98348482E3FF}" presName="root2" presStyleCnt="0"/>
      <dgm:spPr/>
    </dgm:pt>
    <dgm:pt modelId="{8878A884-4B66-48A8-8464-F40AF5A7B54A}" type="pres">
      <dgm:prSet presAssocID="{A84FC2E2-1BA1-4737-8210-98348482E3FF}" presName="LevelTwoTextNode" presStyleLbl="node2" presStyleIdx="3" presStyleCnt="5">
        <dgm:presLayoutVars>
          <dgm:chPref val="3"/>
        </dgm:presLayoutVars>
      </dgm:prSet>
      <dgm:spPr>
        <a:prstGeom prst="roundRect">
          <a:avLst/>
        </a:prstGeom>
      </dgm:spPr>
      <dgm:t>
        <a:bodyPr/>
        <a:lstStyle/>
        <a:p>
          <a:endParaRPr lang="pl-PL"/>
        </a:p>
      </dgm:t>
    </dgm:pt>
    <dgm:pt modelId="{103A3884-3927-400D-89C2-B6A501232C2F}" type="pres">
      <dgm:prSet presAssocID="{A84FC2E2-1BA1-4737-8210-98348482E3FF}" presName="level3hierChild" presStyleCnt="0"/>
      <dgm:spPr/>
    </dgm:pt>
    <dgm:pt modelId="{CEC3E80E-C34E-4A9B-908F-6B4FC9591380}" type="pres">
      <dgm:prSet presAssocID="{741A27D4-35F9-459A-A2B8-79CA8EF95700}" presName="conn2-1" presStyleLbl="parChTrans1D2" presStyleIdx="4" presStyleCnt="5"/>
      <dgm:spPr/>
      <dgm:t>
        <a:bodyPr/>
        <a:lstStyle/>
        <a:p>
          <a:endParaRPr lang="pl-PL"/>
        </a:p>
      </dgm:t>
    </dgm:pt>
    <dgm:pt modelId="{147F5CE7-B5AA-4240-BDD8-5AD6A9ECC9F4}" type="pres">
      <dgm:prSet presAssocID="{741A27D4-35F9-459A-A2B8-79CA8EF95700}" presName="connTx" presStyleLbl="parChTrans1D2" presStyleIdx="4" presStyleCnt="5"/>
      <dgm:spPr/>
      <dgm:t>
        <a:bodyPr/>
        <a:lstStyle/>
        <a:p>
          <a:endParaRPr lang="pl-PL"/>
        </a:p>
      </dgm:t>
    </dgm:pt>
    <dgm:pt modelId="{A282F4A8-96AF-42F4-90F4-532C35AA6618}" type="pres">
      <dgm:prSet presAssocID="{3EDC0A39-3415-4DB7-8638-BC51C29C5190}" presName="root2" presStyleCnt="0"/>
      <dgm:spPr/>
    </dgm:pt>
    <dgm:pt modelId="{294C1465-024B-4D44-8939-94CEF529DD76}" type="pres">
      <dgm:prSet presAssocID="{3EDC0A39-3415-4DB7-8638-BC51C29C5190}" presName="LevelTwoTextNode" presStyleLbl="node2" presStyleIdx="4" presStyleCnt="5">
        <dgm:presLayoutVars>
          <dgm:chPref val="3"/>
        </dgm:presLayoutVars>
      </dgm:prSet>
      <dgm:spPr>
        <a:prstGeom prst="roundRect">
          <a:avLst/>
        </a:prstGeom>
      </dgm:spPr>
      <dgm:t>
        <a:bodyPr/>
        <a:lstStyle/>
        <a:p>
          <a:endParaRPr lang="pl-PL"/>
        </a:p>
      </dgm:t>
    </dgm:pt>
    <dgm:pt modelId="{EDC55C54-D779-47DF-A42A-41FFEA0B7B97}" type="pres">
      <dgm:prSet presAssocID="{3EDC0A39-3415-4DB7-8638-BC51C29C5190}" presName="level3hierChild" presStyleCnt="0"/>
      <dgm:spPr/>
    </dgm:pt>
  </dgm:ptLst>
  <dgm:cxnLst>
    <dgm:cxn modelId="{AEC5542F-9E78-4B2E-9AC0-7E3B27EF1B03}" type="presOf" srcId="{7256CA96-E2D6-43D4-9B1C-9CCF382930BE}" destId="{539F3E05-9B93-4365-BF6B-D63DF13A3561}" srcOrd="0" destOrd="0" presId="urn:microsoft.com/office/officeart/2008/layout/HorizontalMultiLevelHierarchy"/>
    <dgm:cxn modelId="{B8150230-3E6F-4F01-8756-1DE9887BC469}" type="presOf" srcId="{A1FA1A86-020D-4632-819B-34A8ABED4558}" destId="{6F1EEEDD-3438-476F-A09A-C67DE62EB783}" srcOrd="1" destOrd="0" presId="urn:microsoft.com/office/officeart/2008/layout/HorizontalMultiLevelHierarchy"/>
    <dgm:cxn modelId="{E07E458F-A45A-4BDC-B592-7D64FBBC1D44}" type="presOf" srcId="{A84FC2E2-1BA1-4737-8210-98348482E3FF}" destId="{8878A884-4B66-48A8-8464-F40AF5A7B54A}" srcOrd="0" destOrd="0" presId="urn:microsoft.com/office/officeart/2008/layout/HorizontalMultiLevelHierarchy"/>
    <dgm:cxn modelId="{11AF492D-BC81-48D3-B38F-00E03119EB21}" type="presOf" srcId="{907A5574-8CFD-4D60-9D88-509977F902F2}" destId="{CA29991E-37F8-415A-9931-81E85EB164B4}" srcOrd="0" destOrd="0" presId="urn:microsoft.com/office/officeart/2008/layout/HorizontalMultiLevelHierarchy"/>
    <dgm:cxn modelId="{5584D3ED-40F5-4769-A64D-BB35024CCA8F}" srcId="{907A5574-8CFD-4D60-9D88-509977F902F2}" destId="{53D53989-41F9-4F8E-80FE-1F538133062A}" srcOrd="2" destOrd="0" parTransId="{F03F17F3-5F80-44E4-91DB-D45201DEB605}" sibTransId="{45BB7047-1100-4ABC-928F-139799C27795}"/>
    <dgm:cxn modelId="{B48ABA77-87A6-4073-92B9-6809D90E3CCC}" type="presOf" srcId="{741A27D4-35F9-459A-A2B8-79CA8EF95700}" destId="{147F5CE7-B5AA-4240-BDD8-5AD6A9ECC9F4}" srcOrd="1" destOrd="0" presId="urn:microsoft.com/office/officeart/2008/layout/HorizontalMultiLevelHierarchy"/>
    <dgm:cxn modelId="{6E7830E8-BD40-43B2-B0E4-259CB6B96F99}" type="presOf" srcId="{0DB917FD-1E30-47EA-B542-962CB79047B7}" destId="{2272342D-7DE7-48D5-9012-501FEA6E383E}" srcOrd="1" destOrd="0" presId="urn:microsoft.com/office/officeart/2008/layout/HorizontalMultiLevelHierarchy"/>
    <dgm:cxn modelId="{02577A0C-E99F-4CDE-91FD-0E23CC6D80C8}" srcId="{907A5574-8CFD-4D60-9D88-509977F902F2}" destId="{A84FC2E2-1BA1-4737-8210-98348482E3FF}" srcOrd="3" destOrd="0" parTransId="{436B98EE-7286-485D-83F0-5A2660779091}" sibTransId="{67D47BCB-0ACD-4A8F-80E5-1E984333301A}"/>
    <dgm:cxn modelId="{18DD9670-B952-4CCF-89C1-B1C83F2E4686}" srcId="{907A5574-8CFD-4D60-9D88-509977F902F2}" destId="{7256CA96-E2D6-43D4-9B1C-9CCF382930BE}" srcOrd="1" destOrd="0" parTransId="{0DB917FD-1E30-47EA-B542-962CB79047B7}" sibTransId="{ED663F19-F84A-4A47-AA64-56176FDE6874}"/>
    <dgm:cxn modelId="{B6939A12-FD2E-4231-8F3C-4EC3F8294835}" type="presOf" srcId="{F03F17F3-5F80-44E4-91DB-D45201DEB605}" destId="{A42F7CDF-618A-46E4-963F-6D948C558D74}" srcOrd="1" destOrd="0" presId="urn:microsoft.com/office/officeart/2008/layout/HorizontalMultiLevelHierarchy"/>
    <dgm:cxn modelId="{88F7282F-271E-47A3-891F-66F5ACE021C1}" type="presOf" srcId="{03D0A084-5596-420A-879C-6F8EC715603C}" destId="{BE88C013-86CC-4DC8-AF00-05EAD3DE2839}" srcOrd="0" destOrd="0" presId="urn:microsoft.com/office/officeart/2008/layout/HorizontalMultiLevelHierarchy"/>
    <dgm:cxn modelId="{1E0080B6-FF34-468A-BA68-F69784AA21A6}" type="presOf" srcId="{0DB917FD-1E30-47EA-B542-962CB79047B7}" destId="{CE246BC1-2690-43D7-9A57-66A1D83796E8}" srcOrd="0" destOrd="0" presId="urn:microsoft.com/office/officeart/2008/layout/HorizontalMultiLevelHierarchy"/>
    <dgm:cxn modelId="{00255718-C341-4CEA-8F85-A44EBF028EB7}" type="presOf" srcId="{F03F17F3-5F80-44E4-91DB-D45201DEB605}" destId="{8D7A5351-D56F-4199-830F-A364462C009D}" srcOrd="0" destOrd="0" presId="urn:microsoft.com/office/officeart/2008/layout/HorizontalMultiLevelHierarchy"/>
    <dgm:cxn modelId="{1C6C9A86-6AC8-4F97-B86E-36570FCB400F}" srcId="{907A5574-8CFD-4D60-9D88-509977F902F2}" destId="{3EDC0A39-3415-4DB7-8638-BC51C29C5190}" srcOrd="4" destOrd="0" parTransId="{741A27D4-35F9-459A-A2B8-79CA8EF95700}" sibTransId="{FFDE9C31-D3A8-4E78-93C6-747DFC6C60A1}"/>
    <dgm:cxn modelId="{D6EA3086-7858-4B09-A7D3-A5AF0F04F859}" type="presOf" srcId="{3EDC0A39-3415-4DB7-8638-BC51C29C5190}" destId="{294C1465-024B-4D44-8939-94CEF529DD76}" srcOrd="0" destOrd="0" presId="urn:microsoft.com/office/officeart/2008/layout/HorizontalMultiLevelHierarchy"/>
    <dgm:cxn modelId="{1BBA4E25-8BB3-46B0-A4FA-3B8FC88D2FCE}" type="presOf" srcId="{741A27D4-35F9-459A-A2B8-79CA8EF95700}" destId="{CEC3E80E-C34E-4A9B-908F-6B4FC9591380}" srcOrd="0" destOrd="0" presId="urn:microsoft.com/office/officeart/2008/layout/HorizontalMultiLevelHierarchy"/>
    <dgm:cxn modelId="{35353BAC-4AD9-4C3F-B8F4-E9C7339C59DE}" type="presOf" srcId="{A1FA1A86-020D-4632-819B-34A8ABED4558}" destId="{EB0F97EF-3108-4A68-8E72-E00518A2E870}" srcOrd="0" destOrd="0" presId="urn:microsoft.com/office/officeart/2008/layout/HorizontalMultiLevelHierarchy"/>
    <dgm:cxn modelId="{0441B507-BE4C-4458-823C-8F3E6DE94AD0}" type="presOf" srcId="{E2EE4C50-77AE-4211-9F8F-A52A95DCDE4F}" destId="{032FBD19-EB3B-4202-B5A4-5F27AF5FA520}" srcOrd="0" destOrd="0" presId="urn:microsoft.com/office/officeart/2008/layout/HorizontalMultiLevelHierarchy"/>
    <dgm:cxn modelId="{DFDCDA5B-2C20-401E-9518-DCE50B013F3D}" srcId="{03D0A084-5596-420A-879C-6F8EC715603C}" destId="{907A5574-8CFD-4D60-9D88-509977F902F2}" srcOrd="0" destOrd="0" parTransId="{E9E52BA0-377A-43C3-849E-F2824BA737A4}" sibTransId="{9A51637F-A607-4433-B7E5-7669702FF810}"/>
    <dgm:cxn modelId="{7E2DA6B1-4B79-44F5-B9CD-C9A5E99DD8FB}" srcId="{907A5574-8CFD-4D60-9D88-509977F902F2}" destId="{E2EE4C50-77AE-4211-9F8F-A52A95DCDE4F}" srcOrd="0" destOrd="0" parTransId="{A1FA1A86-020D-4632-819B-34A8ABED4558}" sibTransId="{1D8416B1-C302-4642-97B2-D79974CE55ED}"/>
    <dgm:cxn modelId="{9E264CE4-5AF4-49DB-865E-DF6103ED1343}" type="presOf" srcId="{436B98EE-7286-485D-83F0-5A2660779091}" destId="{E0F4828F-1EFE-4A57-9E69-3F11E5338E1D}" srcOrd="0" destOrd="0" presId="urn:microsoft.com/office/officeart/2008/layout/HorizontalMultiLevelHierarchy"/>
    <dgm:cxn modelId="{C77A3289-817F-48E3-BE28-61B7E5B80D3B}" type="presOf" srcId="{436B98EE-7286-485D-83F0-5A2660779091}" destId="{1394E31B-6A7B-47B9-87BA-82FCADB55CF9}" srcOrd="1" destOrd="0" presId="urn:microsoft.com/office/officeart/2008/layout/HorizontalMultiLevelHierarchy"/>
    <dgm:cxn modelId="{341B40B8-5280-43A2-B17D-ED577BA8CE0F}" type="presOf" srcId="{53D53989-41F9-4F8E-80FE-1F538133062A}" destId="{CE211332-00D6-47BC-8171-AA3DDDFE7F42}" srcOrd="0" destOrd="0" presId="urn:microsoft.com/office/officeart/2008/layout/HorizontalMultiLevelHierarchy"/>
    <dgm:cxn modelId="{B0B0FB37-8D49-4A71-B509-B3FEDD47981E}" type="presParOf" srcId="{BE88C013-86CC-4DC8-AF00-05EAD3DE2839}" destId="{1C80423A-850D-48CA-884D-FDB3378FB2D0}" srcOrd="0" destOrd="0" presId="urn:microsoft.com/office/officeart/2008/layout/HorizontalMultiLevelHierarchy"/>
    <dgm:cxn modelId="{08ECD23F-07A7-4BC8-8980-CFDF4D1F225F}" type="presParOf" srcId="{1C80423A-850D-48CA-884D-FDB3378FB2D0}" destId="{CA29991E-37F8-415A-9931-81E85EB164B4}" srcOrd="0" destOrd="0" presId="urn:microsoft.com/office/officeart/2008/layout/HorizontalMultiLevelHierarchy"/>
    <dgm:cxn modelId="{1D6012AB-3A2D-4CC1-9DD6-F9836D257386}" type="presParOf" srcId="{1C80423A-850D-48CA-884D-FDB3378FB2D0}" destId="{075D6CAB-D9E8-4592-BBFD-4E0817735B4F}" srcOrd="1" destOrd="0" presId="urn:microsoft.com/office/officeart/2008/layout/HorizontalMultiLevelHierarchy"/>
    <dgm:cxn modelId="{012A6B29-9B27-4DD3-9026-DCD00A0B4DD9}" type="presParOf" srcId="{075D6CAB-D9E8-4592-BBFD-4E0817735B4F}" destId="{EB0F97EF-3108-4A68-8E72-E00518A2E870}" srcOrd="0" destOrd="0" presId="urn:microsoft.com/office/officeart/2008/layout/HorizontalMultiLevelHierarchy"/>
    <dgm:cxn modelId="{1FB4695D-09C1-4664-9981-FF66F37CE21C}" type="presParOf" srcId="{EB0F97EF-3108-4A68-8E72-E00518A2E870}" destId="{6F1EEEDD-3438-476F-A09A-C67DE62EB783}" srcOrd="0" destOrd="0" presId="urn:microsoft.com/office/officeart/2008/layout/HorizontalMultiLevelHierarchy"/>
    <dgm:cxn modelId="{1E4861DF-5680-420E-8EFA-1DB7A9EEA9E5}" type="presParOf" srcId="{075D6CAB-D9E8-4592-BBFD-4E0817735B4F}" destId="{74005B34-64D5-49B0-B0D3-9127B09B0A3F}" srcOrd="1" destOrd="0" presId="urn:microsoft.com/office/officeart/2008/layout/HorizontalMultiLevelHierarchy"/>
    <dgm:cxn modelId="{2789377F-D6D1-4541-A6A6-2D53C11D7B6A}" type="presParOf" srcId="{74005B34-64D5-49B0-B0D3-9127B09B0A3F}" destId="{032FBD19-EB3B-4202-B5A4-5F27AF5FA520}" srcOrd="0" destOrd="0" presId="urn:microsoft.com/office/officeart/2008/layout/HorizontalMultiLevelHierarchy"/>
    <dgm:cxn modelId="{CD6617A9-C6AF-467C-A3A4-ACEF622307A2}" type="presParOf" srcId="{74005B34-64D5-49B0-B0D3-9127B09B0A3F}" destId="{19390D00-156E-4359-AECD-E4B46B8FF2A7}" srcOrd="1" destOrd="0" presId="urn:microsoft.com/office/officeart/2008/layout/HorizontalMultiLevelHierarchy"/>
    <dgm:cxn modelId="{0CDD6865-D720-4DD3-BC33-4DA67DF93FF3}" type="presParOf" srcId="{075D6CAB-D9E8-4592-BBFD-4E0817735B4F}" destId="{CE246BC1-2690-43D7-9A57-66A1D83796E8}" srcOrd="2" destOrd="0" presId="urn:microsoft.com/office/officeart/2008/layout/HorizontalMultiLevelHierarchy"/>
    <dgm:cxn modelId="{4C9A3263-B4FE-4DAC-8418-AFD6E2C367BB}" type="presParOf" srcId="{CE246BC1-2690-43D7-9A57-66A1D83796E8}" destId="{2272342D-7DE7-48D5-9012-501FEA6E383E}" srcOrd="0" destOrd="0" presId="urn:microsoft.com/office/officeart/2008/layout/HorizontalMultiLevelHierarchy"/>
    <dgm:cxn modelId="{3EB0049A-6CC7-4BC6-8B61-135AE5A22E53}" type="presParOf" srcId="{075D6CAB-D9E8-4592-BBFD-4E0817735B4F}" destId="{6378962A-65DF-45E0-9C17-0B91B2C9398A}" srcOrd="3" destOrd="0" presId="urn:microsoft.com/office/officeart/2008/layout/HorizontalMultiLevelHierarchy"/>
    <dgm:cxn modelId="{7934CC24-0BCC-4D5B-9973-539F78BAD68C}" type="presParOf" srcId="{6378962A-65DF-45E0-9C17-0B91B2C9398A}" destId="{539F3E05-9B93-4365-BF6B-D63DF13A3561}" srcOrd="0" destOrd="0" presId="urn:microsoft.com/office/officeart/2008/layout/HorizontalMultiLevelHierarchy"/>
    <dgm:cxn modelId="{1670BF24-5DE2-4BC2-B35D-B84A230CCD9B}" type="presParOf" srcId="{6378962A-65DF-45E0-9C17-0B91B2C9398A}" destId="{020EC4DC-BC23-46CF-853F-1EF3933C5E67}" srcOrd="1" destOrd="0" presId="urn:microsoft.com/office/officeart/2008/layout/HorizontalMultiLevelHierarchy"/>
    <dgm:cxn modelId="{5C2D825F-AA39-428D-9206-5FE1F6ECB74B}" type="presParOf" srcId="{075D6CAB-D9E8-4592-BBFD-4E0817735B4F}" destId="{8D7A5351-D56F-4199-830F-A364462C009D}" srcOrd="4" destOrd="0" presId="urn:microsoft.com/office/officeart/2008/layout/HorizontalMultiLevelHierarchy"/>
    <dgm:cxn modelId="{C2953E61-2F7B-4817-85CB-E780328B072F}" type="presParOf" srcId="{8D7A5351-D56F-4199-830F-A364462C009D}" destId="{A42F7CDF-618A-46E4-963F-6D948C558D74}" srcOrd="0" destOrd="0" presId="urn:microsoft.com/office/officeart/2008/layout/HorizontalMultiLevelHierarchy"/>
    <dgm:cxn modelId="{1BFA21FB-3485-49EB-A37A-6AD0EB5782B4}" type="presParOf" srcId="{075D6CAB-D9E8-4592-BBFD-4E0817735B4F}" destId="{80FD4E1E-1067-4769-96DE-5CEBE51C9113}" srcOrd="5" destOrd="0" presId="urn:microsoft.com/office/officeart/2008/layout/HorizontalMultiLevelHierarchy"/>
    <dgm:cxn modelId="{90909DAA-8436-4FEE-85A3-16907D54152A}" type="presParOf" srcId="{80FD4E1E-1067-4769-96DE-5CEBE51C9113}" destId="{CE211332-00D6-47BC-8171-AA3DDDFE7F42}" srcOrd="0" destOrd="0" presId="urn:microsoft.com/office/officeart/2008/layout/HorizontalMultiLevelHierarchy"/>
    <dgm:cxn modelId="{BA5559C0-8A71-483B-804F-1EBEE0552917}" type="presParOf" srcId="{80FD4E1E-1067-4769-96DE-5CEBE51C9113}" destId="{5A90E936-2E7B-4F17-A851-539FA6672939}" srcOrd="1" destOrd="0" presId="urn:microsoft.com/office/officeart/2008/layout/HorizontalMultiLevelHierarchy"/>
    <dgm:cxn modelId="{971A81E0-B6BD-4DBD-9FC5-AB9EF0CE93BB}" type="presParOf" srcId="{075D6CAB-D9E8-4592-BBFD-4E0817735B4F}" destId="{E0F4828F-1EFE-4A57-9E69-3F11E5338E1D}" srcOrd="6" destOrd="0" presId="urn:microsoft.com/office/officeart/2008/layout/HorizontalMultiLevelHierarchy"/>
    <dgm:cxn modelId="{0A845098-EB8F-4D54-A973-3F16A4F52ECE}" type="presParOf" srcId="{E0F4828F-1EFE-4A57-9E69-3F11E5338E1D}" destId="{1394E31B-6A7B-47B9-87BA-82FCADB55CF9}" srcOrd="0" destOrd="0" presId="urn:microsoft.com/office/officeart/2008/layout/HorizontalMultiLevelHierarchy"/>
    <dgm:cxn modelId="{5D4404AF-5D34-40EA-A4D0-469BADDDF60A}" type="presParOf" srcId="{075D6CAB-D9E8-4592-BBFD-4E0817735B4F}" destId="{8E5C812E-AD14-4B48-AA81-C49F4D9AAFBB}" srcOrd="7" destOrd="0" presId="urn:microsoft.com/office/officeart/2008/layout/HorizontalMultiLevelHierarchy"/>
    <dgm:cxn modelId="{31D66AC9-C703-4C44-913C-553C315DB5F1}" type="presParOf" srcId="{8E5C812E-AD14-4B48-AA81-C49F4D9AAFBB}" destId="{8878A884-4B66-48A8-8464-F40AF5A7B54A}" srcOrd="0" destOrd="0" presId="urn:microsoft.com/office/officeart/2008/layout/HorizontalMultiLevelHierarchy"/>
    <dgm:cxn modelId="{6474B40B-F395-49A0-B48B-118C629113C1}" type="presParOf" srcId="{8E5C812E-AD14-4B48-AA81-C49F4D9AAFBB}" destId="{103A3884-3927-400D-89C2-B6A501232C2F}" srcOrd="1" destOrd="0" presId="urn:microsoft.com/office/officeart/2008/layout/HorizontalMultiLevelHierarchy"/>
    <dgm:cxn modelId="{1373453F-E57C-4316-9884-B0E0750C06F3}" type="presParOf" srcId="{075D6CAB-D9E8-4592-BBFD-4E0817735B4F}" destId="{CEC3E80E-C34E-4A9B-908F-6B4FC9591380}" srcOrd="8" destOrd="0" presId="urn:microsoft.com/office/officeart/2008/layout/HorizontalMultiLevelHierarchy"/>
    <dgm:cxn modelId="{1555A633-F2AE-481A-863A-ADFB899DF47A}" type="presParOf" srcId="{CEC3E80E-C34E-4A9B-908F-6B4FC9591380}" destId="{147F5CE7-B5AA-4240-BDD8-5AD6A9ECC9F4}" srcOrd="0" destOrd="0" presId="urn:microsoft.com/office/officeart/2008/layout/HorizontalMultiLevelHierarchy"/>
    <dgm:cxn modelId="{36AFCB99-45D8-414A-A148-7002C23F76EC}" type="presParOf" srcId="{075D6CAB-D9E8-4592-BBFD-4E0817735B4F}" destId="{A282F4A8-96AF-42F4-90F4-532C35AA6618}" srcOrd="9" destOrd="0" presId="urn:microsoft.com/office/officeart/2008/layout/HorizontalMultiLevelHierarchy"/>
    <dgm:cxn modelId="{84AD3231-3F9A-4C52-AC0F-192704909EB8}" type="presParOf" srcId="{A282F4A8-96AF-42F4-90F4-532C35AA6618}" destId="{294C1465-024B-4D44-8939-94CEF529DD76}" srcOrd="0" destOrd="0" presId="urn:microsoft.com/office/officeart/2008/layout/HorizontalMultiLevelHierarchy"/>
    <dgm:cxn modelId="{E23C7546-5EC9-453B-AAF9-771D7DADAD1A}" type="presParOf" srcId="{A282F4A8-96AF-42F4-90F4-532C35AA6618}" destId="{EDC55C54-D779-47DF-A42A-41FFEA0B7B9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D0A084-5596-420A-879C-6F8EC715603C}" type="doc">
      <dgm:prSet loTypeId="urn:microsoft.com/office/officeart/2008/layout/HorizontalMultiLevelHierarchy" loCatId="hierarchy" qsTypeId="urn:microsoft.com/office/officeart/2005/8/quickstyle/simple3" qsCatId="simple" csTypeId="urn:microsoft.com/office/officeart/2005/8/colors/accent3_4" csCatId="accent3" phldr="1"/>
      <dgm:spPr/>
      <dgm:t>
        <a:bodyPr/>
        <a:lstStyle/>
        <a:p>
          <a:endParaRPr lang="pl-PL"/>
        </a:p>
      </dgm:t>
    </dgm:pt>
    <dgm:pt modelId="{907A5574-8CFD-4D60-9D88-509977F902F2}">
      <dgm:prSet phldrT="[Tekst]"/>
      <dgm:spPr/>
      <dgm:t>
        <a:bodyPr/>
        <a:lstStyle/>
        <a:p>
          <a:r>
            <a:rPr lang="pl-PL" dirty="0"/>
            <a:t> </a:t>
          </a:r>
          <a:r>
            <a:rPr lang="pl-PL" b="1" dirty="0"/>
            <a:t>unijne</a:t>
          </a:r>
        </a:p>
      </dgm:t>
    </dgm:pt>
    <dgm:pt modelId="{E9E52BA0-377A-43C3-849E-F2824BA737A4}" type="parTrans" cxnId="{DFDCDA5B-2C20-401E-9518-DCE50B013F3D}">
      <dgm:prSet/>
      <dgm:spPr/>
      <dgm:t>
        <a:bodyPr/>
        <a:lstStyle/>
        <a:p>
          <a:endParaRPr lang="pl-PL"/>
        </a:p>
      </dgm:t>
    </dgm:pt>
    <dgm:pt modelId="{9A51637F-A607-4433-B7E5-7669702FF810}" type="sibTrans" cxnId="{DFDCDA5B-2C20-401E-9518-DCE50B013F3D}">
      <dgm:prSet/>
      <dgm:spPr/>
      <dgm:t>
        <a:bodyPr/>
        <a:lstStyle/>
        <a:p>
          <a:endParaRPr lang="pl-PL"/>
        </a:p>
      </dgm:t>
    </dgm:pt>
    <dgm:pt modelId="{E2EE4C50-77AE-4211-9F8F-A52A95DCDE4F}">
      <dgm:prSet phldrT="[Tekst]"/>
      <dgm:spPr/>
      <dgm:t>
        <a:bodyPr/>
        <a:lstStyle/>
        <a:p>
          <a:pPr algn="l"/>
          <a:r>
            <a:rPr lang="pl-PL" dirty="0"/>
            <a:t>rozporządzenia - </a:t>
          </a:r>
          <a:r>
            <a:rPr lang="pl-PL" b="1" dirty="0"/>
            <a:t>5</a:t>
          </a:r>
        </a:p>
      </dgm:t>
    </dgm:pt>
    <dgm:pt modelId="{A1FA1A86-020D-4632-819B-34A8ABED4558}" type="parTrans" cxnId="{7E2DA6B1-4B79-44F5-B9CD-C9A5E99DD8FB}">
      <dgm:prSet/>
      <dgm:spPr/>
      <dgm:t>
        <a:bodyPr/>
        <a:lstStyle/>
        <a:p>
          <a:endParaRPr lang="pl-PL"/>
        </a:p>
      </dgm:t>
    </dgm:pt>
    <dgm:pt modelId="{1D8416B1-C302-4642-97B2-D79974CE55ED}" type="sibTrans" cxnId="{7E2DA6B1-4B79-44F5-B9CD-C9A5E99DD8FB}">
      <dgm:prSet/>
      <dgm:spPr/>
      <dgm:t>
        <a:bodyPr/>
        <a:lstStyle/>
        <a:p>
          <a:endParaRPr lang="pl-PL"/>
        </a:p>
      </dgm:t>
    </dgm:pt>
    <dgm:pt modelId="{7256CA96-E2D6-43D4-9B1C-9CCF382930BE}">
      <dgm:prSet phldrT="[Tekst]"/>
      <dgm:spPr/>
      <dgm:t>
        <a:bodyPr/>
        <a:lstStyle/>
        <a:p>
          <a:pPr algn="l"/>
          <a:r>
            <a:rPr lang="pl-PL" dirty="0"/>
            <a:t>dyrektywy - </a:t>
          </a:r>
          <a:r>
            <a:rPr lang="pl-PL" b="1" dirty="0"/>
            <a:t>4</a:t>
          </a:r>
        </a:p>
      </dgm:t>
    </dgm:pt>
    <dgm:pt modelId="{0DB917FD-1E30-47EA-B542-962CB79047B7}" type="parTrans" cxnId="{18DD9670-B952-4CCF-89C1-B1C83F2E4686}">
      <dgm:prSet/>
      <dgm:spPr/>
      <dgm:t>
        <a:bodyPr/>
        <a:lstStyle/>
        <a:p>
          <a:endParaRPr lang="pl-PL"/>
        </a:p>
      </dgm:t>
    </dgm:pt>
    <dgm:pt modelId="{ED663F19-F84A-4A47-AA64-56176FDE6874}" type="sibTrans" cxnId="{18DD9670-B952-4CCF-89C1-B1C83F2E4686}">
      <dgm:prSet/>
      <dgm:spPr/>
      <dgm:t>
        <a:bodyPr/>
        <a:lstStyle/>
        <a:p>
          <a:endParaRPr lang="pl-PL"/>
        </a:p>
      </dgm:t>
    </dgm:pt>
    <dgm:pt modelId="{53D53989-41F9-4F8E-80FE-1F538133062A}">
      <dgm:prSet phldrT="[Tekst]"/>
      <dgm:spPr/>
      <dgm:t>
        <a:bodyPr/>
        <a:lstStyle/>
        <a:p>
          <a:pPr algn="l"/>
          <a:r>
            <a:rPr lang="pl-PL" dirty="0"/>
            <a:t>decyzje - </a:t>
          </a:r>
          <a:r>
            <a:rPr lang="pl-PL" b="1" dirty="0"/>
            <a:t>3</a:t>
          </a:r>
        </a:p>
      </dgm:t>
    </dgm:pt>
    <dgm:pt modelId="{F03F17F3-5F80-44E4-91DB-D45201DEB605}" type="parTrans" cxnId="{5584D3ED-40F5-4769-A64D-BB35024CCA8F}">
      <dgm:prSet/>
      <dgm:spPr/>
      <dgm:t>
        <a:bodyPr/>
        <a:lstStyle/>
        <a:p>
          <a:endParaRPr lang="pl-PL"/>
        </a:p>
      </dgm:t>
    </dgm:pt>
    <dgm:pt modelId="{45BB7047-1100-4ABC-928F-139799C27795}" type="sibTrans" cxnId="{5584D3ED-40F5-4769-A64D-BB35024CCA8F}">
      <dgm:prSet/>
      <dgm:spPr/>
      <dgm:t>
        <a:bodyPr/>
        <a:lstStyle/>
        <a:p>
          <a:endParaRPr lang="pl-PL"/>
        </a:p>
      </dgm:t>
    </dgm:pt>
    <dgm:pt modelId="{BE88C013-86CC-4DC8-AF00-05EAD3DE2839}" type="pres">
      <dgm:prSet presAssocID="{03D0A084-5596-420A-879C-6F8EC715603C}" presName="Name0" presStyleCnt="0">
        <dgm:presLayoutVars>
          <dgm:chPref val="1"/>
          <dgm:dir/>
          <dgm:animOne val="branch"/>
          <dgm:animLvl val="lvl"/>
          <dgm:resizeHandles val="exact"/>
        </dgm:presLayoutVars>
      </dgm:prSet>
      <dgm:spPr/>
      <dgm:t>
        <a:bodyPr/>
        <a:lstStyle/>
        <a:p>
          <a:endParaRPr lang="pl-PL"/>
        </a:p>
      </dgm:t>
    </dgm:pt>
    <dgm:pt modelId="{1C80423A-850D-48CA-884D-FDB3378FB2D0}" type="pres">
      <dgm:prSet presAssocID="{907A5574-8CFD-4D60-9D88-509977F902F2}" presName="root1" presStyleCnt="0"/>
      <dgm:spPr/>
    </dgm:pt>
    <dgm:pt modelId="{CA29991E-37F8-415A-9931-81E85EB164B4}" type="pres">
      <dgm:prSet presAssocID="{907A5574-8CFD-4D60-9D88-509977F902F2}" presName="LevelOneTextNode" presStyleLbl="node0" presStyleIdx="0" presStyleCnt="1">
        <dgm:presLayoutVars>
          <dgm:chPref val="3"/>
        </dgm:presLayoutVars>
      </dgm:prSet>
      <dgm:spPr>
        <a:prstGeom prst="roundRect">
          <a:avLst/>
        </a:prstGeom>
      </dgm:spPr>
      <dgm:t>
        <a:bodyPr/>
        <a:lstStyle/>
        <a:p>
          <a:endParaRPr lang="pl-PL"/>
        </a:p>
      </dgm:t>
    </dgm:pt>
    <dgm:pt modelId="{075D6CAB-D9E8-4592-BBFD-4E0817735B4F}" type="pres">
      <dgm:prSet presAssocID="{907A5574-8CFD-4D60-9D88-509977F902F2}" presName="level2hierChild" presStyleCnt="0"/>
      <dgm:spPr/>
    </dgm:pt>
    <dgm:pt modelId="{EB0F97EF-3108-4A68-8E72-E00518A2E870}" type="pres">
      <dgm:prSet presAssocID="{A1FA1A86-020D-4632-819B-34A8ABED4558}" presName="conn2-1" presStyleLbl="parChTrans1D2" presStyleIdx="0" presStyleCnt="3"/>
      <dgm:spPr/>
      <dgm:t>
        <a:bodyPr/>
        <a:lstStyle/>
        <a:p>
          <a:endParaRPr lang="pl-PL"/>
        </a:p>
      </dgm:t>
    </dgm:pt>
    <dgm:pt modelId="{6F1EEEDD-3438-476F-A09A-C67DE62EB783}" type="pres">
      <dgm:prSet presAssocID="{A1FA1A86-020D-4632-819B-34A8ABED4558}" presName="connTx" presStyleLbl="parChTrans1D2" presStyleIdx="0" presStyleCnt="3"/>
      <dgm:spPr/>
      <dgm:t>
        <a:bodyPr/>
        <a:lstStyle/>
        <a:p>
          <a:endParaRPr lang="pl-PL"/>
        </a:p>
      </dgm:t>
    </dgm:pt>
    <dgm:pt modelId="{74005B34-64D5-49B0-B0D3-9127B09B0A3F}" type="pres">
      <dgm:prSet presAssocID="{E2EE4C50-77AE-4211-9F8F-A52A95DCDE4F}" presName="root2" presStyleCnt="0"/>
      <dgm:spPr/>
    </dgm:pt>
    <dgm:pt modelId="{032FBD19-EB3B-4202-B5A4-5F27AF5FA520}" type="pres">
      <dgm:prSet presAssocID="{E2EE4C50-77AE-4211-9F8F-A52A95DCDE4F}" presName="LevelTwoTextNode" presStyleLbl="node2" presStyleIdx="0" presStyleCnt="3">
        <dgm:presLayoutVars>
          <dgm:chPref val="3"/>
        </dgm:presLayoutVars>
      </dgm:prSet>
      <dgm:spPr>
        <a:prstGeom prst="roundRect">
          <a:avLst/>
        </a:prstGeom>
      </dgm:spPr>
      <dgm:t>
        <a:bodyPr/>
        <a:lstStyle/>
        <a:p>
          <a:endParaRPr lang="pl-PL"/>
        </a:p>
      </dgm:t>
    </dgm:pt>
    <dgm:pt modelId="{19390D00-156E-4359-AECD-E4B46B8FF2A7}" type="pres">
      <dgm:prSet presAssocID="{E2EE4C50-77AE-4211-9F8F-A52A95DCDE4F}" presName="level3hierChild" presStyleCnt="0"/>
      <dgm:spPr/>
    </dgm:pt>
    <dgm:pt modelId="{CE246BC1-2690-43D7-9A57-66A1D83796E8}" type="pres">
      <dgm:prSet presAssocID="{0DB917FD-1E30-47EA-B542-962CB79047B7}" presName="conn2-1" presStyleLbl="parChTrans1D2" presStyleIdx="1" presStyleCnt="3"/>
      <dgm:spPr/>
      <dgm:t>
        <a:bodyPr/>
        <a:lstStyle/>
        <a:p>
          <a:endParaRPr lang="pl-PL"/>
        </a:p>
      </dgm:t>
    </dgm:pt>
    <dgm:pt modelId="{2272342D-7DE7-48D5-9012-501FEA6E383E}" type="pres">
      <dgm:prSet presAssocID="{0DB917FD-1E30-47EA-B542-962CB79047B7}" presName="connTx" presStyleLbl="parChTrans1D2" presStyleIdx="1" presStyleCnt="3"/>
      <dgm:spPr/>
      <dgm:t>
        <a:bodyPr/>
        <a:lstStyle/>
        <a:p>
          <a:endParaRPr lang="pl-PL"/>
        </a:p>
      </dgm:t>
    </dgm:pt>
    <dgm:pt modelId="{6378962A-65DF-45E0-9C17-0B91B2C9398A}" type="pres">
      <dgm:prSet presAssocID="{7256CA96-E2D6-43D4-9B1C-9CCF382930BE}" presName="root2" presStyleCnt="0"/>
      <dgm:spPr/>
    </dgm:pt>
    <dgm:pt modelId="{539F3E05-9B93-4365-BF6B-D63DF13A3561}" type="pres">
      <dgm:prSet presAssocID="{7256CA96-E2D6-43D4-9B1C-9CCF382930BE}" presName="LevelTwoTextNode" presStyleLbl="node2" presStyleIdx="1" presStyleCnt="3">
        <dgm:presLayoutVars>
          <dgm:chPref val="3"/>
        </dgm:presLayoutVars>
      </dgm:prSet>
      <dgm:spPr>
        <a:prstGeom prst="roundRect">
          <a:avLst/>
        </a:prstGeom>
      </dgm:spPr>
      <dgm:t>
        <a:bodyPr/>
        <a:lstStyle/>
        <a:p>
          <a:endParaRPr lang="pl-PL"/>
        </a:p>
      </dgm:t>
    </dgm:pt>
    <dgm:pt modelId="{020EC4DC-BC23-46CF-853F-1EF3933C5E67}" type="pres">
      <dgm:prSet presAssocID="{7256CA96-E2D6-43D4-9B1C-9CCF382930BE}" presName="level3hierChild" presStyleCnt="0"/>
      <dgm:spPr/>
    </dgm:pt>
    <dgm:pt modelId="{8D7A5351-D56F-4199-830F-A364462C009D}" type="pres">
      <dgm:prSet presAssocID="{F03F17F3-5F80-44E4-91DB-D45201DEB605}" presName="conn2-1" presStyleLbl="parChTrans1D2" presStyleIdx="2" presStyleCnt="3"/>
      <dgm:spPr/>
      <dgm:t>
        <a:bodyPr/>
        <a:lstStyle/>
        <a:p>
          <a:endParaRPr lang="pl-PL"/>
        </a:p>
      </dgm:t>
    </dgm:pt>
    <dgm:pt modelId="{A42F7CDF-618A-46E4-963F-6D948C558D74}" type="pres">
      <dgm:prSet presAssocID="{F03F17F3-5F80-44E4-91DB-D45201DEB605}" presName="connTx" presStyleLbl="parChTrans1D2" presStyleIdx="2" presStyleCnt="3"/>
      <dgm:spPr/>
      <dgm:t>
        <a:bodyPr/>
        <a:lstStyle/>
        <a:p>
          <a:endParaRPr lang="pl-PL"/>
        </a:p>
      </dgm:t>
    </dgm:pt>
    <dgm:pt modelId="{80FD4E1E-1067-4769-96DE-5CEBE51C9113}" type="pres">
      <dgm:prSet presAssocID="{53D53989-41F9-4F8E-80FE-1F538133062A}" presName="root2" presStyleCnt="0"/>
      <dgm:spPr/>
    </dgm:pt>
    <dgm:pt modelId="{CE211332-00D6-47BC-8171-AA3DDDFE7F42}" type="pres">
      <dgm:prSet presAssocID="{53D53989-41F9-4F8E-80FE-1F538133062A}" presName="LevelTwoTextNode" presStyleLbl="node2" presStyleIdx="2" presStyleCnt="3">
        <dgm:presLayoutVars>
          <dgm:chPref val="3"/>
        </dgm:presLayoutVars>
      </dgm:prSet>
      <dgm:spPr>
        <a:prstGeom prst="roundRect">
          <a:avLst/>
        </a:prstGeom>
      </dgm:spPr>
      <dgm:t>
        <a:bodyPr/>
        <a:lstStyle/>
        <a:p>
          <a:endParaRPr lang="pl-PL"/>
        </a:p>
      </dgm:t>
    </dgm:pt>
    <dgm:pt modelId="{5A90E936-2E7B-4F17-A851-539FA6672939}" type="pres">
      <dgm:prSet presAssocID="{53D53989-41F9-4F8E-80FE-1F538133062A}" presName="level3hierChild" presStyleCnt="0"/>
      <dgm:spPr/>
    </dgm:pt>
  </dgm:ptLst>
  <dgm:cxnLst>
    <dgm:cxn modelId="{0441B507-BE4C-4458-823C-8F3E6DE94AD0}" type="presOf" srcId="{E2EE4C50-77AE-4211-9F8F-A52A95DCDE4F}" destId="{032FBD19-EB3B-4202-B5A4-5F27AF5FA520}" srcOrd="0" destOrd="0" presId="urn:microsoft.com/office/officeart/2008/layout/HorizontalMultiLevelHierarchy"/>
    <dgm:cxn modelId="{B6939A12-FD2E-4231-8F3C-4EC3F8294835}" type="presOf" srcId="{F03F17F3-5F80-44E4-91DB-D45201DEB605}" destId="{A42F7CDF-618A-46E4-963F-6D948C558D74}" srcOrd="1" destOrd="0" presId="urn:microsoft.com/office/officeart/2008/layout/HorizontalMultiLevelHierarchy"/>
    <dgm:cxn modelId="{7E2DA6B1-4B79-44F5-B9CD-C9A5E99DD8FB}" srcId="{907A5574-8CFD-4D60-9D88-509977F902F2}" destId="{E2EE4C50-77AE-4211-9F8F-A52A95DCDE4F}" srcOrd="0" destOrd="0" parTransId="{A1FA1A86-020D-4632-819B-34A8ABED4558}" sibTransId="{1D8416B1-C302-4642-97B2-D79974CE55ED}"/>
    <dgm:cxn modelId="{AEC5542F-9E78-4B2E-9AC0-7E3B27EF1B03}" type="presOf" srcId="{7256CA96-E2D6-43D4-9B1C-9CCF382930BE}" destId="{539F3E05-9B93-4365-BF6B-D63DF13A3561}" srcOrd="0" destOrd="0" presId="urn:microsoft.com/office/officeart/2008/layout/HorizontalMultiLevelHierarchy"/>
    <dgm:cxn modelId="{341B40B8-5280-43A2-B17D-ED577BA8CE0F}" type="presOf" srcId="{53D53989-41F9-4F8E-80FE-1F538133062A}" destId="{CE211332-00D6-47BC-8171-AA3DDDFE7F42}" srcOrd="0" destOrd="0" presId="urn:microsoft.com/office/officeart/2008/layout/HorizontalMultiLevelHierarchy"/>
    <dgm:cxn modelId="{5584D3ED-40F5-4769-A64D-BB35024CCA8F}" srcId="{907A5574-8CFD-4D60-9D88-509977F902F2}" destId="{53D53989-41F9-4F8E-80FE-1F538133062A}" srcOrd="2" destOrd="0" parTransId="{F03F17F3-5F80-44E4-91DB-D45201DEB605}" sibTransId="{45BB7047-1100-4ABC-928F-139799C27795}"/>
    <dgm:cxn modelId="{35353BAC-4AD9-4C3F-B8F4-E9C7339C59DE}" type="presOf" srcId="{A1FA1A86-020D-4632-819B-34A8ABED4558}" destId="{EB0F97EF-3108-4A68-8E72-E00518A2E870}" srcOrd="0" destOrd="0" presId="urn:microsoft.com/office/officeart/2008/layout/HorizontalMultiLevelHierarchy"/>
    <dgm:cxn modelId="{1E0080B6-FF34-468A-BA68-F69784AA21A6}" type="presOf" srcId="{0DB917FD-1E30-47EA-B542-962CB79047B7}" destId="{CE246BC1-2690-43D7-9A57-66A1D83796E8}" srcOrd="0" destOrd="0" presId="urn:microsoft.com/office/officeart/2008/layout/HorizontalMultiLevelHierarchy"/>
    <dgm:cxn modelId="{18DD9670-B952-4CCF-89C1-B1C83F2E4686}" srcId="{907A5574-8CFD-4D60-9D88-509977F902F2}" destId="{7256CA96-E2D6-43D4-9B1C-9CCF382930BE}" srcOrd="1" destOrd="0" parTransId="{0DB917FD-1E30-47EA-B542-962CB79047B7}" sibTransId="{ED663F19-F84A-4A47-AA64-56176FDE6874}"/>
    <dgm:cxn modelId="{B8150230-3E6F-4F01-8756-1DE9887BC469}" type="presOf" srcId="{A1FA1A86-020D-4632-819B-34A8ABED4558}" destId="{6F1EEEDD-3438-476F-A09A-C67DE62EB783}" srcOrd="1" destOrd="0" presId="urn:microsoft.com/office/officeart/2008/layout/HorizontalMultiLevelHierarchy"/>
    <dgm:cxn modelId="{11AF492D-BC81-48D3-B38F-00E03119EB21}" type="presOf" srcId="{907A5574-8CFD-4D60-9D88-509977F902F2}" destId="{CA29991E-37F8-415A-9931-81E85EB164B4}" srcOrd="0" destOrd="0" presId="urn:microsoft.com/office/officeart/2008/layout/HorizontalMultiLevelHierarchy"/>
    <dgm:cxn modelId="{6E7830E8-BD40-43B2-B0E4-259CB6B96F99}" type="presOf" srcId="{0DB917FD-1E30-47EA-B542-962CB79047B7}" destId="{2272342D-7DE7-48D5-9012-501FEA6E383E}" srcOrd="1" destOrd="0" presId="urn:microsoft.com/office/officeart/2008/layout/HorizontalMultiLevelHierarchy"/>
    <dgm:cxn modelId="{88F7282F-271E-47A3-891F-66F5ACE021C1}" type="presOf" srcId="{03D0A084-5596-420A-879C-6F8EC715603C}" destId="{BE88C013-86CC-4DC8-AF00-05EAD3DE2839}" srcOrd="0" destOrd="0" presId="urn:microsoft.com/office/officeart/2008/layout/HorizontalMultiLevelHierarchy"/>
    <dgm:cxn modelId="{DFDCDA5B-2C20-401E-9518-DCE50B013F3D}" srcId="{03D0A084-5596-420A-879C-6F8EC715603C}" destId="{907A5574-8CFD-4D60-9D88-509977F902F2}" srcOrd="0" destOrd="0" parTransId="{E9E52BA0-377A-43C3-849E-F2824BA737A4}" sibTransId="{9A51637F-A607-4433-B7E5-7669702FF810}"/>
    <dgm:cxn modelId="{00255718-C341-4CEA-8F85-A44EBF028EB7}" type="presOf" srcId="{F03F17F3-5F80-44E4-91DB-D45201DEB605}" destId="{8D7A5351-D56F-4199-830F-A364462C009D}" srcOrd="0" destOrd="0" presId="urn:microsoft.com/office/officeart/2008/layout/HorizontalMultiLevelHierarchy"/>
    <dgm:cxn modelId="{B0B0FB37-8D49-4A71-B509-B3FEDD47981E}" type="presParOf" srcId="{BE88C013-86CC-4DC8-AF00-05EAD3DE2839}" destId="{1C80423A-850D-48CA-884D-FDB3378FB2D0}" srcOrd="0" destOrd="0" presId="urn:microsoft.com/office/officeart/2008/layout/HorizontalMultiLevelHierarchy"/>
    <dgm:cxn modelId="{08ECD23F-07A7-4BC8-8980-CFDF4D1F225F}" type="presParOf" srcId="{1C80423A-850D-48CA-884D-FDB3378FB2D0}" destId="{CA29991E-37F8-415A-9931-81E85EB164B4}" srcOrd="0" destOrd="0" presId="urn:microsoft.com/office/officeart/2008/layout/HorizontalMultiLevelHierarchy"/>
    <dgm:cxn modelId="{1D6012AB-3A2D-4CC1-9DD6-F9836D257386}" type="presParOf" srcId="{1C80423A-850D-48CA-884D-FDB3378FB2D0}" destId="{075D6CAB-D9E8-4592-BBFD-4E0817735B4F}" srcOrd="1" destOrd="0" presId="urn:microsoft.com/office/officeart/2008/layout/HorizontalMultiLevelHierarchy"/>
    <dgm:cxn modelId="{012A6B29-9B27-4DD3-9026-DCD00A0B4DD9}" type="presParOf" srcId="{075D6CAB-D9E8-4592-BBFD-4E0817735B4F}" destId="{EB0F97EF-3108-4A68-8E72-E00518A2E870}" srcOrd="0" destOrd="0" presId="urn:microsoft.com/office/officeart/2008/layout/HorizontalMultiLevelHierarchy"/>
    <dgm:cxn modelId="{1FB4695D-09C1-4664-9981-FF66F37CE21C}" type="presParOf" srcId="{EB0F97EF-3108-4A68-8E72-E00518A2E870}" destId="{6F1EEEDD-3438-476F-A09A-C67DE62EB783}" srcOrd="0" destOrd="0" presId="urn:microsoft.com/office/officeart/2008/layout/HorizontalMultiLevelHierarchy"/>
    <dgm:cxn modelId="{1E4861DF-5680-420E-8EFA-1DB7A9EEA9E5}" type="presParOf" srcId="{075D6CAB-D9E8-4592-BBFD-4E0817735B4F}" destId="{74005B34-64D5-49B0-B0D3-9127B09B0A3F}" srcOrd="1" destOrd="0" presId="urn:microsoft.com/office/officeart/2008/layout/HorizontalMultiLevelHierarchy"/>
    <dgm:cxn modelId="{2789377F-D6D1-4541-A6A6-2D53C11D7B6A}" type="presParOf" srcId="{74005B34-64D5-49B0-B0D3-9127B09B0A3F}" destId="{032FBD19-EB3B-4202-B5A4-5F27AF5FA520}" srcOrd="0" destOrd="0" presId="urn:microsoft.com/office/officeart/2008/layout/HorizontalMultiLevelHierarchy"/>
    <dgm:cxn modelId="{CD6617A9-C6AF-467C-A3A4-ACEF622307A2}" type="presParOf" srcId="{74005B34-64D5-49B0-B0D3-9127B09B0A3F}" destId="{19390D00-156E-4359-AECD-E4B46B8FF2A7}" srcOrd="1" destOrd="0" presId="urn:microsoft.com/office/officeart/2008/layout/HorizontalMultiLevelHierarchy"/>
    <dgm:cxn modelId="{0CDD6865-D720-4DD3-BC33-4DA67DF93FF3}" type="presParOf" srcId="{075D6CAB-D9E8-4592-BBFD-4E0817735B4F}" destId="{CE246BC1-2690-43D7-9A57-66A1D83796E8}" srcOrd="2" destOrd="0" presId="urn:microsoft.com/office/officeart/2008/layout/HorizontalMultiLevelHierarchy"/>
    <dgm:cxn modelId="{4C9A3263-B4FE-4DAC-8418-AFD6E2C367BB}" type="presParOf" srcId="{CE246BC1-2690-43D7-9A57-66A1D83796E8}" destId="{2272342D-7DE7-48D5-9012-501FEA6E383E}" srcOrd="0" destOrd="0" presId="urn:microsoft.com/office/officeart/2008/layout/HorizontalMultiLevelHierarchy"/>
    <dgm:cxn modelId="{3EB0049A-6CC7-4BC6-8B61-135AE5A22E53}" type="presParOf" srcId="{075D6CAB-D9E8-4592-BBFD-4E0817735B4F}" destId="{6378962A-65DF-45E0-9C17-0B91B2C9398A}" srcOrd="3" destOrd="0" presId="urn:microsoft.com/office/officeart/2008/layout/HorizontalMultiLevelHierarchy"/>
    <dgm:cxn modelId="{7934CC24-0BCC-4D5B-9973-539F78BAD68C}" type="presParOf" srcId="{6378962A-65DF-45E0-9C17-0B91B2C9398A}" destId="{539F3E05-9B93-4365-BF6B-D63DF13A3561}" srcOrd="0" destOrd="0" presId="urn:microsoft.com/office/officeart/2008/layout/HorizontalMultiLevelHierarchy"/>
    <dgm:cxn modelId="{1670BF24-5DE2-4BC2-B35D-B84A230CCD9B}" type="presParOf" srcId="{6378962A-65DF-45E0-9C17-0B91B2C9398A}" destId="{020EC4DC-BC23-46CF-853F-1EF3933C5E67}" srcOrd="1" destOrd="0" presId="urn:microsoft.com/office/officeart/2008/layout/HorizontalMultiLevelHierarchy"/>
    <dgm:cxn modelId="{5C2D825F-AA39-428D-9206-5FE1F6ECB74B}" type="presParOf" srcId="{075D6CAB-D9E8-4592-BBFD-4E0817735B4F}" destId="{8D7A5351-D56F-4199-830F-A364462C009D}" srcOrd="4" destOrd="0" presId="urn:microsoft.com/office/officeart/2008/layout/HorizontalMultiLevelHierarchy"/>
    <dgm:cxn modelId="{C2953E61-2F7B-4817-85CB-E780328B072F}" type="presParOf" srcId="{8D7A5351-D56F-4199-830F-A364462C009D}" destId="{A42F7CDF-618A-46E4-963F-6D948C558D74}" srcOrd="0" destOrd="0" presId="urn:microsoft.com/office/officeart/2008/layout/HorizontalMultiLevelHierarchy"/>
    <dgm:cxn modelId="{1BFA21FB-3485-49EB-A37A-6AD0EB5782B4}" type="presParOf" srcId="{075D6CAB-D9E8-4592-BBFD-4E0817735B4F}" destId="{80FD4E1E-1067-4769-96DE-5CEBE51C9113}" srcOrd="5" destOrd="0" presId="urn:microsoft.com/office/officeart/2008/layout/HorizontalMultiLevelHierarchy"/>
    <dgm:cxn modelId="{90909DAA-8436-4FEE-85A3-16907D54152A}" type="presParOf" srcId="{80FD4E1E-1067-4769-96DE-5CEBE51C9113}" destId="{CE211332-00D6-47BC-8171-AA3DDDFE7F42}" srcOrd="0" destOrd="0" presId="urn:microsoft.com/office/officeart/2008/layout/HorizontalMultiLevelHierarchy"/>
    <dgm:cxn modelId="{BA5559C0-8A71-483B-804F-1EBEE0552917}" type="presParOf" srcId="{80FD4E1E-1067-4769-96DE-5CEBE51C9113}" destId="{5A90E936-2E7B-4F17-A851-539FA6672939}"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0A084-5596-420A-879C-6F8EC715603C}" type="doc">
      <dgm:prSet loTypeId="urn:microsoft.com/office/officeart/2008/layout/HorizontalMultiLevelHierarchy" loCatId="hierarchy" qsTypeId="urn:microsoft.com/office/officeart/2005/8/quickstyle/simple2" qsCatId="simple" csTypeId="urn:microsoft.com/office/officeart/2005/8/colors/accent3_1" csCatId="accent3" phldr="1"/>
      <dgm:spPr/>
      <dgm:t>
        <a:bodyPr/>
        <a:lstStyle/>
        <a:p>
          <a:endParaRPr lang="pl-PL"/>
        </a:p>
      </dgm:t>
    </dgm:pt>
    <dgm:pt modelId="{907A5574-8CFD-4D60-9D88-509977F902F2}">
      <dgm:prSet phldrT="[Tekst]"/>
      <dgm:spPr>
        <a:solidFill>
          <a:schemeClr val="accent2"/>
        </a:solidFill>
      </dgm:spPr>
      <dgm:t>
        <a:bodyPr/>
        <a:lstStyle/>
        <a:p>
          <a:r>
            <a:rPr lang="pl-PL" dirty="0"/>
            <a:t> </a:t>
          </a:r>
          <a:r>
            <a:rPr lang="pl-PL" b="1" dirty="0"/>
            <a:t>międzynarodowe</a:t>
          </a:r>
        </a:p>
      </dgm:t>
    </dgm:pt>
    <dgm:pt modelId="{E9E52BA0-377A-43C3-849E-F2824BA737A4}" type="parTrans" cxnId="{DFDCDA5B-2C20-401E-9518-DCE50B013F3D}">
      <dgm:prSet/>
      <dgm:spPr/>
      <dgm:t>
        <a:bodyPr/>
        <a:lstStyle/>
        <a:p>
          <a:endParaRPr lang="pl-PL"/>
        </a:p>
      </dgm:t>
    </dgm:pt>
    <dgm:pt modelId="{9A51637F-A607-4433-B7E5-7669702FF810}" type="sibTrans" cxnId="{DFDCDA5B-2C20-401E-9518-DCE50B013F3D}">
      <dgm:prSet/>
      <dgm:spPr/>
      <dgm:t>
        <a:bodyPr/>
        <a:lstStyle/>
        <a:p>
          <a:endParaRPr lang="pl-PL"/>
        </a:p>
      </dgm:t>
    </dgm:pt>
    <dgm:pt modelId="{E2EE4C50-77AE-4211-9F8F-A52A95DCDE4F}">
      <dgm:prSet phldrT="[Tekst]"/>
      <dgm:spPr>
        <a:solidFill>
          <a:schemeClr val="accent2"/>
        </a:solidFill>
      </dgm:spPr>
      <dgm:t>
        <a:bodyPr/>
        <a:lstStyle/>
        <a:p>
          <a:r>
            <a:rPr lang="pl-PL" dirty="0"/>
            <a:t>konwencja</a:t>
          </a:r>
        </a:p>
      </dgm:t>
    </dgm:pt>
    <dgm:pt modelId="{A1FA1A86-020D-4632-819B-34A8ABED4558}" type="parTrans" cxnId="{7E2DA6B1-4B79-44F5-B9CD-C9A5E99DD8FB}">
      <dgm:prSet/>
      <dgm:spPr/>
      <dgm:t>
        <a:bodyPr/>
        <a:lstStyle/>
        <a:p>
          <a:endParaRPr lang="pl-PL"/>
        </a:p>
      </dgm:t>
    </dgm:pt>
    <dgm:pt modelId="{1D8416B1-C302-4642-97B2-D79974CE55ED}" type="sibTrans" cxnId="{7E2DA6B1-4B79-44F5-B9CD-C9A5E99DD8FB}">
      <dgm:prSet/>
      <dgm:spPr/>
      <dgm:t>
        <a:bodyPr/>
        <a:lstStyle/>
        <a:p>
          <a:endParaRPr lang="pl-PL"/>
        </a:p>
      </dgm:t>
    </dgm:pt>
    <dgm:pt modelId="{BE88C013-86CC-4DC8-AF00-05EAD3DE2839}" type="pres">
      <dgm:prSet presAssocID="{03D0A084-5596-420A-879C-6F8EC715603C}" presName="Name0" presStyleCnt="0">
        <dgm:presLayoutVars>
          <dgm:chPref val="1"/>
          <dgm:dir/>
          <dgm:animOne val="branch"/>
          <dgm:animLvl val="lvl"/>
          <dgm:resizeHandles val="exact"/>
        </dgm:presLayoutVars>
      </dgm:prSet>
      <dgm:spPr/>
      <dgm:t>
        <a:bodyPr/>
        <a:lstStyle/>
        <a:p>
          <a:endParaRPr lang="pl-PL"/>
        </a:p>
      </dgm:t>
    </dgm:pt>
    <dgm:pt modelId="{1C80423A-850D-48CA-884D-FDB3378FB2D0}" type="pres">
      <dgm:prSet presAssocID="{907A5574-8CFD-4D60-9D88-509977F902F2}" presName="root1" presStyleCnt="0"/>
      <dgm:spPr/>
    </dgm:pt>
    <dgm:pt modelId="{CA29991E-37F8-415A-9931-81E85EB164B4}" type="pres">
      <dgm:prSet presAssocID="{907A5574-8CFD-4D60-9D88-509977F902F2}" presName="LevelOneTextNode" presStyleLbl="node0" presStyleIdx="0" presStyleCnt="1">
        <dgm:presLayoutVars>
          <dgm:chPref val="3"/>
        </dgm:presLayoutVars>
      </dgm:prSet>
      <dgm:spPr>
        <a:prstGeom prst="roundRect">
          <a:avLst/>
        </a:prstGeom>
      </dgm:spPr>
      <dgm:t>
        <a:bodyPr/>
        <a:lstStyle/>
        <a:p>
          <a:endParaRPr lang="pl-PL"/>
        </a:p>
      </dgm:t>
    </dgm:pt>
    <dgm:pt modelId="{075D6CAB-D9E8-4592-BBFD-4E0817735B4F}" type="pres">
      <dgm:prSet presAssocID="{907A5574-8CFD-4D60-9D88-509977F902F2}" presName="level2hierChild" presStyleCnt="0"/>
      <dgm:spPr/>
    </dgm:pt>
    <dgm:pt modelId="{EB0F97EF-3108-4A68-8E72-E00518A2E870}" type="pres">
      <dgm:prSet presAssocID="{A1FA1A86-020D-4632-819B-34A8ABED4558}" presName="conn2-1" presStyleLbl="parChTrans1D2" presStyleIdx="0" presStyleCnt="1"/>
      <dgm:spPr/>
      <dgm:t>
        <a:bodyPr/>
        <a:lstStyle/>
        <a:p>
          <a:endParaRPr lang="pl-PL"/>
        </a:p>
      </dgm:t>
    </dgm:pt>
    <dgm:pt modelId="{6F1EEEDD-3438-476F-A09A-C67DE62EB783}" type="pres">
      <dgm:prSet presAssocID="{A1FA1A86-020D-4632-819B-34A8ABED4558}" presName="connTx" presStyleLbl="parChTrans1D2" presStyleIdx="0" presStyleCnt="1"/>
      <dgm:spPr/>
      <dgm:t>
        <a:bodyPr/>
        <a:lstStyle/>
        <a:p>
          <a:endParaRPr lang="pl-PL"/>
        </a:p>
      </dgm:t>
    </dgm:pt>
    <dgm:pt modelId="{74005B34-64D5-49B0-B0D3-9127B09B0A3F}" type="pres">
      <dgm:prSet presAssocID="{E2EE4C50-77AE-4211-9F8F-A52A95DCDE4F}" presName="root2" presStyleCnt="0"/>
      <dgm:spPr/>
    </dgm:pt>
    <dgm:pt modelId="{032FBD19-EB3B-4202-B5A4-5F27AF5FA520}" type="pres">
      <dgm:prSet presAssocID="{E2EE4C50-77AE-4211-9F8F-A52A95DCDE4F}" presName="LevelTwoTextNode" presStyleLbl="node2" presStyleIdx="0" presStyleCnt="1">
        <dgm:presLayoutVars>
          <dgm:chPref val="3"/>
        </dgm:presLayoutVars>
      </dgm:prSet>
      <dgm:spPr>
        <a:prstGeom prst="roundRect">
          <a:avLst/>
        </a:prstGeom>
      </dgm:spPr>
      <dgm:t>
        <a:bodyPr/>
        <a:lstStyle/>
        <a:p>
          <a:endParaRPr lang="pl-PL"/>
        </a:p>
      </dgm:t>
    </dgm:pt>
    <dgm:pt modelId="{19390D00-156E-4359-AECD-E4B46B8FF2A7}" type="pres">
      <dgm:prSet presAssocID="{E2EE4C50-77AE-4211-9F8F-A52A95DCDE4F}" presName="level3hierChild" presStyleCnt="0"/>
      <dgm:spPr/>
    </dgm:pt>
  </dgm:ptLst>
  <dgm:cxnLst>
    <dgm:cxn modelId="{0441B507-BE4C-4458-823C-8F3E6DE94AD0}" type="presOf" srcId="{E2EE4C50-77AE-4211-9F8F-A52A95DCDE4F}" destId="{032FBD19-EB3B-4202-B5A4-5F27AF5FA520}" srcOrd="0" destOrd="0" presId="urn:microsoft.com/office/officeart/2008/layout/HorizontalMultiLevelHierarchy"/>
    <dgm:cxn modelId="{7E2DA6B1-4B79-44F5-B9CD-C9A5E99DD8FB}" srcId="{907A5574-8CFD-4D60-9D88-509977F902F2}" destId="{E2EE4C50-77AE-4211-9F8F-A52A95DCDE4F}" srcOrd="0" destOrd="0" parTransId="{A1FA1A86-020D-4632-819B-34A8ABED4558}" sibTransId="{1D8416B1-C302-4642-97B2-D79974CE55ED}"/>
    <dgm:cxn modelId="{35353BAC-4AD9-4C3F-B8F4-E9C7339C59DE}" type="presOf" srcId="{A1FA1A86-020D-4632-819B-34A8ABED4558}" destId="{EB0F97EF-3108-4A68-8E72-E00518A2E870}" srcOrd="0" destOrd="0" presId="urn:microsoft.com/office/officeart/2008/layout/HorizontalMultiLevelHierarchy"/>
    <dgm:cxn modelId="{B8150230-3E6F-4F01-8756-1DE9887BC469}" type="presOf" srcId="{A1FA1A86-020D-4632-819B-34A8ABED4558}" destId="{6F1EEEDD-3438-476F-A09A-C67DE62EB783}" srcOrd="1" destOrd="0" presId="urn:microsoft.com/office/officeart/2008/layout/HorizontalMultiLevelHierarchy"/>
    <dgm:cxn modelId="{11AF492D-BC81-48D3-B38F-00E03119EB21}" type="presOf" srcId="{907A5574-8CFD-4D60-9D88-509977F902F2}" destId="{CA29991E-37F8-415A-9931-81E85EB164B4}" srcOrd="0" destOrd="0" presId="urn:microsoft.com/office/officeart/2008/layout/HorizontalMultiLevelHierarchy"/>
    <dgm:cxn modelId="{88F7282F-271E-47A3-891F-66F5ACE021C1}" type="presOf" srcId="{03D0A084-5596-420A-879C-6F8EC715603C}" destId="{BE88C013-86CC-4DC8-AF00-05EAD3DE2839}" srcOrd="0" destOrd="0" presId="urn:microsoft.com/office/officeart/2008/layout/HorizontalMultiLevelHierarchy"/>
    <dgm:cxn modelId="{DFDCDA5B-2C20-401E-9518-DCE50B013F3D}" srcId="{03D0A084-5596-420A-879C-6F8EC715603C}" destId="{907A5574-8CFD-4D60-9D88-509977F902F2}" srcOrd="0" destOrd="0" parTransId="{E9E52BA0-377A-43C3-849E-F2824BA737A4}" sibTransId="{9A51637F-A607-4433-B7E5-7669702FF810}"/>
    <dgm:cxn modelId="{B0B0FB37-8D49-4A71-B509-B3FEDD47981E}" type="presParOf" srcId="{BE88C013-86CC-4DC8-AF00-05EAD3DE2839}" destId="{1C80423A-850D-48CA-884D-FDB3378FB2D0}" srcOrd="0" destOrd="0" presId="urn:microsoft.com/office/officeart/2008/layout/HorizontalMultiLevelHierarchy"/>
    <dgm:cxn modelId="{08ECD23F-07A7-4BC8-8980-CFDF4D1F225F}" type="presParOf" srcId="{1C80423A-850D-48CA-884D-FDB3378FB2D0}" destId="{CA29991E-37F8-415A-9931-81E85EB164B4}" srcOrd="0" destOrd="0" presId="urn:microsoft.com/office/officeart/2008/layout/HorizontalMultiLevelHierarchy"/>
    <dgm:cxn modelId="{1D6012AB-3A2D-4CC1-9DD6-F9836D257386}" type="presParOf" srcId="{1C80423A-850D-48CA-884D-FDB3378FB2D0}" destId="{075D6CAB-D9E8-4592-BBFD-4E0817735B4F}" srcOrd="1" destOrd="0" presId="urn:microsoft.com/office/officeart/2008/layout/HorizontalMultiLevelHierarchy"/>
    <dgm:cxn modelId="{012A6B29-9B27-4DD3-9026-DCD00A0B4DD9}" type="presParOf" srcId="{075D6CAB-D9E8-4592-BBFD-4E0817735B4F}" destId="{EB0F97EF-3108-4A68-8E72-E00518A2E870}" srcOrd="0" destOrd="0" presId="urn:microsoft.com/office/officeart/2008/layout/HorizontalMultiLevelHierarchy"/>
    <dgm:cxn modelId="{1FB4695D-09C1-4664-9981-FF66F37CE21C}" type="presParOf" srcId="{EB0F97EF-3108-4A68-8E72-E00518A2E870}" destId="{6F1EEEDD-3438-476F-A09A-C67DE62EB783}" srcOrd="0" destOrd="0" presId="urn:microsoft.com/office/officeart/2008/layout/HorizontalMultiLevelHierarchy"/>
    <dgm:cxn modelId="{1E4861DF-5680-420E-8EFA-1DB7A9EEA9E5}" type="presParOf" srcId="{075D6CAB-D9E8-4592-BBFD-4E0817735B4F}" destId="{74005B34-64D5-49B0-B0D3-9127B09B0A3F}" srcOrd="1" destOrd="0" presId="urn:microsoft.com/office/officeart/2008/layout/HorizontalMultiLevelHierarchy"/>
    <dgm:cxn modelId="{2789377F-D6D1-4541-A6A6-2D53C11D7B6A}" type="presParOf" srcId="{74005B34-64D5-49B0-B0D3-9127B09B0A3F}" destId="{032FBD19-EB3B-4202-B5A4-5F27AF5FA520}" srcOrd="0" destOrd="0" presId="urn:microsoft.com/office/officeart/2008/layout/HorizontalMultiLevelHierarchy"/>
    <dgm:cxn modelId="{CD6617A9-C6AF-467C-A3A4-ACEF622307A2}" type="presParOf" srcId="{74005B34-64D5-49B0-B0D3-9127B09B0A3F}" destId="{19390D00-156E-4359-AECD-E4B46B8FF2A7}"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4CCF3-81C6-4D1E-8EB1-7601C87B6D91}" type="datetimeFigureOut">
              <a:rPr lang="pl-PL" smtClean="0"/>
              <a:t>12.12.2024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2B030-5916-46AE-A9D0-FEB3B8F8D209}" type="slidenum">
              <a:rPr lang="pl-PL" smtClean="0"/>
              <a:t>‹#›</a:t>
            </a:fld>
            <a:endParaRPr lang="pl-PL"/>
          </a:p>
        </p:txBody>
      </p:sp>
    </p:spTree>
    <p:extLst>
      <p:ext uri="{BB962C8B-B14F-4D97-AF65-F5344CB8AC3E}">
        <p14:creationId xmlns:p14="http://schemas.microsoft.com/office/powerpoint/2010/main" val="1695385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cs typeface="Calibri"/>
            </a:endParaRPr>
          </a:p>
        </p:txBody>
      </p:sp>
      <p:sp>
        <p:nvSpPr>
          <p:cNvPr id="4" name="Symbol zastępczy numeru slajdu 3"/>
          <p:cNvSpPr>
            <a:spLocks noGrp="1"/>
          </p:cNvSpPr>
          <p:nvPr>
            <p:ph type="sldNum" sz="quarter" idx="5"/>
          </p:nvPr>
        </p:nvSpPr>
        <p:spPr/>
        <p:txBody>
          <a:bodyPr/>
          <a:lstStyle/>
          <a:p>
            <a:fld id="{F0B2B030-5916-46AE-A9D0-FEB3B8F8D209}" type="slidenum">
              <a:rPr lang="pl-PL" smtClean="0"/>
              <a:t>1</a:t>
            </a:fld>
            <a:endParaRPr lang="pl-PL"/>
          </a:p>
        </p:txBody>
      </p:sp>
    </p:spTree>
    <p:extLst>
      <p:ext uri="{BB962C8B-B14F-4D97-AF65-F5344CB8AC3E}">
        <p14:creationId xmlns:p14="http://schemas.microsoft.com/office/powerpoint/2010/main" val="111123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10</a:t>
            </a:fld>
            <a:endParaRPr lang="pl-PL"/>
          </a:p>
        </p:txBody>
      </p:sp>
    </p:spTree>
    <p:extLst>
      <p:ext uri="{BB962C8B-B14F-4D97-AF65-F5344CB8AC3E}">
        <p14:creationId xmlns:p14="http://schemas.microsoft.com/office/powerpoint/2010/main" val="398038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11</a:t>
            </a:fld>
            <a:endParaRPr lang="pl-PL"/>
          </a:p>
        </p:txBody>
      </p:sp>
    </p:spTree>
    <p:extLst>
      <p:ext uri="{BB962C8B-B14F-4D97-AF65-F5344CB8AC3E}">
        <p14:creationId xmlns:p14="http://schemas.microsoft.com/office/powerpoint/2010/main" val="123449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00000"/>
              </a:lnSpc>
              <a:spcAft>
                <a:spcPts val="0"/>
              </a:spcAft>
            </a:pPr>
            <a:endParaRPr lang="pl-PL" sz="1100" dirty="0">
              <a:effectLst/>
              <a:latin typeface="Arial Narrow" panose="020B0606020202030204" pitchFamily="34" charset="0"/>
              <a:ea typeface="Malgun Gothic" panose="020B0503020000020004" pitchFamily="34" charset="-127"/>
              <a:cs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F0B2B030-5916-46AE-A9D0-FEB3B8F8D209}" type="slidenum">
              <a:rPr lang="pl-PL" smtClean="0"/>
              <a:t>12</a:t>
            </a:fld>
            <a:endParaRPr lang="pl-PL"/>
          </a:p>
        </p:txBody>
      </p:sp>
    </p:spTree>
    <p:extLst>
      <p:ext uri="{BB962C8B-B14F-4D97-AF65-F5344CB8AC3E}">
        <p14:creationId xmlns:p14="http://schemas.microsoft.com/office/powerpoint/2010/main" val="152719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13</a:t>
            </a:fld>
            <a:endParaRPr lang="pl-PL"/>
          </a:p>
        </p:txBody>
      </p:sp>
    </p:spTree>
    <p:extLst>
      <p:ext uri="{BB962C8B-B14F-4D97-AF65-F5344CB8AC3E}">
        <p14:creationId xmlns:p14="http://schemas.microsoft.com/office/powerpoint/2010/main" val="281246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14</a:t>
            </a:fld>
            <a:endParaRPr lang="pl-PL"/>
          </a:p>
        </p:txBody>
      </p:sp>
    </p:spTree>
    <p:extLst>
      <p:ext uri="{BB962C8B-B14F-4D97-AF65-F5344CB8AC3E}">
        <p14:creationId xmlns:p14="http://schemas.microsoft.com/office/powerpoint/2010/main" val="210494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15</a:t>
            </a:fld>
            <a:endParaRPr lang="pl-PL"/>
          </a:p>
        </p:txBody>
      </p:sp>
    </p:spTree>
    <p:extLst>
      <p:ext uri="{BB962C8B-B14F-4D97-AF65-F5344CB8AC3E}">
        <p14:creationId xmlns:p14="http://schemas.microsoft.com/office/powerpoint/2010/main" val="142961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16</a:t>
            </a:fld>
            <a:endParaRPr lang="pl-PL"/>
          </a:p>
        </p:txBody>
      </p:sp>
    </p:spTree>
    <p:extLst>
      <p:ext uri="{BB962C8B-B14F-4D97-AF65-F5344CB8AC3E}">
        <p14:creationId xmlns:p14="http://schemas.microsoft.com/office/powerpoint/2010/main" val="3107861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17</a:t>
            </a:fld>
            <a:endParaRPr lang="pl-PL"/>
          </a:p>
        </p:txBody>
      </p:sp>
    </p:spTree>
    <p:extLst>
      <p:ext uri="{BB962C8B-B14F-4D97-AF65-F5344CB8AC3E}">
        <p14:creationId xmlns:p14="http://schemas.microsoft.com/office/powerpoint/2010/main" val="390910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300" dirty="0">
              <a:solidFill>
                <a:srgbClr val="000000"/>
              </a:solidFill>
              <a:latin typeface="Calibri" panose="020F0502020204030204" pitchFamily="34" charset="0"/>
            </a:endParaRPr>
          </a:p>
        </p:txBody>
      </p:sp>
      <p:sp>
        <p:nvSpPr>
          <p:cNvPr id="4" name="Symbol zastępczy numeru slajdu 3"/>
          <p:cNvSpPr>
            <a:spLocks noGrp="1"/>
          </p:cNvSpPr>
          <p:nvPr>
            <p:ph type="sldNum" sz="quarter" idx="5"/>
          </p:nvPr>
        </p:nvSpPr>
        <p:spPr/>
        <p:txBody>
          <a:bodyPr/>
          <a:lstStyle/>
          <a:p>
            <a:fld id="{3D021E77-9C20-4AC4-A6AB-F79B2C7DE0DB}" type="slidenum">
              <a:rPr lang="pl-PL" smtClean="0"/>
              <a:t>18</a:t>
            </a:fld>
            <a:endParaRPr lang="pl-PL"/>
          </a:p>
        </p:txBody>
      </p:sp>
    </p:spTree>
    <p:extLst>
      <p:ext uri="{BB962C8B-B14F-4D97-AF65-F5344CB8AC3E}">
        <p14:creationId xmlns:p14="http://schemas.microsoft.com/office/powerpoint/2010/main" val="3136000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00000"/>
              </a:lnSpc>
              <a:spcAft>
                <a:spcPts val="867"/>
              </a:spcAft>
            </a:pPr>
            <a:endParaRPr lang="pl-PL" sz="1200"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19</a:t>
            </a:fld>
            <a:endParaRPr lang="pl-PL"/>
          </a:p>
        </p:txBody>
      </p:sp>
    </p:spTree>
    <p:extLst>
      <p:ext uri="{BB962C8B-B14F-4D97-AF65-F5344CB8AC3E}">
        <p14:creationId xmlns:p14="http://schemas.microsoft.com/office/powerpoint/2010/main" val="333517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400"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2</a:t>
            </a:fld>
            <a:endParaRPr lang="pl-PL"/>
          </a:p>
        </p:txBody>
      </p:sp>
    </p:spTree>
    <p:extLst>
      <p:ext uri="{BB962C8B-B14F-4D97-AF65-F5344CB8AC3E}">
        <p14:creationId xmlns:p14="http://schemas.microsoft.com/office/powerpoint/2010/main" val="3749816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90752" rtl="0" eaLnBrk="1" fontAlgn="auto" latinLnBrk="0" hangingPunct="1">
              <a:lnSpc>
                <a:spcPct val="100000"/>
              </a:lnSpc>
              <a:spcBef>
                <a:spcPts val="0"/>
              </a:spcBef>
              <a:spcAft>
                <a:spcPts val="0"/>
              </a:spcAft>
              <a:buClrTx/>
              <a:buSzTx/>
              <a:buFontTx/>
              <a:buNone/>
              <a:tabLst/>
              <a:defRPr/>
            </a:pPr>
            <a:r>
              <a:rPr lang="pl-PL" sz="1400" dirty="0"/>
              <a:t>W celu sprawdzenia dostępności cyfrowej strony głównej oraz BIP urzędu zaproponowaliśmy ich przetestowanie za pomocą jednego z popularnych walidatorów, a po poprawieniu błędów przeprowadzenie kolejnego testu. </a:t>
            </a:r>
          </a:p>
          <a:p>
            <a:pPr defTabSz="990752"/>
            <a:r>
              <a:rPr lang="pl-PL" sz="1300" dirty="0">
                <a:solidFill>
                  <a:srgbClr val="000000"/>
                </a:solidFill>
                <a:latin typeface="Calibri" panose="020F0502020204030204" pitchFamily="34" charset="0"/>
              </a:rPr>
              <a:t>Każda jednostka przeprowadziła walidację dostępności cyfrowej strony głównej i strony BIP (jeżeli były różne) za pomocą walidatora https://wave.webaim.org/</a:t>
            </a:r>
            <a:r>
              <a:rPr lang="pl-PL" sz="1300" dirty="0"/>
              <a:t> </a:t>
            </a:r>
          </a:p>
        </p:txBody>
      </p:sp>
      <p:sp>
        <p:nvSpPr>
          <p:cNvPr id="4" name="Symbol zastępczy numeru slajdu 3"/>
          <p:cNvSpPr>
            <a:spLocks noGrp="1"/>
          </p:cNvSpPr>
          <p:nvPr>
            <p:ph type="sldNum" sz="quarter" idx="5"/>
          </p:nvPr>
        </p:nvSpPr>
        <p:spPr/>
        <p:txBody>
          <a:bodyPr/>
          <a:lstStyle/>
          <a:p>
            <a:fld id="{3D021E77-9C20-4AC4-A6AB-F79B2C7DE0DB}" type="slidenum">
              <a:rPr lang="pl-PL" smtClean="0"/>
              <a:t>20</a:t>
            </a:fld>
            <a:endParaRPr lang="pl-PL"/>
          </a:p>
        </p:txBody>
      </p:sp>
    </p:spTree>
    <p:extLst>
      <p:ext uri="{BB962C8B-B14F-4D97-AF65-F5344CB8AC3E}">
        <p14:creationId xmlns:p14="http://schemas.microsoft.com/office/powerpoint/2010/main" val="167999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21</a:t>
            </a:fld>
            <a:endParaRPr lang="pl-PL"/>
          </a:p>
        </p:txBody>
      </p:sp>
    </p:spTree>
    <p:extLst>
      <p:ext uri="{BB962C8B-B14F-4D97-AF65-F5344CB8AC3E}">
        <p14:creationId xmlns:p14="http://schemas.microsoft.com/office/powerpoint/2010/main" val="4041395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22</a:t>
            </a:fld>
            <a:endParaRPr lang="pl-PL"/>
          </a:p>
        </p:txBody>
      </p:sp>
    </p:spTree>
    <p:extLst>
      <p:ext uri="{BB962C8B-B14F-4D97-AF65-F5344CB8AC3E}">
        <p14:creationId xmlns:p14="http://schemas.microsoft.com/office/powerpoint/2010/main" val="3058009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23</a:t>
            </a:fld>
            <a:endParaRPr lang="pl-PL"/>
          </a:p>
        </p:txBody>
      </p:sp>
    </p:spTree>
    <p:extLst>
      <p:ext uri="{BB962C8B-B14F-4D97-AF65-F5344CB8AC3E}">
        <p14:creationId xmlns:p14="http://schemas.microsoft.com/office/powerpoint/2010/main" val="2521928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3D021E77-9C20-4AC4-A6AB-F79B2C7DE0DB}" type="slidenum">
              <a:rPr lang="pl-PL" smtClean="0"/>
              <a:t>24</a:t>
            </a:fld>
            <a:endParaRPr lang="pl-PL"/>
          </a:p>
        </p:txBody>
      </p:sp>
    </p:spTree>
    <p:extLst>
      <p:ext uri="{BB962C8B-B14F-4D97-AF65-F5344CB8AC3E}">
        <p14:creationId xmlns:p14="http://schemas.microsoft.com/office/powerpoint/2010/main" val="101955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b="0"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25</a:t>
            </a:fld>
            <a:endParaRPr lang="pl-PL"/>
          </a:p>
        </p:txBody>
      </p:sp>
    </p:spTree>
    <p:extLst>
      <p:ext uri="{BB962C8B-B14F-4D97-AF65-F5344CB8AC3E}">
        <p14:creationId xmlns:p14="http://schemas.microsoft.com/office/powerpoint/2010/main" val="1049444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26</a:t>
            </a:fld>
            <a:endParaRPr lang="pl-PL"/>
          </a:p>
        </p:txBody>
      </p:sp>
    </p:spTree>
    <p:extLst>
      <p:ext uri="{BB962C8B-B14F-4D97-AF65-F5344CB8AC3E}">
        <p14:creationId xmlns:p14="http://schemas.microsoft.com/office/powerpoint/2010/main" val="23761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27</a:t>
            </a:fld>
            <a:endParaRPr lang="pl-PL"/>
          </a:p>
        </p:txBody>
      </p:sp>
    </p:spTree>
    <p:extLst>
      <p:ext uri="{BB962C8B-B14F-4D97-AF65-F5344CB8AC3E}">
        <p14:creationId xmlns:p14="http://schemas.microsoft.com/office/powerpoint/2010/main" val="3604425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28</a:t>
            </a:fld>
            <a:endParaRPr lang="pl-PL"/>
          </a:p>
        </p:txBody>
      </p:sp>
    </p:spTree>
    <p:extLst>
      <p:ext uri="{BB962C8B-B14F-4D97-AF65-F5344CB8AC3E}">
        <p14:creationId xmlns:p14="http://schemas.microsoft.com/office/powerpoint/2010/main" val="1097993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Oczywiście jako samorządy nie budujemy torów kolejowych. Ten przykład jest tylko zobrazowaniem co się stało (mimo, że było zgodne ze sztuką budowlaną) bo nie było sieciowania.</a:t>
            </a:r>
          </a:p>
        </p:txBody>
      </p:sp>
      <p:sp>
        <p:nvSpPr>
          <p:cNvPr id="4" name="Symbol zastępczy numeru slajdu 3"/>
          <p:cNvSpPr>
            <a:spLocks noGrp="1"/>
          </p:cNvSpPr>
          <p:nvPr>
            <p:ph type="sldNum" sz="quarter" idx="5"/>
          </p:nvPr>
        </p:nvSpPr>
        <p:spPr/>
        <p:txBody>
          <a:bodyPr/>
          <a:lstStyle/>
          <a:p>
            <a:fld id="{3A10F176-0D55-47D4-A00C-E2DC3197680B}" type="slidenum">
              <a:rPr lang="pl-PL" smtClean="0"/>
              <a:t>29</a:t>
            </a:fld>
            <a:endParaRPr lang="pl-PL"/>
          </a:p>
        </p:txBody>
      </p:sp>
    </p:spTree>
    <p:extLst>
      <p:ext uri="{BB962C8B-B14F-4D97-AF65-F5344CB8AC3E}">
        <p14:creationId xmlns:p14="http://schemas.microsoft.com/office/powerpoint/2010/main" val="126364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400"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a:t>
            </a:fld>
            <a:endParaRPr lang="pl-PL"/>
          </a:p>
        </p:txBody>
      </p:sp>
    </p:spTree>
    <p:extLst>
      <p:ext uri="{BB962C8B-B14F-4D97-AF65-F5344CB8AC3E}">
        <p14:creationId xmlns:p14="http://schemas.microsoft.com/office/powerpoint/2010/main" val="1035267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30</a:t>
            </a:fld>
            <a:endParaRPr lang="pl-PL"/>
          </a:p>
        </p:txBody>
      </p:sp>
    </p:spTree>
    <p:extLst>
      <p:ext uri="{BB962C8B-B14F-4D97-AF65-F5344CB8AC3E}">
        <p14:creationId xmlns:p14="http://schemas.microsoft.com/office/powerpoint/2010/main" val="2769332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31</a:t>
            </a:fld>
            <a:endParaRPr lang="pl-PL"/>
          </a:p>
        </p:txBody>
      </p:sp>
    </p:spTree>
    <p:extLst>
      <p:ext uri="{BB962C8B-B14F-4D97-AF65-F5344CB8AC3E}">
        <p14:creationId xmlns:p14="http://schemas.microsoft.com/office/powerpoint/2010/main" val="2521694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32</a:t>
            </a:fld>
            <a:endParaRPr lang="pl-PL"/>
          </a:p>
        </p:txBody>
      </p:sp>
    </p:spTree>
    <p:extLst>
      <p:ext uri="{BB962C8B-B14F-4D97-AF65-F5344CB8AC3E}">
        <p14:creationId xmlns:p14="http://schemas.microsoft.com/office/powerpoint/2010/main" val="3518931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33</a:t>
            </a:fld>
            <a:endParaRPr lang="pl-PL"/>
          </a:p>
        </p:txBody>
      </p:sp>
    </p:spTree>
    <p:extLst>
      <p:ext uri="{BB962C8B-B14F-4D97-AF65-F5344CB8AC3E}">
        <p14:creationId xmlns:p14="http://schemas.microsoft.com/office/powerpoint/2010/main" val="3254404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34</a:t>
            </a:fld>
            <a:endParaRPr lang="pl-PL"/>
          </a:p>
        </p:txBody>
      </p:sp>
    </p:spTree>
    <p:extLst>
      <p:ext uri="{BB962C8B-B14F-4D97-AF65-F5344CB8AC3E}">
        <p14:creationId xmlns:p14="http://schemas.microsoft.com/office/powerpoint/2010/main" val="115223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35</a:t>
            </a:fld>
            <a:endParaRPr lang="pl-PL"/>
          </a:p>
        </p:txBody>
      </p:sp>
    </p:spTree>
    <p:extLst>
      <p:ext uri="{BB962C8B-B14F-4D97-AF65-F5344CB8AC3E}">
        <p14:creationId xmlns:p14="http://schemas.microsoft.com/office/powerpoint/2010/main" val="3670068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36</a:t>
            </a:fld>
            <a:endParaRPr lang="pl-PL"/>
          </a:p>
        </p:txBody>
      </p:sp>
    </p:spTree>
    <p:extLst>
      <p:ext uri="{BB962C8B-B14F-4D97-AF65-F5344CB8AC3E}">
        <p14:creationId xmlns:p14="http://schemas.microsoft.com/office/powerpoint/2010/main" val="356235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37</a:t>
            </a:fld>
            <a:endParaRPr lang="pl-PL"/>
          </a:p>
        </p:txBody>
      </p:sp>
    </p:spTree>
    <p:extLst>
      <p:ext uri="{BB962C8B-B14F-4D97-AF65-F5344CB8AC3E}">
        <p14:creationId xmlns:p14="http://schemas.microsoft.com/office/powerpoint/2010/main" val="4181987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38</a:t>
            </a:fld>
            <a:endParaRPr lang="pl-PL"/>
          </a:p>
        </p:txBody>
      </p:sp>
    </p:spTree>
    <p:extLst>
      <p:ext uri="{BB962C8B-B14F-4D97-AF65-F5344CB8AC3E}">
        <p14:creationId xmlns:p14="http://schemas.microsoft.com/office/powerpoint/2010/main" val="2801825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39</a:t>
            </a:fld>
            <a:endParaRPr lang="pl-PL"/>
          </a:p>
        </p:txBody>
      </p:sp>
    </p:spTree>
    <p:extLst>
      <p:ext uri="{BB962C8B-B14F-4D97-AF65-F5344CB8AC3E}">
        <p14:creationId xmlns:p14="http://schemas.microsoft.com/office/powerpoint/2010/main" val="1127660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9BE2B1F-71EC-F0B7-8D7E-44A0C12686F6}"/>
            </a:ext>
          </a:extLst>
        </p:cNvPr>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5593C65B-E2B5-A557-0409-D89DEF3F7C2B}"/>
              </a:ext>
            </a:extLst>
          </p:cNvPr>
          <p:cNvSpPr>
            <a:spLocks noGrp="1" noRot="1" noChangeAspect="1"/>
          </p:cNvSpPr>
          <p:nvPr>
            <p:ph type="sldImg"/>
          </p:nvPr>
        </p:nvSpPr>
        <p:spPr/>
      </p:sp>
      <p:sp>
        <p:nvSpPr>
          <p:cNvPr id="3" name="Symbol zastępczy notatek 2">
            <a:extLst>
              <a:ext uri="{FF2B5EF4-FFF2-40B4-BE49-F238E27FC236}">
                <a16:creationId xmlns="" xmlns:a16="http://schemas.microsoft.com/office/drawing/2014/main" id="{5A68622D-9899-B352-CA1A-46408AF5388D}"/>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 xmlns:a16="http://schemas.microsoft.com/office/drawing/2014/main" id="{86DB741B-DCE3-8C0E-ADF4-CE03BBB242F3}"/>
              </a:ext>
            </a:extLst>
          </p:cNvPr>
          <p:cNvSpPr>
            <a:spLocks noGrp="1"/>
          </p:cNvSpPr>
          <p:nvPr>
            <p:ph type="sldNum" sz="quarter" idx="5"/>
          </p:nvPr>
        </p:nvSpPr>
        <p:spPr/>
        <p:txBody>
          <a:bodyPr/>
          <a:lstStyle/>
          <a:p>
            <a:fld id="{F0B2B030-5916-46AE-A9D0-FEB3B8F8D209}" type="slidenum">
              <a:rPr lang="pl-PL" smtClean="0"/>
              <a:t>4</a:t>
            </a:fld>
            <a:endParaRPr lang="pl-PL"/>
          </a:p>
        </p:txBody>
      </p:sp>
    </p:spTree>
    <p:extLst>
      <p:ext uri="{BB962C8B-B14F-4D97-AF65-F5344CB8AC3E}">
        <p14:creationId xmlns:p14="http://schemas.microsoft.com/office/powerpoint/2010/main" val="3758340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40</a:t>
            </a:fld>
            <a:endParaRPr lang="pl-PL"/>
          </a:p>
        </p:txBody>
      </p:sp>
    </p:spTree>
    <p:extLst>
      <p:ext uri="{BB962C8B-B14F-4D97-AF65-F5344CB8AC3E}">
        <p14:creationId xmlns:p14="http://schemas.microsoft.com/office/powerpoint/2010/main" val="3536726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41</a:t>
            </a:fld>
            <a:endParaRPr lang="pl-PL"/>
          </a:p>
        </p:txBody>
      </p:sp>
    </p:spTree>
    <p:extLst>
      <p:ext uri="{BB962C8B-B14F-4D97-AF65-F5344CB8AC3E}">
        <p14:creationId xmlns:p14="http://schemas.microsoft.com/office/powerpoint/2010/main" val="2763598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42</a:t>
            </a:fld>
            <a:endParaRPr lang="pl-PL"/>
          </a:p>
        </p:txBody>
      </p:sp>
    </p:spTree>
    <p:extLst>
      <p:ext uri="{BB962C8B-B14F-4D97-AF65-F5344CB8AC3E}">
        <p14:creationId xmlns:p14="http://schemas.microsoft.com/office/powerpoint/2010/main" val="2335526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43</a:t>
            </a:fld>
            <a:endParaRPr lang="pl-PL"/>
          </a:p>
        </p:txBody>
      </p:sp>
    </p:spTree>
    <p:extLst>
      <p:ext uri="{BB962C8B-B14F-4D97-AF65-F5344CB8AC3E}">
        <p14:creationId xmlns:p14="http://schemas.microsoft.com/office/powerpoint/2010/main" val="159103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44</a:t>
            </a:fld>
            <a:endParaRPr lang="pl-PL"/>
          </a:p>
        </p:txBody>
      </p:sp>
    </p:spTree>
    <p:extLst>
      <p:ext uri="{BB962C8B-B14F-4D97-AF65-F5344CB8AC3E}">
        <p14:creationId xmlns:p14="http://schemas.microsoft.com/office/powerpoint/2010/main" val="2848252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45</a:t>
            </a:fld>
            <a:endParaRPr lang="pl-PL"/>
          </a:p>
        </p:txBody>
      </p:sp>
    </p:spTree>
    <p:extLst>
      <p:ext uri="{BB962C8B-B14F-4D97-AF65-F5344CB8AC3E}">
        <p14:creationId xmlns:p14="http://schemas.microsoft.com/office/powerpoint/2010/main" val="3586680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46</a:t>
            </a:fld>
            <a:endParaRPr lang="pl-PL"/>
          </a:p>
        </p:txBody>
      </p:sp>
    </p:spTree>
    <p:extLst>
      <p:ext uri="{BB962C8B-B14F-4D97-AF65-F5344CB8AC3E}">
        <p14:creationId xmlns:p14="http://schemas.microsoft.com/office/powerpoint/2010/main" val="3789425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47</a:t>
            </a:fld>
            <a:endParaRPr lang="pl-PL"/>
          </a:p>
        </p:txBody>
      </p:sp>
    </p:spTree>
    <p:extLst>
      <p:ext uri="{BB962C8B-B14F-4D97-AF65-F5344CB8AC3E}">
        <p14:creationId xmlns:p14="http://schemas.microsoft.com/office/powerpoint/2010/main" val="3080567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48</a:t>
            </a:fld>
            <a:endParaRPr lang="pl-PL"/>
          </a:p>
        </p:txBody>
      </p:sp>
    </p:spTree>
    <p:extLst>
      <p:ext uri="{BB962C8B-B14F-4D97-AF65-F5344CB8AC3E}">
        <p14:creationId xmlns:p14="http://schemas.microsoft.com/office/powerpoint/2010/main" val="2379567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49</a:t>
            </a:fld>
            <a:endParaRPr lang="pl-PL"/>
          </a:p>
        </p:txBody>
      </p:sp>
    </p:spTree>
    <p:extLst>
      <p:ext uri="{BB962C8B-B14F-4D97-AF65-F5344CB8AC3E}">
        <p14:creationId xmlns:p14="http://schemas.microsoft.com/office/powerpoint/2010/main" val="504703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807214F-703B-6C29-0F7E-FFD8AFFD1080}"/>
            </a:ext>
          </a:extLst>
        </p:cNvPr>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DFE44762-EF6D-5D87-1EFD-DA9E7EB33AF7}"/>
              </a:ext>
            </a:extLst>
          </p:cNvPr>
          <p:cNvSpPr>
            <a:spLocks noGrp="1" noRot="1" noChangeAspect="1"/>
          </p:cNvSpPr>
          <p:nvPr>
            <p:ph type="sldImg"/>
          </p:nvPr>
        </p:nvSpPr>
        <p:spPr/>
      </p:sp>
      <p:sp>
        <p:nvSpPr>
          <p:cNvPr id="3" name="Symbol zastępczy notatek 2">
            <a:extLst>
              <a:ext uri="{FF2B5EF4-FFF2-40B4-BE49-F238E27FC236}">
                <a16:creationId xmlns="" xmlns:a16="http://schemas.microsoft.com/office/drawing/2014/main" id="{8F98C465-EB6C-AFC0-DF61-1865105FFA4A}"/>
              </a:ext>
            </a:extLst>
          </p:cNvPr>
          <p:cNvSpPr>
            <a:spLocks noGrp="1"/>
          </p:cNvSpPr>
          <p:nvPr>
            <p:ph type="body" idx="1"/>
          </p:nvPr>
        </p:nvSpPr>
        <p:spPr/>
        <p:txBody>
          <a:bodyPr/>
          <a:lstStyle/>
          <a:p>
            <a:endParaRPr lang="pl-PL" sz="1400" dirty="0"/>
          </a:p>
        </p:txBody>
      </p:sp>
      <p:sp>
        <p:nvSpPr>
          <p:cNvPr id="4" name="Symbol zastępczy numeru slajdu 3">
            <a:extLst>
              <a:ext uri="{FF2B5EF4-FFF2-40B4-BE49-F238E27FC236}">
                <a16:creationId xmlns="" xmlns:a16="http://schemas.microsoft.com/office/drawing/2014/main" id="{46D876E9-717B-EF63-A127-CAFC2F12574B}"/>
              </a:ext>
            </a:extLst>
          </p:cNvPr>
          <p:cNvSpPr>
            <a:spLocks noGrp="1"/>
          </p:cNvSpPr>
          <p:nvPr>
            <p:ph type="sldNum" sz="quarter" idx="5"/>
          </p:nvPr>
        </p:nvSpPr>
        <p:spPr/>
        <p:txBody>
          <a:bodyPr/>
          <a:lstStyle/>
          <a:p>
            <a:fld id="{F0B2B030-5916-46AE-A9D0-FEB3B8F8D209}" type="slidenum">
              <a:rPr lang="pl-PL" smtClean="0"/>
              <a:t>5</a:t>
            </a:fld>
            <a:endParaRPr lang="pl-PL"/>
          </a:p>
        </p:txBody>
      </p:sp>
    </p:spTree>
    <p:extLst>
      <p:ext uri="{BB962C8B-B14F-4D97-AF65-F5344CB8AC3E}">
        <p14:creationId xmlns:p14="http://schemas.microsoft.com/office/powerpoint/2010/main" val="2981226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50</a:t>
            </a:fld>
            <a:endParaRPr lang="pl-PL"/>
          </a:p>
        </p:txBody>
      </p:sp>
    </p:spTree>
    <p:extLst>
      <p:ext uri="{BB962C8B-B14F-4D97-AF65-F5344CB8AC3E}">
        <p14:creationId xmlns:p14="http://schemas.microsoft.com/office/powerpoint/2010/main" val="8845207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51</a:t>
            </a:fld>
            <a:endParaRPr lang="pl-PL"/>
          </a:p>
        </p:txBody>
      </p:sp>
    </p:spTree>
    <p:extLst>
      <p:ext uri="{BB962C8B-B14F-4D97-AF65-F5344CB8AC3E}">
        <p14:creationId xmlns:p14="http://schemas.microsoft.com/office/powerpoint/2010/main" val="2179611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52</a:t>
            </a:fld>
            <a:endParaRPr lang="pl-PL"/>
          </a:p>
        </p:txBody>
      </p:sp>
    </p:spTree>
    <p:extLst>
      <p:ext uri="{BB962C8B-B14F-4D97-AF65-F5344CB8AC3E}">
        <p14:creationId xmlns:p14="http://schemas.microsoft.com/office/powerpoint/2010/main" val="3231657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53</a:t>
            </a:fld>
            <a:endParaRPr lang="pl-PL"/>
          </a:p>
        </p:txBody>
      </p:sp>
    </p:spTree>
    <p:extLst>
      <p:ext uri="{BB962C8B-B14F-4D97-AF65-F5344CB8AC3E}">
        <p14:creationId xmlns:p14="http://schemas.microsoft.com/office/powerpoint/2010/main" val="4064051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54</a:t>
            </a:fld>
            <a:endParaRPr lang="pl-PL"/>
          </a:p>
        </p:txBody>
      </p:sp>
    </p:spTree>
    <p:extLst>
      <p:ext uri="{BB962C8B-B14F-4D97-AF65-F5344CB8AC3E}">
        <p14:creationId xmlns:p14="http://schemas.microsoft.com/office/powerpoint/2010/main" val="188048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400"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6</a:t>
            </a:fld>
            <a:endParaRPr lang="pl-PL"/>
          </a:p>
        </p:txBody>
      </p:sp>
    </p:spTree>
    <p:extLst>
      <p:ext uri="{BB962C8B-B14F-4D97-AF65-F5344CB8AC3E}">
        <p14:creationId xmlns:p14="http://schemas.microsoft.com/office/powerpoint/2010/main" val="100699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sz="1200" dirty="0">
              <a:solidFill>
                <a:srgbClr val="000000"/>
              </a:solidFill>
              <a:effectLst/>
              <a:latin typeface="Calibri" panose="020F0502020204030204" pitchFamily="34" charset="0"/>
              <a:ea typeface="Aptos" panose="020B0004020202020204" pitchFamily="34" charset="0"/>
              <a:cs typeface="Aptos" panose="020B0004020202020204" pitchFamily="34" charset="0"/>
            </a:endParaRPr>
          </a:p>
        </p:txBody>
      </p:sp>
      <p:sp>
        <p:nvSpPr>
          <p:cNvPr id="4" name="Symbol zastępczy numeru slajdu 3"/>
          <p:cNvSpPr>
            <a:spLocks noGrp="1"/>
          </p:cNvSpPr>
          <p:nvPr>
            <p:ph type="sldNum" sz="quarter" idx="5"/>
          </p:nvPr>
        </p:nvSpPr>
        <p:spPr/>
        <p:txBody>
          <a:bodyPr/>
          <a:lstStyle/>
          <a:p>
            <a:fld id="{F0B2B030-5916-46AE-A9D0-FEB3B8F8D209}" type="slidenum">
              <a:rPr lang="pl-PL" smtClean="0"/>
              <a:t>7</a:t>
            </a:fld>
            <a:endParaRPr lang="pl-PL"/>
          </a:p>
        </p:txBody>
      </p:sp>
    </p:spTree>
    <p:extLst>
      <p:ext uri="{BB962C8B-B14F-4D97-AF65-F5344CB8AC3E}">
        <p14:creationId xmlns:p14="http://schemas.microsoft.com/office/powerpoint/2010/main" val="73471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5635F73-E6D0-6AA9-CFE9-65A7D906068A}"/>
            </a:ext>
          </a:extLst>
        </p:cNvPr>
        <p:cNvGrpSpPr/>
        <p:nvPr/>
      </p:nvGrpSpPr>
      <p:grpSpPr>
        <a:xfrm>
          <a:off x="0" y="0"/>
          <a:ext cx="0" cy="0"/>
          <a:chOff x="0" y="0"/>
          <a:chExt cx="0" cy="0"/>
        </a:xfrm>
      </p:grpSpPr>
      <p:sp>
        <p:nvSpPr>
          <p:cNvPr id="2" name="Symbol zastępczy obrazu slajdu 1">
            <a:extLst>
              <a:ext uri="{FF2B5EF4-FFF2-40B4-BE49-F238E27FC236}">
                <a16:creationId xmlns="" xmlns:a16="http://schemas.microsoft.com/office/drawing/2014/main" id="{5671365F-2D42-6E84-2AB0-066D9A81FCD1}"/>
              </a:ext>
            </a:extLst>
          </p:cNvPr>
          <p:cNvSpPr>
            <a:spLocks noGrp="1" noRot="1" noChangeAspect="1"/>
          </p:cNvSpPr>
          <p:nvPr>
            <p:ph type="sldImg"/>
          </p:nvPr>
        </p:nvSpPr>
        <p:spPr/>
      </p:sp>
      <p:sp>
        <p:nvSpPr>
          <p:cNvPr id="3" name="Symbol zastępczy notatek 2">
            <a:extLst>
              <a:ext uri="{FF2B5EF4-FFF2-40B4-BE49-F238E27FC236}">
                <a16:creationId xmlns="" xmlns:a16="http://schemas.microsoft.com/office/drawing/2014/main" id="{67D53D30-371E-7A09-1A56-AA8DE3690C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a:extLst>
              <a:ext uri="{FF2B5EF4-FFF2-40B4-BE49-F238E27FC236}">
                <a16:creationId xmlns="" xmlns:a16="http://schemas.microsoft.com/office/drawing/2014/main" id="{C08E9731-AD37-235C-DCC4-F91D324C7B1C}"/>
              </a:ext>
            </a:extLst>
          </p:cNvPr>
          <p:cNvSpPr>
            <a:spLocks noGrp="1"/>
          </p:cNvSpPr>
          <p:nvPr>
            <p:ph type="sldNum" sz="quarter" idx="5"/>
          </p:nvPr>
        </p:nvSpPr>
        <p:spPr/>
        <p:txBody>
          <a:bodyPr/>
          <a:lstStyle/>
          <a:p>
            <a:fld id="{F0B2B030-5916-46AE-A9D0-FEB3B8F8D209}" type="slidenum">
              <a:rPr lang="pl-PL" smtClean="0"/>
              <a:t>8</a:t>
            </a:fld>
            <a:endParaRPr lang="pl-PL"/>
          </a:p>
        </p:txBody>
      </p:sp>
    </p:spTree>
    <p:extLst>
      <p:ext uri="{BB962C8B-B14F-4D97-AF65-F5344CB8AC3E}">
        <p14:creationId xmlns:p14="http://schemas.microsoft.com/office/powerpoint/2010/main" val="1609352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0B2B030-5916-46AE-A9D0-FEB3B8F8D209}" type="slidenum">
              <a:rPr lang="pl-PL" smtClean="0"/>
              <a:t>9</a:t>
            </a:fld>
            <a:endParaRPr lang="pl-PL"/>
          </a:p>
        </p:txBody>
      </p:sp>
    </p:spTree>
    <p:extLst>
      <p:ext uri="{BB962C8B-B14F-4D97-AF65-F5344CB8AC3E}">
        <p14:creationId xmlns:p14="http://schemas.microsoft.com/office/powerpoint/2010/main" val="357276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E5F247E6-0D60-47B6-8D89-58EBCBC67BF8}" type="datetime1">
              <a:rPr lang="pl-PL" smtClean="0"/>
              <a:t>12.12.2024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18896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83CB196-EFFF-43CC-A32C-E56269E2A7B9}" type="datetime1">
              <a:rPr lang="pl-PL" smtClean="0"/>
              <a:t>12.12.2024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37282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1937278A-90A6-4A35-BEA8-742CDF477521}" type="datetime1">
              <a:rPr lang="pl-PL" smtClean="0"/>
              <a:t>12.12.2024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265463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A607D56-8041-4F58-B655-A2959D703BB0}" type="datetime1">
              <a:rPr lang="pl-PL" smtClean="0"/>
              <a:t>12.12.2024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97643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DFD93EDC-84CF-4C82-B805-7D7B24B4FD7B}" type="datetime1">
              <a:rPr lang="pl-PL" smtClean="0"/>
              <a:t>12.12.2024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5180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46B8EA28-1AA2-48F0-B975-0486E861F1C0}" type="datetime1">
              <a:rPr lang="pl-PL" smtClean="0"/>
              <a:t>12.12.2024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190827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F546A87-5D23-4BB0-A869-DA6753CB0BD2}" type="datetime1">
              <a:rPr lang="pl-PL" smtClean="0"/>
              <a:t>12.12.2024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18680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8600950-BDAC-49BC-A9D4-6A7BC4D398AC}" type="datetime1">
              <a:rPr lang="pl-PL" smtClean="0"/>
              <a:t>12.12.2024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3709276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23CDAE1-21CD-435C-B1C2-7B3701D22026}" type="datetime1">
              <a:rPr lang="pl-PL" smtClean="0"/>
              <a:t>12.12.2024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219484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EAD4CE7C-AEE5-42A6-A864-9EC4229034C5}" type="datetime1">
              <a:rPr lang="pl-PL" smtClean="0"/>
              <a:t>12.12.2024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1345576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4913AFC1-59A6-4A5F-BEBD-A87CFB127A63}" type="datetime1">
              <a:rPr lang="pl-PL" smtClean="0"/>
              <a:t>12.12.2024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E5AEEE-8C2A-4BFF-9716-A4E3D006102C}" type="slidenum">
              <a:rPr lang="pl-PL" smtClean="0"/>
              <a:t>‹#›</a:t>
            </a:fld>
            <a:endParaRPr lang="pl-PL"/>
          </a:p>
        </p:txBody>
      </p:sp>
    </p:spTree>
    <p:extLst>
      <p:ext uri="{BB962C8B-B14F-4D97-AF65-F5344CB8AC3E}">
        <p14:creationId xmlns:p14="http://schemas.microsoft.com/office/powerpoint/2010/main" val="66160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76918-A4B9-49AD-BA6B-C844E4A6B76A}" type="datetime1">
              <a:rPr lang="pl-PL" smtClean="0"/>
              <a:t>12.12.2024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5AEEE-8C2A-4BFF-9716-A4E3D006102C}" type="slidenum">
              <a:rPr lang="pl-PL" smtClean="0"/>
              <a:t>‹#›</a:t>
            </a:fld>
            <a:endParaRPr lang="pl-PL"/>
          </a:p>
        </p:txBody>
      </p:sp>
    </p:spTree>
    <p:extLst>
      <p:ext uri="{BB962C8B-B14F-4D97-AF65-F5344CB8AC3E}">
        <p14:creationId xmlns:p14="http://schemas.microsoft.com/office/powerpoint/2010/main" val="707588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2.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hyperlink" Target="https://mszana.ug.gov.pl/deklaracja-dostepnosci.html"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hyperlink" Target="mailto:zwiazek@silesia.org.pl"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microsoft.com/office/2017/04/relationships/track" Target="../media/track1.vtt"/><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5" name="logo Ministerstwa Spraw Wewnętrznych i Administracji.png" descr="Logotyp MSWiA znak orła białego  z napisem Ministerstwo Spraw Wewnętrznych i Administracji"/>
          <p:cNvPicPr>
            <a:picLocks noChangeAspect="1"/>
          </p:cNvPicPr>
          <p:nvPr/>
        </p:nvPicPr>
        <p:blipFill>
          <a:blip r:embed="rId4"/>
          <a:stretch>
            <a:fillRect/>
          </a:stretch>
        </p:blipFill>
        <p:spPr>
          <a:xfrm>
            <a:off x="1377367" y="196150"/>
            <a:ext cx="2581577" cy="681689"/>
          </a:xfrm>
          <a:prstGeom prst="rect">
            <a:avLst/>
          </a:prstGeom>
          <a:ln w="12700">
            <a:miter lim="400000"/>
          </a:ln>
        </p:spPr>
      </p:pic>
      <p:pic>
        <p:nvPicPr>
          <p:cNvPr id="96" name="FIRR logo z dopiskiem.png" descr="Znak FIRR z napisem Fundacja Instytut Rozwoju Regionalnego"/>
          <p:cNvPicPr>
            <a:picLocks noChangeAspect="1"/>
          </p:cNvPicPr>
          <p:nvPr/>
        </p:nvPicPr>
        <p:blipFill>
          <a:blip r:embed="rId5"/>
          <a:srcRect l="236" r="236"/>
          <a:stretch>
            <a:fillRect/>
          </a:stretch>
        </p:blipFill>
        <p:spPr>
          <a:xfrm>
            <a:off x="4447968" y="110236"/>
            <a:ext cx="1141816" cy="698054"/>
          </a:xfrm>
          <a:prstGeom prst="rect">
            <a:avLst/>
          </a:prstGeom>
          <a:ln w="12700">
            <a:miter lim="400000"/>
          </a:ln>
        </p:spPr>
      </p:pic>
      <p:pic>
        <p:nvPicPr>
          <p:cNvPr id="97" name="Logo Śląskiego Związku Gmin i Powiatów" descr="Logotyp ŚZGiP znak skrzydeł i napis Śląski Związek Gmin i Powiatów"/>
          <p:cNvPicPr>
            <a:picLocks noChangeAspect="1"/>
          </p:cNvPicPr>
          <p:nvPr/>
        </p:nvPicPr>
        <p:blipFill>
          <a:blip r:embed="rId6"/>
          <a:stretch>
            <a:fillRect/>
          </a:stretch>
        </p:blipFill>
        <p:spPr>
          <a:xfrm>
            <a:off x="6178644" y="265698"/>
            <a:ext cx="3206776" cy="542593"/>
          </a:xfrm>
          <a:prstGeom prst="rect">
            <a:avLst/>
          </a:prstGeom>
          <a:ln w="12700">
            <a:miter lim="400000"/>
          </a:ln>
        </p:spPr>
      </p:pic>
      <p:pic>
        <p:nvPicPr>
          <p:cNvPr id="98" name="pfron.png" descr="Logotyp PFRON znak tulipana z napisem Państwowy Fundusz Rehabilitacji Osób Niepełnosprawnych"/>
          <p:cNvPicPr>
            <a:picLocks noChangeAspect="1"/>
          </p:cNvPicPr>
          <p:nvPr/>
        </p:nvPicPr>
        <p:blipFill>
          <a:blip r:embed="rId7"/>
          <a:stretch>
            <a:fillRect/>
          </a:stretch>
        </p:blipFill>
        <p:spPr>
          <a:xfrm>
            <a:off x="9974150" y="139572"/>
            <a:ext cx="1986644" cy="804837"/>
          </a:xfrm>
          <a:prstGeom prst="rect">
            <a:avLst/>
          </a:prstGeom>
          <a:ln w="12700">
            <a:miter lim="400000"/>
          </a:ln>
        </p:spPr>
      </p:pic>
      <p:sp>
        <p:nvSpPr>
          <p:cNvPr id="2" name="Tytuł 1">
            <a:extLst>
              <a:ext uri="{FF2B5EF4-FFF2-40B4-BE49-F238E27FC236}">
                <a16:creationId xmlns="" xmlns:a16="http://schemas.microsoft.com/office/drawing/2014/main" id="{FC02BA10-122A-C52B-E00D-6265B90D8085}"/>
              </a:ext>
            </a:extLst>
          </p:cNvPr>
          <p:cNvSpPr>
            <a:spLocks noGrp="1"/>
          </p:cNvSpPr>
          <p:nvPr>
            <p:ph type="ctrTitle"/>
          </p:nvPr>
        </p:nvSpPr>
        <p:spPr>
          <a:xfrm>
            <a:off x="1524000" y="1633127"/>
            <a:ext cx="9144000" cy="2047519"/>
          </a:xfrm>
        </p:spPr>
        <p:txBody>
          <a:bodyPr>
            <a:normAutofit fontScale="90000"/>
          </a:bodyPr>
          <a:lstStyle/>
          <a:p>
            <a:r>
              <a:rPr lang="pl-PL" sz="7200" b="1" dirty="0">
                <a:solidFill>
                  <a:srgbClr val="002060"/>
                </a:solidFill>
              </a:rPr>
              <a:t>Dostępny samorząd 2.0</a:t>
            </a:r>
            <a:br>
              <a:rPr lang="pl-PL" sz="7200" b="1" dirty="0">
                <a:solidFill>
                  <a:srgbClr val="002060"/>
                </a:solidFill>
              </a:rPr>
            </a:br>
            <a:r>
              <a:rPr lang="pl-PL" sz="4400" b="1" dirty="0">
                <a:latin typeface="+mn-lt"/>
              </a:rPr>
              <a:t>Samorządowe spojrzenie na dostępność</a:t>
            </a:r>
            <a:endParaRPr lang="pl-PL" sz="7200" b="1" dirty="0">
              <a:solidFill>
                <a:srgbClr val="002060"/>
              </a:solidFill>
              <a:latin typeface="+mn-lt"/>
              <a:cs typeface="Calibri Light"/>
            </a:endParaRPr>
          </a:p>
        </p:txBody>
      </p:sp>
      <p:sp>
        <p:nvSpPr>
          <p:cNvPr id="3" name="Podtytuł">
            <a:extLst>
              <a:ext uri="{FF2B5EF4-FFF2-40B4-BE49-F238E27FC236}">
                <a16:creationId xmlns="" xmlns:a16="http://schemas.microsoft.com/office/drawing/2014/main" id="{2A168E58-8A68-959B-8C28-57672226D574}"/>
              </a:ext>
            </a:extLst>
          </p:cNvPr>
          <p:cNvSpPr>
            <a:spLocks noGrp="1"/>
          </p:cNvSpPr>
          <p:nvPr>
            <p:ph type="subTitle" idx="1"/>
          </p:nvPr>
        </p:nvSpPr>
        <p:spPr>
          <a:xfrm>
            <a:off x="1437736" y="4226218"/>
            <a:ext cx="9230264" cy="681689"/>
          </a:xfrm>
        </p:spPr>
        <p:txBody>
          <a:bodyPr vert="horz" lIns="91440" tIns="45720" rIns="91440" bIns="45720" rtlCol="0" anchor="t">
            <a:normAutofit/>
          </a:bodyPr>
          <a:lstStyle/>
          <a:p>
            <a:r>
              <a:rPr lang="pl-PL" sz="3200" b="1" dirty="0">
                <a:cs typeface="Calibri"/>
              </a:rPr>
              <a:t>Szkolenie dla kadry zarządzającej (Zadanie 2)</a:t>
            </a:r>
          </a:p>
        </p:txBody>
      </p:sp>
      <p:pic>
        <p:nvPicPr>
          <p:cNvPr id="94" name="Obraz 1 Na białym tle Fundusze Europejskie dla Rozwoju Społecznego" descr="Zestaw logotypów: znak Funduszy Europejskich z napisem Fundusze Europejskie dla Rozwoju Społecznego; flaga Polski z napisem Rzeczpospolita Polska; flaga Unii Europejskiej z napisem Dofinansowane przez Unię Europejską."/>
          <p:cNvPicPr>
            <a:picLocks noChangeAspect="1"/>
          </p:cNvPicPr>
          <p:nvPr/>
        </p:nvPicPr>
        <p:blipFill>
          <a:blip r:embed="rId8"/>
          <a:stretch>
            <a:fillRect/>
          </a:stretch>
        </p:blipFill>
        <p:spPr>
          <a:xfrm>
            <a:off x="2080899" y="5579080"/>
            <a:ext cx="7304521" cy="1003521"/>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2DCF3D1-5966-7AAC-53AD-A152F680579B}"/>
              </a:ext>
            </a:extLst>
          </p:cNvPr>
          <p:cNvSpPr>
            <a:spLocks noGrp="1"/>
          </p:cNvSpPr>
          <p:nvPr>
            <p:ph type="title"/>
          </p:nvPr>
        </p:nvSpPr>
        <p:spPr>
          <a:xfrm>
            <a:off x="702945" y="365126"/>
            <a:ext cx="10786110" cy="1070136"/>
          </a:xfrm>
        </p:spPr>
        <p:txBody>
          <a:bodyPr/>
          <a:lstStyle/>
          <a:p>
            <a:r>
              <a:rPr lang="pl-PL" b="1" dirty="0"/>
              <a:t>Narodowy Spis Powszechny 2021</a:t>
            </a:r>
          </a:p>
        </p:txBody>
      </p:sp>
      <p:sp>
        <p:nvSpPr>
          <p:cNvPr id="3" name="Symbol zastępczy tekstu 2">
            <a:extLst>
              <a:ext uri="{FF2B5EF4-FFF2-40B4-BE49-F238E27FC236}">
                <a16:creationId xmlns="" xmlns:a16="http://schemas.microsoft.com/office/drawing/2014/main" id="{62B0D5D1-DE78-0ED6-380A-CEE0CF1B0B34}"/>
              </a:ext>
            </a:extLst>
          </p:cNvPr>
          <p:cNvSpPr>
            <a:spLocks noGrp="1"/>
          </p:cNvSpPr>
          <p:nvPr>
            <p:ph idx="1"/>
          </p:nvPr>
        </p:nvSpPr>
        <p:spPr>
          <a:xfrm>
            <a:off x="722450" y="1562582"/>
            <a:ext cx="10515600" cy="4793767"/>
          </a:xfrm>
        </p:spPr>
        <p:txBody>
          <a:bodyPr>
            <a:normAutofit lnSpcReduction="10000"/>
          </a:bodyPr>
          <a:lstStyle/>
          <a:p>
            <a:r>
              <a:rPr lang="pl-PL" dirty="0"/>
              <a:t>W ciągu dekady przybyło prawie </a:t>
            </a:r>
            <a:r>
              <a:rPr lang="pl-PL" b="1" dirty="0"/>
              <a:t>2 miliony </a:t>
            </a:r>
            <a:r>
              <a:rPr lang="pl-PL" dirty="0"/>
              <a:t>osób </a:t>
            </a:r>
            <a:r>
              <a:rPr lang="pl-PL" b="1" dirty="0"/>
              <a:t>w wieku 60/65 </a:t>
            </a:r>
            <a:br>
              <a:rPr lang="pl-PL" b="1" dirty="0"/>
            </a:br>
            <a:r>
              <a:rPr lang="pl-PL" b="1" dirty="0"/>
              <a:t>i więcej – </a:t>
            </a:r>
            <a:r>
              <a:rPr lang="pl-PL" b="0" dirty="0"/>
              <a:t>co 5 mieszkaniec Polski ma ponad 60 lat.</a:t>
            </a:r>
          </a:p>
          <a:p>
            <a:endParaRPr lang="pl-PL" b="0" dirty="0"/>
          </a:p>
          <a:p>
            <a:r>
              <a:rPr lang="pl-PL" dirty="0"/>
              <a:t>Udział tej grupy między spisami powszechnymi zmienił się z </a:t>
            </a:r>
            <a:r>
              <a:rPr lang="pl-PL" b="1" dirty="0"/>
              <a:t>16,9% </a:t>
            </a:r>
            <a:br>
              <a:rPr lang="pl-PL" b="1" dirty="0"/>
            </a:br>
            <a:r>
              <a:rPr lang="pl-PL" b="1" dirty="0"/>
              <a:t>w 2011</a:t>
            </a:r>
            <a:r>
              <a:rPr lang="pl-PL" dirty="0"/>
              <a:t> roku na </a:t>
            </a:r>
            <a:r>
              <a:rPr lang="pl-PL" b="1" dirty="0"/>
              <a:t>22,3% w 2021 roku – wzrost </a:t>
            </a:r>
            <a:r>
              <a:rPr lang="pl-PL" b="1"/>
              <a:t>o 5,4 pkt. </a:t>
            </a:r>
            <a:r>
              <a:rPr lang="pl-PL" b="1" dirty="0"/>
              <a:t>%.</a:t>
            </a:r>
          </a:p>
          <a:p>
            <a:endParaRPr lang="pl-PL" b="1" dirty="0"/>
          </a:p>
          <a:p>
            <a:r>
              <a:rPr lang="pl-PL" dirty="0"/>
              <a:t>Szybszy postęp starzenia się społeczeństwa w </a:t>
            </a:r>
            <a:r>
              <a:rPr lang="pl-PL" b="1" dirty="0"/>
              <a:t>miastach – wzrost </a:t>
            </a:r>
            <a:br>
              <a:rPr lang="pl-PL" b="1" dirty="0"/>
            </a:br>
            <a:r>
              <a:rPr lang="pl-PL" b="1" dirty="0"/>
              <a:t>o 32,7%,</a:t>
            </a:r>
            <a:r>
              <a:rPr lang="pl-PL" dirty="0"/>
              <a:t> na </a:t>
            </a:r>
            <a:r>
              <a:rPr lang="pl-PL" b="1" dirty="0"/>
              <a:t>wsiach – wzrost o 25,9%. </a:t>
            </a:r>
          </a:p>
          <a:p>
            <a:endParaRPr lang="pl-PL" b="1" dirty="0"/>
          </a:p>
          <a:p>
            <a:r>
              <a:rPr lang="pl-PL" dirty="0"/>
              <a:t>W</a:t>
            </a:r>
            <a:r>
              <a:rPr lang="pl-PL" b="0" dirty="0"/>
              <a:t> 2011 roku było         gmin, gdzie udział osób w wieku 65 lat i więcej nie przekraczał 10%</a:t>
            </a:r>
            <a:r>
              <a:rPr lang="pl-PL" b="1" dirty="0"/>
              <a:t>. </a:t>
            </a:r>
            <a:r>
              <a:rPr lang="pl-PL" b="0" dirty="0"/>
              <a:t>Dziesięć lat później już tylko      </a:t>
            </a:r>
            <a:r>
              <a:rPr lang="pl-PL" b="1" dirty="0"/>
              <a:t>. </a:t>
            </a:r>
            <a:endParaRPr lang="pl-PL" b="0" dirty="0"/>
          </a:p>
        </p:txBody>
      </p:sp>
      <p:sp>
        <p:nvSpPr>
          <p:cNvPr id="4" name="Symbol zastępczy numeru slajdu 3">
            <a:extLst>
              <a:ext uri="{FF2B5EF4-FFF2-40B4-BE49-F238E27FC236}">
                <a16:creationId xmlns="" xmlns:a16="http://schemas.microsoft.com/office/drawing/2014/main" id="{B29C6C97-0F5F-C58F-4FB7-5B8E04390A06}"/>
              </a:ext>
            </a:extLst>
          </p:cNvPr>
          <p:cNvSpPr>
            <a:spLocks noGrp="1"/>
          </p:cNvSpPr>
          <p:nvPr>
            <p:ph type="sldNum" sz="quarter" idx="12"/>
          </p:nvPr>
        </p:nvSpPr>
        <p:spPr/>
        <p:txBody>
          <a:bodyPr/>
          <a:lstStyle/>
          <a:p>
            <a:fld id="{4AE5AEEE-8C2A-4BFF-9716-A4E3D006102C}" type="slidenum">
              <a:rPr lang="pl-PL" smtClean="0"/>
              <a:t>10</a:t>
            </a:fld>
            <a:endParaRPr lang="pl-PL" dirty="0"/>
          </a:p>
        </p:txBody>
      </p:sp>
      <p:sp>
        <p:nvSpPr>
          <p:cNvPr id="6" name="pole tekstowe 5">
            <a:extLst>
              <a:ext uri="{FF2B5EF4-FFF2-40B4-BE49-F238E27FC236}">
                <a16:creationId xmlns="" xmlns:a16="http://schemas.microsoft.com/office/drawing/2014/main" id="{DC65D9E5-06B9-6974-F7F6-204193DF2CCF}"/>
              </a:ext>
            </a:extLst>
          </p:cNvPr>
          <p:cNvSpPr txBox="1"/>
          <p:nvPr/>
        </p:nvSpPr>
        <p:spPr>
          <a:xfrm>
            <a:off x="3593723" y="5295418"/>
            <a:ext cx="908829" cy="523220"/>
          </a:xfrm>
          <a:prstGeom prst="rect">
            <a:avLst/>
          </a:prstGeom>
          <a:noFill/>
        </p:spPr>
        <p:txBody>
          <a:bodyPr wrap="square">
            <a:spAutoFit/>
          </a:bodyPr>
          <a:lstStyle/>
          <a:p>
            <a:r>
              <a:rPr lang="pl-PL" sz="2800" b="1" dirty="0">
                <a:solidFill>
                  <a:srgbClr val="C00000"/>
                </a:solidFill>
              </a:rPr>
              <a:t>221</a:t>
            </a:r>
            <a:endParaRPr lang="pl-PL" sz="2800" dirty="0">
              <a:solidFill>
                <a:srgbClr val="C00000"/>
              </a:solidFill>
            </a:endParaRPr>
          </a:p>
        </p:txBody>
      </p:sp>
      <p:sp>
        <p:nvSpPr>
          <p:cNvPr id="7" name="pole tekstowe 6">
            <a:extLst>
              <a:ext uri="{FF2B5EF4-FFF2-40B4-BE49-F238E27FC236}">
                <a16:creationId xmlns="" xmlns:a16="http://schemas.microsoft.com/office/drawing/2014/main" id="{3C07F2F2-265A-8D28-633E-3C4D804CE389}"/>
              </a:ext>
            </a:extLst>
          </p:cNvPr>
          <p:cNvSpPr txBox="1"/>
          <p:nvPr/>
        </p:nvSpPr>
        <p:spPr>
          <a:xfrm>
            <a:off x="7820411" y="5656684"/>
            <a:ext cx="908829" cy="523220"/>
          </a:xfrm>
          <a:prstGeom prst="rect">
            <a:avLst/>
          </a:prstGeom>
          <a:noFill/>
        </p:spPr>
        <p:txBody>
          <a:bodyPr wrap="square">
            <a:spAutoFit/>
          </a:bodyPr>
          <a:lstStyle/>
          <a:p>
            <a:pPr algn="ctr"/>
            <a:r>
              <a:rPr lang="pl-PL" sz="2800" b="1" dirty="0">
                <a:solidFill>
                  <a:srgbClr val="C00000"/>
                </a:solidFill>
              </a:rPr>
              <a:t>7</a:t>
            </a:r>
            <a:endParaRPr lang="pl-PL" sz="2800" dirty="0">
              <a:solidFill>
                <a:srgbClr val="C00000"/>
              </a:solidFill>
            </a:endParaRPr>
          </a:p>
        </p:txBody>
      </p:sp>
    </p:spTree>
    <p:extLst>
      <p:ext uri="{BB962C8B-B14F-4D97-AF65-F5344CB8AC3E}">
        <p14:creationId xmlns:p14="http://schemas.microsoft.com/office/powerpoint/2010/main" val="19215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 xmlns:a16="http://schemas.microsoft.com/office/drawing/2014/main" id="{FC2FB76D-56D9-7965-FA57-148E9A321AE9}"/>
              </a:ext>
            </a:extLst>
          </p:cNvPr>
          <p:cNvSpPr>
            <a:spLocks noGrp="1"/>
          </p:cNvSpPr>
          <p:nvPr>
            <p:ph type="title"/>
          </p:nvPr>
        </p:nvSpPr>
        <p:spPr/>
        <p:txBody>
          <a:bodyPr>
            <a:noAutofit/>
          </a:bodyPr>
          <a:lstStyle/>
          <a:p>
            <a:r>
              <a:rPr lang="pl-PL" sz="3200" b="1" dirty="0"/>
              <a:t>Udział osób z niepełnosprawnościami w liczbie ludności ogółem wg stanu na 31 grudnia – Narodowy Spis Powszechny</a:t>
            </a:r>
          </a:p>
        </p:txBody>
      </p:sp>
      <p:sp>
        <p:nvSpPr>
          <p:cNvPr id="8" name="Symbol zastępczy tekstu 7">
            <a:extLst>
              <a:ext uri="{FF2B5EF4-FFF2-40B4-BE49-F238E27FC236}">
                <a16:creationId xmlns="" xmlns:a16="http://schemas.microsoft.com/office/drawing/2014/main" id="{4FFAC895-F054-92B4-55E1-CFBD3B43B42A}"/>
              </a:ext>
            </a:extLst>
          </p:cNvPr>
          <p:cNvSpPr>
            <a:spLocks noGrp="1"/>
          </p:cNvSpPr>
          <p:nvPr>
            <p:ph type="body" idx="1"/>
          </p:nvPr>
        </p:nvSpPr>
        <p:spPr>
          <a:xfrm>
            <a:off x="1835213" y="1694351"/>
            <a:ext cx="1370012" cy="438582"/>
          </a:xfrm>
        </p:spPr>
        <p:txBody>
          <a:bodyPr/>
          <a:lstStyle/>
          <a:p>
            <a:r>
              <a:rPr lang="pl-PL" dirty="0"/>
              <a:t>2011 rok</a:t>
            </a:r>
          </a:p>
        </p:txBody>
      </p:sp>
      <p:pic>
        <p:nvPicPr>
          <p:cNvPr id="12" name="Symbol zastępczy zawartości 11" descr="Obraz zawierający mapę Polski z udziałem osób z niepełnosprawnościami w liczbie ludności ogółem według danych z Narodowego Spisu Powszechnego z roku 2011">
            <a:extLst>
              <a:ext uri="{FF2B5EF4-FFF2-40B4-BE49-F238E27FC236}">
                <a16:creationId xmlns="" xmlns:a16="http://schemas.microsoft.com/office/drawing/2014/main" id="{8C91EE90-4235-C4B9-8561-1FD2FD81AFF7}"/>
              </a:ext>
            </a:extLst>
          </p:cNvPr>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43013" y="2120574"/>
            <a:ext cx="4418012" cy="4088720"/>
          </a:xfrm>
          <a:prstGeom prst="rect">
            <a:avLst/>
          </a:prstGeom>
        </p:spPr>
      </p:pic>
      <p:pic>
        <p:nvPicPr>
          <p:cNvPr id="4" name="Obraz 3" descr="Legenda do obrazów mapy Polski. Kolor biały oznacza wartości od 0 do 13,1%, blado błękitny wartości od 13,1 do 14,1%, błękitny wartości od 14,1 do 15,1%, niebieski wartości od 15,1 do 16,1%, ciemno niebieski 16,1 do 17,7%, granatowy od 17,7 do 26,2%. ">
            <a:extLst>
              <a:ext uri="{FF2B5EF4-FFF2-40B4-BE49-F238E27FC236}">
                <a16:creationId xmlns="" xmlns:a16="http://schemas.microsoft.com/office/drawing/2014/main" id="{C8E43070-1788-F652-5E87-2DC8AA09D7B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33867" r="42374" b="7134"/>
          <a:stretch/>
        </p:blipFill>
        <p:spPr>
          <a:xfrm>
            <a:off x="4726765" y="4109014"/>
            <a:ext cx="2577115" cy="2286060"/>
          </a:xfrm>
          <a:prstGeom prst="rect">
            <a:avLst/>
          </a:prstGeom>
        </p:spPr>
      </p:pic>
      <p:sp>
        <p:nvSpPr>
          <p:cNvPr id="10" name="Symbol zastępczy tekstu 9">
            <a:extLst>
              <a:ext uri="{FF2B5EF4-FFF2-40B4-BE49-F238E27FC236}">
                <a16:creationId xmlns="" xmlns:a16="http://schemas.microsoft.com/office/drawing/2014/main" id="{09E5E326-FDBF-40F6-7540-7D16B2DF0730}"/>
              </a:ext>
            </a:extLst>
          </p:cNvPr>
          <p:cNvSpPr>
            <a:spLocks noGrp="1"/>
          </p:cNvSpPr>
          <p:nvPr>
            <p:ph type="body" sz="quarter" idx="3"/>
          </p:nvPr>
        </p:nvSpPr>
        <p:spPr>
          <a:xfrm>
            <a:off x="8327020" y="1754227"/>
            <a:ext cx="1655180" cy="438582"/>
          </a:xfrm>
        </p:spPr>
        <p:txBody>
          <a:bodyPr/>
          <a:lstStyle/>
          <a:p>
            <a:pPr algn="ctr"/>
            <a:r>
              <a:rPr lang="pl-PL" dirty="0"/>
              <a:t>2021 rok</a:t>
            </a:r>
          </a:p>
        </p:txBody>
      </p:sp>
      <p:pic>
        <p:nvPicPr>
          <p:cNvPr id="13" name="Symbol zastępczy zawartości 12" descr="Obraz zawierający mapę Polski z udziałem osób z niepełnosprawnościami w liczbie ludności ogółem według danych z Narodowego Spisu Powszechnego z roku 2021">
            <a:extLst>
              <a:ext uri="{FF2B5EF4-FFF2-40B4-BE49-F238E27FC236}">
                <a16:creationId xmlns="" xmlns:a16="http://schemas.microsoft.com/office/drawing/2014/main" id="{6C0AAFF7-10C0-8F21-313B-36E61B1A6CDD}"/>
              </a:ext>
            </a:extLst>
          </p:cNvPr>
          <p:cNvPicPr>
            <a:picLocks noGrp="1" noChangeAspect="1"/>
          </p:cNvPicPr>
          <p:nvPr>
            <p:ph sz="quarter" idx="4"/>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tretch>
            <a:fillRect/>
          </a:stretch>
        </p:blipFill>
        <p:spPr>
          <a:xfrm>
            <a:off x="7341242" y="2120574"/>
            <a:ext cx="4418012" cy="4088720"/>
          </a:xfrm>
          <a:prstGeom prst="rect">
            <a:avLst/>
          </a:prstGeom>
        </p:spPr>
      </p:pic>
      <p:sp>
        <p:nvSpPr>
          <p:cNvPr id="14" name="Symbol zastępczy numeru slajdu 1">
            <a:extLst>
              <a:ext uri="{FF2B5EF4-FFF2-40B4-BE49-F238E27FC236}">
                <a16:creationId xmlns="" xmlns:a16="http://schemas.microsoft.com/office/drawing/2014/main" id="{E87F90AB-59FE-B392-7BCB-1CE6F95550F0}"/>
              </a:ext>
            </a:extLst>
          </p:cNvPr>
          <p:cNvSpPr>
            <a:spLocks noGrp="1"/>
          </p:cNvSpPr>
          <p:nvPr>
            <p:ph type="sldNum" sz="quarter" idx="12"/>
          </p:nvPr>
        </p:nvSpPr>
        <p:spPr>
          <a:xfrm>
            <a:off x="8610600" y="6356350"/>
            <a:ext cx="2743200" cy="365125"/>
          </a:xfrm>
        </p:spPr>
        <p:txBody>
          <a:bodyPr>
            <a:normAutofit/>
          </a:bodyPr>
          <a:lstStyle/>
          <a:p>
            <a:pPr>
              <a:spcAft>
                <a:spcPts val="600"/>
              </a:spcAft>
            </a:pPr>
            <a:fld id="{4AE5AEEE-8C2A-4BFF-9716-A4E3D006102C}" type="slidenum">
              <a:rPr lang="pl-PL" smtClean="0">
                <a:solidFill>
                  <a:schemeClr val="tx1"/>
                </a:solidFill>
              </a:rPr>
              <a:pPr>
                <a:spcAft>
                  <a:spcPts val="600"/>
                </a:spcAft>
              </a:pPr>
              <a:t>11</a:t>
            </a:fld>
            <a:endParaRPr lang="pl-PL" dirty="0">
              <a:solidFill>
                <a:schemeClr val="tx1"/>
              </a:solidFill>
            </a:endParaRPr>
          </a:p>
        </p:txBody>
      </p:sp>
    </p:spTree>
    <p:extLst>
      <p:ext uri="{BB962C8B-B14F-4D97-AF65-F5344CB8AC3E}">
        <p14:creationId xmlns:p14="http://schemas.microsoft.com/office/powerpoint/2010/main" val="424747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0326D69-B092-D294-B066-71C29E8B5EE7}"/>
              </a:ext>
            </a:extLst>
          </p:cNvPr>
          <p:cNvSpPr>
            <a:spLocks noGrp="1"/>
          </p:cNvSpPr>
          <p:nvPr>
            <p:ph type="title"/>
          </p:nvPr>
        </p:nvSpPr>
        <p:spPr/>
        <p:txBody>
          <a:bodyPr/>
          <a:lstStyle/>
          <a:p>
            <a:r>
              <a:rPr lang="pl-PL" b="1" dirty="0"/>
              <a:t>Dostępność – przepisy prawne w liczbach</a:t>
            </a:r>
          </a:p>
        </p:txBody>
      </p:sp>
      <p:graphicFrame>
        <p:nvGraphicFramePr>
          <p:cNvPr id="4" name="Symbol zastępczy zawartości 3" descr="Przepisy krajowe w tym: konstytucja, kodeksy, ustawy, prawa, rozporządzenia">
            <a:extLst>
              <a:ext uri="{FF2B5EF4-FFF2-40B4-BE49-F238E27FC236}">
                <a16:creationId xmlns="" xmlns:a16="http://schemas.microsoft.com/office/drawing/2014/main" id="{6364EAB7-E7E2-B689-DD3D-66AF33042964}"/>
              </a:ext>
            </a:extLst>
          </p:cNvPr>
          <p:cNvGraphicFramePr>
            <a:graphicFrameLocks noGrp="1"/>
          </p:cNvGraphicFramePr>
          <p:nvPr>
            <p:ph idx="1"/>
          </p:nvPr>
        </p:nvGraphicFramePr>
        <p:xfrm>
          <a:off x="0" y="1901825"/>
          <a:ext cx="4320000"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Symbol zastępczy zawartości 3" descr="Przepisy unijne w tym rozporządzenia, dyrektywy, decyzje">
            <a:extLst>
              <a:ext uri="{FF2B5EF4-FFF2-40B4-BE49-F238E27FC236}">
                <a16:creationId xmlns="" xmlns:a16="http://schemas.microsoft.com/office/drawing/2014/main" id="{DCE3F567-195F-F40D-325E-720CA58299B0}"/>
              </a:ext>
            </a:extLst>
          </p:cNvPr>
          <p:cNvGraphicFramePr>
            <a:graphicFrameLocks/>
          </p:cNvGraphicFramePr>
          <p:nvPr/>
        </p:nvGraphicFramePr>
        <p:xfrm>
          <a:off x="4144734" y="1898650"/>
          <a:ext cx="3911246" cy="4320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Symbol zastępczy zawartości 3" descr="Przepisy międzynarodowe - konwencja">
            <a:extLst>
              <a:ext uri="{FF2B5EF4-FFF2-40B4-BE49-F238E27FC236}">
                <a16:creationId xmlns="" xmlns:a16="http://schemas.microsoft.com/office/drawing/2014/main" id="{FD60AA51-2FAD-2393-5469-995CF2D7277E}"/>
              </a:ext>
            </a:extLst>
          </p:cNvPr>
          <p:cNvGraphicFramePr>
            <a:graphicFrameLocks/>
          </p:cNvGraphicFramePr>
          <p:nvPr/>
        </p:nvGraphicFramePr>
        <p:xfrm>
          <a:off x="8464734" y="1887476"/>
          <a:ext cx="3330064" cy="446887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Symbol zastępczy numeru slajdu 2">
            <a:extLst>
              <a:ext uri="{FF2B5EF4-FFF2-40B4-BE49-F238E27FC236}">
                <a16:creationId xmlns="" xmlns:a16="http://schemas.microsoft.com/office/drawing/2014/main" id="{CE86D86C-E298-AC7E-4E48-1CF57916AE1D}"/>
              </a:ext>
            </a:extLst>
          </p:cNvPr>
          <p:cNvSpPr>
            <a:spLocks noGrp="1"/>
          </p:cNvSpPr>
          <p:nvPr>
            <p:ph type="sldNum" sz="quarter" idx="12"/>
          </p:nvPr>
        </p:nvSpPr>
        <p:spPr/>
        <p:txBody>
          <a:bodyPr/>
          <a:lstStyle/>
          <a:p>
            <a:fld id="{4AE5AEEE-8C2A-4BFF-9716-A4E3D006102C}" type="slidenum">
              <a:rPr lang="pl-PL" smtClean="0"/>
              <a:t>12</a:t>
            </a:fld>
            <a:endParaRPr lang="pl-PL"/>
          </a:p>
        </p:txBody>
      </p:sp>
    </p:spTree>
    <p:extLst>
      <p:ext uri="{BB962C8B-B14F-4D97-AF65-F5344CB8AC3E}">
        <p14:creationId xmlns:p14="http://schemas.microsoft.com/office/powerpoint/2010/main" val="347457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5B90C0E-25DB-48A4-9F65-F141AC780830}"/>
              </a:ext>
            </a:extLst>
          </p:cNvPr>
          <p:cNvSpPr>
            <a:spLocks noGrp="1"/>
          </p:cNvSpPr>
          <p:nvPr>
            <p:ph type="title"/>
          </p:nvPr>
        </p:nvSpPr>
        <p:spPr>
          <a:xfrm>
            <a:off x="838200" y="1029154"/>
            <a:ext cx="10515600" cy="1325563"/>
          </a:xfrm>
        </p:spPr>
        <p:txBody>
          <a:bodyPr>
            <a:normAutofit fontScale="90000"/>
          </a:bodyPr>
          <a:lstStyle/>
          <a:p>
            <a:r>
              <a:rPr lang="pl-PL" sz="6000" b="1"/>
              <a:t>Jak w praktyce wygląda dostępność </a:t>
            </a:r>
            <a:br>
              <a:rPr lang="pl-PL" sz="6000" b="1"/>
            </a:br>
            <a:r>
              <a:rPr lang="pl-PL" sz="6000" b="1"/>
              <a:t>w samorządach?</a:t>
            </a:r>
          </a:p>
        </p:txBody>
      </p:sp>
      <p:sp>
        <p:nvSpPr>
          <p:cNvPr id="3" name="Symbol zastępczy numeru slajdu 2">
            <a:extLst>
              <a:ext uri="{FF2B5EF4-FFF2-40B4-BE49-F238E27FC236}">
                <a16:creationId xmlns="" xmlns:a16="http://schemas.microsoft.com/office/drawing/2014/main" id="{B2471FA3-BABA-FF76-95EE-9C2DF7295EB0}"/>
              </a:ext>
            </a:extLst>
          </p:cNvPr>
          <p:cNvSpPr>
            <a:spLocks noGrp="1"/>
          </p:cNvSpPr>
          <p:nvPr>
            <p:ph type="sldNum" sz="quarter" idx="12"/>
          </p:nvPr>
        </p:nvSpPr>
        <p:spPr/>
        <p:txBody>
          <a:bodyPr/>
          <a:lstStyle/>
          <a:p>
            <a:fld id="{4AE5AEEE-8C2A-4BFF-9716-A4E3D006102C}" type="slidenum">
              <a:rPr lang="pl-PL" smtClean="0"/>
              <a:t>13</a:t>
            </a:fld>
            <a:endParaRPr lang="pl-PL"/>
          </a:p>
        </p:txBody>
      </p:sp>
      <p:pic>
        <p:nvPicPr>
          <p:cNvPr id="5" name="Obraz 4" descr="Obraz zawierający piktogramy po kolei osoby z chodzikiem, osoby z kuami, osoby z laską osoby na wózku inwalidzkim, ikonografika pętli indukcyjnej osoba leżąca, okulary, ikonografika tłumaczenia migowego, osoba z ręką na temblaku, osoba niewidoma, osoba z psem osoba z protezą nogi,, Grafika, zrzut ekranu">
            <a:extLst>
              <a:ext uri="{FF2B5EF4-FFF2-40B4-BE49-F238E27FC236}">
                <a16:creationId xmlns="" xmlns:a16="http://schemas.microsoft.com/office/drawing/2014/main" id="{D6E6D39B-82E4-E08E-49BF-B2B02D0DAA35}"/>
              </a:ext>
            </a:extLst>
          </p:cNvPr>
          <p:cNvPicPr>
            <a:picLocks noChangeAspect="1"/>
          </p:cNvPicPr>
          <p:nvPr/>
        </p:nvPicPr>
        <p:blipFill>
          <a:blip r:embed="rId3"/>
          <a:stretch>
            <a:fillRect/>
          </a:stretch>
        </p:blipFill>
        <p:spPr>
          <a:xfrm>
            <a:off x="6217614" y="1814947"/>
            <a:ext cx="4297986" cy="4297986"/>
          </a:xfrm>
          <a:prstGeom prst="rect">
            <a:avLst/>
          </a:prstGeom>
        </p:spPr>
      </p:pic>
    </p:spTree>
    <p:extLst>
      <p:ext uri="{BB962C8B-B14F-4D97-AF65-F5344CB8AC3E}">
        <p14:creationId xmlns:p14="http://schemas.microsoft.com/office/powerpoint/2010/main" val="155907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0FCA7A9-FB2F-928B-BE05-E2342C68D9DD}"/>
              </a:ext>
            </a:extLst>
          </p:cNvPr>
          <p:cNvSpPr>
            <a:spLocks noGrp="1"/>
          </p:cNvSpPr>
          <p:nvPr>
            <p:ph type="title"/>
          </p:nvPr>
        </p:nvSpPr>
        <p:spPr>
          <a:xfrm>
            <a:off x="609600" y="772886"/>
            <a:ext cx="4605601" cy="1875488"/>
          </a:xfrm>
        </p:spPr>
        <p:txBody>
          <a:bodyPr>
            <a:normAutofit fontScale="90000"/>
          </a:bodyPr>
          <a:lstStyle/>
          <a:p>
            <a:r>
              <a:rPr lang="pl-PL" sz="3600" b="1" dirty="0"/>
              <a:t>Grupa benchmarkingowa </a:t>
            </a:r>
            <a:r>
              <a:rPr lang="pl-PL" b="1" dirty="0"/>
              <a:t/>
            </a:r>
            <a:br>
              <a:rPr lang="pl-PL" b="1" dirty="0"/>
            </a:br>
            <a:r>
              <a:rPr lang="pl-PL" sz="6700" b="1" dirty="0"/>
              <a:t>43</a:t>
            </a:r>
            <a:endParaRPr lang="pl-PL" b="1" dirty="0"/>
          </a:p>
        </p:txBody>
      </p:sp>
      <p:sp>
        <p:nvSpPr>
          <p:cNvPr id="4" name="Symbol zastępczy tekstu 3">
            <a:extLst>
              <a:ext uri="{FF2B5EF4-FFF2-40B4-BE49-F238E27FC236}">
                <a16:creationId xmlns="" xmlns:a16="http://schemas.microsoft.com/office/drawing/2014/main" id="{B5944B32-5CFF-2080-AAE5-4AEDC275C860}"/>
              </a:ext>
            </a:extLst>
          </p:cNvPr>
          <p:cNvSpPr>
            <a:spLocks noGrp="1"/>
          </p:cNvSpPr>
          <p:nvPr>
            <p:ph type="body" sz="half" idx="2"/>
          </p:nvPr>
        </p:nvSpPr>
        <p:spPr>
          <a:xfrm>
            <a:off x="367145" y="3739846"/>
            <a:ext cx="5293425" cy="1746554"/>
          </a:xfrm>
        </p:spPr>
        <p:txBody>
          <a:bodyPr>
            <a:normAutofit/>
          </a:bodyPr>
          <a:lstStyle/>
          <a:p>
            <a:pPr algn="l"/>
            <a:r>
              <a:rPr lang="pl-PL" sz="2400" b="1" dirty="0">
                <a:latin typeface="+mj-lt"/>
              </a:rPr>
              <a:t>urzędy miast na prawach powiatu – 17</a:t>
            </a:r>
          </a:p>
          <a:p>
            <a:pPr algn="l"/>
            <a:r>
              <a:rPr lang="pl-PL" sz="2400" b="1" dirty="0">
                <a:latin typeface="+mj-lt"/>
              </a:rPr>
              <a:t>urzędy miast i gmin – 20 </a:t>
            </a:r>
          </a:p>
          <a:p>
            <a:pPr algn="l"/>
            <a:r>
              <a:rPr lang="pl-PL" sz="2400" b="1" dirty="0">
                <a:latin typeface="+mj-lt"/>
              </a:rPr>
              <a:t>starostwa powiatowe – 6</a:t>
            </a:r>
          </a:p>
        </p:txBody>
      </p:sp>
      <p:sp>
        <p:nvSpPr>
          <p:cNvPr id="3" name="Symbol zastępczy numeru slajdu 2">
            <a:extLst>
              <a:ext uri="{FF2B5EF4-FFF2-40B4-BE49-F238E27FC236}">
                <a16:creationId xmlns="" xmlns:a16="http://schemas.microsoft.com/office/drawing/2014/main" id="{4D840CB7-38D4-55AB-D05E-F5AC267489C8}"/>
              </a:ext>
            </a:extLst>
          </p:cNvPr>
          <p:cNvSpPr>
            <a:spLocks noGrp="1"/>
          </p:cNvSpPr>
          <p:nvPr>
            <p:ph type="sldNum" sz="quarter" idx="12"/>
          </p:nvPr>
        </p:nvSpPr>
        <p:spPr/>
        <p:txBody>
          <a:bodyPr/>
          <a:lstStyle/>
          <a:p>
            <a:fld id="{4AE5AEEE-8C2A-4BFF-9716-A4E3D006102C}" type="slidenum">
              <a:rPr lang="pl-PL" smtClean="0"/>
              <a:t>14</a:t>
            </a:fld>
            <a:endParaRPr lang="pl-PL"/>
          </a:p>
        </p:txBody>
      </p:sp>
      <p:pic>
        <p:nvPicPr>
          <p:cNvPr id="11" name="Obraz 10" descr="Mapa Polski  podziałem na województwa i wskazaniem liczbowym uczestników benchmarkngu w poszczególnych województwach">
            <a:extLst>
              <a:ext uri="{FF2B5EF4-FFF2-40B4-BE49-F238E27FC236}">
                <a16:creationId xmlns="" xmlns:a16="http://schemas.microsoft.com/office/drawing/2014/main" id="{8BBE5D1F-3408-42B1-E6CA-7B6C66C9B29A}"/>
              </a:ext>
            </a:extLst>
          </p:cNvPr>
          <p:cNvPicPr>
            <a:picLocks noChangeAspect="1"/>
          </p:cNvPicPr>
          <p:nvPr/>
        </p:nvPicPr>
        <p:blipFill>
          <a:blip r:embed="rId3"/>
          <a:stretch>
            <a:fillRect/>
          </a:stretch>
        </p:blipFill>
        <p:spPr>
          <a:xfrm>
            <a:off x="5330823" y="311676"/>
            <a:ext cx="6563082" cy="5940000"/>
          </a:xfrm>
          <a:prstGeom prst="rect">
            <a:avLst/>
          </a:prstGeom>
        </p:spPr>
      </p:pic>
    </p:spTree>
    <p:extLst>
      <p:ext uri="{BB962C8B-B14F-4D97-AF65-F5344CB8AC3E}">
        <p14:creationId xmlns:p14="http://schemas.microsoft.com/office/powerpoint/2010/main" val="3101911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326571" y="235954"/>
            <a:ext cx="11288486" cy="865057"/>
          </a:xfrm>
        </p:spPr>
        <p:txBody>
          <a:bodyPr>
            <a:normAutofit/>
          </a:bodyPr>
          <a:lstStyle/>
          <a:p>
            <a:pPr algn="l"/>
            <a:r>
              <a:rPr lang="pl-PL" sz="4400" b="1"/>
              <a:t>Dostępność architektoniczna (1/3)</a:t>
            </a:r>
          </a:p>
        </p:txBody>
      </p:sp>
      <p:graphicFrame>
        <p:nvGraphicFramePr>
          <p:cNvPr id="5" name="Wykres 4" descr="Wykres skumulowany słupkowy z procentowym rozkładem udzielonym odpowiedzi na Tak i Nie">
            <a:extLst>
              <a:ext uri="{FF2B5EF4-FFF2-40B4-BE49-F238E27FC236}">
                <a16:creationId xmlns="" xmlns:a16="http://schemas.microsoft.com/office/drawing/2014/main" id="{D0900D80-95B4-290B-3F72-219C54A50680}"/>
              </a:ext>
            </a:extLst>
          </p:cNvPr>
          <p:cNvGraphicFramePr>
            <a:graphicFrameLocks/>
          </p:cNvGraphicFramePr>
          <p:nvPr>
            <p:extLst>
              <p:ext uri="{D42A27DB-BD31-4B8C-83A1-F6EECF244321}">
                <p14:modId xmlns:p14="http://schemas.microsoft.com/office/powerpoint/2010/main" val="678000953"/>
              </p:ext>
            </p:extLst>
          </p:nvPr>
        </p:nvGraphicFramePr>
        <p:xfrm>
          <a:off x="925975" y="1342663"/>
          <a:ext cx="10162572" cy="5104436"/>
        </p:xfrm>
        <a:graphic>
          <a:graphicData uri="http://schemas.openxmlformats.org/drawingml/2006/chart">
            <c:chart xmlns:c="http://schemas.openxmlformats.org/drawingml/2006/chart" xmlns:r="http://schemas.openxmlformats.org/officeDocument/2006/relationships" r:id="rId3"/>
          </a:graphicData>
        </a:graphic>
      </p:graphicFrame>
      <p:sp>
        <p:nvSpPr>
          <p:cNvPr id="4" name="Symbol zastępczy numeru slajdu 3">
            <a:extLst>
              <a:ext uri="{FF2B5EF4-FFF2-40B4-BE49-F238E27FC236}">
                <a16:creationId xmlns="" xmlns:a16="http://schemas.microsoft.com/office/drawing/2014/main" id="{8C4838C7-67E0-5F5C-48C4-07BA46844CA1}"/>
              </a:ext>
            </a:extLst>
          </p:cNvPr>
          <p:cNvSpPr>
            <a:spLocks noGrp="1"/>
          </p:cNvSpPr>
          <p:nvPr>
            <p:ph type="sldNum" sz="quarter" idx="12"/>
          </p:nvPr>
        </p:nvSpPr>
        <p:spPr/>
        <p:txBody>
          <a:bodyPr/>
          <a:lstStyle/>
          <a:p>
            <a:fld id="{D0B3996B-2AD7-48BA-B06A-5FE68B77B0FA}" type="slidenum">
              <a:rPr lang="pl-PL" smtClean="0"/>
              <a:t>15</a:t>
            </a:fld>
            <a:endParaRPr lang="pl-PL"/>
          </a:p>
        </p:txBody>
      </p:sp>
    </p:spTree>
    <p:extLst>
      <p:ext uri="{BB962C8B-B14F-4D97-AF65-F5344CB8AC3E}">
        <p14:creationId xmlns:p14="http://schemas.microsoft.com/office/powerpoint/2010/main" val="282149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327660" y="155272"/>
            <a:ext cx="11483340" cy="865057"/>
          </a:xfrm>
        </p:spPr>
        <p:txBody>
          <a:bodyPr>
            <a:normAutofit/>
          </a:bodyPr>
          <a:lstStyle/>
          <a:p>
            <a:pPr algn="l"/>
            <a:r>
              <a:rPr lang="pl-PL" sz="4400" b="1" dirty="0">
                <a:latin typeface="Calibri Light" panose="020F0302020204030204" pitchFamily="34" charset="0"/>
                <a:cs typeface="Calibri Light" panose="020F0302020204030204" pitchFamily="34" charset="0"/>
              </a:rPr>
              <a:t>Dostępność architektoniczna (2/3)</a:t>
            </a:r>
          </a:p>
        </p:txBody>
      </p:sp>
      <p:graphicFrame>
        <p:nvGraphicFramePr>
          <p:cNvPr id="5" name="Wykres 4" descr="Wykres skumulowany słupkowy z procentowym rozkładem udzielonym odpowiedzi na Tak i Nie na pytanie Czy zapewniono">
            <a:extLst>
              <a:ext uri="{FF2B5EF4-FFF2-40B4-BE49-F238E27FC236}">
                <a16:creationId xmlns="" xmlns:a16="http://schemas.microsoft.com/office/drawing/2014/main" id="{501C4382-89DB-D92E-2B47-B87E62157F02}"/>
              </a:ext>
            </a:extLst>
          </p:cNvPr>
          <p:cNvGraphicFramePr>
            <a:graphicFrameLocks/>
          </p:cNvGraphicFramePr>
          <p:nvPr/>
        </p:nvGraphicFramePr>
        <p:xfrm>
          <a:off x="217716" y="1020329"/>
          <a:ext cx="11593284" cy="5383214"/>
        </p:xfrm>
        <a:graphic>
          <a:graphicData uri="http://schemas.openxmlformats.org/drawingml/2006/chart">
            <c:chart xmlns:c="http://schemas.openxmlformats.org/drawingml/2006/chart" xmlns:r="http://schemas.openxmlformats.org/officeDocument/2006/relationships" r:id="rId3"/>
          </a:graphicData>
        </a:graphic>
      </p:graphicFrame>
      <p:sp>
        <p:nvSpPr>
          <p:cNvPr id="3" name="Symbol zastępczy numeru slajdu 2">
            <a:extLst>
              <a:ext uri="{FF2B5EF4-FFF2-40B4-BE49-F238E27FC236}">
                <a16:creationId xmlns="" xmlns:a16="http://schemas.microsoft.com/office/drawing/2014/main" id="{2446764F-7793-1B8B-91A4-94DA457D8613}"/>
              </a:ext>
            </a:extLst>
          </p:cNvPr>
          <p:cNvSpPr>
            <a:spLocks noGrp="1"/>
          </p:cNvSpPr>
          <p:nvPr>
            <p:ph type="sldNum" sz="quarter" idx="12"/>
          </p:nvPr>
        </p:nvSpPr>
        <p:spPr/>
        <p:txBody>
          <a:bodyPr/>
          <a:lstStyle/>
          <a:p>
            <a:fld id="{D0B3996B-2AD7-48BA-B06A-5FE68B77B0FA}" type="slidenum">
              <a:rPr lang="pl-PL" smtClean="0"/>
              <a:t>16</a:t>
            </a:fld>
            <a:endParaRPr lang="pl-PL"/>
          </a:p>
        </p:txBody>
      </p:sp>
    </p:spTree>
    <p:extLst>
      <p:ext uri="{BB962C8B-B14F-4D97-AF65-F5344CB8AC3E}">
        <p14:creationId xmlns:p14="http://schemas.microsoft.com/office/powerpoint/2010/main" val="1222407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590938" y="235954"/>
            <a:ext cx="11166721" cy="865057"/>
          </a:xfrm>
        </p:spPr>
        <p:txBody>
          <a:bodyPr>
            <a:normAutofit/>
          </a:bodyPr>
          <a:lstStyle/>
          <a:p>
            <a:pPr algn="l"/>
            <a:r>
              <a:rPr lang="pl-PL" sz="4400" b="1">
                <a:latin typeface="Calibri Light"/>
                <a:ea typeface="Calibri Light"/>
                <a:cs typeface="Calibri Light"/>
              </a:rPr>
              <a:t>Dostępność architektoniczna (3/3)</a:t>
            </a:r>
          </a:p>
        </p:txBody>
      </p:sp>
      <p:graphicFrame>
        <p:nvGraphicFramePr>
          <p:cNvPr id="5" name="Wykres 4" descr="Wykres skumulowany słupkowy z procentowym rozkładem udzielonym odpowiedzi na Tak i Nie">
            <a:extLst>
              <a:ext uri="{FF2B5EF4-FFF2-40B4-BE49-F238E27FC236}">
                <a16:creationId xmlns="" xmlns:a16="http://schemas.microsoft.com/office/drawing/2014/main" id="{9CCE7B2E-1142-8F0D-B8EA-730AE3332FEE}"/>
              </a:ext>
            </a:extLst>
          </p:cNvPr>
          <p:cNvGraphicFramePr>
            <a:graphicFrameLocks/>
          </p:cNvGraphicFramePr>
          <p:nvPr/>
        </p:nvGraphicFramePr>
        <p:xfrm>
          <a:off x="590938" y="1288474"/>
          <a:ext cx="10958805" cy="5067876"/>
        </p:xfrm>
        <a:graphic>
          <a:graphicData uri="http://schemas.openxmlformats.org/drawingml/2006/chart">
            <c:chart xmlns:c="http://schemas.openxmlformats.org/drawingml/2006/chart" xmlns:r="http://schemas.openxmlformats.org/officeDocument/2006/relationships" r:id="rId3"/>
          </a:graphicData>
        </a:graphic>
      </p:graphicFrame>
      <p:sp>
        <p:nvSpPr>
          <p:cNvPr id="3" name="Symbol zastępczy numeru slajdu 2">
            <a:extLst>
              <a:ext uri="{FF2B5EF4-FFF2-40B4-BE49-F238E27FC236}">
                <a16:creationId xmlns="" xmlns:a16="http://schemas.microsoft.com/office/drawing/2014/main" id="{6BD49E00-0F4B-1922-08F0-DFF4042E3C38}"/>
              </a:ext>
            </a:extLst>
          </p:cNvPr>
          <p:cNvSpPr>
            <a:spLocks noGrp="1"/>
          </p:cNvSpPr>
          <p:nvPr>
            <p:ph type="sldNum" sz="quarter" idx="12"/>
          </p:nvPr>
        </p:nvSpPr>
        <p:spPr/>
        <p:txBody>
          <a:bodyPr/>
          <a:lstStyle/>
          <a:p>
            <a:fld id="{D0B3996B-2AD7-48BA-B06A-5FE68B77B0FA}" type="slidenum">
              <a:rPr lang="pl-PL" smtClean="0"/>
              <a:t>17</a:t>
            </a:fld>
            <a:endParaRPr lang="pl-PL"/>
          </a:p>
        </p:txBody>
      </p:sp>
    </p:spTree>
    <p:extLst>
      <p:ext uri="{BB962C8B-B14F-4D97-AF65-F5344CB8AC3E}">
        <p14:creationId xmlns:p14="http://schemas.microsoft.com/office/powerpoint/2010/main" val="3702369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590939" y="235954"/>
            <a:ext cx="10064620" cy="865057"/>
          </a:xfrm>
        </p:spPr>
        <p:txBody>
          <a:bodyPr>
            <a:normAutofit/>
          </a:bodyPr>
          <a:lstStyle/>
          <a:p>
            <a:pPr algn="l"/>
            <a:r>
              <a:rPr lang="pl-PL" sz="4400" b="1">
                <a:latin typeface="Calibri Light"/>
                <a:ea typeface="Calibri Light"/>
                <a:cs typeface="Calibri Light"/>
              </a:rPr>
              <a:t>Dostępność cyfrowa (1/3)</a:t>
            </a:r>
          </a:p>
        </p:txBody>
      </p:sp>
      <p:graphicFrame>
        <p:nvGraphicFramePr>
          <p:cNvPr id="4" name="Wykres 3" descr="Wykres skumulowany słupkowy z procentowym udziałem odpowiedzi na Tak i na Nie do oszczególnych pytań">
            <a:extLst>
              <a:ext uri="{FF2B5EF4-FFF2-40B4-BE49-F238E27FC236}">
                <a16:creationId xmlns="" xmlns:a16="http://schemas.microsoft.com/office/drawing/2014/main" id="{0FA10904-94BC-FB3F-689C-A1FC2BC3197D}"/>
              </a:ext>
            </a:extLst>
          </p:cNvPr>
          <p:cNvGraphicFramePr>
            <a:graphicFrameLocks/>
          </p:cNvGraphicFramePr>
          <p:nvPr/>
        </p:nvGraphicFramePr>
        <p:xfrm>
          <a:off x="691243" y="1510233"/>
          <a:ext cx="10809514" cy="4705510"/>
        </p:xfrm>
        <a:graphic>
          <a:graphicData uri="http://schemas.openxmlformats.org/drawingml/2006/chart">
            <c:chart xmlns:c="http://schemas.openxmlformats.org/drawingml/2006/chart" xmlns:r="http://schemas.openxmlformats.org/officeDocument/2006/relationships" r:id="rId3"/>
          </a:graphicData>
        </a:graphic>
      </p:graphicFrame>
      <p:sp>
        <p:nvSpPr>
          <p:cNvPr id="3" name="Symbol zastępczy numeru slajdu 2">
            <a:extLst>
              <a:ext uri="{FF2B5EF4-FFF2-40B4-BE49-F238E27FC236}">
                <a16:creationId xmlns="" xmlns:a16="http://schemas.microsoft.com/office/drawing/2014/main" id="{DB5ABF77-7389-FB04-6CB1-EE7821072149}"/>
              </a:ext>
            </a:extLst>
          </p:cNvPr>
          <p:cNvSpPr>
            <a:spLocks noGrp="1"/>
          </p:cNvSpPr>
          <p:nvPr>
            <p:ph type="sldNum" sz="quarter" idx="12"/>
          </p:nvPr>
        </p:nvSpPr>
        <p:spPr/>
        <p:txBody>
          <a:bodyPr/>
          <a:lstStyle/>
          <a:p>
            <a:fld id="{D0B3996B-2AD7-48BA-B06A-5FE68B77B0FA}" type="slidenum">
              <a:rPr lang="pl-PL" smtClean="0"/>
              <a:t>18</a:t>
            </a:fld>
            <a:endParaRPr lang="pl-PL"/>
          </a:p>
        </p:txBody>
      </p:sp>
    </p:spTree>
    <p:extLst>
      <p:ext uri="{BB962C8B-B14F-4D97-AF65-F5344CB8AC3E}">
        <p14:creationId xmlns:p14="http://schemas.microsoft.com/office/powerpoint/2010/main" val="21035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590939" y="235954"/>
            <a:ext cx="10064620" cy="865057"/>
          </a:xfrm>
        </p:spPr>
        <p:txBody>
          <a:bodyPr>
            <a:normAutofit/>
          </a:bodyPr>
          <a:lstStyle/>
          <a:p>
            <a:pPr algn="l"/>
            <a:r>
              <a:rPr lang="pl-PL" sz="4400" b="1">
                <a:cs typeface="Calibri Light"/>
              </a:rPr>
              <a:t>Dostępność cyfrowa (2/3) </a:t>
            </a:r>
          </a:p>
        </p:txBody>
      </p:sp>
      <p:sp>
        <p:nvSpPr>
          <p:cNvPr id="11" name="pole tekstowe 10">
            <a:extLst>
              <a:ext uri="{FF2B5EF4-FFF2-40B4-BE49-F238E27FC236}">
                <a16:creationId xmlns="" xmlns:a16="http://schemas.microsoft.com/office/drawing/2014/main" id="{F5E2F0E2-54F3-B662-97C9-23703DAEA654}"/>
              </a:ext>
            </a:extLst>
          </p:cNvPr>
          <p:cNvSpPr txBox="1"/>
          <p:nvPr/>
        </p:nvSpPr>
        <p:spPr>
          <a:xfrm>
            <a:off x="2737757" y="1144168"/>
            <a:ext cx="6096000" cy="461665"/>
          </a:xfrm>
          <a:prstGeom prst="rect">
            <a:avLst/>
          </a:prstGeom>
          <a:noFill/>
        </p:spPr>
        <p:txBody>
          <a:bodyPr wrap="square">
            <a:spAutoFit/>
          </a:bodyPr>
          <a:lstStyle/>
          <a:p>
            <a:pPr algn="ctr" rtl="0">
              <a:defRPr sz="2400" b="1" i="0" u="none" strike="noStrike" kern="1200" spc="0" baseline="0">
                <a:solidFill>
                  <a:sysClr val="windowText" lastClr="000000"/>
                </a:solidFill>
                <a:latin typeface="Century Gothic" panose="020B0502020202020204" pitchFamily="34" charset="0"/>
                <a:ea typeface="+mn-ea"/>
                <a:cs typeface="+mn-cs"/>
              </a:defRPr>
            </a:pPr>
            <a:r>
              <a:rPr lang="en-US" sz="2400">
                <a:latin typeface="Calibri" panose="020F0502020204030204" pitchFamily="34" charset="0"/>
                <a:cs typeface="Calibri" panose="020F0502020204030204" pitchFamily="34" charset="0"/>
              </a:rPr>
              <a:t>Deklaracja dostępności</a:t>
            </a:r>
          </a:p>
        </p:txBody>
      </p:sp>
      <p:graphicFrame>
        <p:nvGraphicFramePr>
          <p:cNvPr id="4" name="Wykres 3" descr="Wykres skumulowany słupkowy dla deklaracji dostępności umieszczonej na stronie głównej urzędu/starostwa.">
            <a:extLst>
              <a:ext uri="{FF2B5EF4-FFF2-40B4-BE49-F238E27FC236}">
                <a16:creationId xmlns="" xmlns:a16="http://schemas.microsoft.com/office/drawing/2014/main" id="{249DC910-4C65-0A48-59A9-87F749CA262F}"/>
              </a:ext>
            </a:extLst>
          </p:cNvPr>
          <p:cNvGraphicFramePr>
            <a:graphicFrameLocks/>
          </p:cNvGraphicFramePr>
          <p:nvPr/>
        </p:nvGraphicFramePr>
        <p:xfrm>
          <a:off x="598943" y="2183850"/>
          <a:ext cx="5257800" cy="3934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Wykres 4" descr="Wykres skumulowany słupkowy dla deklaracji dostępności umieszczonej na stronie BIPurzędu/starostwa.">
            <a:extLst>
              <a:ext uri="{FF2B5EF4-FFF2-40B4-BE49-F238E27FC236}">
                <a16:creationId xmlns="" xmlns:a16="http://schemas.microsoft.com/office/drawing/2014/main" id="{13C95F4E-44F0-5F30-C774-D7372D6FE87E}"/>
              </a:ext>
            </a:extLst>
          </p:cNvPr>
          <p:cNvGraphicFramePr>
            <a:graphicFrameLocks/>
          </p:cNvGraphicFramePr>
          <p:nvPr/>
        </p:nvGraphicFramePr>
        <p:xfrm>
          <a:off x="6096000" y="2203856"/>
          <a:ext cx="5602941" cy="3914556"/>
        </p:xfrm>
        <a:graphic>
          <a:graphicData uri="http://schemas.openxmlformats.org/drawingml/2006/chart">
            <c:chart xmlns:c="http://schemas.openxmlformats.org/drawingml/2006/chart" xmlns:r="http://schemas.openxmlformats.org/officeDocument/2006/relationships" r:id="rId4"/>
          </a:graphicData>
        </a:graphic>
      </p:graphicFrame>
      <p:sp>
        <p:nvSpPr>
          <p:cNvPr id="3" name="Symbol zastępczy numeru slajdu 2">
            <a:extLst>
              <a:ext uri="{FF2B5EF4-FFF2-40B4-BE49-F238E27FC236}">
                <a16:creationId xmlns="" xmlns:a16="http://schemas.microsoft.com/office/drawing/2014/main" id="{8BE39A0E-1406-44FA-3B99-5E13138E3FAD}"/>
              </a:ext>
            </a:extLst>
          </p:cNvPr>
          <p:cNvSpPr>
            <a:spLocks noGrp="1"/>
          </p:cNvSpPr>
          <p:nvPr>
            <p:ph type="sldNum" sz="quarter" idx="12"/>
          </p:nvPr>
        </p:nvSpPr>
        <p:spPr/>
        <p:txBody>
          <a:bodyPr/>
          <a:lstStyle/>
          <a:p>
            <a:fld id="{D0B3996B-2AD7-48BA-B06A-5FE68B77B0FA}" type="slidenum">
              <a:rPr lang="pl-PL" smtClean="0"/>
              <a:t>19</a:t>
            </a:fld>
            <a:endParaRPr lang="pl-PL"/>
          </a:p>
        </p:txBody>
      </p:sp>
    </p:spTree>
    <p:extLst>
      <p:ext uri="{BB962C8B-B14F-4D97-AF65-F5344CB8AC3E}">
        <p14:creationId xmlns:p14="http://schemas.microsoft.com/office/powerpoint/2010/main" val="4037095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F24B849-F814-0A41-43E2-EE695A2F1642}"/>
              </a:ext>
            </a:extLst>
          </p:cNvPr>
          <p:cNvSpPr>
            <a:spLocks noGrp="1"/>
          </p:cNvSpPr>
          <p:nvPr>
            <p:ph type="title"/>
          </p:nvPr>
        </p:nvSpPr>
        <p:spPr/>
        <p:txBody>
          <a:bodyPr/>
          <a:lstStyle/>
          <a:p>
            <a:r>
              <a:rPr lang="pl-PL" b="1"/>
              <a:t>Czym jest ta dostępność?</a:t>
            </a:r>
          </a:p>
        </p:txBody>
      </p:sp>
      <p:sp>
        <p:nvSpPr>
          <p:cNvPr id="3" name="Symbol zastępczy zawartości 2">
            <a:extLst>
              <a:ext uri="{FF2B5EF4-FFF2-40B4-BE49-F238E27FC236}">
                <a16:creationId xmlns="" xmlns:a16="http://schemas.microsoft.com/office/drawing/2014/main" id="{92225421-AEB3-00AA-7CCB-8FD8A0FE2776}"/>
              </a:ext>
            </a:extLst>
          </p:cNvPr>
          <p:cNvSpPr>
            <a:spLocks noGrp="1"/>
          </p:cNvSpPr>
          <p:nvPr>
            <p:ph idx="1"/>
          </p:nvPr>
        </p:nvSpPr>
        <p:spPr>
          <a:xfrm>
            <a:off x="312108" y="1690688"/>
            <a:ext cx="7579290" cy="4351338"/>
          </a:xfrm>
        </p:spPr>
        <p:txBody>
          <a:bodyPr vert="horz" lIns="91440" tIns="45720" rIns="91440" bIns="45720" rtlCol="0" anchor="t">
            <a:normAutofit/>
          </a:bodyPr>
          <a:lstStyle/>
          <a:p>
            <a:pPr>
              <a:lnSpc>
                <a:spcPct val="150000"/>
              </a:lnSpc>
              <a:spcBef>
                <a:spcPts val="0"/>
              </a:spcBef>
            </a:pPr>
            <a:r>
              <a:rPr lang="pl-PL"/>
              <a:t>Przestrzeń, usługa lub system </a:t>
            </a:r>
            <a:r>
              <a:rPr lang="pl-PL" b="1"/>
              <a:t>może być używany </a:t>
            </a:r>
            <a:r>
              <a:rPr lang="pl-PL"/>
              <a:t>przez możliwie jak największą grupę osób, w tym zwłaszcza przez te ze szczególnymi potrzebami.</a:t>
            </a:r>
          </a:p>
          <a:p>
            <a:pPr>
              <a:lnSpc>
                <a:spcPct val="150000"/>
              </a:lnSpc>
              <a:spcBef>
                <a:spcPts val="0"/>
              </a:spcBef>
            </a:pPr>
            <a:r>
              <a:rPr lang="pl-PL"/>
              <a:t>Możliwość </a:t>
            </a:r>
            <a:r>
              <a:rPr lang="pl-PL" b="1"/>
              <a:t>samodzielnego skorzystania </a:t>
            </a:r>
            <a:r>
              <a:rPr lang="pl-PL"/>
              <a:t>z funkcji lub właściwości danej usługi </a:t>
            </a:r>
            <a:r>
              <a:rPr lang="pl-PL">
                <a:solidFill>
                  <a:schemeClr val="tx1">
                    <a:lumMod val="95000"/>
                    <a:lumOff val="5000"/>
                  </a:schemeClr>
                </a:solidFill>
              </a:rPr>
              <a:t>publicznej</a:t>
            </a:r>
            <a:r>
              <a:rPr lang="pl-PL"/>
              <a:t>, przestrzeni bądź systemu.</a:t>
            </a:r>
          </a:p>
        </p:txBody>
      </p:sp>
      <p:sp>
        <p:nvSpPr>
          <p:cNvPr id="4" name="Symbol zastępczy numeru slajdu 3">
            <a:extLst>
              <a:ext uri="{FF2B5EF4-FFF2-40B4-BE49-F238E27FC236}">
                <a16:creationId xmlns="" xmlns:a16="http://schemas.microsoft.com/office/drawing/2014/main" id="{D24375CC-78BE-2AAC-7076-8545EE43AC1F}"/>
              </a:ext>
            </a:extLst>
          </p:cNvPr>
          <p:cNvSpPr>
            <a:spLocks noGrp="1"/>
          </p:cNvSpPr>
          <p:nvPr>
            <p:ph type="sldNum" sz="quarter" idx="12"/>
          </p:nvPr>
        </p:nvSpPr>
        <p:spPr/>
        <p:txBody>
          <a:bodyPr/>
          <a:lstStyle/>
          <a:p>
            <a:fld id="{4AE5AEEE-8C2A-4BFF-9716-A4E3D006102C}" type="slidenum">
              <a:rPr lang="pl-PL" smtClean="0"/>
              <a:t>2</a:t>
            </a:fld>
            <a:endParaRPr lang="pl-PL" dirty="0"/>
          </a:p>
        </p:txBody>
      </p:sp>
      <p:pic>
        <p:nvPicPr>
          <p:cNvPr id="6" name="Obraz 5" descr="Ilustracja przedstawiająca elementy przestrzeni publicznej dostosowane do potrzeb osób ze szczególnymi potrzebami takimi jak: toaleta dla osób ze szczegónymi potrzebami, miejsca odpoczynku dostosowane do zróżnicowanych potrzeb użytkowników, wymagana szerokośc przejścia, natężenie oświetlenia zgodnie z obowiązującymi normami, stanowisko obsługi dostosowane do zróżnicowanych potrzeb użytkowników, przegrody wygłuszające, kolorystyczne podkreślenie kierunków poruszania się oraz stref funkcjonalnych">
            <a:extLst>
              <a:ext uri="{FF2B5EF4-FFF2-40B4-BE49-F238E27FC236}">
                <a16:creationId xmlns="" xmlns:a16="http://schemas.microsoft.com/office/drawing/2014/main" id="{5FDC8749-18B5-8184-1B4A-FBC90542B877}"/>
              </a:ext>
            </a:extLst>
          </p:cNvPr>
          <p:cNvPicPr>
            <a:picLocks noChangeAspect="1"/>
          </p:cNvPicPr>
          <p:nvPr/>
        </p:nvPicPr>
        <p:blipFill>
          <a:blip r:embed="rId3"/>
          <a:stretch>
            <a:fillRect/>
          </a:stretch>
        </p:blipFill>
        <p:spPr>
          <a:xfrm>
            <a:off x="7941729" y="1708557"/>
            <a:ext cx="3900384" cy="3679375"/>
          </a:xfrm>
          <a:prstGeom prst="rect">
            <a:avLst/>
          </a:prstGeom>
        </p:spPr>
      </p:pic>
    </p:spTree>
    <p:extLst>
      <p:ext uri="{BB962C8B-B14F-4D97-AF65-F5344CB8AC3E}">
        <p14:creationId xmlns:p14="http://schemas.microsoft.com/office/powerpoint/2010/main" val="244380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590939" y="235954"/>
            <a:ext cx="10064620" cy="865057"/>
          </a:xfrm>
        </p:spPr>
        <p:txBody>
          <a:bodyPr>
            <a:normAutofit/>
          </a:bodyPr>
          <a:lstStyle/>
          <a:p>
            <a:pPr algn="l"/>
            <a:r>
              <a:rPr lang="pl-PL" sz="4400" b="1" dirty="0">
                <a:cs typeface="Calibri Light" panose="020F0302020204030204" pitchFamily="34" charset="0"/>
              </a:rPr>
              <a:t>Dostępność cyfrowa (3/3)</a:t>
            </a:r>
          </a:p>
        </p:txBody>
      </p:sp>
      <p:graphicFrame>
        <p:nvGraphicFramePr>
          <p:cNvPr id="4" name="Wykres 3" descr="Wykres skumulowany słupkowy -strona główna urzędu/starostwa.">
            <a:extLst>
              <a:ext uri="{FF2B5EF4-FFF2-40B4-BE49-F238E27FC236}">
                <a16:creationId xmlns="" xmlns:a16="http://schemas.microsoft.com/office/drawing/2014/main" id="{F9AC6BFD-C6AD-F4E0-8A3E-A6146664426F}"/>
              </a:ext>
            </a:extLst>
          </p:cNvPr>
          <p:cNvGraphicFramePr>
            <a:graphicFrameLocks/>
          </p:cNvGraphicFramePr>
          <p:nvPr/>
        </p:nvGraphicFramePr>
        <p:xfrm>
          <a:off x="363071" y="2037164"/>
          <a:ext cx="5365376" cy="3570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Wykres 4" descr="Wykres skumulowany słupkowy z procentowym rozkładem udzielonych odpowiedzi na Tak i Nie">
            <a:extLst>
              <a:ext uri="{FF2B5EF4-FFF2-40B4-BE49-F238E27FC236}">
                <a16:creationId xmlns="" xmlns:a16="http://schemas.microsoft.com/office/drawing/2014/main" id="{BBF0ADED-2434-9603-AA35-1FBC92798466}"/>
              </a:ext>
            </a:extLst>
          </p:cNvPr>
          <p:cNvGraphicFramePr>
            <a:graphicFrameLocks/>
          </p:cNvGraphicFramePr>
          <p:nvPr/>
        </p:nvGraphicFramePr>
        <p:xfrm>
          <a:off x="5995686" y="2036224"/>
          <a:ext cx="5577226" cy="3571200"/>
        </p:xfrm>
        <a:graphic>
          <a:graphicData uri="http://schemas.openxmlformats.org/drawingml/2006/chart">
            <c:chart xmlns:c="http://schemas.openxmlformats.org/drawingml/2006/chart" xmlns:r="http://schemas.openxmlformats.org/officeDocument/2006/relationships" r:id="rId4"/>
          </a:graphicData>
        </a:graphic>
      </p:graphicFrame>
      <p:sp>
        <p:nvSpPr>
          <p:cNvPr id="3" name="Symbol zastępczy numeru slajdu 2">
            <a:extLst>
              <a:ext uri="{FF2B5EF4-FFF2-40B4-BE49-F238E27FC236}">
                <a16:creationId xmlns="" xmlns:a16="http://schemas.microsoft.com/office/drawing/2014/main" id="{BC210BC9-A59E-0F9D-25E5-A3A462095134}"/>
              </a:ext>
            </a:extLst>
          </p:cNvPr>
          <p:cNvSpPr>
            <a:spLocks noGrp="1"/>
          </p:cNvSpPr>
          <p:nvPr>
            <p:ph type="sldNum" sz="quarter" idx="12"/>
          </p:nvPr>
        </p:nvSpPr>
        <p:spPr/>
        <p:txBody>
          <a:bodyPr/>
          <a:lstStyle/>
          <a:p>
            <a:fld id="{D0B3996B-2AD7-48BA-B06A-5FE68B77B0FA}" type="slidenum">
              <a:rPr lang="pl-PL" smtClean="0"/>
              <a:t>20</a:t>
            </a:fld>
            <a:endParaRPr lang="pl-PL"/>
          </a:p>
        </p:txBody>
      </p:sp>
    </p:spTree>
    <p:extLst>
      <p:ext uri="{BB962C8B-B14F-4D97-AF65-F5344CB8AC3E}">
        <p14:creationId xmlns:p14="http://schemas.microsoft.com/office/powerpoint/2010/main" val="276069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141514" y="235954"/>
            <a:ext cx="11756571" cy="865057"/>
          </a:xfrm>
        </p:spPr>
        <p:txBody>
          <a:bodyPr>
            <a:normAutofit/>
          </a:bodyPr>
          <a:lstStyle/>
          <a:p>
            <a:pPr algn="l"/>
            <a:r>
              <a:rPr lang="pl-PL" sz="4400" b="1">
                <a:latin typeface="Calibri Light"/>
                <a:ea typeface="Calibri Light"/>
                <a:cs typeface="Calibri Light"/>
              </a:rPr>
              <a:t>Dostępność </a:t>
            </a:r>
            <a:r>
              <a:rPr lang="pl-PL" sz="4400" b="1" err="1">
                <a:latin typeface="Calibri Light"/>
                <a:ea typeface="Calibri Light"/>
                <a:cs typeface="Calibri Light"/>
              </a:rPr>
              <a:t>informacyjno</a:t>
            </a:r>
            <a:r>
              <a:rPr lang="pl-PL" sz="4400" b="1">
                <a:latin typeface="Calibri Light"/>
                <a:ea typeface="Calibri Light"/>
                <a:cs typeface="Calibri Light"/>
              </a:rPr>
              <a:t> – komunikacyjna (1/2)</a:t>
            </a:r>
          </a:p>
        </p:txBody>
      </p:sp>
      <p:graphicFrame>
        <p:nvGraphicFramePr>
          <p:cNvPr id="5" name="Wykres 4" descr="Wykres skumulowany słupkowy z procentowym rozkładem udzielonych odpowiedzi na Tak i Nie">
            <a:extLst>
              <a:ext uri="{FF2B5EF4-FFF2-40B4-BE49-F238E27FC236}">
                <a16:creationId xmlns="" xmlns:a16="http://schemas.microsoft.com/office/drawing/2014/main" id="{65E81EFC-3C9C-172E-EA18-5AAD3E8A33AC}"/>
              </a:ext>
            </a:extLst>
          </p:cNvPr>
          <p:cNvGraphicFramePr>
            <a:graphicFrameLocks/>
          </p:cNvGraphicFramePr>
          <p:nvPr/>
        </p:nvGraphicFramePr>
        <p:xfrm>
          <a:off x="553800" y="1316350"/>
          <a:ext cx="10800000"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Symbol zastępczy numeru slajdu 2">
            <a:extLst>
              <a:ext uri="{FF2B5EF4-FFF2-40B4-BE49-F238E27FC236}">
                <a16:creationId xmlns="" xmlns:a16="http://schemas.microsoft.com/office/drawing/2014/main" id="{AE952B37-802B-BE12-8E42-99B1896E89C3}"/>
              </a:ext>
            </a:extLst>
          </p:cNvPr>
          <p:cNvSpPr>
            <a:spLocks noGrp="1"/>
          </p:cNvSpPr>
          <p:nvPr>
            <p:ph type="sldNum" sz="quarter" idx="12"/>
          </p:nvPr>
        </p:nvSpPr>
        <p:spPr/>
        <p:txBody>
          <a:bodyPr/>
          <a:lstStyle/>
          <a:p>
            <a:fld id="{D0B3996B-2AD7-48BA-B06A-5FE68B77B0FA}" type="slidenum">
              <a:rPr lang="pl-PL" smtClean="0"/>
              <a:t>21</a:t>
            </a:fld>
            <a:endParaRPr lang="pl-PL"/>
          </a:p>
        </p:txBody>
      </p:sp>
    </p:spTree>
    <p:extLst>
      <p:ext uri="{BB962C8B-B14F-4D97-AF65-F5344CB8AC3E}">
        <p14:creationId xmlns:p14="http://schemas.microsoft.com/office/powerpoint/2010/main" val="155837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141514" y="235954"/>
            <a:ext cx="11756571" cy="865057"/>
          </a:xfrm>
        </p:spPr>
        <p:txBody>
          <a:bodyPr>
            <a:normAutofit/>
          </a:bodyPr>
          <a:lstStyle/>
          <a:p>
            <a:pPr algn="l"/>
            <a:r>
              <a:rPr lang="pl-PL" sz="4400" b="1" dirty="0">
                <a:latin typeface="Calibri Light"/>
                <a:ea typeface="Calibri Light"/>
                <a:cs typeface="Calibri Light"/>
              </a:rPr>
              <a:t>Dostępność informacyjno – komunikacyjna (2/2)</a:t>
            </a:r>
            <a:endParaRPr lang="pl-PL" sz="4400" b="1" dirty="0">
              <a:latin typeface="Calibri Light" panose="020F0302020204030204" pitchFamily="34" charset="0"/>
              <a:cs typeface="Calibri Light" panose="020F0302020204030204" pitchFamily="34" charset="0"/>
            </a:endParaRPr>
          </a:p>
        </p:txBody>
      </p:sp>
      <p:graphicFrame>
        <p:nvGraphicFramePr>
          <p:cNvPr id="5" name="Wykres 4" descr="Wykres skumulowany słupkowy z procentowym rozkładem udzielonych odpowiedzi na Tak i Nie">
            <a:extLst>
              <a:ext uri="{FF2B5EF4-FFF2-40B4-BE49-F238E27FC236}">
                <a16:creationId xmlns="" xmlns:a16="http://schemas.microsoft.com/office/drawing/2014/main" id="{5589A804-B729-64C6-2240-B2C8C5F82F62}"/>
              </a:ext>
            </a:extLst>
          </p:cNvPr>
          <p:cNvGraphicFramePr>
            <a:graphicFrameLocks/>
          </p:cNvGraphicFramePr>
          <p:nvPr/>
        </p:nvGraphicFramePr>
        <p:xfrm>
          <a:off x="619799" y="1316350"/>
          <a:ext cx="10800000"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Symbol zastępczy numeru slajdu 2">
            <a:extLst>
              <a:ext uri="{FF2B5EF4-FFF2-40B4-BE49-F238E27FC236}">
                <a16:creationId xmlns="" xmlns:a16="http://schemas.microsoft.com/office/drawing/2014/main" id="{C38AC817-FCD7-00D2-7184-365BE173C47A}"/>
              </a:ext>
            </a:extLst>
          </p:cNvPr>
          <p:cNvSpPr>
            <a:spLocks noGrp="1"/>
          </p:cNvSpPr>
          <p:nvPr>
            <p:ph type="sldNum" sz="quarter" idx="12"/>
          </p:nvPr>
        </p:nvSpPr>
        <p:spPr/>
        <p:txBody>
          <a:bodyPr/>
          <a:lstStyle/>
          <a:p>
            <a:fld id="{D0B3996B-2AD7-48BA-B06A-5FE68B77B0FA}" type="slidenum">
              <a:rPr lang="pl-PL" smtClean="0"/>
              <a:t>22</a:t>
            </a:fld>
            <a:endParaRPr lang="pl-PL"/>
          </a:p>
        </p:txBody>
      </p:sp>
    </p:spTree>
    <p:extLst>
      <p:ext uri="{BB962C8B-B14F-4D97-AF65-F5344CB8AC3E}">
        <p14:creationId xmlns:p14="http://schemas.microsoft.com/office/powerpoint/2010/main" val="4156299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289931" y="538606"/>
            <a:ext cx="7812349" cy="865057"/>
          </a:xfrm>
        </p:spPr>
        <p:txBody>
          <a:bodyPr>
            <a:normAutofit/>
          </a:bodyPr>
          <a:lstStyle/>
          <a:p>
            <a:pPr algn="l"/>
            <a:r>
              <a:rPr lang="pl-PL" sz="4400" b="1" dirty="0">
                <a:latin typeface="Calibri Light" panose="020F0302020204030204" pitchFamily="34" charset="0"/>
                <a:cs typeface="Calibri Light" panose="020F0302020204030204" pitchFamily="34" charset="0"/>
              </a:rPr>
              <a:t>Wnioski i żądania w roku 2023</a:t>
            </a:r>
          </a:p>
        </p:txBody>
      </p:sp>
      <p:graphicFrame>
        <p:nvGraphicFramePr>
          <p:cNvPr id="6" name="Tabela 5">
            <a:extLst>
              <a:ext uri="{FF2B5EF4-FFF2-40B4-BE49-F238E27FC236}">
                <a16:creationId xmlns="" xmlns:a16="http://schemas.microsoft.com/office/drawing/2014/main" id="{6A9D154B-CDFF-B4C3-D58B-88F8E9F28AE2}"/>
              </a:ext>
            </a:extLst>
          </p:cNvPr>
          <p:cNvGraphicFramePr>
            <a:graphicFrameLocks noGrp="1"/>
          </p:cNvGraphicFramePr>
          <p:nvPr/>
        </p:nvGraphicFramePr>
        <p:xfrm>
          <a:off x="289931" y="1668097"/>
          <a:ext cx="11172726" cy="5067525"/>
        </p:xfrm>
        <a:graphic>
          <a:graphicData uri="http://schemas.openxmlformats.org/drawingml/2006/table">
            <a:tbl>
              <a:tblPr firstRow="1" firstCol="1" bandRow="1">
                <a:tableStyleId>{2D5ABB26-0587-4C30-8999-92F81FD0307C}</a:tableStyleId>
              </a:tblPr>
              <a:tblGrid>
                <a:gridCol w="11172726">
                  <a:extLst>
                    <a:ext uri="{9D8B030D-6E8A-4147-A177-3AD203B41FA5}">
                      <a16:colId xmlns="" xmlns:a16="http://schemas.microsoft.com/office/drawing/2014/main" val="1173982826"/>
                    </a:ext>
                  </a:extLst>
                </a:gridCol>
              </a:tblGrid>
              <a:tr h="1800188">
                <a:tc>
                  <a:txBody>
                    <a:bodyPr/>
                    <a:lstStyle/>
                    <a:p>
                      <a:pPr marL="0" indent="0" algn="l">
                        <a:lnSpc>
                          <a:spcPct val="150000"/>
                        </a:lnSpc>
                        <a:spcAft>
                          <a:spcPts val="600"/>
                        </a:spcAft>
                        <a:buFont typeface="Arial" panose="020B0604020202020204" pitchFamily="34" charset="0"/>
                        <a:buNone/>
                      </a:pPr>
                      <a:r>
                        <a:rPr lang="pl-PL" sz="2900" b="0" kern="0" dirty="0">
                          <a:effectLst/>
                          <a:latin typeface="Calibri" panose="020F0502020204030204" pitchFamily="34" charset="0"/>
                          <a:cs typeface="Calibri" panose="020F0502020204030204" pitchFamily="34" charset="0"/>
                        </a:rPr>
                        <a:t>Liczba wniosków o zapewnienie dostępności:</a:t>
                      </a:r>
                    </a:p>
                    <a:p>
                      <a:pPr marL="457200" indent="-457200" algn="l">
                        <a:lnSpc>
                          <a:spcPct val="150000"/>
                        </a:lnSpc>
                        <a:spcAft>
                          <a:spcPts val="600"/>
                        </a:spcAft>
                        <a:buFont typeface="Arial" panose="020B0604020202020204" pitchFamily="34" charset="0"/>
                        <a:buChar char="•"/>
                      </a:pPr>
                      <a:r>
                        <a:rPr lang="pl-PL" sz="2900" b="1" kern="0" dirty="0">
                          <a:effectLst/>
                          <a:latin typeface="Calibri" panose="020F0502020204030204" pitchFamily="34" charset="0"/>
                          <a:cs typeface="Calibri" panose="020F0502020204030204" pitchFamily="34" charset="0"/>
                        </a:rPr>
                        <a:t>architektonicznej – </a:t>
                      </a:r>
                    </a:p>
                    <a:p>
                      <a:pPr marL="457200" marR="0" lvl="0" indent="-4572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pl-PL" sz="2900" b="1" kern="0" dirty="0">
                          <a:effectLst/>
                          <a:latin typeface="Calibri" panose="020F0502020204030204" pitchFamily="34" charset="0"/>
                          <a:cs typeface="Calibri" panose="020F0502020204030204" pitchFamily="34" charset="0"/>
                        </a:rPr>
                        <a:t>informacyjno – komunikacyjnej – </a:t>
                      </a:r>
                      <a:endParaRPr lang="pl-PL" sz="2900" b="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3433464214"/>
                  </a:ext>
                </a:extLst>
              </a:tr>
              <a:tr h="1734009">
                <a:tc>
                  <a:txBody>
                    <a:bodyPr/>
                    <a:lstStyle/>
                    <a:p>
                      <a:pPr marL="0" indent="0" algn="l">
                        <a:lnSpc>
                          <a:spcPct val="150000"/>
                        </a:lnSpc>
                        <a:spcAft>
                          <a:spcPts val="600"/>
                        </a:spcAft>
                        <a:buFont typeface="Arial" panose="020B0604020202020204" pitchFamily="34" charset="0"/>
                        <a:buNone/>
                      </a:pPr>
                      <a:endParaRPr lang="pl-PL" sz="2900" b="0" kern="0" dirty="0">
                        <a:effectLst/>
                        <a:latin typeface="Calibri" panose="020F0502020204030204" pitchFamily="34" charset="0"/>
                        <a:cs typeface="Calibri" panose="020F0502020204030204" pitchFamily="34" charset="0"/>
                      </a:endParaRPr>
                    </a:p>
                    <a:p>
                      <a:pPr marL="0" indent="0" algn="l">
                        <a:lnSpc>
                          <a:spcPct val="150000"/>
                        </a:lnSpc>
                        <a:spcAft>
                          <a:spcPts val="600"/>
                        </a:spcAft>
                        <a:buFont typeface="Arial" panose="020B0604020202020204" pitchFamily="34" charset="0"/>
                        <a:buNone/>
                      </a:pPr>
                      <a:r>
                        <a:rPr lang="pl-PL" sz="2900" b="0" kern="0" dirty="0">
                          <a:effectLst/>
                          <a:latin typeface="Calibri" panose="020F0502020204030204" pitchFamily="34" charset="0"/>
                          <a:cs typeface="Calibri" panose="020F0502020204030204" pitchFamily="34" charset="0"/>
                        </a:rPr>
                        <a:t>Liczba żądań zapewnienia </a:t>
                      </a:r>
                      <a:r>
                        <a:rPr lang="pl-PL" sz="2900" b="1" kern="0" dirty="0">
                          <a:effectLst/>
                          <a:latin typeface="Calibri" panose="020F0502020204030204" pitchFamily="34" charset="0"/>
                          <a:cs typeface="Calibri" panose="020F0502020204030204" pitchFamily="34" charset="0"/>
                        </a:rPr>
                        <a:t>dostępności</a:t>
                      </a:r>
                      <a:r>
                        <a:rPr lang="pl-PL" sz="2900" b="0" kern="0" dirty="0">
                          <a:effectLst/>
                          <a:latin typeface="Calibri" panose="020F0502020204030204" pitchFamily="34" charset="0"/>
                          <a:cs typeface="Calibri" panose="020F0502020204030204" pitchFamily="34" charset="0"/>
                        </a:rPr>
                        <a:t> </a:t>
                      </a:r>
                      <a:r>
                        <a:rPr lang="pl-PL" sz="2900" b="1" kern="0" dirty="0">
                          <a:effectLst/>
                          <a:latin typeface="Calibri" panose="020F0502020204030204" pitchFamily="34" charset="0"/>
                          <a:cs typeface="Calibri" panose="020F0502020204030204" pitchFamily="34" charset="0"/>
                        </a:rPr>
                        <a:t>cyfrowej</a:t>
                      </a:r>
                      <a:r>
                        <a:rPr lang="pl-PL" sz="2900" b="0" kern="0" dirty="0">
                          <a:effectLst/>
                          <a:latin typeface="Calibri" panose="020F0502020204030204" pitchFamily="34" charset="0"/>
                          <a:cs typeface="Calibri" panose="020F0502020204030204" pitchFamily="34" charset="0"/>
                        </a:rPr>
                        <a:t> prowadzonych przez urząd stron internetowych, aplikacji mobilnych lub ich elementów </a:t>
                      </a:r>
                      <a:r>
                        <a:rPr lang="pl-PL" sz="2900" b="1" kern="0" dirty="0">
                          <a:effectLst/>
                          <a:latin typeface="Calibri" panose="020F0502020204030204" pitchFamily="34" charset="0"/>
                          <a:cs typeface="Calibri" panose="020F0502020204030204" pitchFamily="34" charset="0"/>
                        </a:rPr>
                        <a:t>– </a:t>
                      </a:r>
                      <a:endParaRPr lang="pl-PL" sz="2900" b="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824883140"/>
                  </a:ext>
                </a:extLst>
              </a:tr>
              <a:tr h="998191">
                <a:tc>
                  <a:txBody>
                    <a:bodyPr/>
                    <a:lstStyle/>
                    <a:p>
                      <a:pPr marL="0" indent="0" algn="l">
                        <a:lnSpc>
                          <a:spcPct val="150000"/>
                        </a:lnSpc>
                        <a:spcAft>
                          <a:spcPts val="600"/>
                        </a:spcAft>
                        <a:buFont typeface="Arial" panose="020B0604020202020204" pitchFamily="34" charset="0"/>
                        <a:buNone/>
                      </a:pPr>
                      <a:endParaRPr lang="pl-PL" sz="2900" b="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 xmlns:a16="http://schemas.microsoft.com/office/drawing/2014/main" val="2584248653"/>
                  </a:ext>
                </a:extLst>
              </a:tr>
            </a:tbl>
          </a:graphicData>
        </a:graphic>
      </p:graphicFrame>
      <p:sp>
        <p:nvSpPr>
          <p:cNvPr id="3" name="Symbol zastępczy numeru slajdu 2">
            <a:extLst>
              <a:ext uri="{FF2B5EF4-FFF2-40B4-BE49-F238E27FC236}">
                <a16:creationId xmlns="" xmlns:a16="http://schemas.microsoft.com/office/drawing/2014/main" id="{03EC7B54-E413-2852-ED07-32B22AC585D1}"/>
              </a:ext>
            </a:extLst>
          </p:cNvPr>
          <p:cNvSpPr>
            <a:spLocks noGrp="1"/>
          </p:cNvSpPr>
          <p:nvPr>
            <p:ph type="sldNum" sz="quarter" idx="12"/>
          </p:nvPr>
        </p:nvSpPr>
        <p:spPr/>
        <p:txBody>
          <a:bodyPr/>
          <a:lstStyle/>
          <a:p>
            <a:fld id="{D0B3996B-2AD7-48BA-B06A-5FE68B77B0FA}" type="slidenum">
              <a:rPr lang="pl-PL" smtClean="0"/>
              <a:t>23</a:t>
            </a:fld>
            <a:endParaRPr lang="pl-PL"/>
          </a:p>
        </p:txBody>
      </p:sp>
      <p:sp>
        <p:nvSpPr>
          <p:cNvPr id="5" name="pole tekstowe 4">
            <a:extLst>
              <a:ext uri="{FF2B5EF4-FFF2-40B4-BE49-F238E27FC236}">
                <a16:creationId xmlns="" xmlns:a16="http://schemas.microsoft.com/office/drawing/2014/main" id="{4C00551C-4A3F-0C7B-D5B8-0E10B51AEDC9}"/>
              </a:ext>
            </a:extLst>
          </p:cNvPr>
          <p:cNvSpPr txBox="1"/>
          <p:nvPr/>
        </p:nvSpPr>
        <p:spPr>
          <a:xfrm>
            <a:off x="3851277" y="2527543"/>
            <a:ext cx="689656" cy="584775"/>
          </a:xfrm>
          <a:prstGeom prst="rect">
            <a:avLst/>
          </a:prstGeom>
          <a:noFill/>
        </p:spPr>
        <p:txBody>
          <a:bodyPr wrap="square">
            <a:spAutoFit/>
          </a:bodyPr>
          <a:lstStyle/>
          <a:p>
            <a:pPr algn="ctr"/>
            <a:r>
              <a:rPr lang="pl-PL" sz="3200" b="1" kern="0" dirty="0">
                <a:solidFill>
                  <a:srgbClr val="C00000"/>
                </a:solidFill>
                <a:effectLst/>
                <a:latin typeface="Calibri" panose="020F0502020204030204" pitchFamily="34" charset="0"/>
                <a:cs typeface="Calibri" panose="020F0502020204030204" pitchFamily="34" charset="0"/>
              </a:rPr>
              <a:t>0</a:t>
            </a:r>
            <a:endParaRPr lang="pl-PL" sz="3200" dirty="0">
              <a:solidFill>
                <a:srgbClr val="C00000"/>
              </a:solidFill>
            </a:endParaRPr>
          </a:p>
        </p:txBody>
      </p:sp>
      <p:sp>
        <p:nvSpPr>
          <p:cNvPr id="7" name="pole tekstowe 6">
            <a:extLst>
              <a:ext uri="{FF2B5EF4-FFF2-40B4-BE49-F238E27FC236}">
                <a16:creationId xmlns="" xmlns:a16="http://schemas.microsoft.com/office/drawing/2014/main" id="{E1F37C32-56FF-BE96-2CC0-22778AC9001B}"/>
              </a:ext>
            </a:extLst>
          </p:cNvPr>
          <p:cNvSpPr txBox="1"/>
          <p:nvPr/>
        </p:nvSpPr>
        <p:spPr>
          <a:xfrm>
            <a:off x="10528139" y="5189903"/>
            <a:ext cx="689656" cy="584775"/>
          </a:xfrm>
          <a:prstGeom prst="rect">
            <a:avLst/>
          </a:prstGeom>
          <a:noFill/>
        </p:spPr>
        <p:txBody>
          <a:bodyPr wrap="square">
            <a:spAutoFit/>
          </a:bodyPr>
          <a:lstStyle/>
          <a:p>
            <a:pPr algn="ctr"/>
            <a:r>
              <a:rPr lang="pl-PL" sz="3200" b="1" kern="0" dirty="0">
                <a:solidFill>
                  <a:srgbClr val="C00000"/>
                </a:solidFill>
                <a:effectLst/>
                <a:latin typeface="Calibri" panose="020F0502020204030204" pitchFamily="34" charset="0"/>
                <a:cs typeface="Calibri" panose="020F0502020204030204" pitchFamily="34" charset="0"/>
              </a:rPr>
              <a:t>0</a:t>
            </a:r>
            <a:endParaRPr lang="pl-PL" sz="3200" dirty="0">
              <a:solidFill>
                <a:srgbClr val="C00000"/>
              </a:solidFill>
            </a:endParaRPr>
          </a:p>
        </p:txBody>
      </p:sp>
      <p:sp>
        <p:nvSpPr>
          <p:cNvPr id="8" name="pole tekstowe 7">
            <a:extLst>
              <a:ext uri="{FF2B5EF4-FFF2-40B4-BE49-F238E27FC236}">
                <a16:creationId xmlns="" xmlns:a16="http://schemas.microsoft.com/office/drawing/2014/main" id="{E467A9BC-3978-732A-525A-384B60984B65}"/>
              </a:ext>
            </a:extLst>
          </p:cNvPr>
          <p:cNvSpPr txBox="1"/>
          <p:nvPr/>
        </p:nvSpPr>
        <p:spPr>
          <a:xfrm>
            <a:off x="5884010" y="3223951"/>
            <a:ext cx="689656" cy="646331"/>
          </a:xfrm>
          <a:prstGeom prst="rect">
            <a:avLst/>
          </a:prstGeom>
          <a:noFill/>
        </p:spPr>
        <p:txBody>
          <a:bodyPr wrap="square">
            <a:spAutoFit/>
          </a:bodyPr>
          <a:lstStyle/>
          <a:p>
            <a:pPr algn="ctr"/>
            <a:r>
              <a:rPr lang="pl-PL" sz="3600" b="1" kern="0" dirty="0">
                <a:solidFill>
                  <a:srgbClr val="C00000"/>
                </a:solidFill>
                <a:effectLst/>
                <a:latin typeface="Calibri" panose="020F0502020204030204" pitchFamily="34" charset="0"/>
                <a:cs typeface="Calibri" panose="020F0502020204030204" pitchFamily="34" charset="0"/>
              </a:rPr>
              <a:t>0</a:t>
            </a:r>
            <a:endParaRPr lang="pl-PL" sz="3600" dirty="0">
              <a:solidFill>
                <a:srgbClr val="C00000"/>
              </a:solidFill>
            </a:endParaRPr>
          </a:p>
        </p:txBody>
      </p:sp>
    </p:spTree>
    <p:extLst>
      <p:ext uri="{BB962C8B-B14F-4D97-AF65-F5344CB8AC3E}">
        <p14:creationId xmlns:p14="http://schemas.microsoft.com/office/powerpoint/2010/main" val="1928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16F49C0-DA91-EEEA-27D4-0A412A851358}"/>
              </a:ext>
            </a:extLst>
          </p:cNvPr>
          <p:cNvSpPr>
            <a:spLocks noGrp="1"/>
          </p:cNvSpPr>
          <p:nvPr>
            <p:ph type="ctrTitle"/>
          </p:nvPr>
        </p:nvSpPr>
        <p:spPr>
          <a:xfrm>
            <a:off x="590938" y="235954"/>
            <a:ext cx="10749851" cy="1191402"/>
          </a:xfrm>
        </p:spPr>
        <p:txBody>
          <a:bodyPr>
            <a:noAutofit/>
          </a:bodyPr>
          <a:lstStyle/>
          <a:p>
            <a:pPr algn="l"/>
            <a:r>
              <a:rPr lang="pl-PL" sz="4000" b="1" dirty="0">
                <a:latin typeface="Calibri Light" panose="020F0302020204030204" pitchFamily="34" charset="0"/>
                <a:cs typeface="Calibri Light" panose="020F0302020204030204" pitchFamily="34" charset="0"/>
              </a:rPr>
              <a:t>Raport o stanie zapewniania dostępności podmiotu publicznego</a:t>
            </a:r>
          </a:p>
        </p:txBody>
      </p:sp>
      <p:pic>
        <p:nvPicPr>
          <p:cNvPr id="5" name="Obraz 4" descr="Wycinek główki sprawozdania składanego przez samorządy do Ministerstwa Funduszy i Polityki Regionalnej pod wycinkiem strałka pokazuje najbliższy termin na złożenie sprawozdania to jest 31 marca 2025 r.">
            <a:extLst>
              <a:ext uri="{FF2B5EF4-FFF2-40B4-BE49-F238E27FC236}">
                <a16:creationId xmlns="" xmlns:a16="http://schemas.microsoft.com/office/drawing/2014/main" id="{2A1D2D19-0D05-74EC-E66F-AE759B6ED51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73566" y="1866900"/>
            <a:ext cx="10906125" cy="3124200"/>
          </a:xfrm>
          <a:prstGeom prst="rect">
            <a:avLst/>
          </a:prstGeom>
        </p:spPr>
      </p:pic>
      <p:sp>
        <p:nvSpPr>
          <p:cNvPr id="3" name="Strzałka: w dół 2" descr="Strzałka pionowa z grotem w dół">
            <a:extLst>
              <a:ext uri="{FF2B5EF4-FFF2-40B4-BE49-F238E27FC236}">
                <a16:creationId xmlns="" xmlns:a16="http://schemas.microsoft.com/office/drawing/2014/main" id="{3D32F14E-8B03-A3B2-6E30-20EBC68E4F1F}"/>
              </a:ext>
            </a:extLst>
          </p:cNvPr>
          <p:cNvSpPr/>
          <p:nvPr/>
        </p:nvSpPr>
        <p:spPr>
          <a:xfrm>
            <a:off x="9564408" y="4098471"/>
            <a:ext cx="500743" cy="1332173"/>
          </a:xfrm>
          <a:prstGeom prst="downArrow">
            <a:avLst/>
          </a:prstGeom>
          <a:noFill/>
          <a:ln w="76200">
            <a:solidFill>
              <a:srgbClr val="FF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l-PL"/>
          </a:p>
        </p:txBody>
      </p:sp>
      <p:sp>
        <p:nvSpPr>
          <p:cNvPr id="6" name="pole tekstowe 5">
            <a:extLst>
              <a:ext uri="{FF2B5EF4-FFF2-40B4-BE49-F238E27FC236}">
                <a16:creationId xmlns="" xmlns:a16="http://schemas.microsoft.com/office/drawing/2014/main" id="{A333F593-582A-FFF9-C43E-37B86E34CD2B}"/>
              </a:ext>
            </a:extLst>
          </p:cNvPr>
          <p:cNvSpPr txBox="1"/>
          <p:nvPr/>
        </p:nvSpPr>
        <p:spPr>
          <a:xfrm>
            <a:off x="9067800" y="5530334"/>
            <a:ext cx="1458686" cy="369332"/>
          </a:xfrm>
          <a:prstGeom prst="rect">
            <a:avLst/>
          </a:prstGeom>
          <a:noFill/>
        </p:spPr>
        <p:txBody>
          <a:bodyPr wrap="square">
            <a:spAutoFit/>
          </a:bodyPr>
          <a:lstStyle/>
          <a:p>
            <a:r>
              <a:rPr lang="pl-PL" sz="1800" b="1" dirty="0">
                <a:latin typeface="Calibri" panose="020F0502020204030204" pitchFamily="34" charset="0"/>
                <a:cs typeface="Calibri" panose="020F0502020204030204" pitchFamily="34" charset="0"/>
              </a:rPr>
              <a:t>31.03.2025</a:t>
            </a:r>
            <a:endParaRPr lang="pl-PL" dirty="0">
              <a:latin typeface="Calibri" panose="020F0502020204030204" pitchFamily="34" charset="0"/>
              <a:cs typeface="Calibri" panose="020F0502020204030204" pitchFamily="34" charset="0"/>
            </a:endParaRPr>
          </a:p>
        </p:txBody>
      </p:sp>
      <p:sp>
        <p:nvSpPr>
          <p:cNvPr id="4" name="Symbol zastępczy numeru slajdu 3">
            <a:extLst>
              <a:ext uri="{FF2B5EF4-FFF2-40B4-BE49-F238E27FC236}">
                <a16:creationId xmlns="" xmlns:a16="http://schemas.microsoft.com/office/drawing/2014/main" id="{E04FD9D3-DF8C-F0C6-C5C9-F88DCEF3B887}"/>
              </a:ext>
            </a:extLst>
          </p:cNvPr>
          <p:cNvSpPr>
            <a:spLocks noGrp="1"/>
          </p:cNvSpPr>
          <p:nvPr>
            <p:ph type="sldNum" sz="quarter" idx="12"/>
          </p:nvPr>
        </p:nvSpPr>
        <p:spPr/>
        <p:txBody>
          <a:bodyPr/>
          <a:lstStyle/>
          <a:p>
            <a:fld id="{D0B3996B-2AD7-48BA-B06A-5FE68B77B0FA}" type="slidenum">
              <a:rPr lang="pl-PL" smtClean="0"/>
              <a:t>24</a:t>
            </a:fld>
            <a:endParaRPr lang="pl-PL"/>
          </a:p>
        </p:txBody>
      </p:sp>
    </p:spTree>
    <p:extLst>
      <p:ext uri="{BB962C8B-B14F-4D97-AF65-F5344CB8AC3E}">
        <p14:creationId xmlns:p14="http://schemas.microsoft.com/office/powerpoint/2010/main" val="3098138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48F2820-D3FB-4925-A491-B5919EAE5CDC}"/>
              </a:ext>
            </a:extLst>
          </p:cNvPr>
          <p:cNvSpPr>
            <a:spLocks noGrp="1"/>
          </p:cNvSpPr>
          <p:nvPr>
            <p:ph type="title"/>
          </p:nvPr>
        </p:nvSpPr>
        <p:spPr>
          <a:xfrm>
            <a:off x="838200" y="1138011"/>
            <a:ext cx="10515600" cy="1325563"/>
          </a:xfrm>
        </p:spPr>
        <p:txBody>
          <a:bodyPr>
            <a:normAutofit/>
          </a:bodyPr>
          <a:lstStyle/>
          <a:p>
            <a:r>
              <a:rPr lang="pl-PL" sz="6000" b="1"/>
              <a:t>Sieciowanie</a:t>
            </a:r>
          </a:p>
        </p:txBody>
      </p:sp>
      <p:sp>
        <p:nvSpPr>
          <p:cNvPr id="3" name="Symbol zastępczy zawartości 2">
            <a:extLst>
              <a:ext uri="{FF2B5EF4-FFF2-40B4-BE49-F238E27FC236}">
                <a16:creationId xmlns="" xmlns:a16="http://schemas.microsoft.com/office/drawing/2014/main" id="{700A13E9-2D57-4A83-9B12-9CDEAB9400E8}"/>
              </a:ext>
            </a:extLst>
          </p:cNvPr>
          <p:cNvSpPr>
            <a:spLocks noGrp="1"/>
          </p:cNvSpPr>
          <p:nvPr>
            <p:ph idx="1"/>
          </p:nvPr>
        </p:nvSpPr>
        <p:spPr>
          <a:xfrm>
            <a:off x="957944" y="2565854"/>
            <a:ext cx="10515600" cy="1325563"/>
          </a:xfrm>
        </p:spPr>
        <p:txBody>
          <a:bodyPr>
            <a:normAutofit fontScale="92500" lnSpcReduction="10000"/>
          </a:bodyPr>
          <a:lstStyle/>
          <a:p>
            <a:endParaRPr lang="pl-PL" sz="4400"/>
          </a:p>
          <a:p>
            <a:pPr marL="0" indent="0">
              <a:buNone/>
            </a:pPr>
            <a:r>
              <a:rPr lang="pl-PL" sz="4400"/>
              <a:t>idea pozwalająca zaoszczędzić czas i pieniądze </a:t>
            </a:r>
          </a:p>
        </p:txBody>
      </p:sp>
      <p:sp>
        <p:nvSpPr>
          <p:cNvPr id="4" name="Symbol zastępczy numeru slajdu 3">
            <a:extLst>
              <a:ext uri="{FF2B5EF4-FFF2-40B4-BE49-F238E27FC236}">
                <a16:creationId xmlns="" xmlns:a16="http://schemas.microsoft.com/office/drawing/2014/main" id="{7B773193-864C-2F21-186E-30522AC1016B}"/>
              </a:ext>
            </a:extLst>
          </p:cNvPr>
          <p:cNvSpPr>
            <a:spLocks noGrp="1"/>
          </p:cNvSpPr>
          <p:nvPr>
            <p:ph type="sldNum" sz="quarter" idx="12"/>
          </p:nvPr>
        </p:nvSpPr>
        <p:spPr/>
        <p:txBody>
          <a:bodyPr/>
          <a:lstStyle/>
          <a:p>
            <a:fld id="{4AE5AEEE-8C2A-4BFF-9716-A4E3D006102C}" type="slidenum">
              <a:rPr lang="pl-PL" smtClean="0"/>
              <a:t>25</a:t>
            </a:fld>
            <a:endParaRPr lang="pl-PL"/>
          </a:p>
        </p:txBody>
      </p:sp>
    </p:spTree>
    <p:extLst>
      <p:ext uri="{BB962C8B-B14F-4D97-AF65-F5344CB8AC3E}">
        <p14:creationId xmlns:p14="http://schemas.microsoft.com/office/powerpoint/2010/main" val="1520553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E85BB17-7CB2-414B-8615-91F3DAC6137E}"/>
              </a:ext>
            </a:extLst>
          </p:cNvPr>
          <p:cNvSpPr>
            <a:spLocks noGrp="1"/>
          </p:cNvSpPr>
          <p:nvPr>
            <p:ph type="title"/>
          </p:nvPr>
        </p:nvSpPr>
        <p:spPr>
          <a:xfrm>
            <a:off x="838200" y="1116239"/>
            <a:ext cx="10515600" cy="1325563"/>
          </a:xfrm>
        </p:spPr>
        <p:txBody>
          <a:bodyPr/>
          <a:lstStyle/>
          <a:p>
            <a:r>
              <a:rPr lang="pl-PL" b="1"/>
              <a:t>Sieciowanie - relacje</a:t>
            </a:r>
          </a:p>
        </p:txBody>
      </p:sp>
      <p:sp>
        <p:nvSpPr>
          <p:cNvPr id="3" name="Symbol zastępczy zawartości 2">
            <a:extLst>
              <a:ext uri="{FF2B5EF4-FFF2-40B4-BE49-F238E27FC236}">
                <a16:creationId xmlns="" xmlns:a16="http://schemas.microsoft.com/office/drawing/2014/main" id="{9D11C1F1-079C-4CB5-BBC0-CFE123E57169}"/>
              </a:ext>
            </a:extLst>
          </p:cNvPr>
          <p:cNvSpPr>
            <a:spLocks noGrp="1"/>
          </p:cNvSpPr>
          <p:nvPr>
            <p:ph idx="1"/>
          </p:nvPr>
        </p:nvSpPr>
        <p:spPr>
          <a:xfrm>
            <a:off x="740229" y="2729139"/>
            <a:ext cx="10515600" cy="2730367"/>
          </a:xfrm>
        </p:spPr>
        <p:txBody>
          <a:bodyPr>
            <a:normAutofit/>
          </a:bodyPr>
          <a:lstStyle/>
          <a:p>
            <a:pPr marL="0" indent="0">
              <a:lnSpc>
                <a:spcPct val="130000"/>
              </a:lnSpc>
              <a:buNone/>
            </a:pPr>
            <a:r>
              <a:rPr lang="pl-PL" dirty="0"/>
              <a:t>nawiązywanie i podtrzymywanie wzajemnych relacji, w celu uzyskania korzyści. Korzyści jakie można odnieść z działalności w sieci są większe w stosunku do tych, które można odnieść działając samemu (efekt synergii).</a:t>
            </a:r>
          </a:p>
        </p:txBody>
      </p:sp>
      <p:sp>
        <p:nvSpPr>
          <p:cNvPr id="4" name="Symbol zastępczy numeru slajdu 3">
            <a:extLst>
              <a:ext uri="{FF2B5EF4-FFF2-40B4-BE49-F238E27FC236}">
                <a16:creationId xmlns="" xmlns:a16="http://schemas.microsoft.com/office/drawing/2014/main" id="{A846D973-AA9E-DF55-3CB5-810E1993E5C8}"/>
              </a:ext>
            </a:extLst>
          </p:cNvPr>
          <p:cNvSpPr>
            <a:spLocks noGrp="1"/>
          </p:cNvSpPr>
          <p:nvPr>
            <p:ph type="sldNum" sz="quarter" idx="12"/>
          </p:nvPr>
        </p:nvSpPr>
        <p:spPr/>
        <p:txBody>
          <a:bodyPr/>
          <a:lstStyle/>
          <a:p>
            <a:fld id="{4AE5AEEE-8C2A-4BFF-9716-A4E3D006102C}" type="slidenum">
              <a:rPr lang="pl-PL" smtClean="0"/>
              <a:t>26</a:t>
            </a:fld>
            <a:endParaRPr lang="pl-PL"/>
          </a:p>
        </p:txBody>
      </p:sp>
    </p:spTree>
    <p:extLst>
      <p:ext uri="{BB962C8B-B14F-4D97-AF65-F5344CB8AC3E}">
        <p14:creationId xmlns:p14="http://schemas.microsoft.com/office/powerpoint/2010/main" val="3925343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BBF7C49-9982-4E1E-AE88-2D053C339355}"/>
              </a:ext>
            </a:extLst>
          </p:cNvPr>
          <p:cNvSpPr>
            <a:spLocks noGrp="1"/>
          </p:cNvSpPr>
          <p:nvPr>
            <p:ph type="title"/>
          </p:nvPr>
        </p:nvSpPr>
        <p:spPr/>
        <p:txBody>
          <a:bodyPr>
            <a:normAutofit/>
          </a:bodyPr>
          <a:lstStyle/>
          <a:p>
            <a:r>
              <a:rPr lang="pl-PL" sz="6000" b="1"/>
              <a:t>Korzyści wynikające z sieciowania</a:t>
            </a:r>
          </a:p>
        </p:txBody>
      </p:sp>
      <p:sp>
        <p:nvSpPr>
          <p:cNvPr id="3" name="Symbol zastępczy zawartości 2">
            <a:extLst>
              <a:ext uri="{FF2B5EF4-FFF2-40B4-BE49-F238E27FC236}">
                <a16:creationId xmlns="" xmlns:a16="http://schemas.microsoft.com/office/drawing/2014/main" id="{142BEDB9-AD56-4E2E-8759-AB89CC231702}"/>
              </a:ext>
            </a:extLst>
          </p:cNvPr>
          <p:cNvSpPr>
            <a:spLocks noGrp="1"/>
          </p:cNvSpPr>
          <p:nvPr>
            <p:ph idx="1"/>
          </p:nvPr>
        </p:nvSpPr>
        <p:spPr>
          <a:xfrm>
            <a:off x="838200" y="1825624"/>
            <a:ext cx="10515600" cy="4530725"/>
          </a:xfrm>
        </p:spPr>
        <p:txBody>
          <a:bodyPr>
            <a:normAutofit/>
          </a:bodyPr>
          <a:lstStyle/>
          <a:p>
            <a:pPr>
              <a:spcBef>
                <a:spcPts val="0"/>
              </a:spcBef>
              <a:spcAft>
                <a:spcPts val="1800"/>
              </a:spcAft>
            </a:pPr>
            <a:r>
              <a:rPr lang="pl-PL" sz="3600" dirty="0"/>
              <a:t>poszerzenie wiedzy i nowe pomysły, </a:t>
            </a:r>
          </a:p>
          <a:p>
            <a:pPr>
              <a:spcBef>
                <a:spcPts val="0"/>
              </a:spcBef>
              <a:spcAft>
                <a:spcPts val="1800"/>
              </a:spcAft>
            </a:pPr>
            <a:r>
              <a:rPr lang="pl-PL" sz="3600" dirty="0"/>
              <a:t>czerpanie z doświadczeń innych i dzielenie się swoimi doświadczeniami,</a:t>
            </a:r>
          </a:p>
          <a:p>
            <a:pPr>
              <a:spcBef>
                <a:spcPts val="0"/>
              </a:spcBef>
              <a:spcAft>
                <a:spcPts val="1800"/>
              </a:spcAft>
            </a:pPr>
            <a:r>
              <a:rPr lang="pl-PL" sz="3600" dirty="0"/>
              <a:t>wspólne inspirowanie się stosowanymi rozwiązaniami/praktykami,</a:t>
            </a:r>
          </a:p>
          <a:p>
            <a:pPr>
              <a:spcBef>
                <a:spcPts val="0"/>
              </a:spcBef>
              <a:spcAft>
                <a:spcPts val="1800"/>
              </a:spcAft>
            </a:pPr>
            <a:r>
              <a:rPr lang="pl-PL" sz="3600" dirty="0"/>
              <a:t>wspólne poszukiwanie rozwiązań w obliczu trudności,</a:t>
            </a:r>
          </a:p>
          <a:p>
            <a:pPr>
              <a:spcBef>
                <a:spcPts val="0"/>
              </a:spcBef>
              <a:spcAft>
                <a:spcPts val="1800"/>
              </a:spcAft>
            </a:pPr>
            <a:r>
              <a:rPr lang="pl-PL" sz="3600" dirty="0"/>
              <a:t>poszerzenie kręgu kontaktów. </a:t>
            </a:r>
          </a:p>
        </p:txBody>
      </p:sp>
      <p:sp>
        <p:nvSpPr>
          <p:cNvPr id="4" name="Symbol zastępczy numeru slajdu 3">
            <a:extLst>
              <a:ext uri="{FF2B5EF4-FFF2-40B4-BE49-F238E27FC236}">
                <a16:creationId xmlns="" xmlns:a16="http://schemas.microsoft.com/office/drawing/2014/main" id="{D79B60B2-E325-DB18-BDB1-1EE96B7A263C}"/>
              </a:ext>
            </a:extLst>
          </p:cNvPr>
          <p:cNvSpPr>
            <a:spLocks noGrp="1"/>
          </p:cNvSpPr>
          <p:nvPr>
            <p:ph type="sldNum" sz="quarter" idx="12"/>
          </p:nvPr>
        </p:nvSpPr>
        <p:spPr/>
        <p:txBody>
          <a:bodyPr/>
          <a:lstStyle/>
          <a:p>
            <a:fld id="{4AE5AEEE-8C2A-4BFF-9716-A4E3D006102C}" type="slidenum">
              <a:rPr lang="pl-PL" smtClean="0"/>
              <a:t>27</a:t>
            </a:fld>
            <a:endParaRPr lang="pl-PL"/>
          </a:p>
        </p:txBody>
      </p:sp>
    </p:spTree>
    <p:extLst>
      <p:ext uri="{BB962C8B-B14F-4D97-AF65-F5344CB8AC3E}">
        <p14:creationId xmlns:p14="http://schemas.microsoft.com/office/powerpoint/2010/main" val="1199040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D13A9E6-54A1-4BA0-AA4E-C8CDAD9AB20E}"/>
              </a:ext>
            </a:extLst>
          </p:cNvPr>
          <p:cNvSpPr>
            <a:spLocks noGrp="1"/>
          </p:cNvSpPr>
          <p:nvPr>
            <p:ph type="title"/>
          </p:nvPr>
        </p:nvSpPr>
        <p:spPr/>
        <p:txBody>
          <a:bodyPr/>
          <a:lstStyle/>
          <a:p>
            <a:r>
              <a:rPr lang="pl-PL" b="1"/>
              <a:t>Sieciowanie wiedzy na temat dostępności </a:t>
            </a:r>
            <a:br>
              <a:rPr lang="pl-PL" b="1"/>
            </a:br>
            <a:r>
              <a:rPr lang="pl-PL" b="1"/>
              <a:t>w samorządach</a:t>
            </a:r>
          </a:p>
        </p:txBody>
      </p:sp>
      <p:sp>
        <p:nvSpPr>
          <p:cNvPr id="3" name="Symbol zastępczy zawartości 2">
            <a:extLst>
              <a:ext uri="{FF2B5EF4-FFF2-40B4-BE49-F238E27FC236}">
                <a16:creationId xmlns="" xmlns:a16="http://schemas.microsoft.com/office/drawing/2014/main" id="{2ACE1944-0642-4624-A7A3-5CADFF37E45F}"/>
              </a:ext>
            </a:extLst>
          </p:cNvPr>
          <p:cNvSpPr>
            <a:spLocks noGrp="1"/>
          </p:cNvSpPr>
          <p:nvPr>
            <p:ph idx="1"/>
          </p:nvPr>
        </p:nvSpPr>
        <p:spPr>
          <a:xfrm>
            <a:off x="838200" y="1825624"/>
            <a:ext cx="10515600" cy="4530725"/>
          </a:xfrm>
        </p:spPr>
        <p:txBody>
          <a:bodyPr>
            <a:normAutofit lnSpcReduction="10000"/>
          </a:bodyPr>
          <a:lstStyle/>
          <a:p>
            <a:pPr marL="0" indent="0">
              <a:spcBef>
                <a:spcPts val="0"/>
              </a:spcBef>
              <a:spcAft>
                <a:spcPts val="1800"/>
              </a:spcAft>
              <a:buNone/>
            </a:pPr>
            <a:r>
              <a:rPr lang="pl-PL" dirty="0"/>
              <a:t>Możliwość udziału w webinariach z zakresu dostępności w JST</a:t>
            </a:r>
          </a:p>
          <a:p>
            <a:pPr marL="0" indent="0">
              <a:spcBef>
                <a:spcPts val="0"/>
              </a:spcBef>
              <a:spcAft>
                <a:spcPts val="1800"/>
              </a:spcAft>
              <a:buNone/>
            </a:pPr>
            <a:r>
              <a:rPr lang="pl-PL" dirty="0"/>
              <a:t>Podczas spotkań moderowanych przez ekspertów zaangażowanych </a:t>
            </a:r>
            <a:br>
              <a:rPr lang="pl-PL" dirty="0"/>
            </a:br>
            <a:r>
              <a:rPr lang="pl-PL" dirty="0"/>
              <a:t>w wypracowanie Standardów Dostępności w samorządach:</a:t>
            </a:r>
          </a:p>
          <a:p>
            <a:pPr marL="903288" indent="-457200">
              <a:spcBef>
                <a:spcPts val="0"/>
              </a:spcBef>
              <a:spcAft>
                <a:spcPts val="1800"/>
              </a:spcAft>
            </a:pPr>
            <a:r>
              <a:rPr lang="pl-PL" dirty="0"/>
              <a:t>omawiane będą bieżące problemy zgłaszane przez uczestników </a:t>
            </a:r>
            <a:br>
              <a:rPr lang="pl-PL" dirty="0"/>
            </a:br>
            <a:r>
              <a:rPr lang="pl-PL" dirty="0"/>
              <a:t>i wspólnymi siłami poszukiwane będą rozwiązania,</a:t>
            </a:r>
          </a:p>
          <a:p>
            <a:pPr marL="903288" indent="-457200">
              <a:spcBef>
                <a:spcPts val="0"/>
              </a:spcBef>
              <a:spcAft>
                <a:spcPts val="1800"/>
              </a:spcAft>
            </a:pPr>
            <a:r>
              <a:rPr lang="pl-PL" dirty="0"/>
              <a:t>prezentowane i omawiane będą ciekawe rozwiązania/praktyki </a:t>
            </a:r>
            <a:br>
              <a:rPr lang="pl-PL" dirty="0"/>
            </a:br>
            <a:r>
              <a:rPr lang="pl-PL" dirty="0"/>
              <a:t>z zakresu dostępności w JST,</a:t>
            </a:r>
          </a:p>
          <a:p>
            <a:pPr marL="903288" indent="-457200">
              <a:spcBef>
                <a:spcPts val="0"/>
              </a:spcBef>
              <a:spcAft>
                <a:spcPts val="1800"/>
              </a:spcAft>
            </a:pPr>
            <a:r>
              <a:rPr lang="pl-PL" dirty="0"/>
              <a:t>wymieniane będą kontakty między przedstawicielami JST (koordynatorami do spraw dostępności) na potrzeby podtrzymania relacji.</a:t>
            </a:r>
          </a:p>
        </p:txBody>
      </p:sp>
      <p:sp>
        <p:nvSpPr>
          <p:cNvPr id="4" name="Symbol zastępczy numeru slajdu 3">
            <a:extLst>
              <a:ext uri="{FF2B5EF4-FFF2-40B4-BE49-F238E27FC236}">
                <a16:creationId xmlns="" xmlns:a16="http://schemas.microsoft.com/office/drawing/2014/main" id="{8B2EACA0-1E17-D050-1D20-E0C7B1A899E6}"/>
              </a:ext>
            </a:extLst>
          </p:cNvPr>
          <p:cNvSpPr>
            <a:spLocks noGrp="1"/>
          </p:cNvSpPr>
          <p:nvPr>
            <p:ph type="sldNum" sz="quarter" idx="12"/>
          </p:nvPr>
        </p:nvSpPr>
        <p:spPr/>
        <p:txBody>
          <a:bodyPr/>
          <a:lstStyle/>
          <a:p>
            <a:fld id="{4AE5AEEE-8C2A-4BFF-9716-A4E3D006102C}" type="slidenum">
              <a:rPr lang="pl-PL" smtClean="0"/>
              <a:t>28</a:t>
            </a:fld>
            <a:endParaRPr lang="pl-PL"/>
          </a:p>
        </p:txBody>
      </p:sp>
    </p:spTree>
    <p:extLst>
      <p:ext uri="{BB962C8B-B14F-4D97-AF65-F5344CB8AC3E}">
        <p14:creationId xmlns:p14="http://schemas.microsoft.com/office/powerpoint/2010/main" val="2191124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0326D69-B092-D294-B066-71C29E8B5EE7}"/>
              </a:ext>
            </a:extLst>
          </p:cNvPr>
          <p:cNvSpPr>
            <a:spLocks noGrp="1"/>
          </p:cNvSpPr>
          <p:nvPr>
            <p:ph type="title"/>
          </p:nvPr>
        </p:nvSpPr>
        <p:spPr>
          <a:xfrm>
            <a:off x="555812" y="381736"/>
            <a:ext cx="10515600" cy="1325563"/>
          </a:xfrm>
        </p:spPr>
        <p:txBody>
          <a:bodyPr>
            <a:normAutofit/>
          </a:bodyPr>
          <a:lstStyle/>
          <a:p>
            <a:r>
              <a:rPr lang="pl-PL" sz="4800" b="1"/>
              <a:t>Czego możemy uniknąć dzięki sieciowaniu?</a:t>
            </a:r>
          </a:p>
        </p:txBody>
      </p:sp>
      <p:sp>
        <p:nvSpPr>
          <p:cNvPr id="3" name="Symbol zastępczy zawartości 2">
            <a:extLst>
              <a:ext uri="{FF2B5EF4-FFF2-40B4-BE49-F238E27FC236}">
                <a16:creationId xmlns="" xmlns:a16="http://schemas.microsoft.com/office/drawing/2014/main" id="{0C0ECAAB-0081-A4C9-065F-C7C9D7F9774D}"/>
              </a:ext>
            </a:extLst>
          </p:cNvPr>
          <p:cNvSpPr>
            <a:spLocks noGrp="1"/>
          </p:cNvSpPr>
          <p:nvPr>
            <p:ph idx="1"/>
          </p:nvPr>
        </p:nvSpPr>
        <p:spPr>
          <a:xfrm>
            <a:off x="283030" y="2810389"/>
            <a:ext cx="4920341" cy="2713718"/>
          </a:xfrm>
          <a:prstGeom prst="rightArrow">
            <a:avLst/>
          </a:prstGeom>
          <a:ln w="76200">
            <a:solidFill>
              <a:srgbClr val="FF0000"/>
            </a:solidFill>
          </a:ln>
        </p:spPr>
        <p:txBody>
          <a:bodyPr>
            <a:normAutofit/>
          </a:bodyPr>
          <a:lstStyle/>
          <a:p>
            <a:pPr marL="0" indent="0" algn="ctr">
              <a:buNone/>
            </a:pPr>
            <a:endParaRPr lang="pl-PL" dirty="0"/>
          </a:p>
          <a:p>
            <a:pPr marL="0" indent="0" algn="ctr">
              <a:buNone/>
            </a:pPr>
            <a:r>
              <a:rPr lang="pl-PL" sz="2000" b="1" dirty="0"/>
              <a:t>„To zgodne ze sztuką budowlaną”</a:t>
            </a:r>
          </a:p>
        </p:txBody>
      </p:sp>
      <p:pic>
        <p:nvPicPr>
          <p:cNvPr id="2050" name="Obraz 1" descr="Obraz zawierający na wolnym powietrzu, tor, pociąg, ziemia. Tory przy wylocie tunelu średnicowego ułożone na różnych wysokościach">
            <a:extLst>
              <a:ext uri="{FF2B5EF4-FFF2-40B4-BE49-F238E27FC236}">
                <a16:creationId xmlns="" xmlns:a16="http://schemas.microsoft.com/office/drawing/2014/main" id="{D87EBD4C-C72E-2104-1D03-C719DFB71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030" y="2014983"/>
            <a:ext cx="6224767" cy="350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wal 3" descr="Czerwony okrę wskazujący miejsce, gdzie wybudowane tory z dwóch sreon przesunięte są względem siebie.">
            <a:extLst>
              <a:ext uri="{FF2B5EF4-FFF2-40B4-BE49-F238E27FC236}">
                <a16:creationId xmlns="" xmlns:a16="http://schemas.microsoft.com/office/drawing/2014/main" id="{40C736D3-3C02-EABD-A18D-AE0E43B27D2E}"/>
              </a:ext>
            </a:extLst>
          </p:cNvPr>
          <p:cNvSpPr/>
          <p:nvPr/>
        </p:nvSpPr>
        <p:spPr>
          <a:xfrm>
            <a:off x="7391400" y="2895600"/>
            <a:ext cx="1992086" cy="203562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ymbol zastępczy numeru slajdu 4">
            <a:extLst>
              <a:ext uri="{FF2B5EF4-FFF2-40B4-BE49-F238E27FC236}">
                <a16:creationId xmlns="" xmlns:a16="http://schemas.microsoft.com/office/drawing/2014/main" id="{609E692C-0499-6FAD-E089-894203FB0093}"/>
              </a:ext>
            </a:extLst>
          </p:cNvPr>
          <p:cNvSpPr>
            <a:spLocks noGrp="1"/>
          </p:cNvSpPr>
          <p:nvPr>
            <p:ph type="sldNum" sz="quarter" idx="12"/>
          </p:nvPr>
        </p:nvSpPr>
        <p:spPr/>
        <p:txBody>
          <a:bodyPr/>
          <a:lstStyle/>
          <a:p>
            <a:fld id="{4AE5AEEE-8C2A-4BFF-9716-A4E3D006102C}" type="slidenum">
              <a:rPr lang="pl-PL" smtClean="0"/>
              <a:t>29</a:t>
            </a:fld>
            <a:endParaRPr lang="pl-PL"/>
          </a:p>
        </p:txBody>
      </p:sp>
    </p:spTree>
    <p:extLst>
      <p:ext uri="{BB962C8B-B14F-4D97-AF65-F5344CB8AC3E}">
        <p14:creationId xmlns:p14="http://schemas.microsoft.com/office/powerpoint/2010/main" val="105856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8CAB71B-36E3-2A7C-A905-4142902A4CF8}"/>
              </a:ext>
            </a:extLst>
          </p:cNvPr>
          <p:cNvSpPr>
            <a:spLocks noGrp="1"/>
          </p:cNvSpPr>
          <p:nvPr>
            <p:ph type="title"/>
          </p:nvPr>
        </p:nvSpPr>
        <p:spPr/>
        <p:txBody>
          <a:bodyPr>
            <a:normAutofit/>
          </a:bodyPr>
          <a:lstStyle/>
          <a:p>
            <a:r>
              <a:rPr lang="pl-PL" sz="4300" b="1"/>
              <a:t>Osoby ze szczególnymi potrzebami, czyli… </a:t>
            </a:r>
          </a:p>
        </p:txBody>
      </p:sp>
      <p:sp>
        <p:nvSpPr>
          <p:cNvPr id="3" name="Symbol zastępczy zawartości 2">
            <a:extLst>
              <a:ext uri="{FF2B5EF4-FFF2-40B4-BE49-F238E27FC236}">
                <a16:creationId xmlns="" xmlns:a16="http://schemas.microsoft.com/office/drawing/2014/main" id="{9F922FC8-782C-28A4-31CD-D57210C98EF0}"/>
              </a:ext>
            </a:extLst>
          </p:cNvPr>
          <p:cNvSpPr>
            <a:spLocks noGrp="1"/>
          </p:cNvSpPr>
          <p:nvPr>
            <p:ph idx="1"/>
          </p:nvPr>
        </p:nvSpPr>
        <p:spPr>
          <a:xfrm>
            <a:off x="719669" y="1690688"/>
            <a:ext cx="5670020" cy="4486275"/>
          </a:xfrm>
        </p:spPr>
        <p:txBody>
          <a:bodyPr>
            <a:normAutofit lnSpcReduction="10000"/>
          </a:bodyPr>
          <a:lstStyle/>
          <a:p>
            <a:pPr marL="0" indent="0">
              <a:lnSpc>
                <a:spcPct val="150000"/>
              </a:lnSpc>
              <a:spcBef>
                <a:spcPts val="0"/>
              </a:spcBef>
              <a:buNone/>
            </a:pPr>
            <a:r>
              <a:rPr lang="pl-PL" b="1" dirty="0"/>
              <a:t>ludzie</a:t>
            </a:r>
            <a:r>
              <a:rPr lang="pl-PL" dirty="0"/>
              <a:t>, którzy ze względu na swoje </a:t>
            </a:r>
            <a:r>
              <a:rPr lang="pl-PL" b="1" dirty="0"/>
              <a:t>cechy</a:t>
            </a:r>
            <a:r>
              <a:rPr lang="pl-PL" dirty="0"/>
              <a:t> (zewnętrzne lub wewnętrzne), albo </a:t>
            </a:r>
            <a:r>
              <a:rPr lang="pl-PL" b="1" dirty="0"/>
              <a:t>okoliczności</a:t>
            </a:r>
            <a:r>
              <a:rPr lang="pl-PL" dirty="0"/>
              <a:t> , w których się znajdują, </a:t>
            </a:r>
            <a:r>
              <a:rPr lang="pl-PL" b="1" dirty="0"/>
              <a:t>muszą</a:t>
            </a:r>
            <a:r>
              <a:rPr lang="pl-PL" dirty="0"/>
              <a:t> </a:t>
            </a:r>
            <a:r>
              <a:rPr lang="pl-PL" b="1" dirty="0"/>
              <a:t>podjąć</a:t>
            </a:r>
            <a:r>
              <a:rPr lang="pl-PL" dirty="0"/>
              <a:t> </a:t>
            </a:r>
            <a:r>
              <a:rPr lang="pl-PL" b="1" dirty="0"/>
              <a:t>dodatkowe</a:t>
            </a:r>
            <a:r>
              <a:rPr lang="pl-PL" dirty="0"/>
              <a:t> </a:t>
            </a:r>
            <a:r>
              <a:rPr lang="pl-PL" b="1" dirty="0"/>
              <a:t>działania</a:t>
            </a:r>
            <a:r>
              <a:rPr lang="pl-PL" dirty="0"/>
              <a:t>, by uczestniczyć w różnych aspektach życia na takich samych zasadach jak inni ludzie.</a:t>
            </a:r>
          </a:p>
        </p:txBody>
      </p:sp>
      <p:sp>
        <p:nvSpPr>
          <p:cNvPr id="4" name="Symbol zastępczy numeru slajdu 3">
            <a:extLst>
              <a:ext uri="{FF2B5EF4-FFF2-40B4-BE49-F238E27FC236}">
                <a16:creationId xmlns="" xmlns:a16="http://schemas.microsoft.com/office/drawing/2014/main" id="{215796CA-CDFA-0E14-7BC0-190E483DEA32}"/>
              </a:ext>
            </a:extLst>
          </p:cNvPr>
          <p:cNvSpPr>
            <a:spLocks noGrp="1"/>
          </p:cNvSpPr>
          <p:nvPr>
            <p:ph type="sldNum" sz="quarter" idx="12"/>
          </p:nvPr>
        </p:nvSpPr>
        <p:spPr/>
        <p:txBody>
          <a:bodyPr/>
          <a:lstStyle/>
          <a:p>
            <a:fld id="{4AE5AEEE-8C2A-4BFF-9716-A4E3D006102C}" type="slidenum">
              <a:rPr lang="pl-PL" smtClean="0"/>
              <a:t>3</a:t>
            </a:fld>
            <a:endParaRPr lang="pl-PL"/>
          </a:p>
        </p:txBody>
      </p:sp>
      <p:pic>
        <p:nvPicPr>
          <p:cNvPr id="8" name="Obraz 7" descr="Ilustracja. Od lewej: szeroko otwarte drzwi, mężczyzna na wózku siedzący przy biurku naprzeciwko urzędniczki. Biurko jest dostosowane do wygodnej rozmowy dla obojga osób, drzwi posiadają odpowiednią szerokość aby można było wygodnie przez nie przejechać wózkiem.">
            <a:extLst>
              <a:ext uri="{FF2B5EF4-FFF2-40B4-BE49-F238E27FC236}">
                <a16:creationId xmlns="" xmlns:a16="http://schemas.microsoft.com/office/drawing/2014/main" id="{A3952572-CF3D-9FD6-1AEA-E99C3D3B4866}"/>
              </a:ext>
            </a:extLst>
          </p:cNvPr>
          <p:cNvPicPr>
            <a:picLocks noChangeAspect="1"/>
          </p:cNvPicPr>
          <p:nvPr/>
        </p:nvPicPr>
        <p:blipFill>
          <a:blip r:embed="rId3"/>
          <a:stretch>
            <a:fillRect/>
          </a:stretch>
        </p:blipFill>
        <p:spPr>
          <a:xfrm>
            <a:off x="6491605" y="2275964"/>
            <a:ext cx="5170292" cy="3210438"/>
          </a:xfrm>
          <a:prstGeom prst="rect">
            <a:avLst/>
          </a:prstGeom>
        </p:spPr>
      </p:pic>
    </p:spTree>
    <p:extLst>
      <p:ext uri="{BB962C8B-B14F-4D97-AF65-F5344CB8AC3E}">
        <p14:creationId xmlns:p14="http://schemas.microsoft.com/office/powerpoint/2010/main" val="1236373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25B8761-86B9-4FFE-B246-92450065B6AF}"/>
              </a:ext>
            </a:extLst>
          </p:cNvPr>
          <p:cNvSpPr>
            <a:spLocks noGrp="1"/>
          </p:cNvSpPr>
          <p:nvPr>
            <p:ph type="title"/>
          </p:nvPr>
        </p:nvSpPr>
        <p:spPr>
          <a:xfrm>
            <a:off x="584200" y="365125"/>
            <a:ext cx="11104418" cy="1360198"/>
          </a:xfrm>
        </p:spPr>
        <p:txBody>
          <a:bodyPr>
            <a:normAutofit/>
          </a:bodyPr>
          <a:lstStyle/>
          <a:p>
            <a:r>
              <a:rPr lang="pl-PL" sz="4000" b="1" dirty="0"/>
              <a:t>Doświadczenia Śląskiego Związku Gmin i Powiatów </a:t>
            </a:r>
            <a:br>
              <a:rPr lang="pl-PL" sz="4000" b="1" dirty="0"/>
            </a:br>
            <a:r>
              <a:rPr lang="pl-PL" sz="4000" b="1" dirty="0"/>
              <a:t>w sieciowaniu</a:t>
            </a:r>
          </a:p>
        </p:txBody>
      </p:sp>
      <p:sp>
        <p:nvSpPr>
          <p:cNvPr id="3" name="Symbol zastępczy zawartości 2">
            <a:extLst>
              <a:ext uri="{FF2B5EF4-FFF2-40B4-BE49-F238E27FC236}">
                <a16:creationId xmlns="" xmlns:a16="http://schemas.microsoft.com/office/drawing/2014/main" id="{567F03F3-5F06-4A21-9762-04BBDBEA4319}"/>
              </a:ext>
            </a:extLst>
          </p:cNvPr>
          <p:cNvSpPr>
            <a:spLocks noGrp="1"/>
          </p:cNvSpPr>
          <p:nvPr>
            <p:ph idx="1"/>
          </p:nvPr>
        </p:nvSpPr>
        <p:spPr>
          <a:xfrm>
            <a:off x="838200" y="2527761"/>
            <a:ext cx="7243916" cy="1089498"/>
          </a:xfrm>
        </p:spPr>
        <p:txBody>
          <a:bodyPr/>
          <a:lstStyle/>
          <a:p>
            <a:pPr marL="0" indent="0">
              <a:buNone/>
            </a:pPr>
            <a:r>
              <a:rPr lang="pl-PL" b="1"/>
              <a:t>Poprawa dostępności budynków i usług urzędu</a:t>
            </a:r>
          </a:p>
          <a:p>
            <a:pPr marL="0" indent="0">
              <a:buNone/>
            </a:pPr>
            <a:r>
              <a:rPr lang="pl-PL" b="1"/>
              <a:t>Urząd Miejski w Bielsku-Białej</a:t>
            </a:r>
          </a:p>
          <a:p>
            <a:endParaRPr lang="pl-PL"/>
          </a:p>
        </p:txBody>
      </p:sp>
      <p:sp>
        <p:nvSpPr>
          <p:cNvPr id="6" name="Freeform 8" descr="Piktogram osoby na wózku">
            <a:extLst>
              <a:ext uri="{FF2B5EF4-FFF2-40B4-BE49-F238E27FC236}">
                <a16:creationId xmlns="" xmlns:a16="http://schemas.microsoft.com/office/drawing/2014/main" id="{31CF5477-714D-D9F4-25D3-B3F1C7986A85}"/>
              </a:ext>
            </a:extLst>
          </p:cNvPr>
          <p:cNvSpPr/>
          <p:nvPr/>
        </p:nvSpPr>
        <p:spPr>
          <a:xfrm>
            <a:off x="1035128" y="4718932"/>
            <a:ext cx="700560" cy="896760"/>
          </a:xfrm>
          <a:custGeom>
            <a:avLst/>
            <a:gdLst>
              <a:gd name="textAreaLeft" fmla="*/ 0 w 700560"/>
              <a:gd name="textAreaRight" fmla="*/ 700920 w 700560"/>
              <a:gd name="textAreaTop" fmla="*/ 0 h 896760"/>
              <a:gd name="textAreaBottom" fmla="*/ 897120 h 896760"/>
            </a:gdLst>
            <a:ahLst/>
            <a:cxnLst/>
            <a:rect l="textAreaLeft" t="textAreaTop" r="textAreaRight" b="textAreaBottom"/>
            <a:pathLst>
              <a:path w="1051230" h="1345574">
                <a:moveTo>
                  <a:pt x="0" y="0"/>
                </a:moveTo>
                <a:lnTo>
                  <a:pt x="1051230" y="0"/>
                </a:lnTo>
                <a:lnTo>
                  <a:pt x="1051230" y="1345574"/>
                </a:lnTo>
                <a:lnTo>
                  <a:pt x="0" y="134557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7" name="Freeform 9" descr="Piktogram osoby niewidomej">
            <a:extLst>
              <a:ext uri="{FF2B5EF4-FFF2-40B4-BE49-F238E27FC236}">
                <a16:creationId xmlns="" xmlns:a16="http://schemas.microsoft.com/office/drawing/2014/main" id="{11806EDE-C974-9851-88F3-77D3D81CA68E}"/>
              </a:ext>
            </a:extLst>
          </p:cNvPr>
          <p:cNvSpPr/>
          <p:nvPr/>
        </p:nvSpPr>
        <p:spPr>
          <a:xfrm>
            <a:off x="2372156" y="4718932"/>
            <a:ext cx="832680" cy="896760"/>
          </a:xfrm>
          <a:custGeom>
            <a:avLst/>
            <a:gdLst>
              <a:gd name="textAreaLeft" fmla="*/ 0 w 832680"/>
              <a:gd name="textAreaRight" fmla="*/ 833040 w 832680"/>
              <a:gd name="textAreaTop" fmla="*/ 0 h 896760"/>
              <a:gd name="textAreaBottom" fmla="*/ 897120 h 896760"/>
            </a:gdLst>
            <a:ahLst/>
            <a:cxnLst/>
            <a:rect l="textAreaLeft" t="textAreaTop" r="textAreaRight" b="textAreaBottom"/>
            <a:pathLst>
              <a:path w="1249702" h="1345574">
                <a:moveTo>
                  <a:pt x="0" y="0"/>
                </a:moveTo>
                <a:lnTo>
                  <a:pt x="1249702" y="0"/>
                </a:lnTo>
                <a:lnTo>
                  <a:pt x="1249702" y="1345574"/>
                </a:lnTo>
                <a:lnTo>
                  <a:pt x="0" y="1345574"/>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8" name="Freeform 10" descr="piktogram pętli indukcyjnej">
            <a:extLst>
              <a:ext uri="{FF2B5EF4-FFF2-40B4-BE49-F238E27FC236}">
                <a16:creationId xmlns="" xmlns:a16="http://schemas.microsoft.com/office/drawing/2014/main" id="{67ADB8F6-8797-5F67-8ACE-EFA0DD5F359F}"/>
              </a:ext>
            </a:extLst>
          </p:cNvPr>
          <p:cNvSpPr/>
          <p:nvPr/>
        </p:nvSpPr>
        <p:spPr>
          <a:xfrm>
            <a:off x="3979940" y="4718932"/>
            <a:ext cx="697680" cy="919800"/>
          </a:xfrm>
          <a:custGeom>
            <a:avLst/>
            <a:gdLst>
              <a:gd name="textAreaLeft" fmla="*/ 0 w 697680"/>
              <a:gd name="textAreaRight" fmla="*/ 698040 w 697680"/>
              <a:gd name="textAreaTop" fmla="*/ 0 h 919800"/>
              <a:gd name="textAreaBottom" fmla="*/ 920160 h 919800"/>
            </a:gdLst>
            <a:ahLst/>
            <a:cxnLst/>
            <a:rect l="textAreaLeft" t="textAreaTop" r="textAreaRight" b="textAreaBottom"/>
            <a:pathLst>
              <a:path w="1047082" h="1380009">
                <a:moveTo>
                  <a:pt x="0" y="0"/>
                </a:moveTo>
                <a:lnTo>
                  <a:pt x="1047082" y="0"/>
                </a:lnTo>
                <a:lnTo>
                  <a:pt x="1047082" y="1380009"/>
                </a:lnTo>
                <a:lnTo>
                  <a:pt x="0" y="1380009"/>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9" name="Freeform 11" descr="piktogram osoby z laską">
            <a:extLst>
              <a:ext uri="{FF2B5EF4-FFF2-40B4-BE49-F238E27FC236}">
                <a16:creationId xmlns="" xmlns:a16="http://schemas.microsoft.com/office/drawing/2014/main" id="{65953205-8754-0B4F-0D3F-4EA3A2E87402}"/>
              </a:ext>
            </a:extLst>
          </p:cNvPr>
          <p:cNvSpPr/>
          <p:nvPr/>
        </p:nvSpPr>
        <p:spPr>
          <a:xfrm>
            <a:off x="5573280" y="4718932"/>
            <a:ext cx="464760" cy="973440"/>
          </a:xfrm>
          <a:custGeom>
            <a:avLst/>
            <a:gdLst>
              <a:gd name="textAreaLeft" fmla="*/ 0 w 464760"/>
              <a:gd name="textAreaRight" fmla="*/ 465120 w 464760"/>
              <a:gd name="textAreaTop" fmla="*/ 0 h 973440"/>
              <a:gd name="textAreaBottom" fmla="*/ 973800 h 973440"/>
            </a:gdLst>
            <a:ahLst/>
            <a:cxnLst/>
            <a:rect l="textAreaLeft" t="textAreaTop" r="textAreaRight" b="textAreaBottom"/>
            <a:pathLst>
              <a:path w="697559" h="1460857">
                <a:moveTo>
                  <a:pt x="0" y="0"/>
                </a:moveTo>
                <a:lnTo>
                  <a:pt x="697559" y="0"/>
                </a:lnTo>
                <a:lnTo>
                  <a:pt x="697559" y="1460857"/>
                </a:lnTo>
                <a:lnTo>
                  <a:pt x="0" y="1460857"/>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Freeform 7" descr="Zarys Ratusza siedziby Urzędu Miejskiego w Bielsku - Białej">
            <a:extLst>
              <a:ext uri="{FF2B5EF4-FFF2-40B4-BE49-F238E27FC236}">
                <a16:creationId xmlns="" xmlns:a16="http://schemas.microsoft.com/office/drawing/2014/main" id="{3DE04C01-76FC-B811-BB62-F262A9C824DB}"/>
              </a:ext>
            </a:extLst>
          </p:cNvPr>
          <p:cNvSpPr/>
          <p:nvPr/>
        </p:nvSpPr>
        <p:spPr>
          <a:xfrm>
            <a:off x="7514382" y="1501487"/>
            <a:ext cx="4287248" cy="4658013"/>
          </a:xfrm>
          <a:custGeom>
            <a:avLst/>
            <a:gdLst>
              <a:gd name="textAreaLeft" fmla="*/ 0 w 5329440"/>
              <a:gd name="textAreaRight" fmla="*/ 5329800 w 5329440"/>
              <a:gd name="textAreaTop" fmla="*/ 0 h 6475320"/>
              <a:gd name="textAreaBottom" fmla="*/ 6475680 h 6475320"/>
            </a:gdLst>
            <a:ahLst/>
            <a:cxnLst/>
            <a:rect l="textAreaLeft" t="textAreaTop" r="textAreaRight" b="textAreaBottom"/>
            <a:pathLst>
              <a:path w="7656612" h="10208816">
                <a:moveTo>
                  <a:pt x="0" y="0"/>
                </a:moveTo>
                <a:lnTo>
                  <a:pt x="7656612" y="0"/>
                </a:lnTo>
                <a:lnTo>
                  <a:pt x="7656612" y="10208816"/>
                </a:lnTo>
                <a:lnTo>
                  <a:pt x="0" y="10208816"/>
                </a:lnTo>
                <a:lnTo>
                  <a:pt x="0" y="0"/>
                </a:lnTo>
                <a:close/>
              </a:path>
            </a:pathLst>
          </a:custGeom>
          <a:blipFill rotWithShape="0">
            <a:blip r:embed="rId7">
              <a:grayscl/>
            </a:blip>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4" name="Symbol zastępczy numeru slajdu 3">
            <a:extLst>
              <a:ext uri="{FF2B5EF4-FFF2-40B4-BE49-F238E27FC236}">
                <a16:creationId xmlns="" xmlns:a16="http://schemas.microsoft.com/office/drawing/2014/main" id="{9B21189B-738D-94FC-988B-19E9EAB4AC46}"/>
              </a:ext>
            </a:extLst>
          </p:cNvPr>
          <p:cNvSpPr>
            <a:spLocks noGrp="1"/>
          </p:cNvSpPr>
          <p:nvPr>
            <p:ph type="sldNum" sz="quarter" idx="12"/>
          </p:nvPr>
        </p:nvSpPr>
        <p:spPr/>
        <p:txBody>
          <a:bodyPr/>
          <a:lstStyle/>
          <a:p>
            <a:fld id="{4AE5AEEE-8C2A-4BFF-9716-A4E3D006102C}" type="slidenum">
              <a:rPr lang="pl-PL" smtClean="0"/>
              <a:t>30</a:t>
            </a:fld>
            <a:endParaRPr lang="pl-PL"/>
          </a:p>
        </p:txBody>
      </p:sp>
    </p:spTree>
    <p:extLst>
      <p:ext uri="{BB962C8B-B14F-4D97-AF65-F5344CB8AC3E}">
        <p14:creationId xmlns:p14="http://schemas.microsoft.com/office/powerpoint/2010/main" val="3966622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B1001C3-3446-445E-BD53-C1EBBD5778B4}"/>
              </a:ext>
            </a:extLst>
          </p:cNvPr>
          <p:cNvSpPr>
            <a:spLocks noGrp="1"/>
          </p:cNvSpPr>
          <p:nvPr>
            <p:ph type="title"/>
          </p:nvPr>
        </p:nvSpPr>
        <p:spPr/>
        <p:txBody>
          <a:bodyPr>
            <a:normAutofit/>
          </a:bodyPr>
          <a:lstStyle/>
          <a:p>
            <a:r>
              <a:rPr lang="pl-PL" b="1"/>
              <a:t>Budynki Urzędu Miejskiego w Bielsku-Białej</a:t>
            </a:r>
          </a:p>
        </p:txBody>
      </p:sp>
      <p:pic>
        <p:nvPicPr>
          <p:cNvPr id="6" name="Picture 2" descr="Plac Ratuszowy w Bielsku-Białej - Portal Turystyki Aktywnej">
            <a:extLst>
              <a:ext uri="{FF2B5EF4-FFF2-40B4-BE49-F238E27FC236}">
                <a16:creationId xmlns="" xmlns:a16="http://schemas.microsoft.com/office/drawing/2014/main" id="{7FB5D31C-09CD-D5F4-715D-2DADFCA68A8D}"/>
              </a:ext>
            </a:extLst>
          </p:cNvPr>
          <p:cNvPicPr/>
          <p:nvPr/>
        </p:nvPicPr>
        <p:blipFill>
          <a:blip r:embed="rId3"/>
          <a:stretch/>
        </p:blipFill>
        <p:spPr>
          <a:xfrm>
            <a:off x="322560" y="1532973"/>
            <a:ext cx="3732120" cy="2493720"/>
          </a:xfrm>
          <a:prstGeom prst="rect">
            <a:avLst/>
          </a:prstGeom>
          <a:ln w="0">
            <a:noFill/>
          </a:ln>
        </p:spPr>
      </p:pic>
      <p:pic>
        <p:nvPicPr>
          <p:cNvPr id="7" name="Picture 4" descr="Wydział Komunikacji Miasta Bielsko-Biała - WydzialyKomunikacji.pl">
            <a:extLst>
              <a:ext uri="{FF2B5EF4-FFF2-40B4-BE49-F238E27FC236}">
                <a16:creationId xmlns="" xmlns:a16="http://schemas.microsoft.com/office/drawing/2014/main" id="{BC4DC580-DE6E-3BAB-8D8C-AC55033C7E62}"/>
              </a:ext>
            </a:extLst>
          </p:cNvPr>
          <p:cNvPicPr/>
          <p:nvPr/>
        </p:nvPicPr>
        <p:blipFill>
          <a:blip r:embed="rId4"/>
          <a:stretch/>
        </p:blipFill>
        <p:spPr>
          <a:xfrm>
            <a:off x="4218420" y="1532973"/>
            <a:ext cx="3755160" cy="2493720"/>
          </a:xfrm>
          <a:prstGeom prst="rect">
            <a:avLst/>
          </a:prstGeom>
          <a:ln w="0">
            <a:noFill/>
          </a:ln>
        </p:spPr>
      </p:pic>
      <p:pic>
        <p:nvPicPr>
          <p:cNvPr id="8" name="Picture 12" descr="Przebudowa i adaptacja budynków przy ul. Romana Dmowskiego 6 na ...">
            <a:extLst>
              <a:ext uri="{FF2B5EF4-FFF2-40B4-BE49-F238E27FC236}">
                <a16:creationId xmlns="" xmlns:a16="http://schemas.microsoft.com/office/drawing/2014/main" id="{37B8B3D7-3EBF-6C52-5C19-4833B2AFBB8A}"/>
              </a:ext>
            </a:extLst>
          </p:cNvPr>
          <p:cNvPicPr/>
          <p:nvPr/>
        </p:nvPicPr>
        <p:blipFill>
          <a:blip r:embed="rId5"/>
          <a:stretch/>
        </p:blipFill>
        <p:spPr>
          <a:xfrm>
            <a:off x="8137320" y="1532973"/>
            <a:ext cx="3740400" cy="2493720"/>
          </a:xfrm>
          <a:prstGeom prst="rect">
            <a:avLst/>
          </a:prstGeom>
          <a:ln w="0">
            <a:noFill/>
          </a:ln>
        </p:spPr>
      </p:pic>
      <p:pic>
        <p:nvPicPr>
          <p:cNvPr id="9" name="Picture 8" descr="Galeria zdjęć Bielsko-Biała - Kamienica Alojzy Gwoździowskiej 1903 r ...">
            <a:extLst>
              <a:ext uri="{FF2B5EF4-FFF2-40B4-BE49-F238E27FC236}">
                <a16:creationId xmlns="" xmlns:a16="http://schemas.microsoft.com/office/drawing/2014/main" id="{B130CC06-DB76-FDB8-D5A6-87693C7BEC0B}"/>
              </a:ext>
            </a:extLst>
          </p:cNvPr>
          <p:cNvPicPr/>
          <p:nvPr/>
        </p:nvPicPr>
        <p:blipFill>
          <a:blip r:embed="rId6"/>
          <a:stretch/>
        </p:blipFill>
        <p:spPr>
          <a:xfrm>
            <a:off x="466938" y="4248984"/>
            <a:ext cx="3344760" cy="2240640"/>
          </a:xfrm>
          <a:prstGeom prst="rect">
            <a:avLst/>
          </a:prstGeom>
          <a:ln w="0">
            <a:noFill/>
          </a:ln>
        </p:spPr>
      </p:pic>
      <p:pic>
        <p:nvPicPr>
          <p:cNvPr id="10" name="Picture 10" descr="Urząd Miejski przeprowadza się do nowego obiektu. Przebudowa kosztowała ...">
            <a:extLst>
              <a:ext uri="{FF2B5EF4-FFF2-40B4-BE49-F238E27FC236}">
                <a16:creationId xmlns="" xmlns:a16="http://schemas.microsoft.com/office/drawing/2014/main" id="{9BDAE6DA-F9FE-10AA-AA6B-C8F0F5497DA7}"/>
              </a:ext>
            </a:extLst>
          </p:cNvPr>
          <p:cNvPicPr/>
          <p:nvPr/>
        </p:nvPicPr>
        <p:blipFill>
          <a:blip r:embed="rId7"/>
          <a:stretch/>
        </p:blipFill>
        <p:spPr>
          <a:xfrm>
            <a:off x="4338111" y="4248984"/>
            <a:ext cx="3325320" cy="2216880"/>
          </a:xfrm>
          <a:prstGeom prst="rect">
            <a:avLst/>
          </a:prstGeom>
          <a:ln w="0">
            <a:noFill/>
          </a:ln>
        </p:spPr>
      </p:pic>
      <p:pic>
        <p:nvPicPr>
          <p:cNvPr id="11" name="Picture 14" descr="Centrum Edukacji Ekologicznej Ekosynteza – Edukacja i Ekologia">
            <a:extLst>
              <a:ext uri="{FF2B5EF4-FFF2-40B4-BE49-F238E27FC236}">
                <a16:creationId xmlns="" xmlns:a16="http://schemas.microsoft.com/office/drawing/2014/main" id="{01E343D2-C556-BCA6-2153-6854F13DAA68}"/>
              </a:ext>
            </a:extLst>
          </p:cNvPr>
          <p:cNvPicPr/>
          <p:nvPr/>
        </p:nvPicPr>
        <p:blipFill>
          <a:blip r:embed="rId8"/>
          <a:stretch/>
        </p:blipFill>
        <p:spPr>
          <a:xfrm>
            <a:off x="7663431" y="4631304"/>
            <a:ext cx="4284000" cy="1476000"/>
          </a:xfrm>
          <a:prstGeom prst="rect">
            <a:avLst/>
          </a:prstGeom>
          <a:ln w="0">
            <a:noFill/>
          </a:ln>
        </p:spPr>
      </p:pic>
      <p:sp>
        <p:nvSpPr>
          <p:cNvPr id="3" name="Symbol zastępczy numeru slajdu 2">
            <a:extLst>
              <a:ext uri="{FF2B5EF4-FFF2-40B4-BE49-F238E27FC236}">
                <a16:creationId xmlns="" xmlns:a16="http://schemas.microsoft.com/office/drawing/2014/main" id="{F9C2523E-F577-53F1-5B86-8A1CB4DC04FA}"/>
              </a:ext>
            </a:extLst>
          </p:cNvPr>
          <p:cNvSpPr>
            <a:spLocks noGrp="1"/>
          </p:cNvSpPr>
          <p:nvPr>
            <p:ph type="sldNum" sz="quarter" idx="12"/>
          </p:nvPr>
        </p:nvSpPr>
        <p:spPr/>
        <p:txBody>
          <a:bodyPr/>
          <a:lstStyle/>
          <a:p>
            <a:fld id="{4AE5AEEE-8C2A-4BFF-9716-A4E3D006102C}" type="slidenum">
              <a:rPr lang="pl-PL" smtClean="0"/>
              <a:t>31</a:t>
            </a:fld>
            <a:endParaRPr lang="pl-PL"/>
          </a:p>
        </p:txBody>
      </p:sp>
    </p:spTree>
    <p:extLst>
      <p:ext uri="{BB962C8B-B14F-4D97-AF65-F5344CB8AC3E}">
        <p14:creationId xmlns:p14="http://schemas.microsoft.com/office/powerpoint/2010/main" val="2650866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A3BD658-2444-4750-A141-116B1700196E}"/>
              </a:ext>
            </a:extLst>
          </p:cNvPr>
          <p:cNvSpPr>
            <a:spLocks noGrp="1"/>
          </p:cNvSpPr>
          <p:nvPr>
            <p:ph type="title"/>
          </p:nvPr>
        </p:nvSpPr>
        <p:spPr>
          <a:xfrm>
            <a:off x="428267" y="314356"/>
            <a:ext cx="10515600" cy="1325563"/>
          </a:xfrm>
        </p:spPr>
        <p:txBody>
          <a:bodyPr/>
          <a:lstStyle/>
          <a:p>
            <a:r>
              <a:rPr lang="pl-PL" b="1"/>
              <a:t>Dostosowanie urzędu do świadczenia usług osobom ze szczególnymi potrzebami</a:t>
            </a:r>
          </a:p>
        </p:txBody>
      </p:sp>
      <p:sp>
        <p:nvSpPr>
          <p:cNvPr id="6" name="Freeform 8" descr="Zdjęcie wejścia do budynku Urzędu">
            <a:extLst>
              <a:ext uri="{FF2B5EF4-FFF2-40B4-BE49-F238E27FC236}">
                <a16:creationId xmlns="" xmlns:a16="http://schemas.microsoft.com/office/drawing/2014/main" id="{7D68AA67-A993-F1E8-9276-E325D60E0B41}"/>
              </a:ext>
            </a:extLst>
          </p:cNvPr>
          <p:cNvSpPr/>
          <p:nvPr/>
        </p:nvSpPr>
        <p:spPr>
          <a:xfrm>
            <a:off x="257267" y="1817271"/>
            <a:ext cx="1864440" cy="3270600"/>
          </a:xfrm>
          <a:custGeom>
            <a:avLst/>
            <a:gdLst>
              <a:gd name="textAreaLeft" fmla="*/ 0 w 1864440"/>
              <a:gd name="textAreaRight" fmla="*/ 1864800 w 1864440"/>
              <a:gd name="textAreaTop" fmla="*/ 0 h 3270600"/>
              <a:gd name="textAreaBottom" fmla="*/ 3270960 h 3270600"/>
            </a:gdLst>
            <a:ahLst/>
            <a:cxnLst/>
            <a:rect l="textAreaLeft" t="textAreaTop" r="textAreaRight" b="textAreaBottom"/>
            <a:pathLst>
              <a:path w="2896146" h="6273241">
                <a:moveTo>
                  <a:pt x="0" y="0"/>
                </a:moveTo>
                <a:lnTo>
                  <a:pt x="2896146" y="0"/>
                </a:lnTo>
                <a:lnTo>
                  <a:pt x="2896146" y="6273240"/>
                </a:lnTo>
                <a:lnTo>
                  <a:pt x="0" y="627324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pic>
        <p:nvPicPr>
          <p:cNvPr id="7" name="Obraz 18" descr="Obraz zawierający tekst, pies, Czcionka, plakat">
            <a:extLst>
              <a:ext uri="{FF2B5EF4-FFF2-40B4-BE49-F238E27FC236}">
                <a16:creationId xmlns="" xmlns:a16="http://schemas.microsoft.com/office/drawing/2014/main" id="{126025CA-F547-5846-C6A2-E4B159A1CDB6}"/>
              </a:ext>
            </a:extLst>
          </p:cNvPr>
          <p:cNvPicPr/>
          <p:nvPr/>
        </p:nvPicPr>
        <p:blipFill>
          <a:blip r:embed="rId4"/>
          <a:stretch/>
        </p:blipFill>
        <p:spPr>
          <a:xfrm>
            <a:off x="2734604" y="2183862"/>
            <a:ext cx="1153800" cy="9835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Freeform 7" descr="Wejście do budynku. Zdjęcie podjazdu i schodów oznaczonych żółto-czarną taśmą">
            <a:extLst>
              <a:ext uri="{FF2B5EF4-FFF2-40B4-BE49-F238E27FC236}">
                <a16:creationId xmlns="" xmlns:a16="http://schemas.microsoft.com/office/drawing/2014/main" id="{DD11914A-A7B0-3056-18E0-328335F58263}"/>
              </a:ext>
            </a:extLst>
          </p:cNvPr>
          <p:cNvSpPr/>
          <p:nvPr/>
        </p:nvSpPr>
        <p:spPr>
          <a:xfrm>
            <a:off x="4729512" y="1890557"/>
            <a:ext cx="3148560" cy="1945800"/>
          </a:xfrm>
          <a:custGeom>
            <a:avLst/>
            <a:gdLst>
              <a:gd name="textAreaLeft" fmla="*/ 0 w 3148560"/>
              <a:gd name="textAreaRight" fmla="*/ 3148920 w 3148560"/>
              <a:gd name="textAreaTop" fmla="*/ 0 h 1945800"/>
              <a:gd name="textAreaBottom" fmla="*/ 1946160 h 1945800"/>
            </a:gdLst>
            <a:ahLst/>
            <a:cxnLst/>
            <a:rect l="textAreaLeft" t="textAreaTop" r="textAreaRight" b="textAreaBottom"/>
            <a:pathLst>
              <a:path w="6021290" h="2779829">
                <a:moveTo>
                  <a:pt x="0" y="0"/>
                </a:moveTo>
                <a:lnTo>
                  <a:pt x="6021290" y="0"/>
                </a:lnTo>
                <a:lnTo>
                  <a:pt x="6021290" y="2779829"/>
                </a:lnTo>
                <a:lnTo>
                  <a:pt x="0" y="2779829"/>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9" name="Freeform 8" descr="Zdjęcie pętli indukcyjnej na blacie stanowiska obsługi klienta">
            <a:extLst>
              <a:ext uri="{FF2B5EF4-FFF2-40B4-BE49-F238E27FC236}">
                <a16:creationId xmlns="" xmlns:a16="http://schemas.microsoft.com/office/drawing/2014/main" id="{58B68D75-15AE-DCB8-6FAF-D677AF36823D}"/>
              </a:ext>
            </a:extLst>
          </p:cNvPr>
          <p:cNvSpPr/>
          <p:nvPr/>
        </p:nvSpPr>
        <p:spPr>
          <a:xfrm>
            <a:off x="8719181" y="1890557"/>
            <a:ext cx="2945880" cy="1778400"/>
          </a:xfrm>
          <a:custGeom>
            <a:avLst/>
            <a:gdLst>
              <a:gd name="textAreaLeft" fmla="*/ 0 w 2945880"/>
              <a:gd name="textAreaRight" fmla="*/ 2946240 w 2945880"/>
              <a:gd name="textAreaTop" fmla="*/ 0 h 1778400"/>
              <a:gd name="textAreaBottom" fmla="*/ 1778760 h 1778400"/>
            </a:gdLst>
            <a:ahLst/>
            <a:cxnLst/>
            <a:rect l="textAreaLeft" t="textAreaTop" r="textAreaRight" b="textAreaBottom"/>
            <a:pathLst>
              <a:path w="6214532" h="2869042">
                <a:moveTo>
                  <a:pt x="0" y="0"/>
                </a:moveTo>
                <a:lnTo>
                  <a:pt x="6214532" y="0"/>
                </a:lnTo>
                <a:lnTo>
                  <a:pt x="6214532" y="2869042"/>
                </a:lnTo>
                <a:lnTo>
                  <a:pt x="0" y="2869042"/>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11" name="Freeform 5" descr="Zdjęcie klamki i znajdującą się nad nią tabliczką z napisem - alfabet Braille’a ">
            <a:extLst>
              <a:ext uri="{FF2B5EF4-FFF2-40B4-BE49-F238E27FC236}">
                <a16:creationId xmlns="" xmlns:a16="http://schemas.microsoft.com/office/drawing/2014/main" id="{4865F8C0-E0C6-AF39-68BC-B1605FBFC54F}"/>
              </a:ext>
            </a:extLst>
          </p:cNvPr>
          <p:cNvSpPr/>
          <p:nvPr/>
        </p:nvSpPr>
        <p:spPr>
          <a:xfrm>
            <a:off x="2393437" y="3918688"/>
            <a:ext cx="1943640" cy="2687760"/>
          </a:xfrm>
          <a:custGeom>
            <a:avLst/>
            <a:gdLst>
              <a:gd name="textAreaLeft" fmla="*/ 0 w 1943640"/>
              <a:gd name="textAreaRight" fmla="*/ 1944000 w 1943640"/>
              <a:gd name="textAreaTop" fmla="*/ 0 h 2687760"/>
              <a:gd name="textAreaBottom" fmla="*/ 2688120 h 2687760"/>
            </a:gdLst>
            <a:ahLst/>
            <a:cxnLst/>
            <a:rect l="textAreaLeft" t="textAreaTop" r="textAreaRight" b="textAreaBottom"/>
            <a:pathLst>
              <a:path w="4370703" h="9467227">
                <a:moveTo>
                  <a:pt x="0" y="0"/>
                </a:moveTo>
                <a:lnTo>
                  <a:pt x="4370703" y="0"/>
                </a:lnTo>
                <a:lnTo>
                  <a:pt x="4370703" y="9467226"/>
                </a:lnTo>
                <a:lnTo>
                  <a:pt x="0" y="9467226"/>
                </a:lnTo>
                <a:lnTo>
                  <a:pt x="0" y="0"/>
                </a:lnTo>
                <a:close/>
              </a:path>
            </a:pathLst>
          </a:custGeom>
          <a:blipFill rotWithShape="0">
            <a:blip r:embed="rId7"/>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12" name="Freeform 4" descr="Zdjęcie tabliczki z oznaczeniem numeru pomieszczenia, piktogramem osoby na wózku. Teskt Toaleta dla niepełnosprawnych pod spodem ten sam tekst w alfabecie Braille’a">
            <a:extLst>
              <a:ext uri="{FF2B5EF4-FFF2-40B4-BE49-F238E27FC236}">
                <a16:creationId xmlns="" xmlns:a16="http://schemas.microsoft.com/office/drawing/2014/main" id="{2338E1F7-5276-5668-7B2A-BAC25C332459}"/>
              </a:ext>
            </a:extLst>
          </p:cNvPr>
          <p:cNvSpPr/>
          <p:nvPr/>
        </p:nvSpPr>
        <p:spPr>
          <a:xfrm>
            <a:off x="6096000" y="4194620"/>
            <a:ext cx="2783520" cy="2179440"/>
          </a:xfrm>
          <a:custGeom>
            <a:avLst/>
            <a:gdLst>
              <a:gd name="textAreaLeft" fmla="*/ 0 w 2783520"/>
              <a:gd name="textAreaRight" fmla="*/ 2783880 w 2783520"/>
              <a:gd name="textAreaTop" fmla="*/ 0 h 2179440"/>
              <a:gd name="textAreaBottom" fmla="*/ 2179800 h 2179440"/>
            </a:gdLst>
            <a:ahLst/>
            <a:cxnLst/>
            <a:rect l="textAreaLeft" t="textAreaTop" r="textAreaRight" b="textAreaBottom"/>
            <a:pathLst>
              <a:path w="7064013" h="5599523">
                <a:moveTo>
                  <a:pt x="0" y="0"/>
                </a:moveTo>
                <a:lnTo>
                  <a:pt x="7064013" y="0"/>
                </a:lnTo>
                <a:lnTo>
                  <a:pt x="7064013" y="5599522"/>
                </a:lnTo>
                <a:lnTo>
                  <a:pt x="0" y="5599522"/>
                </a:lnTo>
                <a:lnTo>
                  <a:pt x="0" y="0"/>
                </a:lnTo>
                <a:close/>
              </a:path>
            </a:pathLst>
          </a:custGeom>
          <a:blipFill rotWithShape="0">
            <a:blip r:embed="rId8"/>
            <a:srcRect/>
            <a:stretch/>
          </a:blipFill>
          <a:ln w="0">
            <a:noFill/>
          </a:ln>
        </p:spPr>
        <p:style>
          <a:lnRef idx="0">
            <a:scrgbClr r="0" g="0" b="0"/>
          </a:lnRef>
          <a:fillRef idx="0">
            <a:scrgbClr r="0" g="0" b="0"/>
          </a:fillRef>
          <a:effectRef idx="0">
            <a:scrgbClr r="0" g="0" b="0"/>
          </a:effectRef>
          <a:fontRef idx="minor"/>
        </p:style>
        <p:txBody>
          <a:bodyPr/>
          <a:lstStyle/>
          <a:p>
            <a:endParaRPr lang="pl-PL"/>
          </a:p>
        </p:txBody>
      </p:sp>
      <p:pic>
        <p:nvPicPr>
          <p:cNvPr id="15" name="Obraz 11" descr="Zdjęcie przewijaka w pomieszczeniu sanitarnym">
            <a:extLst>
              <a:ext uri="{FF2B5EF4-FFF2-40B4-BE49-F238E27FC236}">
                <a16:creationId xmlns="" xmlns:a16="http://schemas.microsoft.com/office/drawing/2014/main" id="{7BF48A46-0307-8936-126D-9FBDD9228D75}"/>
              </a:ext>
            </a:extLst>
          </p:cNvPr>
          <p:cNvPicPr/>
          <p:nvPr/>
        </p:nvPicPr>
        <p:blipFill>
          <a:blip r:embed="rId9"/>
          <a:stretch/>
        </p:blipFill>
        <p:spPr>
          <a:xfrm>
            <a:off x="9899293" y="4194620"/>
            <a:ext cx="1512720" cy="1919520"/>
          </a:xfrm>
          <a:prstGeom prst="rect">
            <a:avLst/>
          </a:prstGeom>
          <a:ln w="0">
            <a:noFill/>
          </a:ln>
        </p:spPr>
      </p:pic>
      <p:sp>
        <p:nvSpPr>
          <p:cNvPr id="3" name="Symbol zastępczy numeru slajdu 2">
            <a:extLst>
              <a:ext uri="{FF2B5EF4-FFF2-40B4-BE49-F238E27FC236}">
                <a16:creationId xmlns="" xmlns:a16="http://schemas.microsoft.com/office/drawing/2014/main" id="{814296DA-F031-26DC-0B23-BD9740C44D7A}"/>
              </a:ext>
            </a:extLst>
          </p:cNvPr>
          <p:cNvSpPr>
            <a:spLocks noGrp="1"/>
          </p:cNvSpPr>
          <p:nvPr>
            <p:ph type="sldNum" sz="quarter" idx="12"/>
          </p:nvPr>
        </p:nvSpPr>
        <p:spPr/>
        <p:txBody>
          <a:bodyPr/>
          <a:lstStyle/>
          <a:p>
            <a:fld id="{4AE5AEEE-8C2A-4BFF-9716-A4E3D006102C}" type="slidenum">
              <a:rPr lang="pl-PL" smtClean="0"/>
              <a:t>32</a:t>
            </a:fld>
            <a:endParaRPr lang="pl-PL"/>
          </a:p>
        </p:txBody>
      </p:sp>
    </p:spTree>
    <p:extLst>
      <p:ext uri="{BB962C8B-B14F-4D97-AF65-F5344CB8AC3E}">
        <p14:creationId xmlns:p14="http://schemas.microsoft.com/office/powerpoint/2010/main" val="293176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5995FBD-3D5A-4D9B-93FD-38E70268C8D6}"/>
              </a:ext>
            </a:extLst>
          </p:cNvPr>
          <p:cNvSpPr>
            <a:spLocks noGrp="1"/>
          </p:cNvSpPr>
          <p:nvPr>
            <p:ph type="title"/>
          </p:nvPr>
        </p:nvSpPr>
        <p:spPr/>
        <p:txBody>
          <a:bodyPr/>
          <a:lstStyle/>
          <a:p>
            <a:r>
              <a:rPr lang="pl-PL" b="1"/>
              <a:t>ToTuPoint, opis znacznika i wygląd aplikacji</a:t>
            </a:r>
          </a:p>
        </p:txBody>
      </p:sp>
      <p:sp>
        <p:nvSpPr>
          <p:cNvPr id="6" name="Freeform 3" descr="Zdjęcie ToTuPointa umieszczonego nad wejściem do budynku urzędu.">
            <a:extLst>
              <a:ext uri="{FF2B5EF4-FFF2-40B4-BE49-F238E27FC236}">
                <a16:creationId xmlns="" xmlns:a16="http://schemas.microsoft.com/office/drawing/2014/main" id="{4C8AB64D-EDA4-FF7A-5F1D-3578315D85A2}"/>
              </a:ext>
            </a:extLst>
          </p:cNvPr>
          <p:cNvSpPr/>
          <p:nvPr/>
        </p:nvSpPr>
        <p:spPr>
          <a:xfrm>
            <a:off x="368849" y="1352435"/>
            <a:ext cx="2542680" cy="5140440"/>
          </a:xfrm>
          <a:custGeom>
            <a:avLst/>
            <a:gdLst>
              <a:gd name="textAreaLeft" fmla="*/ 0 w 2542680"/>
              <a:gd name="textAreaRight" fmla="*/ 2543040 w 2542680"/>
              <a:gd name="textAreaTop" fmla="*/ 0 h 5140440"/>
              <a:gd name="textAreaBottom" fmla="*/ 5140800 h 5140440"/>
            </a:gdLst>
            <a:ahLst/>
            <a:cxnLst/>
            <a:rect l="textAreaLeft" t="textAreaTop" r="textAreaRight" b="textAreaBottom"/>
            <a:pathLst>
              <a:path w="3559894" h="7710963">
                <a:moveTo>
                  <a:pt x="0" y="0"/>
                </a:moveTo>
                <a:lnTo>
                  <a:pt x="3559894" y="0"/>
                </a:lnTo>
                <a:lnTo>
                  <a:pt x="3559894" y="7710963"/>
                </a:lnTo>
                <a:lnTo>
                  <a:pt x="0" y="7710963"/>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8" name="Freeform 4" descr="Zrzut z ekranu. Na nim tekst Szczegółowe dane punktu, nazwa wejście główne, pod spodem w nawiasie Urząd Miejski w Bielsku-Białej Plac Ratuszowy. Pod spodem na szarym tle tekst Edycja ustawień znacznika, pod spodem tekst Opis punktu wyświetlany przez aplikację: Z tego punktu najbliżej jest do ...">
            <a:extLst>
              <a:ext uri="{FF2B5EF4-FFF2-40B4-BE49-F238E27FC236}">
                <a16:creationId xmlns="" xmlns:a16="http://schemas.microsoft.com/office/drawing/2014/main" id="{FC18E536-BBB9-516B-B720-3AA1E733E8B9}"/>
              </a:ext>
            </a:extLst>
          </p:cNvPr>
          <p:cNvSpPr/>
          <p:nvPr/>
        </p:nvSpPr>
        <p:spPr>
          <a:xfrm>
            <a:off x="3553320" y="1523902"/>
            <a:ext cx="2542680" cy="5135760"/>
          </a:xfrm>
          <a:custGeom>
            <a:avLst/>
            <a:gdLst>
              <a:gd name="textAreaLeft" fmla="*/ 0 w 2542680"/>
              <a:gd name="textAreaRight" fmla="*/ 2543040 w 2542680"/>
              <a:gd name="textAreaTop" fmla="*/ 0 h 5135760"/>
              <a:gd name="textAreaBottom" fmla="*/ 5136120 h 5135760"/>
            </a:gdLst>
            <a:ahLst/>
            <a:cxnLst/>
            <a:rect l="textAreaLeft" t="textAreaTop" r="textAreaRight" b="textAreaBottom"/>
            <a:pathLst>
              <a:path w="3555817" h="7704269">
                <a:moveTo>
                  <a:pt x="0" y="0"/>
                </a:moveTo>
                <a:lnTo>
                  <a:pt x="3555817" y="0"/>
                </a:lnTo>
                <a:lnTo>
                  <a:pt x="3555817" y="7704269"/>
                </a:lnTo>
                <a:lnTo>
                  <a:pt x="0" y="770426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9" name="Freeform 5" descr="Zrzut z ekranu. Wygląd aplikacji ToTuPoint">
            <a:extLst>
              <a:ext uri="{FF2B5EF4-FFF2-40B4-BE49-F238E27FC236}">
                <a16:creationId xmlns="" xmlns:a16="http://schemas.microsoft.com/office/drawing/2014/main" id="{11117993-740C-789F-B15A-CA927E1A1DCF}"/>
              </a:ext>
            </a:extLst>
          </p:cNvPr>
          <p:cNvSpPr/>
          <p:nvPr/>
        </p:nvSpPr>
        <p:spPr>
          <a:xfrm>
            <a:off x="6429991" y="1647460"/>
            <a:ext cx="5565600" cy="4560480"/>
          </a:xfrm>
          <a:custGeom>
            <a:avLst/>
            <a:gdLst>
              <a:gd name="textAreaLeft" fmla="*/ 0 w 5565600"/>
              <a:gd name="textAreaRight" fmla="*/ 5565960 w 5565600"/>
              <a:gd name="textAreaTop" fmla="*/ 0 h 4560480"/>
              <a:gd name="textAreaBottom" fmla="*/ 4560840 h 4560480"/>
            </a:gdLst>
            <a:ahLst/>
            <a:cxnLst/>
            <a:rect l="textAreaLeft" t="textAreaTop" r="textAreaRight" b="textAreaBottom"/>
            <a:pathLst>
              <a:path w="8348706" h="6841506">
                <a:moveTo>
                  <a:pt x="0" y="0"/>
                </a:moveTo>
                <a:lnTo>
                  <a:pt x="8348706" y="0"/>
                </a:lnTo>
                <a:lnTo>
                  <a:pt x="8348706" y="6841506"/>
                </a:lnTo>
                <a:lnTo>
                  <a:pt x="0" y="6841506"/>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FE6E230B-AD7C-51A7-3058-57D02D265D2D}"/>
              </a:ext>
            </a:extLst>
          </p:cNvPr>
          <p:cNvSpPr>
            <a:spLocks noGrp="1"/>
          </p:cNvSpPr>
          <p:nvPr>
            <p:ph type="sldNum" sz="quarter" idx="12"/>
          </p:nvPr>
        </p:nvSpPr>
        <p:spPr/>
        <p:txBody>
          <a:bodyPr/>
          <a:lstStyle/>
          <a:p>
            <a:fld id="{4AE5AEEE-8C2A-4BFF-9716-A4E3D006102C}" type="slidenum">
              <a:rPr lang="pl-PL" smtClean="0"/>
              <a:t>33</a:t>
            </a:fld>
            <a:endParaRPr lang="pl-PL"/>
          </a:p>
        </p:txBody>
      </p:sp>
    </p:spTree>
    <p:extLst>
      <p:ext uri="{BB962C8B-B14F-4D97-AF65-F5344CB8AC3E}">
        <p14:creationId xmlns:p14="http://schemas.microsoft.com/office/powerpoint/2010/main" val="473790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FB75ADF-201A-C769-3129-1686E9B5E6B3}"/>
              </a:ext>
            </a:extLst>
          </p:cNvPr>
          <p:cNvSpPr>
            <a:spLocks noGrp="1"/>
          </p:cNvSpPr>
          <p:nvPr>
            <p:ph type="title"/>
          </p:nvPr>
        </p:nvSpPr>
        <p:spPr/>
        <p:txBody>
          <a:bodyPr>
            <a:normAutofit fontScale="90000"/>
          </a:bodyPr>
          <a:lstStyle/>
          <a:p>
            <a:r>
              <a:rPr lang="pl-PL" b="1"/>
              <a:t>Sprzęt ewakuacyjny i urządzenia wspomagające dla osób z niepełnosprawnościami</a:t>
            </a:r>
          </a:p>
        </p:txBody>
      </p:sp>
      <p:sp>
        <p:nvSpPr>
          <p:cNvPr id="4" name="Freeform 6" descr="Zdjęcie korytarz wewnątrz budynku, na nim punkt miejsce oznakowania krzesła ewakuacyjnego i krzesła w futerale ochronnym w kolorzez żółtym z napisem Safety Chair">
            <a:extLst>
              <a:ext uri="{FF2B5EF4-FFF2-40B4-BE49-F238E27FC236}">
                <a16:creationId xmlns="" xmlns:a16="http://schemas.microsoft.com/office/drawing/2014/main" id="{36FADCCA-B43D-3094-F115-796141FCEB58}"/>
              </a:ext>
            </a:extLst>
          </p:cNvPr>
          <p:cNvSpPr/>
          <p:nvPr/>
        </p:nvSpPr>
        <p:spPr>
          <a:xfrm>
            <a:off x="838200" y="1690688"/>
            <a:ext cx="3071520" cy="2495880"/>
          </a:xfrm>
          <a:custGeom>
            <a:avLst/>
            <a:gdLst>
              <a:gd name="textAreaLeft" fmla="*/ 0 w 3071520"/>
              <a:gd name="textAreaRight" fmla="*/ 3071880 w 3071520"/>
              <a:gd name="textAreaTop" fmla="*/ 0 h 2495880"/>
              <a:gd name="textAreaBottom" fmla="*/ 2496240 h 2495880"/>
            </a:gdLst>
            <a:ahLst/>
            <a:cxnLst/>
            <a:rect l="textAreaLeft" t="textAreaTop" r="textAreaRight" b="textAreaBottom"/>
            <a:pathLst>
              <a:path w="6485737" h="6474541">
                <a:moveTo>
                  <a:pt x="0" y="0"/>
                </a:moveTo>
                <a:lnTo>
                  <a:pt x="6485737" y="0"/>
                </a:lnTo>
                <a:lnTo>
                  <a:pt x="6485737" y="6474541"/>
                </a:lnTo>
                <a:lnTo>
                  <a:pt x="0" y="6474541"/>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Freeform 4" descr="Zdjęcie korytarz wewnątrz Urzędu po prawej stronie na ścianie zawieszona mata antyzmęczniowa.">
            <a:extLst>
              <a:ext uri="{FF2B5EF4-FFF2-40B4-BE49-F238E27FC236}">
                <a16:creationId xmlns="" xmlns:a16="http://schemas.microsoft.com/office/drawing/2014/main" id="{D6FE9C92-BDD0-6A60-8D9D-9C46561B611C}"/>
              </a:ext>
            </a:extLst>
          </p:cNvPr>
          <p:cNvSpPr/>
          <p:nvPr/>
        </p:nvSpPr>
        <p:spPr>
          <a:xfrm>
            <a:off x="6096000" y="1690688"/>
            <a:ext cx="3885840" cy="2345400"/>
          </a:xfrm>
          <a:custGeom>
            <a:avLst/>
            <a:gdLst>
              <a:gd name="textAreaLeft" fmla="*/ 0 w 3885840"/>
              <a:gd name="textAreaRight" fmla="*/ 3886200 w 3885840"/>
              <a:gd name="textAreaTop" fmla="*/ 0 h 2345400"/>
              <a:gd name="textAreaBottom" fmla="*/ 2345760 h 2345400"/>
            </a:gdLst>
            <a:ahLst/>
            <a:cxnLst/>
            <a:rect l="textAreaLeft" t="textAreaTop" r="textAreaRight" b="textAreaBottom"/>
            <a:pathLst>
              <a:path w="8321021" h="6450519">
                <a:moveTo>
                  <a:pt x="0" y="0"/>
                </a:moveTo>
                <a:lnTo>
                  <a:pt x="8321021" y="0"/>
                </a:lnTo>
                <a:lnTo>
                  <a:pt x="8321021" y="6450519"/>
                </a:lnTo>
                <a:lnTo>
                  <a:pt x="0" y="6450519"/>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6" name="Freeform 8" descr="Zdjęcie lupki elektronicznej.">
            <a:extLst>
              <a:ext uri="{FF2B5EF4-FFF2-40B4-BE49-F238E27FC236}">
                <a16:creationId xmlns="" xmlns:a16="http://schemas.microsoft.com/office/drawing/2014/main" id="{DD9AD98B-756F-AD05-969C-1D34AEEFA545}"/>
              </a:ext>
            </a:extLst>
          </p:cNvPr>
          <p:cNvSpPr/>
          <p:nvPr/>
        </p:nvSpPr>
        <p:spPr>
          <a:xfrm>
            <a:off x="218460" y="4457520"/>
            <a:ext cx="4311000" cy="2400480"/>
          </a:xfrm>
          <a:custGeom>
            <a:avLst/>
            <a:gdLst>
              <a:gd name="textAreaLeft" fmla="*/ 0 w 4311000"/>
              <a:gd name="textAreaRight" fmla="*/ 4311360 w 4311000"/>
              <a:gd name="textAreaTop" fmla="*/ 0 h 2400480"/>
              <a:gd name="textAreaBottom" fmla="*/ 2400840 h 2400480"/>
            </a:gdLst>
            <a:ahLst/>
            <a:cxnLst/>
            <a:rect l="textAreaLeft" t="textAreaTop" r="textAreaRight" b="textAreaBottom"/>
            <a:pathLst>
              <a:path w="7963204" h="3932118">
                <a:moveTo>
                  <a:pt x="0" y="0"/>
                </a:moveTo>
                <a:lnTo>
                  <a:pt x="7963204" y="0"/>
                </a:lnTo>
                <a:lnTo>
                  <a:pt x="7963204" y="3932118"/>
                </a:lnTo>
                <a:lnTo>
                  <a:pt x="0" y="3932118"/>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7" name="Freeform 4" descr="Zdjęcie ramki do podpisu. w Ramce podpis Jan Kowalski">
            <a:extLst>
              <a:ext uri="{FF2B5EF4-FFF2-40B4-BE49-F238E27FC236}">
                <a16:creationId xmlns="" xmlns:a16="http://schemas.microsoft.com/office/drawing/2014/main" id="{050AF3DF-5742-5257-F916-B48DDD60B2DD}"/>
              </a:ext>
            </a:extLst>
          </p:cNvPr>
          <p:cNvSpPr/>
          <p:nvPr/>
        </p:nvSpPr>
        <p:spPr>
          <a:xfrm>
            <a:off x="6207126" y="4186568"/>
            <a:ext cx="3621705" cy="2400480"/>
          </a:xfrm>
          <a:custGeom>
            <a:avLst/>
            <a:gdLst>
              <a:gd name="textAreaLeft" fmla="*/ 0 w 3214080"/>
              <a:gd name="textAreaRight" fmla="*/ 3214440 w 3214080"/>
              <a:gd name="textAreaTop" fmla="*/ 0 h 2400480"/>
              <a:gd name="textAreaBottom" fmla="*/ 2400840 h 2400480"/>
            </a:gdLst>
            <a:ahLst/>
            <a:cxnLst/>
            <a:rect l="textAreaLeft" t="textAreaTop" r="textAreaRight" b="textAreaBottom"/>
            <a:pathLst>
              <a:path w="6188210" h="5458216">
                <a:moveTo>
                  <a:pt x="0" y="0"/>
                </a:moveTo>
                <a:lnTo>
                  <a:pt x="6188210" y="0"/>
                </a:lnTo>
                <a:lnTo>
                  <a:pt x="6188210" y="5458216"/>
                </a:lnTo>
                <a:lnTo>
                  <a:pt x="0" y="5458216"/>
                </a:lnTo>
                <a:lnTo>
                  <a:pt x="0" y="0"/>
                </a:lnTo>
                <a:close/>
              </a:path>
            </a:pathLst>
          </a:custGeom>
          <a:blipFill rotWithShape="0">
            <a:blip r:embed="rId6"/>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2969F129-AAF1-FC6D-38E8-FF4FFB15C504}"/>
              </a:ext>
            </a:extLst>
          </p:cNvPr>
          <p:cNvSpPr>
            <a:spLocks noGrp="1"/>
          </p:cNvSpPr>
          <p:nvPr>
            <p:ph type="sldNum" sz="quarter" idx="12"/>
          </p:nvPr>
        </p:nvSpPr>
        <p:spPr/>
        <p:txBody>
          <a:bodyPr/>
          <a:lstStyle/>
          <a:p>
            <a:fld id="{4AE5AEEE-8C2A-4BFF-9716-A4E3D006102C}" type="slidenum">
              <a:rPr lang="pl-PL" smtClean="0"/>
              <a:t>34</a:t>
            </a:fld>
            <a:endParaRPr lang="pl-PL"/>
          </a:p>
        </p:txBody>
      </p:sp>
    </p:spTree>
    <p:extLst>
      <p:ext uri="{BB962C8B-B14F-4D97-AF65-F5344CB8AC3E}">
        <p14:creationId xmlns:p14="http://schemas.microsoft.com/office/powerpoint/2010/main" val="359423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E8968A6-2207-4919-E73F-94AEE660D427}"/>
              </a:ext>
            </a:extLst>
          </p:cNvPr>
          <p:cNvSpPr>
            <a:spLocks noGrp="1"/>
          </p:cNvSpPr>
          <p:nvPr>
            <p:ph type="title"/>
          </p:nvPr>
        </p:nvSpPr>
        <p:spPr/>
        <p:txBody>
          <a:bodyPr/>
          <a:lstStyle/>
          <a:p>
            <a:r>
              <a:rPr lang="pl-PL" b="1"/>
              <a:t>Informator dla osób starszych i osób </a:t>
            </a:r>
            <a:br>
              <a:rPr lang="pl-PL" b="1"/>
            </a:br>
            <a:r>
              <a:rPr lang="pl-PL" b="1"/>
              <a:t>z niepełnosprawnościami</a:t>
            </a:r>
          </a:p>
        </p:txBody>
      </p:sp>
      <p:sp>
        <p:nvSpPr>
          <p:cNvPr id="4" name="Freeform 4" descr="Zdjęcie strony tytułowej informatora dla osób starszych i osób z niepełnosprawnościami. Na okładce zdjęcia Ratusza Urzędu Miejskiego w Bielsku Białej poniżej zdjęcia budynku Logo z napisem Bielsko-Biała 2029 Europejska Stolica Kultury. Na samym dole okładki napis Urząd Miejski w Bielsku - Białej Wydział Polityki Społecznej, Kwiecień 2024 r.">
            <a:extLst>
              <a:ext uri="{FF2B5EF4-FFF2-40B4-BE49-F238E27FC236}">
                <a16:creationId xmlns="" xmlns:a16="http://schemas.microsoft.com/office/drawing/2014/main" id="{F4E587D5-32F6-D47B-DDA1-D26637571A39}"/>
              </a:ext>
            </a:extLst>
          </p:cNvPr>
          <p:cNvSpPr/>
          <p:nvPr/>
        </p:nvSpPr>
        <p:spPr>
          <a:xfrm>
            <a:off x="1470042" y="1705395"/>
            <a:ext cx="3642120" cy="5007240"/>
          </a:xfrm>
          <a:custGeom>
            <a:avLst/>
            <a:gdLst>
              <a:gd name="textAreaLeft" fmla="*/ 0 w 3642120"/>
              <a:gd name="textAreaRight" fmla="*/ 3642480 w 3642120"/>
              <a:gd name="textAreaTop" fmla="*/ 0 h 5007240"/>
              <a:gd name="textAreaBottom" fmla="*/ 5007600 h 5007240"/>
            </a:gdLst>
            <a:ahLst/>
            <a:cxnLst/>
            <a:rect l="textAreaLeft" t="textAreaTop" r="textAreaRight" b="textAreaBottom"/>
            <a:pathLst>
              <a:path w="5463488" h="7511247">
                <a:moveTo>
                  <a:pt x="0" y="0"/>
                </a:moveTo>
                <a:lnTo>
                  <a:pt x="5463488" y="0"/>
                </a:lnTo>
                <a:lnTo>
                  <a:pt x="5463488" y="7511247"/>
                </a:lnTo>
                <a:lnTo>
                  <a:pt x="0" y="7511247"/>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Freeform 5" descr="Spis ">
            <a:extLst>
              <a:ext uri="{FF2B5EF4-FFF2-40B4-BE49-F238E27FC236}">
                <a16:creationId xmlns="" xmlns:a16="http://schemas.microsoft.com/office/drawing/2014/main" id="{9D430F41-211D-AB2E-CE31-3394C17BFBB2}"/>
              </a:ext>
            </a:extLst>
          </p:cNvPr>
          <p:cNvSpPr/>
          <p:nvPr/>
        </p:nvSpPr>
        <p:spPr>
          <a:xfrm>
            <a:off x="6685508" y="1920465"/>
            <a:ext cx="3141555" cy="4600800"/>
          </a:xfrm>
          <a:custGeom>
            <a:avLst/>
            <a:gdLst>
              <a:gd name="textAreaLeft" fmla="*/ 0 w 2989080"/>
              <a:gd name="textAreaRight" fmla="*/ 2989440 w 2989080"/>
              <a:gd name="textAreaTop" fmla="*/ 0 h 4600800"/>
              <a:gd name="textAreaBottom" fmla="*/ 4601160 h 4600800"/>
            </a:gdLst>
            <a:ahLst/>
            <a:cxnLst/>
            <a:rect l="textAreaLeft" t="textAreaTop" r="textAreaRight" b="textAreaBottom"/>
            <a:pathLst>
              <a:path w="5322539" h="7511247">
                <a:moveTo>
                  <a:pt x="0" y="0"/>
                </a:moveTo>
                <a:lnTo>
                  <a:pt x="5322539" y="0"/>
                </a:lnTo>
                <a:lnTo>
                  <a:pt x="5322539" y="7511247"/>
                </a:lnTo>
                <a:lnTo>
                  <a:pt x="0" y="7511247"/>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7" name="Symbol zastępczy numeru slajdu 6">
            <a:extLst>
              <a:ext uri="{FF2B5EF4-FFF2-40B4-BE49-F238E27FC236}">
                <a16:creationId xmlns="" xmlns:a16="http://schemas.microsoft.com/office/drawing/2014/main" id="{DA2F5037-EE1A-6487-9FF3-907756E5D82F}"/>
              </a:ext>
            </a:extLst>
          </p:cNvPr>
          <p:cNvSpPr>
            <a:spLocks noGrp="1"/>
          </p:cNvSpPr>
          <p:nvPr>
            <p:ph type="sldNum" sz="quarter" idx="12"/>
          </p:nvPr>
        </p:nvSpPr>
        <p:spPr/>
        <p:txBody>
          <a:bodyPr/>
          <a:lstStyle/>
          <a:p>
            <a:fld id="{4AE5AEEE-8C2A-4BFF-9716-A4E3D006102C}" type="slidenum">
              <a:rPr lang="pl-PL" smtClean="0"/>
              <a:t>35</a:t>
            </a:fld>
            <a:endParaRPr lang="pl-PL"/>
          </a:p>
        </p:txBody>
      </p:sp>
    </p:spTree>
    <p:extLst>
      <p:ext uri="{BB962C8B-B14F-4D97-AF65-F5344CB8AC3E}">
        <p14:creationId xmlns:p14="http://schemas.microsoft.com/office/powerpoint/2010/main" val="2591037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C1E9BB8-BE9F-9D82-1F5F-F9892E2045E8}"/>
              </a:ext>
            </a:extLst>
          </p:cNvPr>
          <p:cNvSpPr>
            <a:spLocks noGrp="1"/>
          </p:cNvSpPr>
          <p:nvPr>
            <p:ph type="title"/>
          </p:nvPr>
        </p:nvSpPr>
        <p:spPr/>
        <p:txBody>
          <a:bodyPr/>
          <a:lstStyle/>
          <a:p>
            <a:r>
              <a:rPr lang="pl-PL" b="1"/>
              <a:t>Małe kąciki zabaw dla dzieci</a:t>
            </a:r>
          </a:p>
        </p:txBody>
      </p:sp>
      <p:sp>
        <p:nvSpPr>
          <p:cNvPr id="4" name="Freeform 4" descr="Zdjęcie kącika zabaw dla dzieci">
            <a:extLst>
              <a:ext uri="{FF2B5EF4-FFF2-40B4-BE49-F238E27FC236}">
                <a16:creationId xmlns="" xmlns:a16="http://schemas.microsoft.com/office/drawing/2014/main" id="{9564FE78-4930-D843-7862-3413039D6A58}"/>
              </a:ext>
            </a:extLst>
          </p:cNvPr>
          <p:cNvSpPr/>
          <p:nvPr/>
        </p:nvSpPr>
        <p:spPr>
          <a:xfrm>
            <a:off x="519228" y="1771653"/>
            <a:ext cx="5576772" cy="3790947"/>
          </a:xfrm>
          <a:custGeom>
            <a:avLst/>
            <a:gdLst>
              <a:gd name="textAreaLeft" fmla="*/ 0 w 3403080"/>
              <a:gd name="textAreaRight" fmla="*/ 3403440 w 3403080"/>
              <a:gd name="textAreaTop" fmla="*/ 0 h 1980720"/>
              <a:gd name="textAreaBottom" fmla="*/ 1981080 h 1980720"/>
            </a:gdLst>
            <a:ahLst/>
            <a:cxnLst/>
            <a:rect l="textAreaLeft" t="textAreaTop" r="textAreaRight" b="textAreaBottom"/>
            <a:pathLst>
              <a:path w="13708378" h="6328701">
                <a:moveTo>
                  <a:pt x="0" y="0"/>
                </a:moveTo>
                <a:lnTo>
                  <a:pt x="13708378" y="0"/>
                </a:lnTo>
                <a:lnTo>
                  <a:pt x="13708378" y="6328702"/>
                </a:lnTo>
                <a:lnTo>
                  <a:pt x="0" y="6328702"/>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Freeform 4" descr="Zdjęcia kącika dla dzieci na sali obsługi klienta na dywaniku stoliczek na nim zabawki manualne, przy stoliczku cztery krzesełka">
            <a:extLst>
              <a:ext uri="{FF2B5EF4-FFF2-40B4-BE49-F238E27FC236}">
                <a16:creationId xmlns="" xmlns:a16="http://schemas.microsoft.com/office/drawing/2014/main" id="{9B94741F-D3D9-50BA-FFD6-E51E93D9D02B}"/>
              </a:ext>
            </a:extLst>
          </p:cNvPr>
          <p:cNvSpPr/>
          <p:nvPr/>
        </p:nvSpPr>
        <p:spPr>
          <a:xfrm>
            <a:off x="6259287" y="1771653"/>
            <a:ext cx="5576772" cy="3714747"/>
          </a:xfrm>
          <a:custGeom>
            <a:avLst/>
            <a:gdLst>
              <a:gd name="textAreaLeft" fmla="*/ 0 w 3688200"/>
              <a:gd name="textAreaRight" fmla="*/ 3688560 w 3688200"/>
              <a:gd name="textAreaTop" fmla="*/ 0 h 2234880"/>
              <a:gd name="textAreaBottom" fmla="*/ 2235240 h 2234880"/>
            </a:gdLst>
            <a:ahLst/>
            <a:cxnLst/>
            <a:rect l="textAreaLeft" t="textAreaTop" r="textAreaRight" b="textAreaBottom"/>
            <a:pathLst>
              <a:path w="13708378" h="6328701">
                <a:moveTo>
                  <a:pt x="0" y="0"/>
                </a:moveTo>
                <a:lnTo>
                  <a:pt x="13708378" y="0"/>
                </a:lnTo>
                <a:lnTo>
                  <a:pt x="13708378" y="6328701"/>
                </a:lnTo>
                <a:lnTo>
                  <a:pt x="0" y="6328701"/>
                </a:lnTo>
                <a:lnTo>
                  <a:pt x="0" y="0"/>
                </a:lnTo>
                <a:close/>
              </a:path>
            </a:pathLst>
          </a:custGeom>
          <a:blipFill rotWithShape="0">
            <a:blip r:embed="rId4"/>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F7F54A57-FCB2-F0D3-EC5A-AAB4EDCF7241}"/>
              </a:ext>
            </a:extLst>
          </p:cNvPr>
          <p:cNvSpPr>
            <a:spLocks noGrp="1"/>
          </p:cNvSpPr>
          <p:nvPr>
            <p:ph type="sldNum" sz="quarter" idx="12"/>
          </p:nvPr>
        </p:nvSpPr>
        <p:spPr/>
        <p:txBody>
          <a:bodyPr/>
          <a:lstStyle/>
          <a:p>
            <a:fld id="{4AE5AEEE-8C2A-4BFF-9716-A4E3D006102C}" type="slidenum">
              <a:rPr lang="pl-PL" smtClean="0"/>
              <a:t>36</a:t>
            </a:fld>
            <a:endParaRPr lang="pl-PL"/>
          </a:p>
        </p:txBody>
      </p:sp>
    </p:spTree>
    <p:extLst>
      <p:ext uri="{BB962C8B-B14F-4D97-AF65-F5344CB8AC3E}">
        <p14:creationId xmlns:p14="http://schemas.microsoft.com/office/powerpoint/2010/main" val="1384425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B720472-DDC0-5091-6E15-BDE7CB3B55C0}"/>
              </a:ext>
            </a:extLst>
          </p:cNvPr>
          <p:cNvSpPr>
            <a:spLocks noGrp="1"/>
          </p:cNvSpPr>
          <p:nvPr>
            <p:ph type="title"/>
          </p:nvPr>
        </p:nvSpPr>
        <p:spPr>
          <a:xfrm>
            <a:off x="576943" y="190954"/>
            <a:ext cx="10515600" cy="885665"/>
          </a:xfrm>
        </p:spPr>
        <p:txBody>
          <a:bodyPr>
            <a:normAutofit/>
          </a:bodyPr>
          <a:lstStyle/>
          <a:p>
            <a:r>
              <a:rPr lang="pl-PL" sz="4000" b="1"/>
              <a:t>Wydział Spraw Obywatelskich i Przedsiębiorczości</a:t>
            </a:r>
          </a:p>
        </p:txBody>
      </p:sp>
      <p:sp>
        <p:nvSpPr>
          <p:cNvPr id="4" name="Freeform 4" descr="Zdjęcie stanowiska obsługi klienta w Wydziale Spraw Obywatelskich i Przedsiębiorczości">
            <a:extLst>
              <a:ext uri="{FF2B5EF4-FFF2-40B4-BE49-F238E27FC236}">
                <a16:creationId xmlns="" xmlns:a16="http://schemas.microsoft.com/office/drawing/2014/main" id="{82794556-CD8F-D293-C34A-2A9DF86B25D4}"/>
              </a:ext>
            </a:extLst>
          </p:cNvPr>
          <p:cNvSpPr/>
          <p:nvPr/>
        </p:nvSpPr>
        <p:spPr>
          <a:xfrm>
            <a:off x="525953" y="1009473"/>
            <a:ext cx="5257440" cy="2152800"/>
          </a:xfrm>
          <a:custGeom>
            <a:avLst/>
            <a:gdLst>
              <a:gd name="textAreaLeft" fmla="*/ 0 w 5257440"/>
              <a:gd name="textAreaRight" fmla="*/ 5257800 w 5257440"/>
              <a:gd name="textAreaTop" fmla="*/ 0 h 2152800"/>
              <a:gd name="textAreaBottom" fmla="*/ 2153160 h 2152800"/>
            </a:gdLst>
            <a:ahLst/>
            <a:cxnLst/>
            <a:rect l="textAreaLeft" t="textAreaTop" r="textAreaRight" b="textAreaBottom"/>
            <a:pathLst>
              <a:path w="12668203" h="5848487">
                <a:moveTo>
                  <a:pt x="0" y="0"/>
                </a:moveTo>
                <a:lnTo>
                  <a:pt x="12668203" y="0"/>
                </a:lnTo>
                <a:lnTo>
                  <a:pt x="12668203" y="5848487"/>
                </a:lnTo>
                <a:lnTo>
                  <a:pt x="0" y="5848487"/>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pic>
        <p:nvPicPr>
          <p:cNvPr id="5" name="Obraz 10" descr="Zdjęcie kilku stanowisk osługi klienta w Wydziale Spraw Obywatelskich i Przedsiębiorczości">
            <a:extLst>
              <a:ext uri="{FF2B5EF4-FFF2-40B4-BE49-F238E27FC236}">
                <a16:creationId xmlns="" xmlns:a16="http://schemas.microsoft.com/office/drawing/2014/main" id="{F50565AD-EBAA-89D7-308D-4CD700BAED98}"/>
              </a:ext>
            </a:extLst>
          </p:cNvPr>
          <p:cNvPicPr/>
          <p:nvPr/>
        </p:nvPicPr>
        <p:blipFill>
          <a:blip r:embed="rId4"/>
          <a:stretch/>
        </p:blipFill>
        <p:spPr>
          <a:xfrm>
            <a:off x="6609708" y="985410"/>
            <a:ext cx="4830120" cy="2152800"/>
          </a:xfrm>
          <a:prstGeom prst="rect">
            <a:avLst/>
          </a:prstGeom>
          <a:ln w="0">
            <a:noFill/>
          </a:ln>
        </p:spPr>
      </p:pic>
      <p:sp>
        <p:nvSpPr>
          <p:cNvPr id="6" name="TextBox 8">
            <a:extLst>
              <a:ext uri="{FF2B5EF4-FFF2-40B4-BE49-F238E27FC236}">
                <a16:creationId xmlns="" xmlns:a16="http://schemas.microsoft.com/office/drawing/2014/main" id="{85DF525D-60E4-CA97-992A-3F4AB3BE3BDF}"/>
              </a:ext>
            </a:extLst>
          </p:cNvPr>
          <p:cNvSpPr/>
          <p:nvPr/>
        </p:nvSpPr>
        <p:spPr>
          <a:xfrm>
            <a:off x="398538" y="3325830"/>
            <a:ext cx="10166040" cy="42966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172"/>
              </a:lnSpc>
            </a:pPr>
            <a:r>
              <a:rPr lang="pl-PL" sz="3600" b="1" strike="noStrike" spc="-1">
                <a:solidFill>
                  <a:srgbClr val="000000"/>
                </a:solidFill>
                <a:latin typeface="Calibri Light" panose="020F0302020204030204" pitchFamily="34" charset="0"/>
                <a:ea typeface="Open Sans"/>
                <a:cs typeface="Calibri Light" panose="020F0302020204030204" pitchFamily="34" charset="0"/>
              </a:rPr>
              <a:t> Wydział Geodezji i Kartografii oraz Centrum Seniora </a:t>
            </a:r>
            <a:endParaRPr lang="pl-PL" sz="3600" b="0" strike="noStrike" spc="-1">
              <a:latin typeface="Calibri Light" panose="020F0302020204030204" pitchFamily="34" charset="0"/>
              <a:cs typeface="Calibri Light" panose="020F0302020204030204" pitchFamily="34" charset="0"/>
            </a:endParaRPr>
          </a:p>
        </p:txBody>
      </p:sp>
      <p:sp>
        <p:nvSpPr>
          <p:cNvPr id="7" name="Freeform 7" descr="Zdjęcie szerokich drzwi uchylnych do Wydziału Geodezji i Kartografii. Po prawej stronie zdjęcia widać Tablicę informacyjną.">
            <a:extLst>
              <a:ext uri="{FF2B5EF4-FFF2-40B4-BE49-F238E27FC236}">
                <a16:creationId xmlns="" xmlns:a16="http://schemas.microsoft.com/office/drawing/2014/main" id="{CC682DB0-2BBF-C703-DC66-44AE725E0B1B}"/>
              </a:ext>
            </a:extLst>
          </p:cNvPr>
          <p:cNvSpPr/>
          <p:nvPr/>
        </p:nvSpPr>
        <p:spPr>
          <a:xfrm>
            <a:off x="2093495" y="3915817"/>
            <a:ext cx="6972688" cy="2745808"/>
          </a:xfrm>
          <a:custGeom>
            <a:avLst/>
            <a:gdLst>
              <a:gd name="textAreaLeft" fmla="*/ 0 w 7873560"/>
              <a:gd name="textAreaRight" fmla="*/ 7873920 w 7873560"/>
              <a:gd name="textAreaTop" fmla="*/ 0 h 3098520"/>
              <a:gd name="textAreaBottom" fmla="*/ 3098880 h 3098520"/>
            </a:gdLst>
            <a:ahLst/>
            <a:cxnLst/>
            <a:rect l="textAreaLeft" t="textAreaTop" r="textAreaRight" b="textAreaBottom"/>
            <a:pathLst>
              <a:path w="13708378" h="6328701">
                <a:moveTo>
                  <a:pt x="0" y="0"/>
                </a:moveTo>
                <a:lnTo>
                  <a:pt x="13708378" y="0"/>
                </a:lnTo>
                <a:lnTo>
                  <a:pt x="13708378" y="6328701"/>
                </a:lnTo>
                <a:lnTo>
                  <a:pt x="0" y="6328701"/>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2B2851BF-4372-3ED7-76BC-FCF6CB57893A}"/>
              </a:ext>
            </a:extLst>
          </p:cNvPr>
          <p:cNvSpPr>
            <a:spLocks noGrp="1"/>
          </p:cNvSpPr>
          <p:nvPr>
            <p:ph type="sldNum" sz="quarter" idx="12"/>
          </p:nvPr>
        </p:nvSpPr>
        <p:spPr/>
        <p:txBody>
          <a:bodyPr/>
          <a:lstStyle/>
          <a:p>
            <a:fld id="{4AE5AEEE-8C2A-4BFF-9716-A4E3D006102C}" type="slidenum">
              <a:rPr lang="pl-PL" smtClean="0"/>
              <a:t>37</a:t>
            </a:fld>
            <a:endParaRPr lang="pl-PL"/>
          </a:p>
        </p:txBody>
      </p:sp>
    </p:spTree>
    <p:extLst>
      <p:ext uri="{BB962C8B-B14F-4D97-AF65-F5344CB8AC3E}">
        <p14:creationId xmlns:p14="http://schemas.microsoft.com/office/powerpoint/2010/main" val="392620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2391543-F320-FC67-5D1A-1CB6E5BC7D46}"/>
              </a:ext>
            </a:extLst>
          </p:cNvPr>
          <p:cNvSpPr>
            <a:spLocks noGrp="1"/>
          </p:cNvSpPr>
          <p:nvPr>
            <p:ph type="title"/>
          </p:nvPr>
        </p:nvSpPr>
        <p:spPr>
          <a:xfrm>
            <a:off x="838200" y="365125"/>
            <a:ext cx="5947611" cy="1325563"/>
          </a:xfrm>
        </p:spPr>
        <p:txBody>
          <a:bodyPr>
            <a:normAutofit/>
          </a:bodyPr>
          <a:lstStyle/>
          <a:p>
            <a:r>
              <a:rPr lang="pl-PL" sz="3600" b="1"/>
              <a:t>Powiatowa Społeczna Rada </a:t>
            </a:r>
            <a:br>
              <a:rPr lang="pl-PL" sz="3600" b="1"/>
            </a:br>
            <a:r>
              <a:rPr lang="pl-PL" sz="3600" b="1"/>
              <a:t>ds. Osób Niepełnosprawnych</a:t>
            </a:r>
          </a:p>
        </p:txBody>
      </p:sp>
      <p:pic>
        <p:nvPicPr>
          <p:cNvPr id="4" name="Obraz 12" descr="Logotyp z napisem Powiatowa Społeczna Rada ds. osób niepełnosprawnych przy Prezydencie Miasta Bielska-Białej">
            <a:extLst>
              <a:ext uri="{FF2B5EF4-FFF2-40B4-BE49-F238E27FC236}">
                <a16:creationId xmlns="" xmlns:a16="http://schemas.microsoft.com/office/drawing/2014/main" id="{C1DB128B-677A-A855-CC7A-D43754D349C3}"/>
              </a:ext>
            </a:extLst>
          </p:cNvPr>
          <p:cNvPicPr/>
          <p:nvPr/>
        </p:nvPicPr>
        <p:blipFill>
          <a:blip r:embed="rId3"/>
          <a:stretch/>
        </p:blipFill>
        <p:spPr>
          <a:xfrm>
            <a:off x="7844589" y="362077"/>
            <a:ext cx="3509211" cy="1325562"/>
          </a:xfrm>
          <a:prstGeom prst="rect">
            <a:avLst/>
          </a:prstGeom>
          <a:ln w="0">
            <a:noFill/>
          </a:ln>
        </p:spPr>
      </p:pic>
      <p:sp>
        <p:nvSpPr>
          <p:cNvPr id="3" name="Symbol zastępczy zawartości 2">
            <a:extLst>
              <a:ext uri="{FF2B5EF4-FFF2-40B4-BE49-F238E27FC236}">
                <a16:creationId xmlns="" xmlns:a16="http://schemas.microsoft.com/office/drawing/2014/main" id="{52CF0AE7-AA38-7FB3-9B45-2A819726D52A}"/>
              </a:ext>
            </a:extLst>
          </p:cNvPr>
          <p:cNvSpPr>
            <a:spLocks noGrp="1"/>
          </p:cNvSpPr>
          <p:nvPr>
            <p:ph idx="1"/>
          </p:nvPr>
        </p:nvSpPr>
        <p:spPr/>
        <p:txBody>
          <a:bodyPr>
            <a:normAutofit fontScale="92500"/>
          </a:bodyPr>
          <a:lstStyle/>
          <a:p>
            <a:pPr marL="0" indent="0">
              <a:buNone/>
            </a:pPr>
            <a:r>
              <a:rPr lang="pl-PL" sz="2400" strike="noStrike" spc="-1">
                <a:latin typeface="Calibri Light" panose="020F0302020204030204" pitchFamily="34" charset="0"/>
                <a:ea typeface="Open Sans"/>
                <a:cs typeface="Calibri Light" panose="020F0302020204030204" pitchFamily="34" charset="0"/>
              </a:rPr>
              <a:t>Prezydent Miasta Bielska-Białej od 2008 r. zobowiązał wszystkich Naczelników Wydziałów Urzędu Miejskiego, a także Dyrektorów miejskich jednostek organizacyjnych do:</a:t>
            </a:r>
            <a:endParaRPr lang="pl-PL" sz="2400" strike="noStrike" spc="-1">
              <a:latin typeface="Calibri Light" panose="020F0302020204030204" pitchFamily="34" charset="0"/>
              <a:cs typeface="Calibri Light" panose="020F0302020204030204" pitchFamily="34" charset="0"/>
            </a:endParaRPr>
          </a:p>
          <a:p>
            <a:pPr marL="0" indent="0">
              <a:buNone/>
            </a:pPr>
            <a:r>
              <a:rPr lang="pl-PL" sz="2400" strike="noStrike" spc="-1">
                <a:latin typeface="Calibri Light" panose="020F0302020204030204" pitchFamily="34" charset="0"/>
                <a:ea typeface="Open Sans"/>
                <a:cs typeface="Calibri Light" panose="020F0302020204030204" pitchFamily="34" charset="0"/>
              </a:rPr>
              <a:t>„bezwzględnego przestrzegania zasady konsultowania z Radą, na etapie planowania </a:t>
            </a:r>
            <a:br>
              <a:rPr lang="pl-PL" sz="2400" strike="noStrike" spc="-1">
                <a:latin typeface="Calibri Light" panose="020F0302020204030204" pitchFamily="34" charset="0"/>
                <a:ea typeface="Open Sans"/>
                <a:cs typeface="Calibri Light" panose="020F0302020204030204" pitchFamily="34" charset="0"/>
              </a:rPr>
            </a:br>
            <a:r>
              <a:rPr lang="pl-PL" sz="2400" strike="noStrike" spc="-1">
                <a:latin typeface="Calibri Light" panose="020F0302020204030204" pitchFamily="34" charset="0"/>
                <a:ea typeface="Open Sans"/>
                <a:cs typeface="Calibri Light" panose="020F0302020204030204" pitchFamily="34" charset="0"/>
              </a:rPr>
              <a:t>i projektowania wszystkich zadań remontowych i inwestycyjnych, w tym zakupów, które mogą mieć lub mają skutek dla osób niepełnosprawnych”.</a:t>
            </a:r>
          </a:p>
          <a:p>
            <a:pPr marL="0" indent="0">
              <a:buNone/>
            </a:pPr>
            <a:r>
              <a:rPr lang="pl-PL" sz="2400" strike="noStrike" spc="-1">
                <a:latin typeface="Calibri Light" panose="020F0302020204030204" pitchFamily="34" charset="0"/>
                <a:ea typeface="Open Sans"/>
                <a:cs typeface="Calibri Light" panose="020F0302020204030204" pitchFamily="34" charset="0"/>
              </a:rPr>
              <a:t>Prezydent Miasta Bielska-Białej od 2012 r. w zarządzeniu</a:t>
            </a:r>
            <a:r>
              <a:rPr lang="pl-PL" sz="2400">
                <a:latin typeface="Calibri Light" panose="020F0302020204030204" pitchFamily="34" charset="0"/>
                <a:cs typeface="Calibri Light" panose="020F0302020204030204" pitchFamily="34" charset="0"/>
              </a:rPr>
              <a:t/>
            </a:r>
            <a:br>
              <a:rPr lang="pl-PL" sz="2400">
                <a:latin typeface="Calibri Light" panose="020F0302020204030204" pitchFamily="34" charset="0"/>
                <a:cs typeface="Calibri Light" panose="020F0302020204030204" pitchFamily="34" charset="0"/>
              </a:rPr>
            </a:br>
            <a:r>
              <a:rPr lang="pl-PL" sz="2400" strike="noStrike" spc="-1">
                <a:latin typeface="Calibri Light" panose="020F0302020204030204" pitchFamily="34" charset="0"/>
                <a:ea typeface="Open Sans"/>
                <a:cs typeface="Calibri Light" panose="020F0302020204030204" pitchFamily="34" charset="0"/>
              </a:rPr>
              <a:t>w sprawie zasad, nadzorowania i wykonywania aktów prawnych Rady Miejskiej w Bielsku-Białej i Prezydenta Miasta Bielska-Białej oraz sprawozdań z ich realizacji, ujął polecenie, że:</a:t>
            </a:r>
          </a:p>
          <a:p>
            <a:pPr marL="0" indent="0">
              <a:buNone/>
            </a:pPr>
            <a:r>
              <a:rPr lang="pl-PL" sz="2400" b="0" strike="noStrike" spc="-1">
                <a:solidFill>
                  <a:srgbClr val="000000"/>
                </a:solidFill>
                <a:latin typeface="Calibri Light" panose="020F0302020204030204" pitchFamily="34" charset="0"/>
                <a:ea typeface="Open Sans"/>
                <a:cs typeface="Calibri Light" panose="020F0302020204030204" pitchFamily="34" charset="0"/>
              </a:rPr>
              <a:t>„jeżeli uregulowania zawarte w akcie prawnym mają skutek dla osób niepełnosprawnych, wnioskodawca aktu prawnego przesyła jego projekt  Powiatowej Społecznej Radzie ds. Osób Niepełnosprawnych przy Prezydencie  Miasta Bielska-Białej”</a:t>
            </a:r>
            <a:endParaRPr lang="pl-PL" sz="2400" strike="noStrike" spc="-1">
              <a:latin typeface="Calibri Light" panose="020F0302020204030204" pitchFamily="34" charset="0"/>
              <a:cs typeface="Calibri Light" panose="020F0302020204030204" pitchFamily="34" charset="0"/>
            </a:endParaRPr>
          </a:p>
          <a:p>
            <a:pPr marL="0" indent="0">
              <a:buNone/>
            </a:pPr>
            <a:endParaRPr lang="pl-PL" sz="2400">
              <a:latin typeface="Calibri Light" panose="020F0302020204030204" pitchFamily="34" charset="0"/>
              <a:cs typeface="Calibri Light" panose="020F0302020204030204" pitchFamily="34" charset="0"/>
            </a:endParaRPr>
          </a:p>
        </p:txBody>
      </p:sp>
      <p:sp>
        <p:nvSpPr>
          <p:cNvPr id="5" name="Symbol zastępczy numeru slajdu 4">
            <a:extLst>
              <a:ext uri="{FF2B5EF4-FFF2-40B4-BE49-F238E27FC236}">
                <a16:creationId xmlns="" xmlns:a16="http://schemas.microsoft.com/office/drawing/2014/main" id="{AEF9E6FB-3069-867E-76D5-C9EEE0551FDB}"/>
              </a:ext>
            </a:extLst>
          </p:cNvPr>
          <p:cNvSpPr>
            <a:spLocks noGrp="1"/>
          </p:cNvSpPr>
          <p:nvPr>
            <p:ph type="sldNum" sz="quarter" idx="12"/>
          </p:nvPr>
        </p:nvSpPr>
        <p:spPr/>
        <p:txBody>
          <a:bodyPr/>
          <a:lstStyle/>
          <a:p>
            <a:fld id="{4AE5AEEE-8C2A-4BFF-9716-A4E3D006102C}" type="slidenum">
              <a:rPr lang="pl-PL" smtClean="0"/>
              <a:t>38</a:t>
            </a:fld>
            <a:endParaRPr lang="pl-PL"/>
          </a:p>
        </p:txBody>
      </p:sp>
    </p:spTree>
    <p:extLst>
      <p:ext uri="{BB962C8B-B14F-4D97-AF65-F5344CB8AC3E}">
        <p14:creationId xmlns:p14="http://schemas.microsoft.com/office/powerpoint/2010/main" val="194224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B14ACF1-803D-7068-D18C-1336E9B40796}"/>
              </a:ext>
            </a:extLst>
          </p:cNvPr>
          <p:cNvSpPr>
            <a:spLocks noGrp="1"/>
          </p:cNvSpPr>
          <p:nvPr>
            <p:ph type="title"/>
          </p:nvPr>
        </p:nvSpPr>
        <p:spPr/>
        <p:txBody>
          <a:bodyPr>
            <a:normAutofit/>
          </a:bodyPr>
          <a:lstStyle/>
          <a:p>
            <a:r>
              <a:rPr lang="pl-PL" sz="5400" b="1"/>
              <a:t>Tłumacz migowy</a:t>
            </a:r>
          </a:p>
        </p:txBody>
      </p:sp>
      <p:sp>
        <p:nvSpPr>
          <p:cNvPr id="4" name="Freeform 4" descr="Zdjęcie osób, na pierwszym planie Prezydent Miasta Bielska-Białej czytający zabierający głoś, w tle pozostałe osoby, w prawym dolnym rogu okno dialogowe z tłumaczem migowym">
            <a:extLst>
              <a:ext uri="{FF2B5EF4-FFF2-40B4-BE49-F238E27FC236}">
                <a16:creationId xmlns="" xmlns:a16="http://schemas.microsoft.com/office/drawing/2014/main" id="{FA504ED7-79D0-3285-4054-31E8C7364816}"/>
              </a:ext>
            </a:extLst>
          </p:cNvPr>
          <p:cNvSpPr/>
          <p:nvPr/>
        </p:nvSpPr>
        <p:spPr>
          <a:xfrm>
            <a:off x="380880" y="1793208"/>
            <a:ext cx="6298920" cy="3958920"/>
          </a:xfrm>
          <a:custGeom>
            <a:avLst/>
            <a:gdLst>
              <a:gd name="textAreaLeft" fmla="*/ 0 w 6298920"/>
              <a:gd name="textAreaRight" fmla="*/ 6299280 w 6298920"/>
              <a:gd name="textAreaTop" fmla="*/ 0 h 3958920"/>
              <a:gd name="textAreaBottom" fmla="*/ 3959280 h 3958920"/>
            </a:gdLst>
            <a:ahLst/>
            <a:cxnLst/>
            <a:rect l="textAreaLeft" t="textAreaTop" r="textAreaRight" b="textAreaBottom"/>
            <a:pathLst>
              <a:path w="12741227" h="7359554">
                <a:moveTo>
                  <a:pt x="0" y="0"/>
                </a:moveTo>
                <a:lnTo>
                  <a:pt x="12741227" y="0"/>
                </a:lnTo>
                <a:lnTo>
                  <a:pt x="12741227" y="7359554"/>
                </a:lnTo>
                <a:lnTo>
                  <a:pt x="0" y="735955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Prostokąt 8" descr="Obramowanie okna z tłumaczem migowym">
            <a:extLst>
              <a:ext uri="{FF2B5EF4-FFF2-40B4-BE49-F238E27FC236}">
                <a16:creationId xmlns="" xmlns:a16="http://schemas.microsoft.com/office/drawing/2014/main" id="{F0254DF8-43A1-AC63-ACDC-5B0EDF96DF88}"/>
              </a:ext>
            </a:extLst>
          </p:cNvPr>
          <p:cNvSpPr/>
          <p:nvPr/>
        </p:nvSpPr>
        <p:spPr>
          <a:xfrm>
            <a:off x="5029200" y="4391640"/>
            <a:ext cx="1879200" cy="1530000"/>
          </a:xfrm>
          <a:prstGeom prst="rect">
            <a:avLst/>
          </a:prstGeom>
          <a:noFill/>
          <a:ln w="76200">
            <a:solidFill>
              <a:srgbClr val="FF0000"/>
            </a:solidFill>
            <a:round/>
          </a:ln>
        </p:spPr>
        <p:style>
          <a:lnRef idx="2">
            <a:schemeClr val="accent1">
              <a:shade val="15000"/>
            </a:schemeClr>
          </a:lnRef>
          <a:fillRef idx="1">
            <a:schemeClr val="accent1"/>
          </a:fillRef>
          <a:effectRef idx="0">
            <a:schemeClr val="accent1"/>
          </a:effectRef>
          <a:fontRef idx="minor"/>
        </p:style>
        <p:txBody>
          <a:bodyPr/>
          <a:lstStyle/>
          <a:p>
            <a:endParaRPr lang="pl-PL"/>
          </a:p>
        </p:txBody>
      </p:sp>
      <p:pic>
        <p:nvPicPr>
          <p:cNvPr id="6" name="Picture 2" descr="Obraz zawierający tekst, pojazd, Pojazd lądowy, samochód">
            <a:extLst>
              <a:ext uri="{FF2B5EF4-FFF2-40B4-BE49-F238E27FC236}">
                <a16:creationId xmlns="" xmlns:a16="http://schemas.microsoft.com/office/drawing/2014/main" id="{2CF4510D-6D57-69DA-A978-F2E9E3DB7E3F}"/>
              </a:ext>
            </a:extLst>
          </p:cNvPr>
          <p:cNvPicPr/>
          <p:nvPr/>
        </p:nvPicPr>
        <p:blipFill>
          <a:blip r:embed="rId4"/>
          <a:stretch/>
        </p:blipFill>
        <p:spPr>
          <a:xfrm>
            <a:off x="8064420" y="179246"/>
            <a:ext cx="3140640" cy="4442760"/>
          </a:xfrm>
          <a:prstGeom prst="rect">
            <a:avLst/>
          </a:prstGeom>
          <a:ln w="0">
            <a:noFill/>
          </a:ln>
        </p:spPr>
      </p:pic>
      <p:sp>
        <p:nvSpPr>
          <p:cNvPr id="7" name="Freeform 7" descr="Zdjęcie miejsc parkingowym dla osób z niepełnosprawnościami przed budynkiem Urzędu">
            <a:extLst>
              <a:ext uri="{FF2B5EF4-FFF2-40B4-BE49-F238E27FC236}">
                <a16:creationId xmlns="" xmlns:a16="http://schemas.microsoft.com/office/drawing/2014/main" id="{2092CD3A-EE78-F1D2-0D3E-B913C6645C20}"/>
              </a:ext>
            </a:extLst>
          </p:cNvPr>
          <p:cNvSpPr/>
          <p:nvPr/>
        </p:nvSpPr>
        <p:spPr>
          <a:xfrm>
            <a:off x="8064420" y="4788798"/>
            <a:ext cx="2945880" cy="1400760"/>
          </a:xfrm>
          <a:custGeom>
            <a:avLst/>
            <a:gdLst>
              <a:gd name="textAreaLeft" fmla="*/ 0 w 2945880"/>
              <a:gd name="textAreaRight" fmla="*/ 2946240 w 2945880"/>
              <a:gd name="textAreaTop" fmla="*/ 0 h 1400760"/>
              <a:gd name="textAreaBottom" fmla="*/ 1401120 h 1400760"/>
            </a:gdLst>
            <a:ahLst/>
            <a:cxnLst/>
            <a:rect l="textAreaLeft" t="textAreaTop" r="textAreaRight" b="textAreaBottom"/>
            <a:pathLst>
              <a:path w="5629235" h="2598830">
                <a:moveTo>
                  <a:pt x="0" y="0"/>
                </a:moveTo>
                <a:lnTo>
                  <a:pt x="5629235" y="0"/>
                </a:lnTo>
                <a:lnTo>
                  <a:pt x="5629235" y="2598830"/>
                </a:lnTo>
                <a:lnTo>
                  <a:pt x="0" y="2598830"/>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FFF22BB4-C014-473E-94C4-BD24C16052B0}"/>
              </a:ext>
            </a:extLst>
          </p:cNvPr>
          <p:cNvSpPr>
            <a:spLocks noGrp="1"/>
          </p:cNvSpPr>
          <p:nvPr>
            <p:ph type="sldNum" sz="quarter" idx="12"/>
          </p:nvPr>
        </p:nvSpPr>
        <p:spPr/>
        <p:txBody>
          <a:bodyPr/>
          <a:lstStyle/>
          <a:p>
            <a:fld id="{4AE5AEEE-8C2A-4BFF-9716-A4E3D006102C}" type="slidenum">
              <a:rPr lang="pl-PL" smtClean="0"/>
              <a:t>39</a:t>
            </a:fld>
            <a:endParaRPr lang="pl-PL"/>
          </a:p>
        </p:txBody>
      </p:sp>
    </p:spTree>
    <p:extLst>
      <p:ext uri="{BB962C8B-B14F-4D97-AF65-F5344CB8AC3E}">
        <p14:creationId xmlns:p14="http://schemas.microsoft.com/office/powerpoint/2010/main" val="1961103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AB548DC-C4FC-4F53-397E-005941D1469F}"/>
            </a:ext>
          </a:extLst>
        </p:cNvPr>
        <p:cNvGrpSpPr/>
        <p:nvPr/>
      </p:nvGrpSpPr>
      <p:grpSpPr>
        <a:xfrm>
          <a:off x="0" y="0"/>
          <a:ext cx="0" cy="0"/>
          <a:chOff x="0" y="0"/>
          <a:chExt cx="0" cy="0"/>
        </a:xfrm>
      </p:grpSpPr>
      <p:sp>
        <p:nvSpPr>
          <p:cNvPr id="2" name="Tytuł 1">
            <a:extLst>
              <a:ext uri="{FF2B5EF4-FFF2-40B4-BE49-F238E27FC236}">
                <a16:creationId xmlns="" xmlns:a16="http://schemas.microsoft.com/office/drawing/2014/main" id="{7EF67322-FFC6-90C2-90C8-467D24275F81}"/>
              </a:ext>
            </a:extLst>
          </p:cNvPr>
          <p:cNvSpPr>
            <a:spLocks noGrp="1"/>
          </p:cNvSpPr>
          <p:nvPr>
            <p:ph type="title"/>
          </p:nvPr>
        </p:nvSpPr>
        <p:spPr>
          <a:xfrm>
            <a:off x="538019" y="365125"/>
            <a:ext cx="10988962" cy="1360198"/>
          </a:xfrm>
        </p:spPr>
        <p:txBody>
          <a:bodyPr>
            <a:normAutofit/>
          </a:bodyPr>
          <a:lstStyle/>
          <a:p>
            <a:r>
              <a:rPr lang="pl-PL" sz="4300" b="1"/>
              <a:t>Katalog osób ze szczególnymi potrzebami (1/2)</a:t>
            </a:r>
          </a:p>
        </p:txBody>
      </p:sp>
      <p:sp>
        <p:nvSpPr>
          <p:cNvPr id="3" name="Symbol zastępczy zawartości 2">
            <a:extLst>
              <a:ext uri="{FF2B5EF4-FFF2-40B4-BE49-F238E27FC236}">
                <a16:creationId xmlns="" xmlns:a16="http://schemas.microsoft.com/office/drawing/2014/main" id="{EAA00379-3105-9B10-52A1-E984E3920734}"/>
              </a:ext>
            </a:extLst>
          </p:cNvPr>
          <p:cNvSpPr>
            <a:spLocks noGrp="1"/>
          </p:cNvSpPr>
          <p:nvPr>
            <p:ph idx="1"/>
          </p:nvPr>
        </p:nvSpPr>
        <p:spPr/>
        <p:txBody>
          <a:bodyPr>
            <a:normAutofit fontScale="92500" lnSpcReduction="10000"/>
          </a:bodyPr>
          <a:lstStyle/>
          <a:p>
            <a:pPr marL="0" indent="0">
              <a:buNone/>
            </a:pPr>
            <a:r>
              <a:rPr lang="pl-PL"/>
              <a:t>Osoby:</a:t>
            </a:r>
          </a:p>
          <a:p>
            <a:r>
              <a:rPr lang="pl-PL"/>
              <a:t>z trudnościami w poruszaniu się, korzystające z wózków, kul itp.;</a:t>
            </a:r>
          </a:p>
          <a:p>
            <a:r>
              <a:rPr lang="pl-PL"/>
              <a:t>z niepełnosprawnościami sensorycznymi (niewidome, słabowidzące, g/Głuche, słabosłyszące, głuchoniewidome);</a:t>
            </a:r>
          </a:p>
          <a:p>
            <a:r>
              <a:rPr lang="pl-PL"/>
              <a:t>w kryzysie psychicznym;</a:t>
            </a:r>
          </a:p>
          <a:p>
            <a:r>
              <a:rPr lang="pl-PL"/>
              <a:t>z deficytami poznawczymi lub niepełnosprawnością intelektualną;</a:t>
            </a:r>
          </a:p>
          <a:p>
            <a:r>
              <a:rPr lang="pl-PL"/>
              <a:t>z trudnościami w komunikowaniu się (mówiące w sposób trudny do zrozumienia, mające problemy ze zrozumieniem mowy lub treści tekstowych);</a:t>
            </a:r>
          </a:p>
          <a:p>
            <a:r>
              <a:rPr lang="pl-PL"/>
              <a:t>z małymi dziećmi oraz kobiety w ciąży (w tym korzystające z wózków dla dzieci)</a:t>
            </a:r>
          </a:p>
        </p:txBody>
      </p:sp>
      <p:sp>
        <p:nvSpPr>
          <p:cNvPr id="4" name="Symbol zastępczy numeru slajdu 3">
            <a:extLst>
              <a:ext uri="{FF2B5EF4-FFF2-40B4-BE49-F238E27FC236}">
                <a16:creationId xmlns="" xmlns:a16="http://schemas.microsoft.com/office/drawing/2014/main" id="{2962D92F-8C17-B436-4FE1-AF5512425D96}"/>
              </a:ext>
            </a:extLst>
          </p:cNvPr>
          <p:cNvSpPr>
            <a:spLocks noGrp="1"/>
          </p:cNvSpPr>
          <p:nvPr>
            <p:ph type="sldNum" sz="quarter" idx="12"/>
          </p:nvPr>
        </p:nvSpPr>
        <p:spPr/>
        <p:txBody>
          <a:bodyPr/>
          <a:lstStyle/>
          <a:p>
            <a:fld id="{4AE5AEEE-8C2A-4BFF-9716-A4E3D006102C}" type="slidenum">
              <a:rPr lang="pl-PL" smtClean="0"/>
              <a:t>4</a:t>
            </a:fld>
            <a:endParaRPr lang="pl-PL"/>
          </a:p>
        </p:txBody>
      </p:sp>
    </p:spTree>
    <p:extLst>
      <p:ext uri="{BB962C8B-B14F-4D97-AF65-F5344CB8AC3E}">
        <p14:creationId xmlns:p14="http://schemas.microsoft.com/office/powerpoint/2010/main" val="735757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57BBB16-967D-25EA-D79F-3EA93BE2BE4A}"/>
              </a:ext>
            </a:extLst>
          </p:cNvPr>
          <p:cNvSpPr>
            <a:spLocks noGrp="1"/>
          </p:cNvSpPr>
          <p:nvPr>
            <p:ph type="title"/>
          </p:nvPr>
        </p:nvSpPr>
        <p:spPr/>
        <p:txBody>
          <a:bodyPr>
            <a:normAutofit/>
          </a:bodyPr>
          <a:lstStyle/>
          <a:p>
            <a:r>
              <a:rPr lang="pl-PL" sz="3600" b="1"/>
              <a:t>Organizacja pracy w kontekście zarządzania procesem</a:t>
            </a:r>
          </a:p>
        </p:txBody>
      </p:sp>
      <p:sp>
        <p:nvSpPr>
          <p:cNvPr id="4" name="Freeform 4" descr="grafika SmartArt, schemat od lewej strony komórka z tekstem Koordynacja dostępności w Urzędzie Miejskim w Bielsku-Białej od tej komórki odchądzą trzy linie do trzech komórek, w których po kolei od góry są teksty: Koordynator ds. dostępności architektonicznej, Koordynator ds. dostępności cyfrowej, koordynator ds. dostępności informacyjno - komunikacyjnej">
            <a:extLst>
              <a:ext uri="{FF2B5EF4-FFF2-40B4-BE49-F238E27FC236}">
                <a16:creationId xmlns="" xmlns:a16="http://schemas.microsoft.com/office/drawing/2014/main" id="{0D4506BB-4FC2-ECA9-1AD8-905B415964EF}"/>
              </a:ext>
            </a:extLst>
          </p:cNvPr>
          <p:cNvSpPr/>
          <p:nvPr/>
        </p:nvSpPr>
        <p:spPr>
          <a:xfrm>
            <a:off x="1032710" y="1690687"/>
            <a:ext cx="10126580" cy="4802187"/>
          </a:xfrm>
          <a:custGeom>
            <a:avLst/>
            <a:gdLst>
              <a:gd name="textAreaLeft" fmla="*/ 0 w 8555040"/>
              <a:gd name="textAreaRight" fmla="*/ 8555400 w 8555040"/>
              <a:gd name="textAreaTop" fmla="*/ 0 h 5069160"/>
              <a:gd name="textAreaBottom" fmla="*/ 5069520 h 5069160"/>
            </a:gdLst>
            <a:ahLst/>
            <a:cxnLst/>
            <a:rect l="textAreaLeft" t="textAreaTop" r="textAreaRight" b="textAreaBottom"/>
            <a:pathLst>
              <a:path w="4331628" h="4608115">
                <a:moveTo>
                  <a:pt x="0" y="0"/>
                </a:moveTo>
                <a:lnTo>
                  <a:pt x="4331628" y="0"/>
                </a:lnTo>
                <a:lnTo>
                  <a:pt x="4331628" y="4608114"/>
                </a:lnTo>
                <a:lnTo>
                  <a:pt x="0" y="4608114"/>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pl-PL"/>
          </a:p>
        </p:txBody>
      </p:sp>
      <p:sp>
        <p:nvSpPr>
          <p:cNvPr id="5" name="TextBox 10">
            <a:extLst>
              <a:ext uri="{FF2B5EF4-FFF2-40B4-BE49-F238E27FC236}">
                <a16:creationId xmlns="" xmlns:a16="http://schemas.microsoft.com/office/drawing/2014/main" id="{D9EC7B55-FFE4-0C19-F470-969F56E3CB3A}"/>
              </a:ext>
            </a:extLst>
          </p:cNvPr>
          <p:cNvSpPr/>
          <p:nvPr/>
        </p:nvSpPr>
        <p:spPr>
          <a:xfrm>
            <a:off x="1219201" y="3499190"/>
            <a:ext cx="3853542" cy="929357"/>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14000"/>
              </a:lnSpc>
            </a:pPr>
            <a:r>
              <a:rPr lang="pl-PL" b="1" strike="noStrike" spc="-1">
                <a:solidFill>
                  <a:srgbClr val="000000"/>
                </a:solidFill>
                <a:ea typeface="Cabin Bold"/>
              </a:rPr>
              <a:t>Koordynacja dostępności</a:t>
            </a:r>
            <a:endParaRPr lang="pl-PL" b="1" strike="noStrike" spc="-1"/>
          </a:p>
          <a:p>
            <a:pPr algn="ctr">
              <a:lnSpc>
                <a:spcPct val="114000"/>
              </a:lnSpc>
            </a:pPr>
            <a:r>
              <a:rPr lang="pl-PL" b="1" strike="noStrike" spc="-1">
                <a:solidFill>
                  <a:srgbClr val="000000"/>
                </a:solidFill>
                <a:ea typeface="Cabin Bold"/>
              </a:rPr>
              <a:t>w</a:t>
            </a:r>
            <a:endParaRPr lang="pl-PL" b="1" strike="noStrike" spc="-1"/>
          </a:p>
          <a:p>
            <a:pPr algn="ctr">
              <a:lnSpc>
                <a:spcPct val="114000"/>
              </a:lnSpc>
            </a:pPr>
            <a:r>
              <a:rPr lang="pl-PL" b="1" strike="noStrike" spc="-1">
                <a:solidFill>
                  <a:srgbClr val="000000"/>
                </a:solidFill>
                <a:ea typeface="Cabin Bold"/>
              </a:rPr>
              <a:t>Urzędzie Miejskim w Bielsku-Białej</a:t>
            </a:r>
            <a:endParaRPr lang="pl-PL" b="1" strike="noStrike" spc="-1"/>
          </a:p>
        </p:txBody>
      </p:sp>
      <p:sp>
        <p:nvSpPr>
          <p:cNvPr id="6" name="TextBox 11">
            <a:extLst>
              <a:ext uri="{FF2B5EF4-FFF2-40B4-BE49-F238E27FC236}">
                <a16:creationId xmlns="" xmlns:a16="http://schemas.microsoft.com/office/drawing/2014/main" id="{6FACE70C-F75B-C842-F37C-E45CB9E2118C}"/>
              </a:ext>
            </a:extLst>
          </p:cNvPr>
          <p:cNvSpPr/>
          <p:nvPr/>
        </p:nvSpPr>
        <p:spPr>
          <a:xfrm>
            <a:off x="7543802" y="2006376"/>
            <a:ext cx="3517575" cy="543803"/>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14000"/>
              </a:lnSpc>
            </a:pPr>
            <a:r>
              <a:rPr lang="pl-PL" sz="1600" b="1" strike="noStrike" spc="-1">
                <a:solidFill>
                  <a:srgbClr val="000000"/>
                </a:solidFill>
                <a:latin typeface="Cabin"/>
                <a:ea typeface="Cabin"/>
              </a:rPr>
              <a:t>Koordynator </a:t>
            </a:r>
            <a:r>
              <a:rPr lang="pl-PL" sz="1600"/>
              <a:t/>
            </a:r>
            <a:br>
              <a:rPr lang="pl-PL" sz="1600"/>
            </a:br>
            <a:r>
              <a:rPr lang="pl-PL" sz="1600" b="1" strike="noStrike" spc="-1">
                <a:solidFill>
                  <a:srgbClr val="000000"/>
                </a:solidFill>
                <a:latin typeface="Cabin"/>
                <a:ea typeface="Cabin"/>
              </a:rPr>
              <a:t>ds. dostępności architektonicznej</a:t>
            </a:r>
            <a:endParaRPr lang="pl-PL" sz="1600" b="0" strike="noStrike" spc="-1">
              <a:latin typeface="Arial"/>
            </a:endParaRPr>
          </a:p>
        </p:txBody>
      </p:sp>
      <p:sp>
        <p:nvSpPr>
          <p:cNvPr id="7" name="TextBox 12">
            <a:extLst>
              <a:ext uri="{FF2B5EF4-FFF2-40B4-BE49-F238E27FC236}">
                <a16:creationId xmlns="" xmlns:a16="http://schemas.microsoft.com/office/drawing/2014/main" id="{B4ABD3B9-C70A-259D-7B13-9CA1C44B25C1}"/>
              </a:ext>
            </a:extLst>
          </p:cNvPr>
          <p:cNvSpPr/>
          <p:nvPr/>
        </p:nvSpPr>
        <p:spPr>
          <a:xfrm>
            <a:off x="7790037" y="3809636"/>
            <a:ext cx="3008592" cy="543803"/>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14000"/>
              </a:lnSpc>
            </a:pPr>
            <a:r>
              <a:rPr lang="pl-PL" sz="1600" b="1" strike="noStrike" spc="-1">
                <a:solidFill>
                  <a:srgbClr val="000000"/>
                </a:solidFill>
                <a:latin typeface="Cabin"/>
                <a:ea typeface="Cabin"/>
              </a:rPr>
              <a:t>Koordynator</a:t>
            </a:r>
            <a:endParaRPr lang="pl-PL" sz="1600" b="0" strike="noStrike" spc="-1">
              <a:latin typeface="Arial"/>
            </a:endParaRPr>
          </a:p>
          <a:p>
            <a:pPr algn="ctr">
              <a:lnSpc>
                <a:spcPct val="114000"/>
              </a:lnSpc>
            </a:pPr>
            <a:r>
              <a:rPr lang="pl-PL" sz="1600" b="1" strike="noStrike" spc="-1">
                <a:solidFill>
                  <a:srgbClr val="000000"/>
                </a:solidFill>
                <a:latin typeface="Cabin"/>
                <a:ea typeface="Cabin"/>
              </a:rPr>
              <a:t>ds. dostępności cyfrowej</a:t>
            </a:r>
            <a:endParaRPr lang="pl-PL" sz="1600" b="0" strike="noStrike" spc="-1">
              <a:latin typeface="Arial"/>
            </a:endParaRPr>
          </a:p>
        </p:txBody>
      </p:sp>
      <p:sp>
        <p:nvSpPr>
          <p:cNvPr id="8" name="TextBox 13">
            <a:extLst>
              <a:ext uri="{FF2B5EF4-FFF2-40B4-BE49-F238E27FC236}">
                <a16:creationId xmlns="" xmlns:a16="http://schemas.microsoft.com/office/drawing/2014/main" id="{D67B6AAE-6907-2CC3-C576-05AD4E8290E8}"/>
              </a:ext>
            </a:extLst>
          </p:cNvPr>
          <p:cNvSpPr/>
          <p:nvPr/>
        </p:nvSpPr>
        <p:spPr>
          <a:xfrm>
            <a:off x="7620000" y="5441052"/>
            <a:ext cx="3376063" cy="824521"/>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gn="ctr">
              <a:lnSpc>
                <a:spcPct val="114000"/>
              </a:lnSpc>
            </a:pPr>
            <a:r>
              <a:rPr lang="pl-PL" sz="1600" b="1" strike="noStrike" spc="-1">
                <a:solidFill>
                  <a:srgbClr val="000000"/>
                </a:solidFill>
                <a:latin typeface="Cabin"/>
                <a:ea typeface="Cabin"/>
              </a:rPr>
              <a:t>Koordynator</a:t>
            </a:r>
            <a:endParaRPr lang="pl-PL" sz="1600" b="0" strike="noStrike" spc="-1">
              <a:latin typeface="Arial"/>
            </a:endParaRPr>
          </a:p>
          <a:p>
            <a:pPr algn="ctr">
              <a:lnSpc>
                <a:spcPct val="114000"/>
              </a:lnSpc>
            </a:pPr>
            <a:r>
              <a:rPr lang="pl-PL" sz="1600" b="1" strike="noStrike" spc="-1">
                <a:solidFill>
                  <a:srgbClr val="000000"/>
                </a:solidFill>
                <a:latin typeface="Cabin"/>
                <a:ea typeface="Cabin"/>
              </a:rPr>
              <a:t>ds. dostępności</a:t>
            </a:r>
            <a:endParaRPr lang="pl-PL" sz="1600" b="0" strike="noStrike" spc="-1">
              <a:latin typeface="Arial"/>
            </a:endParaRPr>
          </a:p>
          <a:p>
            <a:pPr algn="ctr">
              <a:lnSpc>
                <a:spcPct val="114000"/>
              </a:lnSpc>
            </a:pPr>
            <a:r>
              <a:rPr lang="pl-PL" sz="1600" b="1" strike="noStrike" spc="-1">
                <a:solidFill>
                  <a:srgbClr val="000000"/>
                </a:solidFill>
                <a:latin typeface="Cabin"/>
                <a:ea typeface="Cabin"/>
              </a:rPr>
              <a:t>informacyjno-komunikacyjnej</a:t>
            </a:r>
            <a:endParaRPr lang="pl-PL" sz="1600" b="0" strike="noStrike" spc="-1">
              <a:latin typeface="Arial"/>
            </a:endParaRPr>
          </a:p>
        </p:txBody>
      </p:sp>
      <p:sp>
        <p:nvSpPr>
          <p:cNvPr id="3" name="Symbol zastępczy numeru slajdu 2">
            <a:extLst>
              <a:ext uri="{FF2B5EF4-FFF2-40B4-BE49-F238E27FC236}">
                <a16:creationId xmlns="" xmlns:a16="http://schemas.microsoft.com/office/drawing/2014/main" id="{0E07A5D1-608A-AA73-D20E-B347E468EFD0}"/>
              </a:ext>
            </a:extLst>
          </p:cNvPr>
          <p:cNvSpPr>
            <a:spLocks noGrp="1"/>
          </p:cNvSpPr>
          <p:nvPr>
            <p:ph type="sldNum" sz="quarter" idx="12"/>
          </p:nvPr>
        </p:nvSpPr>
        <p:spPr/>
        <p:txBody>
          <a:bodyPr/>
          <a:lstStyle/>
          <a:p>
            <a:fld id="{4AE5AEEE-8C2A-4BFF-9716-A4E3D006102C}" type="slidenum">
              <a:rPr lang="pl-PL" smtClean="0"/>
              <a:t>40</a:t>
            </a:fld>
            <a:endParaRPr lang="pl-PL"/>
          </a:p>
        </p:txBody>
      </p:sp>
    </p:spTree>
    <p:extLst>
      <p:ext uri="{BB962C8B-B14F-4D97-AF65-F5344CB8AC3E}">
        <p14:creationId xmlns:p14="http://schemas.microsoft.com/office/powerpoint/2010/main" val="3487914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A40BE5D-7E79-323A-6F8B-B41017893684}"/>
              </a:ext>
            </a:extLst>
          </p:cNvPr>
          <p:cNvSpPr>
            <a:spLocks noGrp="1"/>
          </p:cNvSpPr>
          <p:nvPr>
            <p:ph type="title"/>
          </p:nvPr>
        </p:nvSpPr>
        <p:spPr/>
        <p:txBody>
          <a:bodyPr/>
          <a:lstStyle/>
          <a:p>
            <a:r>
              <a:rPr lang="pl-PL" b="1"/>
              <a:t>Zaangażowanie kierownictwa i problemy</a:t>
            </a:r>
          </a:p>
        </p:txBody>
      </p:sp>
      <p:sp>
        <p:nvSpPr>
          <p:cNvPr id="3" name="Symbol zastępczy zawartości 2">
            <a:extLst>
              <a:ext uri="{FF2B5EF4-FFF2-40B4-BE49-F238E27FC236}">
                <a16:creationId xmlns="" xmlns:a16="http://schemas.microsoft.com/office/drawing/2014/main" id="{7F589984-04B6-77B8-2EC4-22928C9900A3}"/>
              </a:ext>
            </a:extLst>
          </p:cNvPr>
          <p:cNvSpPr>
            <a:spLocks noGrp="1"/>
          </p:cNvSpPr>
          <p:nvPr>
            <p:ph idx="1"/>
          </p:nvPr>
        </p:nvSpPr>
        <p:spPr/>
        <p:txBody>
          <a:bodyPr>
            <a:normAutofit fontScale="92500" lnSpcReduction="10000"/>
          </a:bodyPr>
          <a:lstStyle/>
          <a:p>
            <a:r>
              <a:rPr lang="pl-PL"/>
              <a:t>Zaangażowanie kierownictwa średniego i wyższego szczebla:</a:t>
            </a:r>
          </a:p>
          <a:p>
            <a:pPr marL="762120" lvl="1" indent="-304920">
              <a:lnSpc>
                <a:spcPct val="150000"/>
              </a:lnSpc>
              <a:buClr>
                <a:srgbClr val="000000"/>
              </a:buClr>
              <a:buFont typeface="Arial"/>
              <a:buChar char="•"/>
            </a:pPr>
            <a:r>
              <a:rPr lang="pl-PL" sz="2000" b="0" strike="noStrike" spc="-1">
                <a:solidFill>
                  <a:srgbClr val="000000"/>
                </a:solidFill>
                <a:latin typeface="Open Sans"/>
                <a:ea typeface="Open Sans"/>
              </a:rPr>
              <a:t>codzienna koordynacja działań związana z wdrożeniem projektu,</a:t>
            </a:r>
            <a:endParaRPr lang="pl-PL" sz="2000" b="0" strike="noStrike" spc="-1">
              <a:latin typeface="Arial"/>
            </a:endParaRPr>
          </a:p>
          <a:p>
            <a:pPr marL="762120" lvl="1" indent="-304920">
              <a:lnSpc>
                <a:spcPct val="150000"/>
              </a:lnSpc>
              <a:buClr>
                <a:srgbClr val="000000"/>
              </a:buClr>
              <a:buFont typeface="Arial"/>
              <a:buChar char="•"/>
            </a:pPr>
            <a:r>
              <a:rPr lang="pl-PL" sz="2000" b="0" strike="noStrike" spc="-1">
                <a:solidFill>
                  <a:srgbClr val="000000"/>
                </a:solidFill>
                <a:latin typeface="Open Sans"/>
                <a:ea typeface="Open Sans"/>
              </a:rPr>
              <a:t>pozyskiwanie funduszy na realizację projektu ,</a:t>
            </a:r>
            <a:endParaRPr lang="pl-PL" sz="2000" b="0" strike="noStrike" spc="-1">
              <a:latin typeface="Arial"/>
            </a:endParaRPr>
          </a:p>
          <a:p>
            <a:pPr marL="762120" lvl="1" indent="-304920">
              <a:lnSpc>
                <a:spcPct val="150000"/>
              </a:lnSpc>
              <a:buClr>
                <a:srgbClr val="000000"/>
              </a:buClr>
              <a:buFont typeface="Arial"/>
              <a:buChar char="•"/>
            </a:pPr>
            <a:r>
              <a:rPr lang="pl-PL" sz="2000" b="0" strike="noStrike" spc="-1">
                <a:solidFill>
                  <a:srgbClr val="000000"/>
                </a:solidFill>
                <a:latin typeface="Open Sans"/>
                <a:ea typeface="Open Sans"/>
              </a:rPr>
              <a:t>współpraca i odpowiedzialność.</a:t>
            </a:r>
            <a:endParaRPr lang="pl-PL" sz="2000" b="0" strike="noStrike" spc="-1">
              <a:latin typeface="Arial"/>
            </a:endParaRPr>
          </a:p>
          <a:p>
            <a:r>
              <a:rPr lang="pl-PL"/>
              <a:t>Problemy jakie pojawiły się podczas realizacji zadania:</a:t>
            </a:r>
          </a:p>
          <a:p>
            <a:pPr marL="946440" lvl="2" indent="-244800">
              <a:lnSpc>
                <a:spcPct val="150000"/>
              </a:lnSpc>
              <a:buClr>
                <a:srgbClr val="000000"/>
              </a:buClr>
              <a:buFont typeface="Arial"/>
              <a:buChar char="•"/>
            </a:pPr>
            <a:r>
              <a:rPr lang="pl-PL" b="0" strike="noStrike" spc="-1">
                <a:solidFill>
                  <a:srgbClr val="000000"/>
                </a:solidFill>
                <a:latin typeface="Open Sans"/>
                <a:ea typeface="Open Sans"/>
              </a:rPr>
              <a:t>brak wystarczających środków,</a:t>
            </a:r>
            <a:endParaRPr lang="pl-PL" b="0" strike="noStrike" spc="-1">
              <a:latin typeface="Arial"/>
            </a:endParaRPr>
          </a:p>
          <a:p>
            <a:pPr marL="946440" lvl="2" indent="-244800">
              <a:lnSpc>
                <a:spcPct val="150000"/>
              </a:lnSpc>
              <a:buClr>
                <a:srgbClr val="000000"/>
              </a:buClr>
              <a:buFont typeface="Arial"/>
              <a:buChar char="•"/>
            </a:pPr>
            <a:r>
              <a:rPr lang="pl-PL" b="0" strike="noStrike" spc="-1">
                <a:solidFill>
                  <a:srgbClr val="000000"/>
                </a:solidFill>
                <a:latin typeface="Open Sans"/>
                <a:ea typeface="Open Sans"/>
              </a:rPr>
              <a:t>nadzór konserwatorski,</a:t>
            </a:r>
            <a:endParaRPr lang="pl-PL" b="0" strike="noStrike" spc="-1">
              <a:latin typeface="Arial"/>
            </a:endParaRPr>
          </a:p>
          <a:p>
            <a:pPr marL="946440" lvl="2" indent="-244800">
              <a:lnSpc>
                <a:spcPct val="150000"/>
              </a:lnSpc>
              <a:buClr>
                <a:srgbClr val="000000"/>
              </a:buClr>
              <a:buFont typeface="Arial"/>
              <a:buChar char="•"/>
            </a:pPr>
            <a:r>
              <a:rPr lang="pl-PL" b="0" strike="noStrike" spc="-1">
                <a:solidFill>
                  <a:srgbClr val="000000"/>
                </a:solidFill>
                <a:latin typeface="Open Sans"/>
                <a:ea typeface="Open Sans"/>
              </a:rPr>
              <a:t>ograniczona przestrzeń,</a:t>
            </a:r>
            <a:endParaRPr lang="pl-PL" b="0" strike="noStrike" spc="-1">
              <a:latin typeface="Arial"/>
            </a:endParaRPr>
          </a:p>
          <a:p>
            <a:pPr marL="946440" lvl="2" indent="-244800">
              <a:lnSpc>
                <a:spcPct val="150000"/>
              </a:lnSpc>
              <a:buClr>
                <a:srgbClr val="000000"/>
              </a:buClr>
              <a:buFont typeface="Arial"/>
              <a:buChar char="•"/>
            </a:pPr>
            <a:r>
              <a:rPr lang="pl-PL" b="0" strike="noStrike" spc="-1">
                <a:solidFill>
                  <a:srgbClr val="000000"/>
                </a:solidFill>
                <a:latin typeface="Open Sans"/>
                <a:ea typeface="Open Sans"/>
              </a:rPr>
              <a:t>zakłócenia w funkcjonowaniu urzędu.</a:t>
            </a:r>
            <a:endParaRPr lang="pl-PL" b="0" strike="noStrike" spc="-1">
              <a:latin typeface="Arial"/>
            </a:endParaRPr>
          </a:p>
        </p:txBody>
      </p:sp>
      <p:sp>
        <p:nvSpPr>
          <p:cNvPr id="4" name="Symbol zastępczy numeru slajdu 3">
            <a:extLst>
              <a:ext uri="{FF2B5EF4-FFF2-40B4-BE49-F238E27FC236}">
                <a16:creationId xmlns="" xmlns:a16="http://schemas.microsoft.com/office/drawing/2014/main" id="{FD3812AC-0F8C-3144-4A6D-C26A4E9C93B1}"/>
              </a:ext>
            </a:extLst>
          </p:cNvPr>
          <p:cNvSpPr>
            <a:spLocks noGrp="1"/>
          </p:cNvSpPr>
          <p:nvPr>
            <p:ph type="sldNum" sz="quarter" idx="12"/>
          </p:nvPr>
        </p:nvSpPr>
        <p:spPr/>
        <p:txBody>
          <a:bodyPr/>
          <a:lstStyle/>
          <a:p>
            <a:fld id="{4AE5AEEE-8C2A-4BFF-9716-A4E3D006102C}" type="slidenum">
              <a:rPr lang="pl-PL" smtClean="0"/>
              <a:t>41</a:t>
            </a:fld>
            <a:endParaRPr lang="pl-PL"/>
          </a:p>
        </p:txBody>
      </p:sp>
    </p:spTree>
    <p:extLst>
      <p:ext uri="{BB962C8B-B14F-4D97-AF65-F5344CB8AC3E}">
        <p14:creationId xmlns:p14="http://schemas.microsoft.com/office/powerpoint/2010/main" val="2199269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10747BD-802A-B99A-CE4E-15032359B9AA}"/>
              </a:ext>
            </a:extLst>
          </p:cNvPr>
          <p:cNvSpPr>
            <a:spLocks noGrp="1"/>
          </p:cNvSpPr>
          <p:nvPr>
            <p:ph type="title"/>
          </p:nvPr>
        </p:nvSpPr>
        <p:spPr/>
        <p:txBody>
          <a:bodyPr>
            <a:normAutofit/>
          </a:bodyPr>
          <a:lstStyle/>
          <a:p>
            <a:r>
              <a:rPr lang="pl-PL" sz="4800" b="1"/>
              <a:t>Dostępność w Urzędzie Gminy Mszana</a:t>
            </a:r>
          </a:p>
        </p:txBody>
      </p:sp>
      <p:sp>
        <p:nvSpPr>
          <p:cNvPr id="3" name="Symbol zastępczy zawartości 2">
            <a:extLst>
              <a:ext uri="{FF2B5EF4-FFF2-40B4-BE49-F238E27FC236}">
                <a16:creationId xmlns="" xmlns:a16="http://schemas.microsoft.com/office/drawing/2014/main" id="{699F14AD-7E25-7619-A394-69406BA08335}"/>
              </a:ext>
            </a:extLst>
          </p:cNvPr>
          <p:cNvSpPr>
            <a:spLocks noGrp="1"/>
          </p:cNvSpPr>
          <p:nvPr>
            <p:ph idx="1"/>
          </p:nvPr>
        </p:nvSpPr>
        <p:spPr/>
        <p:txBody>
          <a:bodyPr>
            <a:normAutofit fontScale="92500" lnSpcReduction="10000"/>
          </a:bodyPr>
          <a:lstStyle/>
          <a:p>
            <a:pPr marL="0" indent="0">
              <a:lnSpc>
                <a:spcPct val="150000"/>
              </a:lnSpc>
              <a:buNone/>
            </a:pPr>
            <a:r>
              <a:rPr lang="pl-PL" sz="3200" b="1"/>
              <a:t>Organizacja i zarządzanie procesem</a:t>
            </a:r>
          </a:p>
          <a:p>
            <a:pPr marL="0" indent="0">
              <a:lnSpc>
                <a:spcPct val="150000"/>
              </a:lnSpc>
              <a:buNone/>
            </a:pPr>
            <a:r>
              <a:rPr lang="pl-PL"/>
              <a:t>Koordynator ds. dostępności (Zastępca Wójta)</a:t>
            </a:r>
          </a:p>
          <a:p>
            <a:pPr marL="0" indent="0">
              <a:lnSpc>
                <a:spcPct val="150000"/>
              </a:lnSpc>
              <a:buNone/>
            </a:pPr>
            <a:r>
              <a:rPr lang="pl-PL"/>
              <a:t>Zespół ds. dostępności</a:t>
            </a:r>
          </a:p>
          <a:p>
            <a:pPr lvl="1">
              <a:lnSpc>
                <a:spcPct val="150000"/>
              </a:lnSpc>
            </a:pPr>
            <a:r>
              <a:rPr lang="pl-PL"/>
              <a:t>Pełnomocnik ds. Informatyki</a:t>
            </a:r>
          </a:p>
          <a:p>
            <a:pPr lvl="1">
              <a:lnSpc>
                <a:spcPct val="150000"/>
              </a:lnSpc>
            </a:pPr>
            <a:r>
              <a:rPr lang="pl-PL"/>
              <a:t>Kierownik Referatu Planowania i Inwestycji</a:t>
            </a:r>
          </a:p>
          <a:p>
            <a:pPr lvl="1">
              <a:lnSpc>
                <a:spcPct val="150000"/>
              </a:lnSpc>
            </a:pPr>
            <a:r>
              <a:rPr lang="pl-PL"/>
              <a:t>Główny Księgowy</a:t>
            </a:r>
          </a:p>
          <a:p>
            <a:pPr lvl="1">
              <a:lnSpc>
                <a:spcPct val="150000"/>
              </a:lnSpc>
            </a:pPr>
            <a:r>
              <a:rPr lang="pl-PL"/>
              <a:t>Rzecznik prasowy</a:t>
            </a:r>
          </a:p>
        </p:txBody>
      </p:sp>
      <p:pic>
        <p:nvPicPr>
          <p:cNvPr id="6" name="Obraz 5" descr="Logotyp z herbem Gminy Mszana i logiem z okazji 50-lecia Gminy Mszan na zarysie gminy tekst 50 lat razem">
            <a:extLst>
              <a:ext uri="{FF2B5EF4-FFF2-40B4-BE49-F238E27FC236}">
                <a16:creationId xmlns="" xmlns:a16="http://schemas.microsoft.com/office/drawing/2014/main" id="{B1FDE4EE-5909-1DB0-2545-E5375D7E7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70" y="3884944"/>
            <a:ext cx="3850000" cy="1980000"/>
          </a:xfrm>
          <a:prstGeom prst="rect">
            <a:avLst/>
          </a:prstGeom>
        </p:spPr>
      </p:pic>
      <p:sp>
        <p:nvSpPr>
          <p:cNvPr id="4" name="Symbol zastępczy numeru slajdu 3">
            <a:extLst>
              <a:ext uri="{FF2B5EF4-FFF2-40B4-BE49-F238E27FC236}">
                <a16:creationId xmlns="" xmlns:a16="http://schemas.microsoft.com/office/drawing/2014/main" id="{58FDBB53-51B1-6FE4-4770-933000E39C81}"/>
              </a:ext>
            </a:extLst>
          </p:cNvPr>
          <p:cNvSpPr>
            <a:spLocks noGrp="1"/>
          </p:cNvSpPr>
          <p:nvPr>
            <p:ph type="sldNum" sz="quarter" idx="12"/>
          </p:nvPr>
        </p:nvSpPr>
        <p:spPr/>
        <p:txBody>
          <a:bodyPr/>
          <a:lstStyle/>
          <a:p>
            <a:fld id="{4AE5AEEE-8C2A-4BFF-9716-A4E3D006102C}" type="slidenum">
              <a:rPr lang="pl-PL" smtClean="0"/>
              <a:t>42</a:t>
            </a:fld>
            <a:endParaRPr lang="pl-PL"/>
          </a:p>
        </p:txBody>
      </p:sp>
    </p:spTree>
    <p:extLst>
      <p:ext uri="{BB962C8B-B14F-4D97-AF65-F5344CB8AC3E}">
        <p14:creationId xmlns:p14="http://schemas.microsoft.com/office/powerpoint/2010/main" val="4105965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31B34D0-4D1C-20E9-95C3-4B920F686DB1}"/>
              </a:ext>
            </a:extLst>
          </p:cNvPr>
          <p:cNvSpPr>
            <a:spLocks noGrp="1"/>
          </p:cNvSpPr>
          <p:nvPr>
            <p:ph type="title"/>
          </p:nvPr>
        </p:nvSpPr>
        <p:spPr/>
        <p:txBody>
          <a:bodyPr/>
          <a:lstStyle/>
          <a:p>
            <a:r>
              <a:rPr lang="pl-PL" b="1"/>
              <a:t>Budżet Gminy Mszana</a:t>
            </a:r>
          </a:p>
        </p:txBody>
      </p:sp>
      <p:sp>
        <p:nvSpPr>
          <p:cNvPr id="3" name="Symbol zastępczy zawartości 2">
            <a:extLst>
              <a:ext uri="{FF2B5EF4-FFF2-40B4-BE49-F238E27FC236}">
                <a16:creationId xmlns="" xmlns:a16="http://schemas.microsoft.com/office/drawing/2014/main" id="{7AEDB079-15E1-86B0-45F9-29FBD4A218B3}"/>
              </a:ext>
            </a:extLst>
          </p:cNvPr>
          <p:cNvSpPr>
            <a:spLocks noGrp="1"/>
          </p:cNvSpPr>
          <p:nvPr>
            <p:ph idx="1"/>
          </p:nvPr>
        </p:nvSpPr>
        <p:spPr>
          <a:xfrm>
            <a:off x="838200" y="1690687"/>
            <a:ext cx="10515600" cy="4665867"/>
          </a:xfrm>
        </p:spPr>
        <p:txBody>
          <a:bodyPr>
            <a:normAutofit/>
          </a:bodyPr>
          <a:lstStyle/>
          <a:p>
            <a:pPr marL="0" indent="0">
              <a:lnSpc>
                <a:spcPct val="150000"/>
              </a:lnSpc>
              <a:spcBef>
                <a:spcPts val="0"/>
              </a:spcBef>
              <a:buNone/>
            </a:pPr>
            <a:r>
              <a:rPr lang="pl-PL" b="1"/>
              <a:t>Dochody (wykonanie): </a:t>
            </a:r>
          </a:p>
          <a:p>
            <a:pPr marL="0" indent="0">
              <a:lnSpc>
                <a:spcPct val="150000"/>
              </a:lnSpc>
              <a:spcBef>
                <a:spcPts val="0"/>
              </a:spcBef>
              <a:buNone/>
            </a:pPr>
            <a:r>
              <a:rPr lang="pl-PL" sz="2000"/>
              <a:t>31.12.2021  </a:t>
            </a:r>
            <a:r>
              <a:rPr lang="pl-PL" sz="2000" b="1"/>
              <a:t>55 540 092,52		</a:t>
            </a:r>
            <a:r>
              <a:rPr lang="pl-PL" sz="2000"/>
              <a:t>31.12.2022</a:t>
            </a:r>
            <a:r>
              <a:rPr lang="pl-PL" sz="2000" b="1"/>
              <a:t> 49 681 799,76		</a:t>
            </a:r>
            <a:r>
              <a:rPr lang="pl-PL" sz="2000"/>
              <a:t>31.12.2023</a:t>
            </a:r>
            <a:r>
              <a:rPr lang="pl-PL" sz="2000" b="1"/>
              <a:t>  46 266 432,25</a:t>
            </a:r>
          </a:p>
          <a:p>
            <a:pPr marL="0" indent="0">
              <a:lnSpc>
                <a:spcPct val="150000"/>
              </a:lnSpc>
              <a:spcBef>
                <a:spcPts val="0"/>
              </a:spcBef>
              <a:buNone/>
            </a:pPr>
            <a:endParaRPr lang="pl-PL" b="1"/>
          </a:p>
          <a:p>
            <a:pPr marL="0" indent="0">
              <a:lnSpc>
                <a:spcPct val="150000"/>
              </a:lnSpc>
              <a:spcBef>
                <a:spcPts val="0"/>
              </a:spcBef>
              <a:buNone/>
            </a:pPr>
            <a:r>
              <a:rPr lang="pl-PL" b="1"/>
              <a:t>Wydatki (wykonanie):</a:t>
            </a:r>
          </a:p>
          <a:p>
            <a:pPr marL="0" indent="0">
              <a:lnSpc>
                <a:spcPct val="150000"/>
              </a:lnSpc>
              <a:spcBef>
                <a:spcPts val="0"/>
              </a:spcBef>
              <a:buNone/>
            </a:pPr>
            <a:r>
              <a:rPr lang="pl-PL" sz="2000"/>
              <a:t>31.12.2021  </a:t>
            </a:r>
            <a:r>
              <a:rPr lang="pl-PL" sz="2000" b="1"/>
              <a:t>54 572 935,32		</a:t>
            </a:r>
            <a:r>
              <a:rPr lang="pl-PL" sz="2000"/>
              <a:t>31.12.2022</a:t>
            </a:r>
            <a:r>
              <a:rPr lang="pl-PL" sz="2000" b="1"/>
              <a:t>  49 454 966,49		</a:t>
            </a:r>
            <a:r>
              <a:rPr lang="pl-PL" sz="2000"/>
              <a:t>31.12.2023</a:t>
            </a:r>
            <a:r>
              <a:rPr lang="pl-PL" sz="2000" b="1"/>
              <a:t>  55 383 104,62</a:t>
            </a:r>
          </a:p>
          <a:p>
            <a:pPr marL="0" indent="0">
              <a:lnSpc>
                <a:spcPct val="150000"/>
              </a:lnSpc>
              <a:spcBef>
                <a:spcPts val="0"/>
              </a:spcBef>
              <a:buNone/>
            </a:pPr>
            <a:endParaRPr lang="pl-PL" b="1"/>
          </a:p>
          <a:p>
            <a:pPr marL="0" indent="0">
              <a:lnSpc>
                <a:spcPct val="150000"/>
              </a:lnSpc>
              <a:spcBef>
                <a:spcPts val="0"/>
              </a:spcBef>
              <a:buNone/>
            </a:pPr>
            <a:r>
              <a:rPr lang="pl-PL" b="1"/>
              <a:t>Deficyt/nadwyżka:</a:t>
            </a:r>
          </a:p>
          <a:p>
            <a:pPr marL="0" indent="0">
              <a:lnSpc>
                <a:spcPct val="150000"/>
              </a:lnSpc>
              <a:spcBef>
                <a:spcPts val="0"/>
              </a:spcBef>
              <a:buNone/>
            </a:pPr>
            <a:r>
              <a:rPr lang="pl-PL" sz="2000"/>
              <a:t>31.12.2021 </a:t>
            </a:r>
            <a:r>
              <a:rPr lang="pl-PL" sz="2000" b="1"/>
              <a:t>– 4 018 842,80		</a:t>
            </a:r>
            <a:r>
              <a:rPr lang="pl-PL" sz="2000"/>
              <a:t>31.12.2022</a:t>
            </a:r>
            <a:r>
              <a:rPr lang="pl-PL" sz="2000" b="1"/>
              <a:t>  +1 226 833,27		</a:t>
            </a:r>
            <a:r>
              <a:rPr lang="pl-PL" sz="2000"/>
              <a:t>31.12.2023</a:t>
            </a:r>
            <a:r>
              <a:rPr lang="pl-PL" sz="2000" b="1"/>
              <a:t>  – 9 116 672,37</a:t>
            </a:r>
          </a:p>
          <a:p>
            <a:pPr marL="0" indent="0">
              <a:lnSpc>
                <a:spcPct val="150000"/>
              </a:lnSpc>
              <a:spcBef>
                <a:spcPts val="0"/>
              </a:spcBef>
              <a:buNone/>
            </a:pPr>
            <a:endParaRPr lang="pl-PL" sz="2000"/>
          </a:p>
        </p:txBody>
      </p:sp>
      <p:sp>
        <p:nvSpPr>
          <p:cNvPr id="4" name="Symbol zastępczy numeru slajdu 3">
            <a:extLst>
              <a:ext uri="{FF2B5EF4-FFF2-40B4-BE49-F238E27FC236}">
                <a16:creationId xmlns="" xmlns:a16="http://schemas.microsoft.com/office/drawing/2014/main" id="{E733A7EA-312C-13AF-6F9F-950AF223F58A}"/>
              </a:ext>
            </a:extLst>
          </p:cNvPr>
          <p:cNvSpPr>
            <a:spLocks noGrp="1"/>
          </p:cNvSpPr>
          <p:nvPr>
            <p:ph type="sldNum" sz="quarter" idx="12"/>
          </p:nvPr>
        </p:nvSpPr>
        <p:spPr/>
        <p:txBody>
          <a:bodyPr/>
          <a:lstStyle/>
          <a:p>
            <a:fld id="{4AE5AEEE-8C2A-4BFF-9716-A4E3D006102C}" type="slidenum">
              <a:rPr lang="pl-PL" smtClean="0"/>
              <a:t>43</a:t>
            </a:fld>
            <a:endParaRPr lang="pl-PL"/>
          </a:p>
        </p:txBody>
      </p:sp>
    </p:spTree>
    <p:extLst>
      <p:ext uri="{BB962C8B-B14F-4D97-AF65-F5344CB8AC3E}">
        <p14:creationId xmlns:p14="http://schemas.microsoft.com/office/powerpoint/2010/main" val="753505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DBA40EA-A6F0-132E-E80D-72B1777523F3}"/>
              </a:ext>
            </a:extLst>
          </p:cNvPr>
          <p:cNvSpPr>
            <a:spLocks noGrp="1"/>
          </p:cNvSpPr>
          <p:nvPr>
            <p:ph type="title"/>
          </p:nvPr>
        </p:nvSpPr>
        <p:spPr/>
        <p:txBody>
          <a:bodyPr/>
          <a:lstStyle/>
          <a:p>
            <a:r>
              <a:rPr lang="pl-PL" b="1"/>
              <a:t>Opis rozwiązania (1/5)</a:t>
            </a:r>
          </a:p>
        </p:txBody>
      </p:sp>
      <p:pic>
        <p:nvPicPr>
          <p:cNvPr id="4" name="Obraz 3" descr="Zdjęcie budynku Urzędu Gminy Mszana">
            <a:extLst>
              <a:ext uri="{FF2B5EF4-FFF2-40B4-BE49-F238E27FC236}">
                <a16:creationId xmlns="" xmlns:a16="http://schemas.microsoft.com/office/drawing/2014/main" id="{093554F5-D850-0EC9-319C-2C162DA34112}"/>
              </a:ext>
            </a:extLst>
          </p:cNvPr>
          <p:cNvPicPr/>
          <p:nvPr/>
        </p:nvPicPr>
        <p:blipFill>
          <a:blip r:embed="rId3"/>
          <a:srcRect t="13321" b="23641"/>
          <a:stretch/>
        </p:blipFill>
        <p:spPr>
          <a:xfrm>
            <a:off x="7077593" y="129151"/>
            <a:ext cx="4895640" cy="2246040"/>
          </a:xfrm>
          <a:prstGeom prst="rect">
            <a:avLst/>
          </a:prstGeom>
          <a:ln w="0">
            <a:noFill/>
          </a:ln>
        </p:spPr>
      </p:pic>
      <p:sp>
        <p:nvSpPr>
          <p:cNvPr id="3" name="Symbol zastępczy zawartości 2">
            <a:extLst>
              <a:ext uri="{FF2B5EF4-FFF2-40B4-BE49-F238E27FC236}">
                <a16:creationId xmlns="" xmlns:a16="http://schemas.microsoft.com/office/drawing/2014/main" id="{EEFB502A-DCF4-C120-B426-4AA40884FA70}"/>
              </a:ext>
            </a:extLst>
          </p:cNvPr>
          <p:cNvSpPr>
            <a:spLocks noGrp="1"/>
          </p:cNvSpPr>
          <p:nvPr>
            <p:ph idx="1"/>
          </p:nvPr>
        </p:nvSpPr>
        <p:spPr>
          <a:xfrm>
            <a:off x="734961" y="2141537"/>
            <a:ext cx="10515600" cy="4351338"/>
          </a:xfrm>
        </p:spPr>
        <p:txBody>
          <a:bodyPr/>
          <a:lstStyle/>
          <a:p>
            <a:pPr marL="0" indent="0">
              <a:lnSpc>
                <a:spcPct val="150000"/>
              </a:lnSpc>
              <a:spcBef>
                <a:spcPts val="0"/>
              </a:spcBef>
              <a:buNone/>
            </a:pPr>
            <a:r>
              <a:rPr lang="pl-PL" b="1"/>
              <a:t>Zwiększenie dostępności a obiekt (budynek urzędu):</a:t>
            </a:r>
          </a:p>
          <a:p>
            <a:pPr>
              <a:lnSpc>
                <a:spcPct val="150000"/>
              </a:lnSpc>
              <a:spcBef>
                <a:spcPts val="0"/>
              </a:spcBef>
            </a:pPr>
            <a:r>
              <a:rPr lang="pl-PL"/>
              <a:t>trudna bryła architektoniczna</a:t>
            </a:r>
          </a:p>
          <a:p>
            <a:pPr>
              <a:lnSpc>
                <a:spcPct val="150000"/>
              </a:lnSpc>
              <a:spcBef>
                <a:spcPts val="0"/>
              </a:spcBef>
            </a:pPr>
            <a:r>
              <a:rPr lang="pl-PL"/>
              <a:t>skomplikowany układ użytkowy</a:t>
            </a:r>
          </a:p>
          <a:p>
            <a:pPr>
              <a:lnSpc>
                <a:spcPct val="150000"/>
              </a:lnSpc>
              <a:spcBef>
                <a:spcPts val="0"/>
              </a:spcBef>
            </a:pPr>
            <a:r>
              <a:rPr lang="pl-PL"/>
              <a:t>biura na piętrach półpiętrach i wieżach</a:t>
            </a:r>
          </a:p>
          <a:p>
            <a:pPr>
              <a:lnSpc>
                <a:spcPct val="150000"/>
              </a:lnSpc>
              <a:spcBef>
                <a:spcPts val="0"/>
              </a:spcBef>
            </a:pPr>
            <a:r>
              <a:rPr lang="pl-PL"/>
              <a:t>wymagany montaż kilku wind, żeby obsłużyć wszystkie wydziały</a:t>
            </a:r>
          </a:p>
          <a:p>
            <a:pPr>
              <a:lnSpc>
                <a:spcPct val="150000"/>
              </a:lnSpc>
              <a:spcBef>
                <a:spcPts val="0"/>
              </a:spcBef>
            </a:pPr>
            <a:r>
              <a:rPr lang="pl-PL"/>
              <a:t>brak środków finansowych</a:t>
            </a:r>
          </a:p>
        </p:txBody>
      </p:sp>
      <p:sp>
        <p:nvSpPr>
          <p:cNvPr id="5" name="Symbol zastępczy numeru slajdu 4">
            <a:extLst>
              <a:ext uri="{FF2B5EF4-FFF2-40B4-BE49-F238E27FC236}">
                <a16:creationId xmlns="" xmlns:a16="http://schemas.microsoft.com/office/drawing/2014/main" id="{E0445A2E-900F-3AE4-B515-B44AD200EA71}"/>
              </a:ext>
            </a:extLst>
          </p:cNvPr>
          <p:cNvSpPr>
            <a:spLocks noGrp="1"/>
          </p:cNvSpPr>
          <p:nvPr>
            <p:ph type="sldNum" sz="quarter" idx="12"/>
          </p:nvPr>
        </p:nvSpPr>
        <p:spPr/>
        <p:txBody>
          <a:bodyPr/>
          <a:lstStyle/>
          <a:p>
            <a:fld id="{4AE5AEEE-8C2A-4BFF-9716-A4E3D006102C}" type="slidenum">
              <a:rPr lang="pl-PL" smtClean="0"/>
              <a:t>44</a:t>
            </a:fld>
            <a:endParaRPr lang="pl-PL"/>
          </a:p>
        </p:txBody>
      </p:sp>
    </p:spTree>
    <p:extLst>
      <p:ext uri="{BB962C8B-B14F-4D97-AF65-F5344CB8AC3E}">
        <p14:creationId xmlns:p14="http://schemas.microsoft.com/office/powerpoint/2010/main" val="4075883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86BBC8A-326E-AFB4-A715-ED574F91B50A}"/>
              </a:ext>
            </a:extLst>
          </p:cNvPr>
          <p:cNvSpPr>
            <a:spLocks noGrp="1"/>
          </p:cNvSpPr>
          <p:nvPr>
            <p:ph type="title"/>
          </p:nvPr>
        </p:nvSpPr>
        <p:spPr>
          <a:xfrm>
            <a:off x="838200" y="365125"/>
            <a:ext cx="6255774" cy="1325563"/>
          </a:xfrm>
        </p:spPr>
        <p:txBody>
          <a:bodyPr/>
          <a:lstStyle/>
          <a:p>
            <a:r>
              <a:rPr lang="pl-PL" b="1"/>
              <a:t>Opis rozwiązania (2/5)</a:t>
            </a:r>
          </a:p>
        </p:txBody>
      </p:sp>
      <p:sp>
        <p:nvSpPr>
          <p:cNvPr id="8" name="pole tekstowe 4">
            <a:extLst>
              <a:ext uri="{FF2B5EF4-FFF2-40B4-BE49-F238E27FC236}">
                <a16:creationId xmlns="" xmlns:a16="http://schemas.microsoft.com/office/drawing/2014/main" id="{A4B85E1C-A862-58ED-42B5-AAB0CD0AAA2F}"/>
              </a:ext>
            </a:extLst>
          </p:cNvPr>
          <p:cNvSpPr/>
          <p:nvPr/>
        </p:nvSpPr>
        <p:spPr>
          <a:xfrm>
            <a:off x="238680" y="1564984"/>
            <a:ext cx="64083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Punkt obsługi klienta – udogodnienia</a:t>
            </a:r>
            <a:endParaRPr lang="pl-PL" sz="2400" b="0" strike="noStrike" spc="-1">
              <a:latin typeface="Arial"/>
            </a:endParaRPr>
          </a:p>
        </p:txBody>
      </p:sp>
      <p:pic>
        <p:nvPicPr>
          <p:cNvPr id="4" name="Obraz 7" descr="Zdjęcie sali obsługi klienta, po lewej stronie zdjęcia stoliczek z dwoma krzesłami dla dzieci">
            <a:extLst>
              <a:ext uri="{FF2B5EF4-FFF2-40B4-BE49-F238E27FC236}">
                <a16:creationId xmlns="" xmlns:a16="http://schemas.microsoft.com/office/drawing/2014/main" id="{A0ECCE3C-8FA1-D650-DD06-C489F42CAEBA}"/>
              </a:ext>
            </a:extLst>
          </p:cNvPr>
          <p:cNvPicPr/>
          <p:nvPr/>
        </p:nvPicPr>
        <p:blipFill>
          <a:blip r:embed="rId3"/>
          <a:stretch/>
        </p:blipFill>
        <p:spPr>
          <a:xfrm>
            <a:off x="601980" y="2350080"/>
            <a:ext cx="3263400" cy="2449080"/>
          </a:xfrm>
          <a:prstGeom prst="rect">
            <a:avLst/>
          </a:prstGeom>
          <a:ln w="0">
            <a:noFill/>
          </a:ln>
        </p:spPr>
      </p:pic>
      <p:sp>
        <p:nvSpPr>
          <p:cNvPr id="10" name="pole tekstowe 5">
            <a:extLst>
              <a:ext uri="{FF2B5EF4-FFF2-40B4-BE49-F238E27FC236}">
                <a16:creationId xmlns="" xmlns:a16="http://schemas.microsoft.com/office/drawing/2014/main" id="{D62264F4-72C9-E37E-083E-B1D61647AE69}"/>
              </a:ext>
            </a:extLst>
          </p:cNvPr>
          <p:cNvSpPr/>
          <p:nvPr/>
        </p:nvSpPr>
        <p:spPr>
          <a:xfrm>
            <a:off x="0" y="4917106"/>
            <a:ext cx="3528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Ścieżki naprowadzające</a:t>
            </a:r>
            <a:endParaRPr lang="pl-PL" sz="2400" b="0" strike="noStrike" spc="-1">
              <a:latin typeface="Arial"/>
            </a:endParaRPr>
          </a:p>
        </p:txBody>
      </p:sp>
      <p:pic>
        <p:nvPicPr>
          <p:cNvPr id="5" name="Obraz 3" descr="Zdjęcie Sali obsługi klienta z Fakturowym oznaczeniem nawierzchni">
            <a:extLst>
              <a:ext uri="{FF2B5EF4-FFF2-40B4-BE49-F238E27FC236}">
                <a16:creationId xmlns="" xmlns:a16="http://schemas.microsoft.com/office/drawing/2014/main" id="{6CFF14C2-B435-A905-D250-D904F826C180}"/>
              </a:ext>
            </a:extLst>
          </p:cNvPr>
          <p:cNvPicPr/>
          <p:nvPr/>
        </p:nvPicPr>
        <p:blipFill>
          <a:blip r:embed="rId4"/>
          <a:stretch/>
        </p:blipFill>
        <p:spPr>
          <a:xfrm>
            <a:off x="3103211" y="4231695"/>
            <a:ext cx="3120840" cy="2341080"/>
          </a:xfrm>
          <a:prstGeom prst="rect">
            <a:avLst/>
          </a:prstGeom>
          <a:ln w="0">
            <a:noFill/>
          </a:ln>
        </p:spPr>
      </p:pic>
      <p:sp>
        <p:nvSpPr>
          <p:cNvPr id="9" name="pole tekstowe 2">
            <a:extLst>
              <a:ext uri="{FF2B5EF4-FFF2-40B4-BE49-F238E27FC236}">
                <a16:creationId xmlns="" xmlns:a16="http://schemas.microsoft.com/office/drawing/2014/main" id="{59345D44-A68A-17F1-1ED2-D7E426B55584}"/>
              </a:ext>
            </a:extLst>
          </p:cNvPr>
          <p:cNvSpPr/>
          <p:nvPr/>
        </p:nvSpPr>
        <p:spPr>
          <a:xfrm>
            <a:off x="7032240" y="595440"/>
            <a:ext cx="48240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Specjalne stanowisko komputerowe</a:t>
            </a:r>
            <a:endParaRPr lang="pl-PL" sz="2400" b="0" strike="noStrike" spc="-1">
              <a:latin typeface="Arial"/>
            </a:endParaRPr>
          </a:p>
        </p:txBody>
      </p:sp>
      <p:pic>
        <p:nvPicPr>
          <p:cNvPr id="6" name="Obraz 3" descr="Zdjęcie specjalnego stanowiska komputerowego z klawiaturą.">
            <a:extLst>
              <a:ext uri="{FF2B5EF4-FFF2-40B4-BE49-F238E27FC236}">
                <a16:creationId xmlns="" xmlns:a16="http://schemas.microsoft.com/office/drawing/2014/main" id="{2CBF1A7F-D71E-17FD-672C-26D408BE0879}"/>
              </a:ext>
            </a:extLst>
          </p:cNvPr>
          <p:cNvPicPr/>
          <p:nvPr/>
        </p:nvPicPr>
        <p:blipFill>
          <a:blip r:embed="rId5"/>
          <a:stretch/>
        </p:blipFill>
        <p:spPr>
          <a:xfrm>
            <a:off x="7902720" y="1054080"/>
            <a:ext cx="3455640" cy="2592000"/>
          </a:xfrm>
          <a:prstGeom prst="rect">
            <a:avLst/>
          </a:prstGeom>
          <a:ln w="0">
            <a:noFill/>
          </a:ln>
        </p:spPr>
      </p:pic>
      <p:sp>
        <p:nvSpPr>
          <p:cNvPr id="11" name="pole tekstowe 8">
            <a:extLst>
              <a:ext uri="{FF2B5EF4-FFF2-40B4-BE49-F238E27FC236}">
                <a16:creationId xmlns="" xmlns:a16="http://schemas.microsoft.com/office/drawing/2014/main" id="{BBDABE75-701E-128A-A02D-738D86DB8A05}"/>
              </a:ext>
            </a:extLst>
          </p:cNvPr>
          <p:cNvSpPr/>
          <p:nvPr/>
        </p:nvSpPr>
        <p:spPr>
          <a:xfrm>
            <a:off x="6249960" y="3753000"/>
            <a:ext cx="388908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2400" b="0" strike="noStrike" spc="-1">
                <a:latin typeface="Calibri"/>
              </a:rPr>
              <a:t>Pętla indukcyjna</a:t>
            </a:r>
            <a:endParaRPr lang="pl-PL" sz="2400" b="0" strike="noStrike" spc="-1">
              <a:latin typeface="Arial"/>
            </a:endParaRPr>
          </a:p>
        </p:txBody>
      </p:sp>
      <p:pic>
        <p:nvPicPr>
          <p:cNvPr id="7" name="Obraz 3" descr="Zdjęcie pętli indukcyjnej">
            <a:extLst>
              <a:ext uri="{FF2B5EF4-FFF2-40B4-BE49-F238E27FC236}">
                <a16:creationId xmlns="" xmlns:a16="http://schemas.microsoft.com/office/drawing/2014/main" id="{4EF3483F-AEC0-3BC1-C295-BE505A0C4920}"/>
              </a:ext>
            </a:extLst>
          </p:cNvPr>
          <p:cNvPicPr/>
          <p:nvPr/>
        </p:nvPicPr>
        <p:blipFill>
          <a:blip r:embed="rId6"/>
          <a:stretch/>
        </p:blipFill>
        <p:spPr>
          <a:xfrm>
            <a:off x="6647040" y="4276800"/>
            <a:ext cx="3311280" cy="2484000"/>
          </a:xfrm>
          <a:prstGeom prst="rect">
            <a:avLst/>
          </a:prstGeom>
          <a:ln w="0">
            <a:noFill/>
          </a:ln>
        </p:spPr>
      </p:pic>
      <p:pic>
        <p:nvPicPr>
          <p:cNvPr id="12" name="Grafika 15" descr="Logotyp Fundacji Jastrzębskiej Spólki Węglowej">
            <a:extLst>
              <a:ext uri="{FF2B5EF4-FFF2-40B4-BE49-F238E27FC236}">
                <a16:creationId xmlns="" xmlns:a16="http://schemas.microsoft.com/office/drawing/2014/main" id="{7FB21E1C-3934-2B35-28B4-5AB2215313A2}"/>
              </a:ext>
            </a:extLst>
          </p:cNvPr>
          <p:cNvPicPr/>
          <p:nvPr/>
        </p:nvPicPr>
        <p:blipFill>
          <a:blip r:embed="rId7"/>
          <a:stretch/>
        </p:blipFill>
        <p:spPr>
          <a:xfrm>
            <a:off x="10417320" y="6234120"/>
            <a:ext cx="1296720" cy="409320"/>
          </a:xfrm>
          <a:prstGeom prst="rect">
            <a:avLst/>
          </a:prstGeom>
          <a:ln w="0">
            <a:noFill/>
          </a:ln>
        </p:spPr>
      </p:pic>
      <p:sp>
        <p:nvSpPr>
          <p:cNvPr id="3" name="Symbol zastępczy numeru slajdu 2">
            <a:extLst>
              <a:ext uri="{FF2B5EF4-FFF2-40B4-BE49-F238E27FC236}">
                <a16:creationId xmlns="" xmlns:a16="http://schemas.microsoft.com/office/drawing/2014/main" id="{8ACF101C-4F7E-1ECD-5B3C-4DF27B84C3CD}"/>
              </a:ext>
            </a:extLst>
          </p:cNvPr>
          <p:cNvSpPr>
            <a:spLocks noGrp="1"/>
          </p:cNvSpPr>
          <p:nvPr>
            <p:ph type="sldNum" sz="quarter" idx="12"/>
          </p:nvPr>
        </p:nvSpPr>
        <p:spPr/>
        <p:txBody>
          <a:bodyPr/>
          <a:lstStyle/>
          <a:p>
            <a:fld id="{4AE5AEEE-8C2A-4BFF-9716-A4E3D006102C}" type="slidenum">
              <a:rPr lang="pl-PL" smtClean="0"/>
              <a:t>45</a:t>
            </a:fld>
            <a:endParaRPr lang="pl-PL"/>
          </a:p>
        </p:txBody>
      </p:sp>
    </p:spTree>
    <p:extLst>
      <p:ext uri="{BB962C8B-B14F-4D97-AF65-F5344CB8AC3E}">
        <p14:creationId xmlns:p14="http://schemas.microsoft.com/office/powerpoint/2010/main" val="137893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FCF37AC-4B25-FAF2-16A6-166D49144FBD}"/>
              </a:ext>
            </a:extLst>
          </p:cNvPr>
          <p:cNvSpPr>
            <a:spLocks noGrp="1"/>
          </p:cNvSpPr>
          <p:nvPr>
            <p:ph type="title"/>
          </p:nvPr>
        </p:nvSpPr>
        <p:spPr>
          <a:xfrm>
            <a:off x="364391" y="201381"/>
            <a:ext cx="6049297" cy="995078"/>
          </a:xfrm>
        </p:spPr>
        <p:txBody>
          <a:bodyPr/>
          <a:lstStyle/>
          <a:p>
            <a:r>
              <a:rPr lang="pl-PL" b="1"/>
              <a:t>Opis rozwiązania (3/5)</a:t>
            </a:r>
          </a:p>
        </p:txBody>
      </p:sp>
      <p:sp>
        <p:nvSpPr>
          <p:cNvPr id="856" name="pole tekstowe 1"/>
          <p:cNvSpPr/>
          <p:nvPr/>
        </p:nvSpPr>
        <p:spPr>
          <a:xfrm>
            <a:off x="1130040" y="1236339"/>
            <a:ext cx="38160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Dodatkowe</a:t>
            </a:r>
            <a:r>
              <a:rPr lang="pl-PL" sz="2400" b="0" strike="noStrike" spc="-1">
                <a:solidFill>
                  <a:srgbClr val="17375E"/>
                </a:solidFill>
                <a:latin typeface="Calibri"/>
              </a:rPr>
              <a:t> </a:t>
            </a:r>
            <a:r>
              <a:rPr lang="pl-PL" sz="2400" b="0" strike="noStrike" spc="-1">
                <a:latin typeface="Calibri"/>
              </a:rPr>
              <a:t>wyposażenie</a:t>
            </a:r>
            <a:r>
              <a:rPr lang="pl-PL" sz="2400" b="0" strike="noStrike" spc="-1">
                <a:solidFill>
                  <a:srgbClr val="17375E"/>
                </a:solidFill>
                <a:latin typeface="Calibri"/>
              </a:rPr>
              <a:t> </a:t>
            </a:r>
            <a:endParaRPr lang="pl-PL" sz="2400" b="0" strike="noStrike" spc="-1">
              <a:latin typeface="Arial"/>
            </a:endParaRPr>
          </a:p>
        </p:txBody>
      </p:sp>
      <p:pic>
        <p:nvPicPr>
          <p:cNvPr id="857" name="Obraz 3" descr="Zdjęcia krzesła ewakuacyjnego"/>
          <p:cNvPicPr/>
          <p:nvPr/>
        </p:nvPicPr>
        <p:blipFill>
          <a:blip r:embed="rId3"/>
          <a:stretch/>
        </p:blipFill>
        <p:spPr>
          <a:xfrm>
            <a:off x="390256" y="1811677"/>
            <a:ext cx="2363400" cy="2426430"/>
          </a:xfrm>
          <a:prstGeom prst="rect">
            <a:avLst/>
          </a:prstGeom>
          <a:ln w="0">
            <a:noFill/>
          </a:ln>
        </p:spPr>
      </p:pic>
      <p:pic>
        <p:nvPicPr>
          <p:cNvPr id="858" name="Obraz 5" descr="Zdjęcie przewijaka"/>
          <p:cNvPicPr/>
          <p:nvPr/>
        </p:nvPicPr>
        <p:blipFill>
          <a:blip r:embed="rId4"/>
          <a:stretch/>
        </p:blipFill>
        <p:spPr>
          <a:xfrm>
            <a:off x="3469860" y="1865091"/>
            <a:ext cx="2479680" cy="2355283"/>
          </a:xfrm>
          <a:prstGeom prst="rect">
            <a:avLst/>
          </a:prstGeom>
          <a:ln w="0">
            <a:noFill/>
          </a:ln>
        </p:spPr>
      </p:pic>
      <p:sp>
        <p:nvSpPr>
          <p:cNvPr id="862" name="pole tekstowe 5"/>
          <p:cNvSpPr/>
          <p:nvPr/>
        </p:nvSpPr>
        <p:spPr>
          <a:xfrm>
            <a:off x="2176442" y="4255948"/>
            <a:ext cx="3096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pl-PL" sz="2400" b="0" strike="noStrike" spc="-1">
                <a:latin typeface="Calibri"/>
              </a:rPr>
              <a:t>Miejsca parkingowe</a:t>
            </a:r>
            <a:endParaRPr lang="pl-PL" sz="2400" b="0" strike="noStrike" spc="-1">
              <a:latin typeface="Arial"/>
            </a:endParaRPr>
          </a:p>
        </p:txBody>
      </p:sp>
      <p:pic>
        <p:nvPicPr>
          <p:cNvPr id="863" name="Obraz 3" descr="Zdjęcie miejsca parkingowego z oznaczeniem poziomym na nawierzchni dla osoby z niepełnosprawnością"/>
          <p:cNvPicPr/>
          <p:nvPr/>
        </p:nvPicPr>
        <p:blipFill>
          <a:blip r:embed="rId5"/>
          <a:stretch/>
        </p:blipFill>
        <p:spPr>
          <a:xfrm>
            <a:off x="398520" y="4787306"/>
            <a:ext cx="2639520" cy="1979280"/>
          </a:xfrm>
          <a:prstGeom prst="rect">
            <a:avLst/>
          </a:prstGeom>
          <a:ln w="0">
            <a:noFill/>
          </a:ln>
        </p:spPr>
      </p:pic>
      <p:pic>
        <p:nvPicPr>
          <p:cNvPr id="864" name="Obraz 7" descr="Zdjęcie pionowego oznaczenia miejsca posotojowego dla osoby z niepełnosprawnością"/>
          <p:cNvPicPr/>
          <p:nvPr/>
        </p:nvPicPr>
        <p:blipFill>
          <a:blip r:embed="rId6"/>
          <a:stretch/>
        </p:blipFill>
        <p:spPr>
          <a:xfrm>
            <a:off x="3389040" y="4787306"/>
            <a:ext cx="2641320" cy="1979280"/>
          </a:xfrm>
          <a:prstGeom prst="rect">
            <a:avLst/>
          </a:prstGeom>
          <a:ln w="0">
            <a:noFill/>
          </a:ln>
        </p:spPr>
      </p:pic>
      <p:pic>
        <p:nvPicPr>
          <p:cNvPr id="865" name="Obraz 5" descr="Zdjęcie oznaczenia poziomego miejsca parkingowego dla osoby z niepełnosprawnością "/>
          <p:cNvPicPr/>
          <p:nvPr/>
        </p:nvPicPr>
        <p:blipFill>
          <a:blip r:embed="rId7"/>
          <a:stretch/>
        </p:blipFill>
        <p:spPr>
          <a:xfrm>
            <a:off x="6161642" y="4787306"/>
            <a:ext cx="2639520" cy="1979280"/>
          </a:xfrm>
          <a:prstGeom prst="rect">
            <a:avLst/>
          </a:prstGeom>
          <a:ln w="0">
            <a:noFill/>
          </a:ln>
        </p:spPr>
      </p:pic>
      <p:sp>
        <p:nvSpPr>
          <p:cNvPr id="860" name="pole tekstowe 3"/>
          <p:cNvSpPr/>
          <p:nvPr/>
        </p:nvSpPr>
        <p:spPr>
          <a:xfrm>
            <a:off x="7632504" y="558809"/>
            <a:ext cx="410328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Możliwość wejścia z psem</a:t>
            </a:r>
            <a:endParaRPr lang="pl-PL" sz="2400" b="0" strike="noStrike" spc="-1">
              <a:latin typeface="Arial"/>
            </a:endParaRPr>
          </a:p>
        </p:txBody>
      </p:sp>
      <p:pic>
        <p:nvPicPr>
          <p:cNvPr id="859" name="Obraz 3" descr="Zdjęcie oznakowania Wejścia dla osób ze szczególnymi potrzebami oraz z wózkami dziecięcymi "/>
          <p:cNvPicPr/>
          <p:nvPr/>
        </p:nvPicPr>
        <p:blipFill>
          <a:blip r:embed="rId8"/>
          <a:stretch/>
        </p:blipFill>
        <p:spPr>
          <a:xfrm>
            <a:off x="7500744" y="1347287"/>
            <a:ext cx="4366800" cy="3276360"/>
          </a:xfrm>
          <a:prstGeom prst="rect">
            <a:avLst/>
          </a:prstGeom>
          <a:ln w="0">
            <a:noFill/>
          </a:ln>
        </p:spPr>
      </p:pic>
      <p:pic>
        <p:nvPicPr>
          <p:cNvPr id="4" name="Grafika 15" descr="Logotyp Fundacji Jastrzębskiej Spólki Węglowej">
            <a:extLst>
              <a:ext uri="{FF2B5EF4-FFF2-40B4-BE49-F238E27FC236}">
                <a16:creationId xmlns="" xmlns:a16="http://schemas.microsoft.com/office/drawing/2014/main" id="{3D526B1F-07B1-1213-E90E-A1D3C55CFBA2}"/>
              </a:ext>
            </a:extLst>
          </p:cNvPr>
          <p:cNvPicPr/>
          <p:nvPr/>
        </p:nvPicPr>
        <p:blipFill>
          <a:blip r:embed="rId9"/>
          <a:stretch/>
        </p:blipFill>
        <p:spPr>
          <a:xfrm>
            <a:off x="10084682" y="6008976"/>
            <a:ext cx="1296720" cy="409320"/>
          </a:xfrm>
          <a:prstGeom prst="rect">
            <a:avLst/>
          </a:prstGeom>
          <a:ln w="0">
            <a:noFill/>
          </a:ln>
        </p:spPr>
      </p:pic>
      <p:sp>
        <p:nvSpPr>
          <p:cNvPr id="3" name="Symbol zastępczy numeru slajdu 2">
            <a:extLst>
              <a:ext uri="{FF2B5EF4-FFF2-40B4-BE49-F238E27FC236}">
                <a16:creationId xmlns="" xmlns:a16="http://schemas.microsoft.com/office/drawing/2014/main" id="{2D3E2516-37EA-2043-0927-2FA7D62565BA}"/>
              </a:ext>
            </a:extLst>
          </p:cNvPr>
          <p:cNvSpPr>
            <a:spLocks noGrp="1"/>
          </p:cNvSpPr>
          <p:nvPr>
            <p:ph type="sldNum" sz="quarter" idx="12"/>
          </p:nvPr>
        </p:nvSpPr>
        <p:spPr>
          <a:xfrm>
            <a:off x="8610600" y="6419850"/>
            <a:ext cx="2743200" cy="365125"/>
          </a:xfrm>
        </p:spPr>
        <p:txBody>
          <a:bodyPr/>
          <a:lstStyle/>
          <a:p>
            <a:fld id="{4AE5AEEE-8C2A-4BFF-9716-A4E3D006102C}" type="slidenum">
              <a:rPr lang="pl-PL" smtClean="0"/>
              <a:t>46</a:t>
            </a:fld>
            <a:endParaRPr lang="pl-P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2062BBF-E51C-EF04-4338-8C4A867EA65D}"/>
              </a:ext>
            </a:extLst>
          </p:cNvPr>
          <p:cNvSpPr>
            <a:spLocks noGrp="1"/>
          </p:cNvSpPr>
          <p:nvPr>
            <p:ph type="title"/>
          </p:nvPr>
        </p:nvSpPr>
        <p:spPr/>
        <p:txBody>
          <a:bodyPr/>
          <a:lstStyle/>
          <a:p>
            <a:r>
              <a:rPr lang="pl-PL" b="1"/>
              <a:t>Opis rozwiązania (4/5) </a:t>
            </a:r>
          </a:p>
        </p:txBody>
      </p:sp>
      <p:sp>
        <p:nvSpPr>
          <p:cNvPr id="9" name="pole tekstowe 1">
            <a:extLst>
              <a:ext uri="{FF2B5EF4-FFF2-40B4-BE49-F238E27FC236}">
                <a16:creationId xmlns="" xmlns:a16="http://schemas.microsoft.com/office/drawing/2014/main" id="{E25FE684-8DC3-79B9-091E-91C2FCB307A7}"/>
              </a:ext>
            </a:extLst>
          </p:cNvPr>
          <p:cNvSpPr/>
          <p:nvPr/>
        </p:nvSpPr>
        <p:spPr>
          <a:xfrm>
            <a:off x="280730" y="2064081"/>
            <a:ext cx="431928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Dzwonek przed drzwiami</a:t>
            </a:r>
            <a:endParaRPr lang="pl-PL" sz="2400" b="0" strike="noStrike" spc="-1">
              <a:latin typeface="Arial"/>
            </a:endParaRPr>
          </a:p>
        </p:txBody>
      </p:sp>
      <p:pic>
        <p:nvPicPr>
          <p:cNvPr id="6" name="Obraz 4" descr="Zdjęcie oznaczenia dzwonka przed drzwiami. Przywołanie pracownika poczty do obsługi osób niepełnosprawnych">
            <a:extLst>
              <a:ext uri="{FF2B5EF4-FFF2-40B4-BE49-F238E27FC236}">
                <a16:creationId xmlns="" xmlns:a16="http://schemas.microsoft.com/office/drawing/2014/main" id="{7981E409-0B15-D2C7-DA6D-B4FE72CAC0D5}"/>
              </a:ext>
            </a:extLst>
          </p:cNvPr>
          <p:cNvPicPr/>
          <p:nvPr/>
        </p:nvPicPr>
        <p:blipFill>
          <a:blip r:embed="rId3"/>
          <a:stretch/>
        </p:blipFill>
        <p:spPr>
          <a:xfrm>
            <a:off x="280730" y="2892875"/>
            <a:ext cx="4798800" cy="3600000"/>
          </a:xfrm>
          <a:prstGeom prst="rect">
            <a:avLst/>
          </a:prstGeom>
          <a:ln w="0">
            <a:noFill/>
          </a:ln>
        </p:spPr>
      </p:pic>
      <p:sp>
        <p:nvSpPr>
          <p:cNvPr id="10" name="pole tekstowe 3">
            <a:extLst>
              <a:ext uri="{FF2B5EF4-FFF2-40B4-BE49-F238E27FC236}">
                <a16:creationId xmlns="" xmlns:a16="http://schemas.microsoft.com/office/drawing/2014/main" id="{3B77410A-2560-4189-C2E4-C5855A856EC7}"/>
              </a:ext>
            </a:extLst>
          </p:cNvPr>
          <p:cNvSpPr/>
          <p:nvPr/>
        </p:nvSpPr>
        <p:spPr>
          <a:xfrm>
            <a:off x="6775345" y="2064081"/>
            <a:ext cx="39603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Miejsce zabaw dla dzieci</a:t>
            </a:r>
            <a:endParaRPr lang="pl-PL" sz="2400" b="0" strike="noStrike" spc="-1">
              <a:latin typeface="Arial"/>
            </a:endParaRPr>
          </a:p>
        </p:txBody>
      </p:sp>
      <p:pic>
        <p:nvPicPr>
          <p:cNvPr id="8" name="Obraz 3" descr="Obraz zawierający meble, w pomieszczeniu, podłoga, biurko">
            <a:extLst>
              <a:ext uri="{FF2B5EF4-FFF2-40B4-BE49-F238E27FC236}">
                <a16:creationId xmlns="" xmlns:a16="http://schemas.microsoft.com/office/drawing/2014/main" id="{166D4EAA-02A0-E3C7-E756-79026A9F8D06}"/>
              </a:ext>
            </a:extLst>
          </p:cNvPr>
          <p:cNvPicPr/>
          <p:nvPr/>
        </p:nvPicPr>
        <p:blipFill>
          <a:blip r:embed="rId4"/>
          <a:stretch/>
        </p:blipFill>
        <p:spPr>
          <a:xfrm>
            <a:off x="6356125" y="2892875"/>
            <a:ext cx="4798800" cy="3600000"/>
          </a:xfrm>
          <a:prstGeom prst="rect">
            <a:avLst/>
          </a:prstGeom>
          <a:ln w="0">
            <a:noFill/>
          </a:ln>
        </p:spPr>
      </p:pic>
      <p:sp>
        <p:nvSpPr>
          <p:cNvPr id="3" name="Symbol zastępczy numeru slajdu 2">
            <a:extLst>
              <a:ext uri="{FF2B5EF4-FFF2-40B4-BE49-F238E27FC236}">
                <a16:creationId xmlns="" xmlns:a16="http://schemas.microsoft.com/office/drawing/2014/main" id="{DABBA1D8-2F81-FADE-CFCB-ACC1487E6D4A}"/>
              </a:ext>
            </a:extLst>
          </p:cNvPr>
          <p:cNvSpPr>
            <a:spLocks noGrp="1"/>
          </p:cNvSpPr>
          <p:nvPr>
            <p:ph type="sldNum" sz="quarter" idx="12"/>
          </p:nvPr>
        </p:nvSpPr>
        <p:spPr/>
        <p:txBody>
          <a:bodyPr/>
          <a:lstStyle/>
          <a:p>
            <a:fld id="{4AE5AEEE-8C2A-4BFF-9716-A4E3D006102C}" type="slidenum">
              <a:rPr lang="pl-PL" smtClean="0"/>
              <a:t>47</a:t>
            </a:fld>
            <a:endParaRPr lang="pl-PL"/>
          </a:p>
        </p:txBody>
      </p:sp>
    </p:spTree>
    <p:extLst>
      <p:ext uri="{BB962C8B-B14F-4D97-AF65-F5344CB8AC3E}">
        <p14:creationId xmlns:p14="http://schemas.microsoft.com/office/powerpoint/2010/main" val="817069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94ED424-2E50-C440-51BC-4D46079E1B52}"/>
              </a:ext>
            </a:extLst>
          </p:cNvPr>
          <p:cNvSpPr>
            <a:spLocks noGrp="1"/>
          </p:cNvSpPr>
          <p:nvPr>
            <p:ph type="title"/>
          </p:nvPr>
        </p:nvSpPr>
        <p:spPr/>
        <p:txBody>
          <a:bodyPr/>
          <a:lstStyle/>
          <a:p>
            <a:r>
              <a:rPr lang="pl-PL" b="1"/>
              <a:t>Opis rozwiązania (5/5)</a:t>
            </a:r>
            <a:endParaRPr lang="pl-PL"/>
          </a:p>
        </p:txBody>
      </p:sp>
      <p:sp>
        <p:nvSpPr>
          <p:cNvPr id="6" name="pole tekstowe 1">
            <a:extLst>
              <a:ext uri="{FF2B5EF4-FFF2-40B4-BE49-F238E27FC236}">
                <a16:creationId xmlns="" xmlns:a16="http://schemas.microsoft.com/office/drawing/2014/main" id="{5A68BD95-36F4-8FBD-D34A-E79A3DF4A88C}"/>
              </a:ext>
            </a:extLst>
          </p:cNvPr>
          <p:cNvSpPr/>
          <p:nvPr/>
        </p:nvSpPr>
        <p:spPr>
          <a:xfrm>
            <a:off x="263520" y="1953894"/>
            <a:ext cx="51829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Dodatkowe miejsca obsługi na parterze</a:t>
            </a:r>
            <a:endParaRPr lang="pl-PL" sz="2400" b="0" strike="noStrike" spc="-1">
              <a:latin typeface="Arial"/>
            </a:endParaRPr>
          </a:p>
        </p:txBody>
      </p:sp>
      <p:pic>
        <p:nvPicPr>
          <p:cNvPr id="4" name="Obraz 3" descr="Obraz zawierający w pomieszczeniu, ściana, podłoga, meble. Dodatkowe miejsca obsługi ">
            <a:extLst>
              <a:ext uri="{FF2B5EF4-FFF2-40B4-BE49-F238E27FC236}">
                <a16:creationId xmlns="" xmlns:a16="http://schemas.microsoft.com/office/drawing/2014/main" id="{FC088836-9329-540B-8619-E81F17A72AB3}"/>
              </a:ext>
            </a:extLst>
          </p:cNvPr>
          <p:cNvPicPr/>
          <p:nvPr/>
        </p:nvPicPr>
        <p:blipFill>
          <a:blip r:embed="rId3"/>
          <a:stretch/>
        </p:blipFill>
        <p:spPr>
          <a:xfrm>
            <a:off x="263520" y="2673940"/>
            <a:ext cx="4798800" cy="3598560"/>
          </a:xfrm>
          <a:prstGeom prst="rect">
            <a:avLst/>
          </a:prstGeom>
          <a:ln w="0">
            <a:noFill/>
          </a:ln>
        </p:spPr>
      </p:pic>
      <p:sp>
        <p:nvSpPr>
          <p:cNvPr id="7" name="pole tekstowe 3">
            <a:extLst>
              <a:ext uri="{FF2B5EF4-FFF2-40B4-BE49-F238E27FC236}">
                <a16:creationId xmlns="" xmlns:a16="http://schemas.microsoft.com/office/drawing/2014/main" id="{593B3870-458A-6FFF-9125-FB08CE1F022D}"/>
              </a:ext>
            </a:extLst>
          </p:cNvPr>
          <p:cNvSpPr/>
          <p:nvPr/>
        </p:nvSpPr>
        <p:spPr>
          <a:xfrm>
            <a:off x="7505757" y="1953894"/>
            <a:ext cx="3312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Wizyta na Zoomie</a:t>
            </a:r>
            <a:endParaRPr lang="pl-PL" sz="2400" b="0" strike="noStrike" spc="-1">
              <a:latin typeface="Arial"/>
            </a:endParaRPr>
          </a:p>
        </p:txBody>
      </p:sp>
      <p:pic>
        <p:nvPicPr>
          <p:cNvPr id="5" name="Obraz 4" descr="Obraz zawierający osoba, w pomieszczeniu, komputer na ekranie komputera Wizyta na Zoomie">
            <a:extLst>
              <a:ext uri="{FF2B5EF4-FFF2-40B4-BE49-F238E27FC236}">
                <a16:creationId xmlns="" xmlns:a16="http://schemas.microsoft.com/office/drawing/2014/main" id="{3FF18327-F1E0-5C42-F7B8-95C2E473580D}"/>
              </a:ext>
            </a:extLst>
          </p:cNvPr>
          <p:cNvPicPr/>
          <p:nvPr/>
        </p:nvPicPr>
        <p:blipFill>
          <a:blip r:embed="rId4"/>
          <a:srcRect l="18317"/>
          <a:stretch/>
        </p:blipFill>
        <p:spPr>
          <a:xfrm>
            <a:off x="6536020" y="2672500"/>
            <a:ext cx="4936680" cy="3600000"/>
          </a:xfrm>
          <a:prstGeom prst="rect">
            <a:avLst/>
          </a:prstGeom>
          <a:ln w="0">
            <a:noFill/>
          </a:ln>
        </p:spPr>
      </p:pic>
      <p:sp>
        <p:nvSpPr>
          <p:cNvPr id="3" name="Symbol zastępczy numeru slajdu 2">
            <a:extLst>
              <a:ext uri="{FF2B5EF4-FFF2-40B4-BE49-F238E27FC236}">
                <a16:creationId xmlns="" xmlns:a16="http://schemas.microsoft.com/office/drawing/2014/main" id="{0B84D905-5820-40C7-69FF-F04E7E15E4AD}"/>
              </a:ext>
            </a:extLst>
          </p:cNvPr>
          <p:cNvSpPr>
            <a:spLocks noGrp="1"/>
          </p:cNvSpPr>
          <p:nvPr>
            <p:ph type="sldNum" sz="quarter" idx="12"/>
          </p:nvPr>
        </p:nvSpPr>
        <p:spPr/>
        <p:txBody>
          <a:bodyPr/>
          <a:lstStyle/>
          <a:p>
            <a:fld id="{4AE5AEEE-8C2A-4BFF-9716-A4E3D006102C}" type="slidenum">
              <a:rPr lang="pl-PL" smtClean="0"/>
              <a:t>48</a:t>
            </a:fld>
            <a:endParaRPr lang="pl-PL"/>
          </a:p>
        </p:txBody>
      </p:sp>
    </p:spTree>
    <p:extLst>
      <p:ext uri="{BB962C8B-B14F-4D97-AF65-F5344CB8AC3E}">
        <p14:creationId xmlns:p14="http://schemas.microsoft.com/office/powerpoint/2010/main" val="272160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1D438F6-37D4-6BB9-53A0-E173D2BC3F42}"/>
              </a:ext>
            </a:extLst>
          </p:cNvPr>
          <p:cNvSpPr>
            <a:spLocks noGrp="1"/>
          </p:cNvSpPr>
          <p:nvPr>
            <p:ph type="title"/>
          </p:nvPr>
        </p:nvSpPr>
        <p:spPr>
          <a:xfrm>
            <a:off x="557981" y="251640"/>
            <a:ext cx="10515600" cy="927805"/>
          </a:xfrm>
        </p:spPr>
        <p:txBody>
          <a:bodyPr/>
          <a:lstStyle/>
          <a:p>
            <a:r>
              <a:rPr lang="pl-PL" b="1" dirty="0"/>
              <a:t>Tłumacz migowy – Mszana</a:t>
            </a:r>
          </a:p>
        </p:txBody>
      </p:sp>
      <p:pic>
        <p:nvPicPr>
          <p:cNvPr id="4" name="Obraz 3" descr="Obraz zawierający tekst, zrzut ekranu, oprogramowanie, Ikona komputerowa&#10;Informacja o możliwości korzystania z usług tłumacza języka migowego oraz informacja w jaki sposób można dokonać zgłoszenia i jakie informacje należy podać.">
            <a:extLst>
              <a:ext uri="{FF2B5EF4-FFF2-40B4-BE49-F238E27FC236}">
                <a16:creationId xmlns="" xmlns:a16="http://schemas.microsoft.com/office/drawing/2014/main" id="{FD995483-9F58-2E1D-5206-B5E9F0429A12}"/>
              </a:ext>
            </a:extLst>
          </p:cNvPr>
          <p:cNvPicPr/>
          <p:nvPr/>
        </p:nvPicPr>
        <p:blipFill>
          <a:blip r:embed="rId3"/>
          <a:srcRect l="19365" t="12370" r="2295" b="25968"/>
          <a:stretch/>
        </p:blipFill>
        <p:spPr>
          <a:xfrm>
            <a:off x="288240" y="1294560"/>
            <a:ext cx="11903760" cy="5311800"/>
          </a:xfrm>
          <a:prstGeom prst="rect">
            <a:avLst/>
          </a:prstGeom>
          <a:ln w="0">
            <a:noFill/>
          </a:ln>
        </p:spPr>
      </p:pic>
      <p:sp>
        <p:nvSpPr>
          <p:cNvPr id="5" name="Owal 4" descr="Obwódka tekstu kontakt">
            <a:extLst>
              <a:ext uri="{FF2B5EF4-FFF2-40B4-BE49-F238E27FC236}">
                <a16:creationId xmlns="" xmlns:a16="http://schemas.microsoft.com/office/drawing/2014/main" id="{CEEF3989-C4E2-86FF-3CBC-4FFC1ACEA0D8}"/>
              </a:ext>
            </a:extLst>
          </p:cNvPr>
          <p:cNvSpPr/>
          <p:nvPr/>
        </p:nvSpPr>
        <p:spPr>
          <a:xfrm>
            <a:off x="10337871" y="1294560"/>
            <a:ext cx="1294920" cy="813600"/>
          </a:xfrm>
          <a:prstGeom prst="ellipse">
            <a:avLst/>
          </a:prstGeom>
          <a:noFill/>
          <a:ln w="57150">
            <a:solidFill>
              <a:srgbClr val="FF0000"/>
            </a:solidFill>
            <a:round/>
          </a:ln>
        </p:spPr>
        <p:style>
          <a:lnRef idx="2">
            <a:schemeClr val="accent1">
              <a:shade val="15000"/>
            </a:schemeClr>
          </a:lnRef>
          <a:fillRef idx="1">
            <a:schemeClr val="accent1"/>
          </a:fillRef>
          <a:effectRef idx="0">
            <a:schemeClr val="accent1"/>
          </a:effectRef>
          <a:fontRef idx="minor"/>
        </p:style>
        <p:txBody>
          <a:bodyPr/>
          <a:lstStyle/>
          <a:p>
            <a:endParaRPr lang="pl-PL"/>
          </a:p>
        </p:txBody>
      </p:sp>
      <p:sp>
        <p:nvSpPr>
          <p:cNvPr id="3" name="Symbol zastępczy numeru slajdu 2">
            <a:extLst>
              <a:ext uri="{FF2B5EF4-FFF2-40B4-BE49-F238E27FC236}">
                <a16:creationId xmlns="" xmlns:a16="http://schemas.microsoft.com/office/drawing/2014/main" id="{0FCBA0EC-E449-78C8-2523-F0EA18CEFE80}"/>
              </a:ext>
            </a:extLst>
          </p:cNvPr>
          <p:cNvSpPr>
            <a:spLocks noGrp="1"/>
          </p:cNvSpPr>
          <p:nvPr>
            <p:ph type="sldNum" sz="quarter" idx="12"/>
          </p:nvPr>
        </p:nvSpPr>
        <p:spPr/>
        <p:txBody>
          <a:bodyPr/>
          <a:lstStyle/>
          <a:p>
            <a:fld id="{4AE5AEEE-8C2A-4BFF-9716-A4E3D006102C}" type="slidenum">
              <a:rPr lang="pl-PL" smtClean="0"/>
              <a:t>49</a:t>
            </a:fld>
            <a:endParaRPr lang="pl-PL"/>
          </a:p>
        </p:txBody>
      </p:sp>
    </p:spTree>
    <p:extLst>
      <p:ext uri="{BB962C8B-B14F-4D97-AF65-F5344CB8AC3E}">
        <p14:creationId xmlns:p14="http://schemas.microsoft.com/office/powerpoint/2010/main" val="1798534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C507EAC-2067-73C8-1AE2-90283AFF3826}"/>
            </a:ext>
          </a:extLst>
        </p:cNvPr>
        <p:cNvGrpSpPr/>
        <p:nvPr/>
      </p:nvGrpSpPr>
      <p:grpSpPr>
        <a:xfrm>
          <a:off x="0" y="0"/>
          <a:ext cx="0" cy="0"/>
          <a:chOff x="0" y="0"/>
          <a:chExt cx="0" cy="0"/>
        </a:xfrm>
      </p:grpSpPr>
      <p:sp>
        <p:nvSpPr>
          <p:cNvPr id="2" name="Tytuł 1">
            <a:extLst>
              <a:ext uri="{FF2B5EF4-FFF2-40B4-BE49-F238E27FC236}">
                <a16:creationId xmlns="" xmlns:a16="http://schemas.microsoft.com/office/drawing/2014/main" id="{1F6BED13-9F3E-273A-EAE0-CA2FF5870576}"/>
              </a:ext>
            </a:extLst>
          </p:cNvPr>
          <p:cNvSpPr>
            <a:spLocks noGrp="1"/>
          </p:cNvSpPr>
          <p:nvPr>
            <p:ph type="title"/>
          </p:nvPr>
        </p:nvSpPr>
        <p:spPr>
          <a:xfrm>
            <a:off x="703163" y="365125"/>
            <a:ext cx="10843548" cy="1354499"/>
          </a:xfrm>
        </p:spPr>
        <p:txBody>
          <a:bodyPr>
            <a:normAutofit/>
          </a:bodyPr>
          <a:lstStyle/>
          <a:p>
            <a:r>
              <a:rPr lang="pl-PL" sz="4300" b="1"/>
              <a:t>Katalog osób ze szczególnymi potrzebami (2/2)</a:t>
            </a:r>
          </a:p>
        </p:txBody>
      </p:sp>
      <p:sp>
        <p:nvSpPr>
          <p:cNvPr id="3" name="Symbol zastępczy zawartości 2">
            <a:extLst>
              <a:ext uri="{FF2B5EF4-FFF2-40B4-BE49-F238E27FC236}">
                <a16:creationId xmlns="" xmlns:a16="http://schemas.microsoft.com/office/drawing/2014/main" id="{DC7B09FC-8C10-F341-7E62-0E24E0023A75}"/>
              </a:ext>
            </a:extLst>
          </p:cNvPr>
          <p:cNvSpPr>
            <a:spLocks noGrp="1"/>
          </p:cNvSpPr>
          <p:nvPr>
            <p:ph idx="1"/>
          </p:nvPr>
        </p:nvSpPr>
        <p:spPr>
          <a:xfrm>
            <a:off x="751936" y="1768116"/>
            <a:ext cx="6475563" cy="4408847"/>
          </a:xfrm>
        </p:spPr>
        <p:txBody>
          <a:bodyPr>
            <a:normAutofit/>
          </a:bodyPr>
          <a:lstStyle/>
          <a:p>
            <a:pPr marL="0" indent="0">
              <a:buNone/>
            </a:pPr>
            <a:r>
              <a:rPr lang="pl-PL"/>
              <a:t>Osoby:</a:t>
            </a:r>
          </a:p>
          <a:p>
            <a:r>
              <a:rPr lang="pl-PL"/>
              <a:t>niskorosłe lub wysokorosłe;</a:t>
            </a:r>
          </a:p>
          <a:p>
            <a:r>
              <a:rPr lang="pl-PL"/>
              <a:t>z otyłością;</a:t>
            </a:r>
          </a:p>
          <a:p>
            <a:r>
              <a:rPr lang="pl-PL"/>
              <a:t>starsze;</a:t>
            </a:r>
          </a:p>
          <a:p>
            <a:r>
              <a:rPr lang="pl-PL"/>
              <a:t>wykluczone cyfrowo;</a:t>
            </a:r>
          </a:p>
          <a:p>
            <a:r>
              <a:rPr lang="pl-PL"/>
              <a:t>z ciężkim lub nieporęcznym bagażem;</a:t>
            </a:r>
          </a:p>
          <a:p>
            <a:r>
              <a:rPr lang="pl-PL"/>
              <a:t>… .</a:t>
            </a:r>
          </a:p>
          <a:p>
            <a:endParaRPr lang="pl-PL"/>
          </a:p>
        </p:txBody>
      </p:sp>
      <p:sp>
        <p:nvSpPr>
          <p:cNvPr id="4" name="Symbol zastępczy numeru slajdu 3">
            <a:extLst>
              <a:ext uri="{FF2B5EF4-FFF2-40B4-BE49-F238E27FC236}">
                <a16:creationId xmlns="" xmlns:a16="http://schemas.microsoft.com/office/drawing/2014/main" id="{B2746F51-87AC-1FD8-89FA-0827C0BE21EB}"/>
              </a:ext>
            </a:extLst>
          </p:cNvPr>
          <p:cNvSpPr>
            <a:spLocks noGrp="1"/>
          </p:cNvSpPr>
          <p:nvPr>
            <p:ph type="sldNum" sz="quarter" idx="12"/>
          </p:nvPr>
        </p:nvSpPr>
        <p:spPr/>
        <p:txBody>
          <a:bodyPr/>
          <a:lstStyle/>
          <a:p>
            <a:fld id="{4AE5AEEE-8C2A-4BFF-9716-A4E3D006102C}" type="slidenum">
              <a:rPr lang="pl-PL" smtClean="0"/>
              <a:t>5</a:t>
            </a:fld>
            <a:endParaRPr lang="pl-PL"/>
          </a:p>
        </p:txBody>
      </p:sp>
      <p:pic>
        <p:nvPicPr>
          <p:cNvPr id="5" name="Obraz 4" descr="Ilustracja osób ze szczególnymi potrzebami. Od lewej: osoba poruszająca się o kulach, osoba z białą laską, osoba z depresją, osoba z wózkiem bliźniaczym, osoba z laską. ">
            <a:extLst>
              <a:ext uri="{FF2B5EF4-FFF2-40B4-BE49-F238E27FC236}">
                <a16:creationId xmlns="" xmlns:a16="http://schemas.microsoft.com/office/drawing/2014/main" id="{434D29FD-1155-F843-3AE0-EE2CE33BD2CA}"/>
              </a:ext>
            </a:extLst>
          </p:cNvPr>
          <p:cNvPicPr>
            <a:picLocks noChangeAspect="1"/>
          </p:cNvPicPr>
          <p:nvPr/>
        </p:nvPicPr>
        <p:blipFill>
          <a:blip r:embed="rId3"/>
          <a:stretch>
            <a:fillRect/>
          </a:stretch>
        </p:blipFill>
        <p:spPr>
          <a:xfrm>
            <a:off x="6827405" y="1976293"/>
            <a:ext cx="5184000" cy="2592000"/>
          </a:xfrm>
          <a:prstGeom prst="rect">
            <a:avLst/>
          </a:prstGeom>
        </p:spPr>
      </p:pic>
    </p:spTree>
    <p:extLst>
      <p:ext uri="{BB962C8B-B14F-4D97-AF65-F5344CB8AC3E}">
        <p14:creationId xmlns:p14="http://schemas.microsoft.com/office/powerpoint/2010/main" val="3953166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0C96015-5BC3-1C82-12FD-3DC47CA0F4C8}"/>
              </a:ext>
            </a:extLst>
          </p:cNvPr>
          <p:cNvSpPr>
            <a:spLocks noGrp="1"/>
          </p:cNvSpPr>
          <p:nvPr>
            <p:ph type="title"/>
          </p:nvPr>
        </p:nvSpPr>
        <p:spPr/>
        <p:txBody>
          <a:bodyPr/>
          <a:lstStyle/>
          <a:p>
            <a:r>
              <a:rPr lang="pl-PL" b="1"/>
              <a:t>Informacje w języku migowym</a:t>
            </a:r>
          </a:p>
        </p:txBody>
      </p:sp>
      <p:pic>
        <p:nvPicPr>
          <p:cNvPr id="6" name="Obraz 3" descr="Obraz zawierający tekst, człowiek, zrzut ekranu - informacja o języku migowym&#10;">
            <a:extLst>
              <a:ext uri="{FF2B5EF4-FFF2-40B4-BE49-F238E27FC236}">
                <a16:creationId xmlns="" xmlns:a16="http://schemas.microsoft.com/office/drawing/2014/main" id="{FB67AA79-41DC-B2EA-299C-4E4675DC81D8}"/>
              </a:ext>
            </a:extLst>
          </p:cNvPr>
          <p:cNvPicPr/>
          <p:nvPr/>
        </p:nvPicPr>
        <p:blipFill>
          <a:blip r:embed="rId3"/>
          <a:srcRect l="21164" t="13171" r="3696" b="62230"/>
          <a:stretch/>
        </p:blipFill>
        <p:spPr>
          <a:xfrm>
            <a:off x="1060560" y="1411432"/>
            <a:ext cx="9629280" cy="1771200"/>
          </a:xfrm>
          <a:prstGeom prst="rect">
            <a:avLst/>
          </a:prstGeom>
          <a:ln w="0">
            <a:noFill/>
          </a:ln>
        </p:spPr>
      </p:pic>
      <p:pic>
        <p:nvPicPr>
          <p:cNvPr id="9" name="Obraz 6" descr="Zrzut z ekranu. Człowiem informacje o urzędzie w języku migowym">
            <a:extLst>
              <a:ext uri="{FF2B5EF4-FFF2-40B4-BE49-F238E27FC236}">
                <a16:creationId xmlns="" xmlns:a16="http://schemas.microsoft.com/office/drawing/2014/main" id="{661FB414-6582-D92D-5416-094D49CE5F7E}"/>
              </a:ext>
            </a:extLst>
          </p:cNvPr>
          <p:cNvPicPr/>
          <p:nvPr/>
        </p:nvPicPr>
        <p:blipFill>
          <a:blip r:embed="rId4"/>
          <a:srcRect l="21166" t="38810" r="44651" b="24746"/>
          <a:stretch/>
        </p:blipFill>
        <p:spPr>
          <a:xfrm>
            <a:off x="838200" y="3308517"/>
            <a:ext cx="4752720" cy="3012840"/>
          </a:xfrm>
          <a:prstGeom prst="rect">
            <a:avLst/>
          </a:prstGeom>
          <a:ln w="0">
            <a:noFill/>
          </a:ln>
        </p:spPr>
      </p:pic>
      <p:pic>
        <p:nvPicPr>
          <p:cNvPr id="10" name="Obraz 5" descr="Zrzut z ekranu. Człowiek informacje o dostępności architektonicznej w języku migowym">
            <a:extLst>
              <a:ext uri="{FF2B5EF4-FFF2-40B4-BE49-F238E27FC236}">
                <a16:creationId xmlns="" xmlns:a16="http://schemas.microsoft.com/office/drawing/2014/main" id="{C54FFD03-1E48-5073-8399-5BD3A79A8B88}"/>
              </a:ext>
            </a:extLst>
          </p:cNvPr>
          <p:cNvPicPr/>
          <p:nvPr/>
        </p:nvPicPr>
        <p:blipFill>
          <a:blip r:embed="rId5"/>
          <a:srcRect l="20866" t="30402" r="43703" b="33202"/>
          <a:stretch/>
        </p:blipFill>
        <p:spPr>
          <a:xfrm>
            <a:off x="6096000" y="3308517"/>
            <a:ext cx="5046480" cy="3012840"/>
          </a:xfrm>
          <a:prstGeom prst="rect">
            <a:avLst/>
          </a:prstGeom>
          <a:ln w="0">
            <a:noFill/>
          </a:ln>
        </p:spPr>
      </p:pic>
      <p:sp>
        <p:nvSpPr>
          <p:cNvPr id="3" name="Symbol zastępczy numeru slajdu 2">
            <a:extLst>
              <a:ext uri="{FF2B5EF4-FFF2-40B4-BE49-F238E27FC236}">
                <a16:creationId xmlns="" xmlns:a16="http://schemas.microsoft.com/office/drawing/2014/main" id="{C50113D9-1DEC-9A4F-FBE1-FEE5C8A637A8}"/>
              </a:ext>
            </a:extLst>
          </p:cNvPr>
          <p:cNvSpPr>
            <a:spLocks noGrp="1"/>
          </p:cNvSpPr>
          <p:nvPr>
            <p:ph type="sldNum" sz="quarter" idx="12"/>
          </p:nvPr>
        </p:nvSpPr>
        <p:spPr/>
        <p:txBody>
          <a:bodyPr/>
          <a:lstStyle/>
          <a:p>
            <a:fld id="{4AE5AEEE-8C2A-4BFF-9716-A4E3D006102C}" type="slidenum">
              <a:rPr lang="pl-PL" smtClean="0"/>
              <a:t>50</a:t>
            </a:fld>
            <a:endParaRPr lang="pl-PL"/>
          </a:p>
        </p:txBody>
      </p:sp>
    </p:spTree>
    <p:extLst>
      <p:ext uri="{BB962C8B-B14F-4D97-AF65-F5344CB8AC3E}">
        <p14:creationId xmlns:p14="http://schemas.microsoft.com/office/powerpoint/2010/main" val="2269119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A1390DC-8AC4-ED22-ADD3-DA719E2E13D4}"/>
              </a:ext>
            </a:extLst>
          </p:cNvPr>
          <p:cNvSpPr>
            <a:spLocks noGrp="1"/>
          </p:cNvSpPr>
          <p:nvPr>
            <p:ph type="title"/>
          </p:nvPr>
        </p:nvSpPr>
        <p:spPr>
          <a:xfrm>
            <a:off x="690717" y="141623"/>
            <a:ext cx="10515600" cy="960668"/>
          </a:xfrm>
        </p:spPr>
        <p:txBody>
          <a:bodyPr>
            <a:normAutofit fontScale="90000"/>
          </a:bodyPr>
          <a:lstStyle/>
          <a:p>
            <a:r>
              <a:rPr lang="pl-PL" sz="4000" b="1" dirty="0"/>
              <a:t>Dostępność cyfrowa – dostosowana strona internetowa</a:t>
            </a:r>
          </a:p>
        </p:txBody>
      </p:sp>
      <p:sp>
        <p:nvSpPr>
          <p:cNvPr id="3" name="Symbol zastępczy zawartości 2">
            <a:extLst>
              <a:ext uri="{FF2B5EF4-FFF2-40B4-BE49-F238E27FC236}">
                <a16:creationId xmlns="" xmlns:a16="http://schemas.microsoft.com/office/drawing/2014/main" id="{43A05C86-9D91-AB47-933C-698DEA30EE93}"/>
              </a:ext>
            </a:extLst>
          </p:cNvPr>
          <p:cNvSpPr>
            <a:spLocks noGrp="1"/>
          </p:cNvSpPr>
          <p:nvPr>
            <p:ph idx="1"/>
          </p:nvPr>
        </p:nvSpPr>
        <p:spPr>
          <a:xfrm>
            <a:off x="838200" y="1192752"/>
            <a:ext cx="11186786" cy="5163598"/>
          </a:xfrm>
        </p:spPr>
        <p:txBody>
          <a:bodyPr>
            <a:noAutofit/>
          </a:bodyPr>
          <a:lstStyle/>
          <a:p>
            <a:pPr marL="0" indent="0" algn="l">
              <a:buNone/>
            </a:pPr>
            <a:r>
              <a:rPr lang="pl-PL" sz="2000" b="1" i="0" dirty="0">
                <a:solidFill>
                  <a:srgbClr val="1B1B4F"/>
                </a:solidFill>
                <a:effectLst/>
              </a:rPr>
              <a:t>Wyłączenia</a:t>
            </a:r>
            <a:endParaRPr lang="pl-PL" sz="2000" b="0" i="0" dirty="0">
              <a:solidFill>
                <a:srgbClr val="1B1B4F"/>
              </a:solidFill>
              <a:effectLst/>
            </a:endParaRPr>
          </a:p>
          <a:p>
            <a:pPr>
              <a:spcBef>
                <a:spcPts val="375"/>
              </a:spcBef>
              <a:spcAft>
                <a:spcPts val="600"/>
              </a:spcAft>
            </a:pPr>
            <a:r>
              <a:rPr lang="pl-PL" sz="2000" b="0" i="0" dirty="0">
                <a:solidFill>
                  <a:srgbClr val="3D3D3D"/>
                </a:solidFill>
                <a:effectLst/>
              </a:rPr>
              <a:t>Mapy są wyłączone z obowiązku zapewniania dostępności.</a:t>
            </a:r>
          </a:p>
          <a:p>
            <a:pPr>
              <a:spcBef>
                <a:spcPts val="600"/>
              </a:spcBef>
              <a:spcAft>
                <a:spcPts val="600"/>
              </a:spcAft>
            </a:pPr>
            <a:r>
              <a:rPr lang="pl-PL" sz="2000" b="0" i="0" dirty="0">
                <a:solidFill>
                  <a:srgbClr val="3D3D3D"/>
                </a:solidFill>
                <a:effectLst/>
              </a:rPr>
              <a:t>Treści niedostępne: brak opisu alternatywnego dla Wirtualny spacer.</a:t>
            </a:r>
          </a:p>
          <a:p>
            <a:pPr marL="0" indent="0" algn="l">
              <a:buNone/>
            </a:pPr>
            <a:r>
              <a:rPr lang="pl-PL" sz="2000" b="1" i="0" dirty="0">
                <a:solidFill>
                  <a:srgbClr val="1B1B4F"/>
                </a:solidFill>
                <a:effectLst/>
              </a:rPr>
              <a:t>Udogodnienia</a:t>
            </a:r>
            <a:endParaRPr lang="pl-PL" sz="2000" b="0" i="0" dirty="0">
              <a:solidFill>
                <a:srgbClr val="1B1B4F"/>
              </a:solidFill>
              <a:effectLst/>
            </a:endParaRPr>
          </a:p>
          <a:p>
            <a:pPr>
              <a:spcBef>
                <a:spcPts val="375"/>
              </a:spcBef>
              <a:spcAft>
                <a:spcPts val="600"/>
              </a:spcAft>
            </a:pPr>
            <a:r>
              <a:rPr lang="pl-PL" sz="2000" b="0" i="0" dirty="0">
                <a:solidFill>
                  <a:srgbClr val="3D3D3D"/>
                </a:solidFill>
                <a:effectLst/>
              </a:rPr>
              <a:t>Kontrast dla dostępności,</a:t>
            </a:r>
          </a:p>
          <a:p>
            <a:pPr>
              <a:spcBef>
                <a:spcPts val="600"/>
              </a:spcBef>
              <a:spcAft>
                <a:spcPts val="600"/>
              </a:spcAft>
            </a:pPr>
            <a:r>
              <a:rPr lang="pl-PL" sz="2000" b="0" i="0" dirty="0">
                <a:solidFill>
                  <a:srgbClr val="3D3D3D"/>
                </a:solidFill>
                <a:effectLst/>
              </a:rPr>
              <a:t>Strona internetowa posiada mechanizmy sterowania za pomocą klawiatury,</a:t>
            </a:r>
          </a:p>
          <a:p>
            <a:pPr>
              <a:spcBef>
                <a:spcPts val="600"/>
              </a:spcBef>
              <a:spcAft>
                <a:spcPts val="600"/>
              </a:spcAft>
            </a:pPr>
            <a:r>
              <a:rPr lang="pl-PL" sz="2000" b="0" i="0" dirty="0">
                <a:solidFill>
                  <a:srgbClr val="3D3D3D"/>
                </a:solidFill>
                <a:effectLst/>
              </a:rPr>
              <a:t>Możliwość skoku do etykiety "treść" przewinięcie informacji do wskazanej sekcji za pomocą mechanizmu sterowania klawiaturą,</a:t>
            </a:r>
          </a:p>
          <a:p>
            <a:pPr>
              <a:spcBef>
                <a:spcPts val="600"/>
              </a:spcBef>
              <a:spcAft>
                <a:spcPts val="600"/>
              </a:spcAft>
            </a:pPr>
            <a:r>
              <a:rPr lang="pl-PL" sz="2000" b="0" i="0" dirty="0">
                <a:solidFill>
                  <a:srgbClr val="3D3D3D"/>
                </a:solidFill>
                <a:effectLst/>
              </a:rPr>
              <a:t>Strona internetowa skaluje się do szerokości okna wyświetlacza,</a:t>
            </a:r>
          </a:p>
          <a:p>
            <a:pPr>
              <a:spcBef>
                <a:spcPts val="600"/>
              </a:spcBef>
              <a:spcAft>
                <a:spcPts val="600"/>
              </a:spcAft>
            </a:pPr>
            <a:r>
              <a:rPr lang="pl-PL" sz="2000" b="0" i="0" dirty="0">
                <a:solidFill>
                  <a:srgbClr val="3D3D3D"/>
                </a:solidFill>
                <a:effectLst/>
              </a:rPr>
              <a:t>Alternatywna wersja kolorystyczna ze specjalnym kontrastem dla osób słabowidzących…</a:t>
            </a:r>
          </a:p>
          <a:p>
            <a:pPr marL="0" indent="0">
              <a:spcBef>
                <a:spcPts val="600"/>
              </a:spcBef>
              <a:spcAft>
                <a:spcPts val="600"/>
              </a:spcAft>
              <a:buNone/>
            </a:pPr>
            <a:r>
              <a:rPr lang="pl-PL" sz="2000" b="1" dirty="0">
                <a:solidFill>
                  <a:srgbClr val="3D3D3D"/>
                </a:solidFill>
                <a:latin typeface="SourceSansPro"/>
              </a:rPr>
              <a:t>i</a:t>
            </a:r>
            <a:r>
              <a:rPr lang="pl-PL" sz="2000" b="1" i="0" dirty="0">
                <a:solidFill>
                  <a:srgbClr val="3D3D3D"/>
                </a:solidFill>
                <a:effectLst/>
                <a:latin typeface="SourceSansPro"/>
              </a:rPr>
              <a:t> wiele więcej na stronie: </a:t>
            </a:r>
            <a:r>
              <a:rPr lang="pl-PL" sz="2000" dirty="0">
                <a:hlinkClick r:id="rId3"/>
              </a:rPr>
              <a:t>UG Mszana</a:t>
            </a:r>
            <a:endParaRPr lang="pl-PL" sz="2000" b="0" i="0" dirty="0">
              <a:solidFill>
                <a:srgbClr val="3D3D3D"/>
              </a:solidFill>
              <a:effectLst/>
              <a:latin typeface="SourceSansPro"/>
            </a:endParaRPr>
          </a:p>
        </p:txBody>
      </p:sp>
      <p:sp>
        <p:nvSpPr>
          <p:cNvPr id="5" name="Symbol zastępczy numeru slajdu 4">
            <a:extLst>
              <a:ext uri="{FF2B5EF4-FFF2-40B4-BE49-F238E27FC236}">
                <a16:creationId xmlns="" xmlns:a16="http://schemas.microsoft.com/office/drawing/2014/main" id="{8CCB326E-ACE6-0F84-D605-5AFF19D4990B}"/>
              </a:ext>
            </a:extLst>
          </p:cNvPr>
          <p:cNvSpPr>
            <a:spLocks noGrp="1"/>
          </p:cNvSpPr>
          <p:nvPr>
            <p:ph type="sldNum" sz="quarter" idx="12"/>
          </p:nvPr>
        </p:nvSpPr>
        <p:spPr/>
        <p:txBody>
          <a:bodyPr/>
          <a:lstStyle/>
          <a:p>
            <a:fld id="{4AE5AEEE-8C2A-4BFF-9716-A4E3D006102C}" type="slidenum">
              <a:rPr lang="pl-PL" smtClean="0"/>
              <a:t>51</a:t>
            </a:fld>
            <a:endParaRPr lang="pl-PL"/>
          </a:p>
        </p:txBody>
      </p:sp>
    </p:spTree>
    <p:extLst>
      <p:ext uri="{BB962C8B-B14F-4D97-AF65-F5344CB8AC3E}">
        <p14:creationId xmlns:p14="http://schemas.microsoft.com/office/powerpoint/2010/main" val="3934422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EC4F68-7491-C474-5679-E292057F428B}"/>
              </a:ext>
            </a:extLst>
          </p:cNvPr>
          <p:cNvSpPr>
            <a:spLocks noGrp="1"/>
          </p:cNvSpPr>
          <p:nvPr>
            <p:ph type="title"/>
          </p:nvPr>
        </p:nvSpPr>
        <p:spPr>
          <a:xfrm>
            <a:off x="264120" y="151677"/>
            <a:ext cx="10515600" cy="1325563"/>
          </a:xfrm>
        </p:spPr>
        <p:txBody>
          <a:bodyPr/>
          <a:lstStyle/>
          <a:p>
            <a:r>
              <a:rPr lang="pl-PL" b="1"/>
              <a:t>Finansowanie ze środków PFRON</a:t>
            </a:r>
          </a:p>
        </p:txBody>
      </p:sp>
      <p:pic>
        <p:nvPicPr>
          <p:cNvPr id="11" name="Obraz 17" descr="Obraz zawierający Czcionka, tekst, Grafika, projekt graficzny. Logotyp Państwowego Funduszu Rehabilitacji Osób Niepełnosprawnych">
            <a:extLst>
              <a:ext uri="{FF2B5EF4-FFF2-40B4-BE49-F238E27FC236}">
                <a16:creationId xmlns="" xmlns:a16="http://schemas.microsoft.com/office/drawing/2014/main" id="{82DF3396-01BF-1135-5D65-6DE30117A762}"/>
              </a:ext>
            </a:extLst>
          </p:cNvPr>
          <p:cNvPicPr/>
          <p:nvPr/>
        </p:nvPicPr>
        <p:blipFill>
          <a:blip r:embed="rId3"/>
          <a:stretch/>
        </p:blipFill>
        <p:spPr>
          <a:xfrm>
            <a:off x="8427432" y="88401"/>
            <a:ext cx="2265120" cy="1101240"/>
          </a:xfrm>
          <a:prstGeom prst="rect">
            <a:avLst/>
          </a:prstGeom>
          <a:ln w="0">
            <a:noFill/>
          </a:ln>
        </p:spPr>
      </p:pic>
      <p:sp>
        <p:nvSpPr>
          <p:cNvPr id="7" name="pole tekstowe 1">
            <a:extLst>
              <a:ext uri="{FF2B5EF4-FFF2-40B4-BE49-F238E27FC236}">
                <a16:creationId xmlns="" xmlns:a16="http://schemas.microsoft.com/office/drawing/2014/main" id="{EC4CB741-3511-ABD9-40A2-03E90A52152E}"/>
              </a:ext>
            </a:extLst>
          </p:cNvPr>
          <p:cNvSpPr/>
          <p:nvPr/>
        </p:nvSpPr>
        <p:spPr>
          <a:xfrm>
            <a:off x="264120" y="1549176"/>
            <a:ext cx="49683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Tabliczki w alfabecie Braille'a</a:t>
            </a:r>
            <a:endParaRPr lang="pl-PL" sz="2400" b="0" strike="noStrike" spc="-1">
              <a:latin typeface="Arial"/>
            </a:endParaRPr>
          </a:p>
        </p:txBody>
      </p:sp>
      <p:pic>
        <p:nvPicPr>
          <p:cNvPr id="5" name="Obraz 4" descr="Obraz zawierający tekst, Czcionka, Prostokąt, Tekst Sekretariat pod spodem tekst w alfabecie Braille'a">
            <a:extLst>
              <a:ext uri="{FF2B5EF4-FFF2-40B4-BE49-F238E27FC236}">
                <a16:creationId xmlns="" xmlns:a16="http://schemas.microsoft.com/office/drawing/2014/main" id="{D54D81DC-C076-A3A2-4EEB-BF266BCA3A2F}"/>
              </a:ext>
            </a:extLst>
          </p:cNvPr>
          <p:cNvPicPr/>
          <p:nvPr/>
        </p:nvPicPr>
        <p:blipFill>
          <a:blip r:embed="rId4"/>
          <a:stretch/>
        </p:blipFill>
        <p:spPr>
          <a:xfrm>
            <a:off x="127219" y="2045639"/>
            <a:ext cx="5117760" cy="2771280"/>
          </a:xfrm>
          <a:prstGeom prst="rect">
            <a:avLst/>
          </a:prstGeom>
          <a:ln w="0">
            <a:noFill/>
          </a:ln>
        </p:spPr>
      </p:pic>
      <p:sp>
        <p:nvSpPr>
          <p:cNvPr id="9" name="pole tekstowe 2">
            <a:extLst>
              <a:ext uri="{FF2B5EF4-FFF2-40B4-BE49-F238E27FC236}">
                <a16:creationId xmlns="" xmlns:a16="http://schemas.microsoft.com/office/drawing/2014/main" id="{20ED1F2C-DC35-EE46-E40E-D82797BEF64A}"/>
              </a:ext>
            </a:extLst>
          </p:cNvPr>
          <p:cNvSpPr/>
          <p:nvPr/>
        </p:nvSpPr>
        <p:spPr>
          <a:xfrm>
            <a:off x="264121" y="4922464"/>
            <a:ext cx="5392672"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tabLst>
                <a:tab pos="0" algn="l"/>
              </a:tabLst>
            </a:pPr>
            <a:r>
              <a:rPr lang="pl-PL" sz="4000" b="1" strike="noStrike" spc="-1">
                <a:latin typeface="Calibri"/>
              </a:rPr>
              <a:t>W trakcie realizacji</a:t>
            </a:r>
            <a:endParaRPr lang="pl-PL" sz="4000" b="0" strike="noStrike" spc="-1">
              <a:latin typeface="Arial"/>
            </a:endParaRPr>
          </a:p>
        </p:txBody>
      </p:sp>
      <p:sp>
        <p:nvSpPr>
          <p:cNvPr id="8" name="pole tekstowe 3">
            <a:extLst>
              <a:ext uri="{FF2B5EF4-FFF2-40B4-BE49-F238E27FC236}">
                <a16:creationId xmlns="" xmlns:a16="http://schemas.microsoft.com/office/drawing/2014/main" id="{BB50D1AF-395F-B930-6929-B3183F2E1DD2}"/>
              </a:ext>
            </a:extLst>
          </p:cNvPr>
          <p:cNvSpPr/>
          <p:nvPr/>
        </p:nvSpPr>
        <p:spPr>
          <a:xfrm>
            <a:off x="7122191" y="1540516"/>
            <a:ext cx="410328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pl-PL" sz="2400" b="0" strike="noStrike" spc="-1">
                <a:latin typeface="Calibri"/>
              </a:rPr>
              <a:t>Toaleta dla niepełnosprawnych</a:t>
            </a:r>
            <a:endParaRPr lang="pl-PL" sz="2400" b="0" strike="noStrike" spc="-1">
              <a:latin typeface="Arial"/>
            </a:endParaRPr>
          </a:p>
        </p:txBody>
      </p:sp>
      <p:pic>
        <p:nvPicPr>
          <p:cNvPr id="6" name="Obraz 3" descr="Obraz zawierający ściana, ramka na zdjęcia, tekst, w pomieszczeniu">
            <a:extLst>
              <a:ext uri="{FF2B5EF4-FFF2-40B4-BE49-F238E27FC236}">
                <a16:creationId xmlns="" xmlns:a16="http://schemas.microsoft.com/office/drawing/2014/main" id="{52E36C7B-F370-11B0-0C3F-51B4D3CD2D00}"/>
              </a:ext>
            </a:extLst>
          </p:cNvPr>
          <p:cNvPicPr/>
          <p:nvPr/>
        </p:nvPicPr>
        <p:blipFill>
          <a:blip r:embed="rId5"/>
          <a:srcRect t="12563" b="12742"/>
          <a:stretch/>
        </p:blipFill>
        <p:spPr>
          <a:xfrm>
            <a:off x="6438900" y="2115191"/>
            <a:ext cx="5392672" cy="2941786"/>
          </a:xfrm>
          <a:prstGeom prst="rect">
            <a:avLst/>
          </a:prstGeom>
          <a:ln w="0">
            <a:noFill/>
          </a:ln>
        </p:spPr>
      </p:pic>
      <p:sp>
        <p:nvSpPr>
          <p:cNvPr id="10" name="pole tekstowe 5">
            <a:extLst>
              <a:ext uri="{FF2B5EF4-FFF2-40B4-BE49-F238E27FC236}">
                <a16:creationId xmlns="" xmlns:a16="http://schemas.microsoft.com/office/drawing/2014/main" id="{7314D687-13FA-A3EC-E6E7-EAFBA21E49C1}"/>
              </a:ext>
            </a:extLst>
          </p:cNvPr>
          <p:cNvSpPr/>
          <p:nvPr/>
        </p:nvSpPr>
        <p:spPr>
          <a:xfrm>
            <a:off x="7605912" y="5095068"/>
            <a:ext cx="390816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tabLst>
                <a:tab pos="0" algn="l"/>
              </a:tabLst>
            </a:pPr>
            <a:r>
              <a:rPr lang="pl-PL" sz="3600" b="1" strike="noStrike" spc="-1">
                <a:latin typeface="Calibri"/>
              </a:rPr>
              <a:t>Trwa remont</a:t>
            </a:r>
            <a:endParaRPr lang="pl-PL" sz="3600" b="0" strike="noStrike" spc="-1">
              <a:latin typeface="Arial"/>
            </a:endParaRPr>
          </a:p>
        </p:txBody>
      </p:sp>
      <p:sp>
        <p:nvSpPr>
          <p:cNvPr id="3" name="Symbol zastępczy numeru slajdu 2">
            <a:extLst>
              <a:ext uri="{FF2B5EF4-FFF2-40B4-BE49-F238E27FC236}">
                <a16:creationId xmlns="" xmlns:a16="http://schemas.microsoft.com/office/drawing/2014/main" id="{E227BF5C-2FD3-FB51-A109-F54B5575669E}"/>
              </a:ext>
            </a:extLst>
          </p:cNvPr>
          <p:cNvSpPr>
            <a:spLocks noGrp="1"/>
          </p:cNvSpPr>
          <p:nvPr>
            <p:ph type="sldNum" sz="quarter" idx="12"/>
          </p:nvPr>
        </p:nvSpPr>
        <p:spPr/>
        <p:txBody>
          <a:bodyPr/>
          <a:lstStyle/>
          <a:p>
            <a:fld id="{4AE5AEEE-8C2A-4BFF-9716-A4E3D006102C}" type="slidenum">
              <a:rPr lang="pl-PL" smtClean="0"/>
              <a:t>52</a:t>
            </a:fld>
            <a:endParaRPr lang="pl-PL"/>
          </a:p>
        </p:txBody>
      </p:sp>
    </p:spTree>
    <p:extLst>
      <p:ext uri="{BB962C8B-B14F-4D97-AF65-F5344CB8AC3E}">
        <p14:creationId xmlns:p14="http://schemas.microsoft.com/office/powerpoint/2010/main" val="1571928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1C4C8B7-897F-7F25-9D2C-412E5D27307A}"/>
              </a:ext>
            </a:extLst>
          </p:cNvPr>
          <p:cNvSpPr>
            <a:spLocks noGrp="1"/>
          </p:cNvSpPr>
          <p:nvPr>
            <p:ph type="title"/>
          </p:nvPr>
        </p:nvSpPr>
        <p:spPr>
          <a:xfrm>
            <a:off x="841495" y="555308"/>
            <a:ext cx="10505955" cy="1788511"/>
          </a:xfrm>
        </p:spPr>
        <p:txBody>
          <a:bodyPr>
            <a:normAutofit/>
          </a:bodyPr>
          <a:lstStyle/>
          <a:p>
            <a:pPr algn="ctr"/>
            <a:r>
              <a:rPr lang="pl-PL" sz="4000" b="1" dirty="0"/>
              <a:t>„Niepełnosprawność nie jest problemem.</a:t>
            </a:r>
            <a:br>
              <a:rPr lang="pl-PL" sz="4000" b="1" dirty="0"/>
            </a:br>
            <a:r>
              <a:rPr lang="pl-PL" sz="4000" b="1" dirty="0"/>
              <a:t>Dostępność jest problemem.”</a:t>
            </a:r>
            <a:br>
              <a:rPr lang="pl-PL" sz="4000" b="1" dirty="0"/>
            </a:br>
            <a:r>
              <a:rPr lang="pl-PL" sz="3400" b="1" dirty="0"/>
              <a:t>Mohamed Jemni</a:t>
            </a:r>
            <a:endParaRPr lang="pl-PL" sz="3400" b="1" dirty="0">
              <a:cs typeface="Calibri Light"/>
            </a:endParaRPr>
          </a:p>
        </p:txBody>
      </p:sp>
      <p:sp>
        <p:nvSpPr>
          <p:cNvPr id="3" name="Symbol zastępczy tekstu 2">
            <a:extLst>
              <a:ext uri="{FF2B5EF4-FFF2-40B4-BE49-F238E27FC236}">
                <a16:creationId xmlns="" xmlns:a16="http://schemas.microsoft.com/office/drawing/2014/main" id="{226540A5-C026-5E11-835F-B7FC1150B7BC}"/>
              </a:ext>
            </a:extLst>
          </p:cNvPr>
          <p:cNvSpPr>
            <a:spLocks noGrp="1"/>
          </p:cNvSpPr>
          <p:nvPr>
            <p:ph type="body" idx="1"/>
          </p:nvPr>
        </p:nvSpPr>
        <p:spPr>
          <a:xfrm>
            <a:off x="841496" y="2342239"/>
            <a:ext cx="10505955" cy="3405752"/>
          </a:xfrm>
        </p:spPr>
        <p:txBody>
          <a:bodyPr vert="horz" lIns="91440" tIns="45720" rIns="91440" bIns="45720" rtlCol="0" anchor="t">
            <a:normAutofit fontScale="62500" lnSpcReduction="20000"/>
          </a:bodyPr>
          <a:lstStyle/>
          <a:p>
            <a:pPr algn="ctr"/>
            <a:endParaRPr lang="pl-PL" sz="2000" b="1" dirty="0"/>
          </a:p>
          <a:p>
            <a:pPr algn="ctr"/>
            <a:r>
              <a:rPr lang="pl-PL" sz="4000" b="1" dirty="0">
                <a:solidFill>
                  <a:schemeClr val="tx1"/>
                </a:solidFill>
                <a:cs typeface="Arial"/>
              </a:rPr>
              <a:t>Sylwia Uchnast-Gara</a:t>
            </a:r>
          </a:p>
          <a:p>
            <a:pPr algn="ctr"/>
            <a:r>
              <a:rPr lang="pl-PL" sz="4000" dirty="0">
                <a:solidFill>
                  <a:schemeClr val="tx1"/>
                </a:solidFill>
                <a:cs typeface="Arial" panose="020B0604020202020204" pitchFamily="34" charset="0"/>
              </a:rPr>
              <a:t>Ekspertka metodologiczna</a:t>
            </a:r>
          </a:p>
          <a:p>
            <a:pPr algn="ctr"/>
            <a:endParaRPr lang="pl-PL" sz="4000" dirty="0">
              <a:solidFill>
                <a:schemeClr val="tx1"/>
              </a:solidFill>
              <a:cs typeface="Arial"/>
            </a:endParaRPr>
          </a:p>
          <a:p>
            <a:pPr algn="ctr"/>
            <a:r>
              <a:rPr lang="pl-PL" sz="4000" b="1" dirty="0">
                <a:solidFill>
                  <a:schemeClr val="tx1"/>
                </a:solidFill>
                <a:cs typeface="Arial"/>
              </a:rPr>
              <a:t>Przemysław Antkowiak</a:t>
            </a:r>
          </a:p>
          <a:p>
            <a:pPr algn="ctr"/>
            <a:r>
              <a:rPr lang="pl-PL" sz="4000" dirty="0">
                <a:solidFill>
                  <a:schemeClr val="tx1"/>
                </a:solidFill>
                <a:cs typeface="Arial"/>
              </a:rPr>
              <a:t>Specjalista ds. polityk i programów rozwojowych</a:t>
            </a:r>
          </a:p>
          <a:p>
            <a:pPr algn="ctr"/>
            <a:endParaRPr lang="pl-PL" sz="4000" dirty="0">
              <a:solidFill>
                <a:schemeClr val="tx1"/>
              </a:solidFill>
              <a:cs typeface="Arial"/>
            </a:endParaRPr>
          </a:p>
          <a:p>
            <a:pPr algn="ctr"/>
            <a:r>
              <a:rPr lang="pl-PL" sz="3400" b="1" dirty="0">
                <a:solidFill>
                  <a:schemeClr val="tx1"/>
                </a:solidFill>
                <a:cs typeface="Calibri"/>
              </a:rPr>
              <a:t>Śląski Związek Gmin i Powiatów </a:t>
            </a:r>
            <a:endParaRPr lang="pl-PL" b="1" dirty="0">
              <a:solidFill>
                <a:schemeClr val="tx1"/>
              </a:solidFill>
              <a:cs typeface="Calibri"/>
            </a:endParaRPr>
          </a:p>
          <a:p>
            <a:pPr algn="ctr"/>
            <a:r>
              <a:rPr lang="pl-PL" sz="3400" dirty="0">
                <a:solidFill>
                  <a:schemeClr val="tx1"/>
                </a:solidFill>
                <a:cs typeface="Calibri"/>
              </a:rPr>
              <a:t>e-mail:</a:t>
            </a:r>
            <a:r>
              <a:rPr lang="pl-PL" sz="3400" b="1" dirty="0">
                <a:solidFill>
                  <a:schemeClr val="tx1"/>
                </a:solidFill>
                <a:cs typeface="Calibri"/>
              </a:rPr>
              <a:t> </a:t>
            </a:r>
            <a:r>
              <a:rPr lang="pl-PL" sz="3800" dirty="0">
                <a:solidFill>
                  <a:srgbClr val="0000FF"/>
                </a:solidFill>
                <a:cs typeface="Calibri"/>
                <a:hlinkClick r:id="rId3">
                  <a:extLst>
                    <a:ext uri="{A12FA001-AC4F-418D-AE19-62706E023703}">
                      <ahyp:hlinkClr xmlns="" xmlns:ahyp="http://schemas.microsoft.com/office/drawing/2018/hyperlinkcolor" val="tx"/>
                    </a:ext>
                  </a:extLst>
                </a:hlinkClick>
              </a:rPr>
              <a:t>zwiazek@silesia.org.pl</a:t>
            </a:r>
            <a:endParaRPr lang="pl-PL" sz="3800" dirty="0">
              <a:solidFill>
                <a:srgbClr val="0000FF"/>
              </a:solidFill>
              <a:cs typeface="Calibri"/>
            </a:endParaRPr>
          </a:p>
        </p:txBody>
      </p:sp>
      <p:pic>
        <p:nvPicPr>
          <p:cNvPr id="6" name="Obraz 5" descr="Zestaw logotypów: znak Funduszy Europejskich z napisem Fundusze Europejskie dla Rozwoju Społecznego; flaga Polski z napisem Rzeczpospolita Polska; flaga Unii Europejskiej z napisem Dofinansowane przez Unię Europejską">
            <a:extLst>
              <a:ext uri="{FF2B5EF4-FFF2-40B4-BE49-F238E27FC236}">
                <a16:creationId xmlns="" xmlns:a16="http://schemas.microsoft.com/office/drawing/2014/main" id="{3FCD81A1-3F77-5800-F50C-A668DD3FC87F}"/>
              </a:ext>
              <a:ext uri="{C183D7F6-B498-43B3-948B-1728B52AA6E4}">
                <adec:decorative xmlns="" xmlns:adec="http://schemas.microsoft.com/office/drawing/2017/decorative" val="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1328" y="5860264"/>
            <a:ext cx="5673090" cy="777875"/>
          </a:xfrm>
          <a:prstGeom prst="rect">
            <a:avLst/>
          </a:prstGeom>
          <a:noFill/>
          <a:ln>
            <a:noFill/>
          </a:ln>
        </p:spPr>
      </p:pic>
      <p:sp>
        <p:nvSpPr>
          <p:cNvPr id="4" name="Symbol zastępczy numeru slajdu 3">
            <a:extLst>
              <a:ext uri="{FF2B5EF4-FFF2-40B4-BE49-F238E27FC236}">
                <a16:creationId xmlns="" xmlns:a16="http://schemas.microsoft.com/office/drawing/2014/main" id="{8CB0FDA0-7AF5-DD72-F36E-D834638927F9}"/>
              </a:ext>
            </a:extLst>
          </p:cNvPr>
          <p:cNvSpPr>
            <a:spLocks noGrp="1"/>
          </p:cNvSpPr>
          <p:nvPr>
            <p:ph type="sldNum" sz="quarter" idx="12"/>
          </p:nvPr>
        </p:nvSpPr>
        <p:spPr/>
        <p:txBody>
          <a:bodyPr/>
          <a:lstStyle/>
          <a:p>
            <a:fld id="{4AE5AEEE-8C2A-4BFF-9716-A4E3D006102C}" type="slidenum">
              <a:rPr lang="pl-PL" smtClean="0"/>
              <a:t>53</a:t>
            </a:fld>
            <a:endParaRPr lang="pl-PL"/>
          </a:p>
        </p:txBody>
      </p:sp>
    </p:spTree>
    <p:extLst>
      <p:ext uri="{BB962C8B-B14F-4D97-AF65-F5344CB8AC3E}">
        <p14:creationId xmlns:p14="http://schemas.microsoft.com/office/powerpoint/2010/main" val="4087248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6171D26-6FFE-1C69-A206-770B64E47C4C}"/>
              </a:ext>
            </a:extLst>
          </p:cNvPr>
          <p:cNvSpPr>
            <a:spLocks noGrp="1"/>
          </p:cNvSpPr>
          <p:nvPr>
            <p:ph type="title"/>
          </p:nvPr>
        </p:nvSpPr>
        <p:spPr/>
        <p:txBody>
          <a:bodyPr>
            <a:normAutofit/>
          </a:bodyPr>
          <a:lstStyle/>
          <a:p>
            <a:r>
              <a:rPr lang="pl-PL" sz="6000" b="1" dirty="0">
                <a:cs typeface="Calibri Light"/>
              </a:rPr>
              <a:t>Wykorzystane materiały graficzne</a:t>
            </a:r>
            <a:endParaRPr lang="pl-PL" sz="6000" b="1" dirty="0"/>
          </a:p>
        </p:txBody>
      </p:sp>
      <p:sp>
        <p:nvSpPr>
          <p:cNvPr id="3" name="Symbol zastępczy zawartości 2">
            <a:extLst>
              <a:ext uri="{FF2B5EF4-FFF2-40B4-BE49-F238E27FC236}">
                <a16:creationId xmlns="" xmlns:a16="http://schemas.microsoft.com/office/drawing/2014/main" id="{4416B0DE-7151-33C3-399E-8B17318CE253}"/>
              </a:ext>
            </a:extLst>
          </p:cNvPr>
          <p:cNvSpPr>
            <a:spLocks noGrp="1"/>
          </p:cNvSpPr>
          <p:nvPr>
            <p:ph idx="1"/>
          </p:nvPr>
        </p:nvSpPr>
        <p:spPr/>
        <p:txBody>
          <a:bodyPr vert="horz" lIns="91440" tIns="45720" rIns="91440" bIns="45720" rtlCol="0" anchor="t">
            <a:normAutofit/>
          </a:bodyPr>
          <a:lstStyle/>
          <a:p>
            <a:r>
              <a:rPr lang="pl-PL" sz="3200" dirty="0">
                <a:cs typeface="Calibri" panose="020F0502020204030204"/>
              </a:rPr>
              <a:t>materiały graficzne:</a:t>
            </a:r>
          </a:p>
          <a:p>
            <a:pPr lvl="1">
              <a:buFont typeface="Wingdings" panose="05000000000000000000" pitchFamily="2" charset="2"/>
              <a:buChar char="§"/>
            </a:pPr>
            <a:r>
              <a:rPr lang="pl-PL" dirty="0">
                <a:cs typeface="Calibri" panose="020F0502020204030204"/>
              </a:rPr>
              <a:t>Śląskiego Związku Gmin i Powiatów,</a:t>
            </a:r>
          </a:p>
          <a:p>
            <a:pPr lvl="1">
              <a:buFont typeface="Wingdings" panose="05000000000000000000" pitchFamily="2" charset="2"/>
              <a:buChar char="§"/>
            </a:pPr>
            <a:r>
              <a:rPr lang="pl-PL" dirty="0">
                <a:cs typeface="Calibri" panose="020F0502020204030204"/>
              </a:rPr>
              <a:t>Urzędu Miejskiego w Bielsku-Białej,</a:t>
            </a:r>
          </a:p>
          <a:p>
            <a:pPr lvl="1">
              <a:buFont typeface="Wingdings" panose="05000000000000000000" pitchFamily="2" charset="2"/>
              <a:buChar char="§"/>
            </a:pPr>
            <a:r>
              <a:rPr lang="pl-PL" dirty="0">
                <a:cs typeface="Calibri" panose="020F0502020204030204"/>
              </a:rPr>
              <a:t>Urzędu Gminy Mszana,</a:t>
            </a:r>
          </a:p>
          <a:p>
            <a:pPr lvl="1">
              <a:buFont typeface="Wingdings" panose="05000000000000000000" pitchFamily="2" charset="2"/>
              <a:buChar char="§"/>
            </a:pPr>
            <a:r>
              <a:rPr lang="pl-PL" dirty="0">
                <a:cs typeface="Calibri" panose="020F0502020204030204"/>
              </a:rPr>
              <a:t>dostępne na </a:t>
            </a:r>
            <a:r>
              <a:rPr lang="pl-PL" dirty="0" smtClean="0">
                <a:cs typeface="Calibri" panose="020F0502020204030204"/>
              </a:rPr>
              <a:t>Freepeak.com (w tym </a:t>
            </a:r>
            <a:r>
              <a:rPr lang="pl-PL" smtClean="0">
                <a:cs typeface="Calibri" panose="020F0502020204030204"/>
              </a:rPr>
              <a:t>slajd tytułowy),</a:t>
            </a:r>
            <a:endParaRPr lang="pl-PL" dirty="0">
              <a:cs typeface="Calibri" panose="020F0502020204030204"/>
            </a:endParaRPr>
          </a:p>
          <a:p>
            <a:pPr lvl="1">
              <a:buFont typeface="Wingdings" panose="05000000000000000000" pitchFamily="2" charset="2"/>
              <a:buChar char="§"/>
            </a:pPr>
            <a:r>
              <a:rPr lang="pl-PL" dirty="0">
                <a:cs typeface="Calibri" panose="020F0502020204030204"/>
              </a:rPr>
              <a:t>dostępne na Pixabay.com.</a:t>
            </a:r>
          </a:p>
          <a:p>
            <a:r>
              <a:rPr lang="pl-PL" dirty="0">
                <a:cs typeface="Calibri" panose="020F0502020204030204"/>
              </a:rPr>
              <a:t> </a:t>
            </a:r>
            <a:r>
              <a:rPr lang="pl-PL" sz="3200" dirty="0">
                <a:cs typeface="Calibri" panose="020F0502020204030204"/>
              </a:rPr>
              <a:t>ilustracje Marii G</a:t>
            </a:r>
            <a:r>
              <a:rPr lang="pl-PL" sz="3200" dirty="0">
                <a:latin typeface="Calibri" panose="020F0502020204030204" pitchFamily="34" charset="0"/>
                <a:cs typeface="Calibri" panose="020F0502020204030204" pitchFamily="34" charset="0"/>
              </a:rPr>
              <a:t>ö</a:t>
            </a:r>
            <a:r>
              <a:rPr lang="pl-PL" sz="3200" dirty="0">
                <a:cs typeface="Calibri" panose="020F0502020204030204"/>
              </a:rPr>
              <a:t>rlich-Opyd</a:t>
            </a:r>
          </a:p>
        </p:txBody>
      </p:sp>
      <p:sp>
        <p:nvSpPr>
          <p:cNvPr id="4" name="Symbol zastępczy numeru slajdu 3">
            <a:extLst>
              <a:ext uri="{FF2B5EF4-FFF2-40B4-BE49-F238E27FC236}">
                <a16:creationId xmlns="" xmlns:a16="http://schemas.microsoft.com/office/drawing/2014/main" id="{766EC954-2004-454E-3FCB-266B9F9819C4}"/>
              </a:ext>
            </a:extLst>
          </p:cNvPr>
          <p:cNvSpPr>
            <a:spLocks noGrp="1"/>
          </p:cNvSpPr>
          <p:nvPr>
            <p:ph type="sldNum" sz="quarter" idx="12"/>
          </p:nvPr>
        </p:nvSpPr>
        <p:spPr/>
        <p:txBody>
          <a:bodyPr/>
          <a:lstStyle/>
          <a:p>
            <a:fld id="{4AE5AEEE-8C2A-4BFF-9716-A4E3D006102C}" type="slidenum">
              <a:rPr lang="pl-PL" smtClean="0"/>
              <a:t>54</a:t>
            </a:fld>
            <a:endParaRPr lang="pl-PL"/>
          </a:p>
        </p:txBody>
      </p:sp>
    </p:spTree>
    <p:extLst>
      <p:ext uri="{BB962C8B-B14F-4D97-AF65-F5344CB8AC3E}">
        <p14:creationId xmlns:p14="http://schemas.microsoft.com/office/powerpoint/2010/main" val="563436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EBA1686-3DAB-7726-4C44-C8BE92C8D26C}"/>
              </a:ext>
            </a:extLst>
          </p:cNvPr>
          <p:cNvSpPr>
            <a:spLocks noGrp="1"/>
          </p:cNvSpPr>
          <p:nvPr>
            <p:ph type="title"/>
          </p:nvPr>
        </p:nvSpPr>
        <p:spPr/>
        <p:txBody>
          <a:bodyPr/>
          <a:lstStyle/>
          <a:p>
            <a:r>
              <a:rPr lang="pl-PL" b="1"/>
              <a:t>Demograficzne wyzwania dostępności</a:t>
            </a:r>
          </a:p>
        </p:txBody>
      </p:sp>
      <p:sp>
        <p:nvSpPr>
          <p:cNvPr id="3" name="Symbol zastępczy tekstu 2">
            <a:extLst>
              <a:ext uri="{FF2B5EF4-FFF2-40B4-BE49-F238E27FC236}">
                <a16:creationId xmlns="" xmlns:a16="http://schemas.microsoft.com/office/drawing/2014/main" id="{5861ABB2-1858-19D2-721C-BEA55D183EB3}"/>
              </a:ext>
            </a:extLst>
          </p:cNvPr>
          <p:cNvSpPr>
            <a:spLocks noGrp="1"/>
          </p:cNvSpPr>
          <p:nvPr>
            <p:ph idx="1"/>
          </p:nvPr>
        </p:nvSpPr>
        <p:spPr>
          <a:xfrm>
            <a:off x="838200" y="1825625"/>
            <a:ext cx="7772400" cy="4351338"/>
          </a:xfrm>
        </p:spPr>
        <p:txBody>
          <a:bodyPr>
            <a:normAutofit/>
          </a:bodyPr>
          <a:lstStyle/>
          <a:p>
            <a:pPr marL="342900" indent="-342900">
              <a:lnSpc>
                <a:spcPct val="150000"/>
              </a:lnSpc>
              <a:buFont typeface="Arial" panose="020B0604020202020204" pitchFamily="34" charset="0"/>
              <a:buChar char="•"/>
            </a:pPr>
            <a:r>
              <a:rPr lang="pl-PL" dirty="0">
                <a:solidFill>
                  <a:schemeClr val="tx1"/>
                </a:solidFill>
              </a:rPr>
              <a:t>Trend starzenia się społeczeństwa.</a:t>
            </a:r>
          </a:p>
          <a:p>
            <a:pPr marL="342900" indent="-342900">
              <a:lnSpc>
                <a:spcPct val="150000"/>
              </a:lnSpc>
              <a:buFont typeface="Arial" panose="020B0604020202020204" pitchFamily="34" charset="0"/>
              <a:buChar char="•"/>
            </a:pPr>
            <a:r>
              <a:rPr lang="pl-PL" dirty="0"/>
              <a:t>Dostępne u</a:t>
            </a:r>
            <a:r>
              <a:rPr lang="pl-PL" dirty="0">
                <a:solidFill>
                  <a:schemeClr val="tx1"/>
                </a:solidFill>
              </a:rPr>
              <a:t>sługi publiczne np.:</a:t>
            </a:r>
          </a:p>
          <a:p>
            <a:pPr marL="800100" lvl="1" indent="-342900">
              <a:lnSpc>
                <a:spcPct val="150000"/>
              </a:lnSpc>
            </a:pPr>
            <a:r>
              <a:rPr lang="pl-PL" sz="2800" dirty="0">
                <a:solidFill>
                  <a:schemeClr val="tx1"/>
                </a:solidFill>
              </a:rPr>
              <a:t>transport zbiorowy,</a:t>
            </a:r>
          </a:p>
          <a:p>
            <a:pPr marL="800100" lvl="1" indent="-342900">
              <a:lnSpc>
                <a:spcPct val="150000"/>
              </a:lnSpc>
            </a:pPr>
            <a:r>
              <a:rPr lang="pl-PL" sz="2800" dirty="0"/>
              <a:t>edukacja, kultura, turystyka,</a:t>
            </a:r>
          </a:p>
          <a:p>
            <a:pPr marL="800100" lvl="1" indent="-342900">
              <a:lnSpc>
                <a:spcPct val="150000"/>
              </a:lnSpc>
            </a:pPr>
            <a:r>
              <a:rPr lang="pl-PL" sz="2800" dirty="0"/>
              <a:t>pomoc społeczna,</a:t>
            </a:r>
          </a:p>
          <a:p>
            <a:pPr marL="800100" lvl="1" indent="-342900">
              <a:lnSpc>
                <a:spcPct val="150000"/>
              </a:lnSpc>
            </a:pPr>
            <a:r>
              <a:rPr lang="pl-PL" sz="2800" dirty="0"/>
              <a:t>infrastruktura.</a:t>
            </a:r>
          </a:p>
          <a:p>
            <a:pPr marL="800100" lvl="1" indent="-342900">
              <a:lnSpc>
                <a:spcPct val="150000"/>
              </a:lnSpc>
            </a:pPr>
            <a:endParaRPr lang="pl-PL" dirty="0">
              <a:solidFill>
                <a:schemeClr val="tx1"/>
              </a:solidFill>
            </a:endParaRPr>
          </a:p>
          <a:p>
            <a:pPr marL="342900" indent="-342900">
              <a:buFont typeface="Arial" panose="020B0604020202020204" pitchFamily="34" charset="0"/>
              <a:buChar char="•"/>
            </a:pPr>
            <a:endParaRPr lang="pl-PL" b="1" dirty="0">
              <a:solidFill>
                <a:schemeClr val="tx1"/>
              </a:solidFill>
            </a:endParaRPr>
          </a:p>
        </p:txBody>
      </p:sp>
      <p:sp>
        <p:nvSpPr>
          <p:cNvPr id="4" name="Symbol zastępczy numeru slajdu 3">
            <a:extLst>
              <a:ext uri="{FF2B5EF4-FFF2-40B4-BE49-F238E27FC236}">
                <a16:creationId xmlns="" xmlns:a16="http://schemas.microsoft.com/office/drawing/2014/main" id="{714AF4A0-5A42-4639-058E-C0DF052CD728}"/>
              </a:ext>
            </a:extLst>
          </p:cNvPr>
          <p:cNvSpPr>
            <a:spLocks noGrp="1"/>
          </p:cNvSpPr>
          <p:nvPr>
            <p:ph type="sldNum" sz="quarter" idx="12"/>
          </p:nvPr>
        </p:nvSpPr>
        <p:spPr/>
        <p:txBody>
          <a:bodyPr/>
          <a:lstStyle/>
          <a:p>
            <a:fld id="{4AE5AEEE-8C2A-4BFF-9716-A4E3D006102C}" type="slidenum">
              <a:rPr lang="pl-PL" smtClean="0"/>
              <a:t>6</a:t>
            </a:fld>
            <a:endParaRPr lang="pl-PL"/>
          </a:p>
        </p:txBody>
      </p:sp>
    </p:spTree>
    <p:extLst>
      <p:ext uri="{BB962C8B-B14F-4D97-AF65-F5344CB8AC3E}">
        <p14:creationId xmlns:p14="http://schemas.microsoft.com/office/powerpoint/2010/main" val="161679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874EF985-F1FE-74E0-4276-0415D0D1BA82}"/>
              </a:ext>
            </a:extLst>
          </p:cNvPr>
          <p:cNvSpPr>
            <a:spLocks noGrp="1"/>
          </p:cNvSpPr>
          <p:nvPr>
            <p:ph type="ctrTitle"/>
          </p:nvPr>
        </p:nvSpPr>
        <p:spPr>
          <a:xfrm>
            <a:off x="1524000" y="1037698"/>
            <a:ext cx="9144000" cy="1824037"/>
          </a:xfrm>
        </p:spPr>
        <p:txBody>
          <a:bodyPr>
            <a:noAutofit/>
          </a:bodyPr>
          <a:lstStyle/>
          <a:p>
            <a:pPr>
              <a:lnSpc>
                <a:spcPct val="150000"/>
              </a:lnSpc>
            </a:pPr>
            <a:r>
              <a:rPr lang="pl-PL" sz="4400" b="1" dirty="0"/>
              <a:t>Jak wygląda starzenie się społeczeństwa Polski w ostatnich 10 latach?</a:t>
            </a:r>
          </a:p>
        </p:txBody>
      </p:sp>
      <p:pic>
        <p:nvPicPr>
          <p:cNvPr id="14" name="Grafika 13" descr="Ikonografika Napis GUS Główny Urząd Statystyczny">
            <a:extLst>
              <a:ext uri="{FF2B5EF4-FFF2-40B4-BE49-F238E27FC236}">
                <a16:creationId xmlns="" xmlns:a16="http://schemas.microsoft.com/office/drawing/2014/main" id="{E0F34220-67CC-D706-2F8C-A295580656D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1812" y="3808714"/>
            <a:ext cx="4331250" cy="1800000"/>
          </a:xfrm>
          <a:prstGeom prst="rect">
            <a:avLst/>
          </a:prstGeom>
        </p:spPr>
      </p:pic>
      <p:pic>
        <p:nvPicPr>
          <p:cNvPr id="12" name="Grafika 11" descr="ikonografika Banku Danych Lokalnych">
            <a:extLst>
              <a:ext uri="{FF2B5EF4-FFF2-40B4-BE49-F238E27FC236}">
                <a16:creationId xmlns="" xmlns:a16="http://schemas.microsoft.com/office/drawing/2014/main" id="{96DC1EE4-C395-33DF-EB98-7F96C57B8A9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04502" y="3666709"/>
            <a:ext cx="4412196" cy="1800000"/>
          </a:xfrm>
          <a:prstGeom prst="rect">
            <a:avLst/>
          </a:prstGeom>
        </p:spPr>
      </p:pic>
      <p:sp>
        <p:nvSpPr>
          <p:cNvPr id="4" name="Symbol zastępczy numeru slajdu 3">
            <a:extLst>
              <a:ext uri="{FF2B5EF4-FFF2-40B4-BE49-F238E27FC236}">
                <a16:creationId xmlns="" xmlns:a16="http://schemas.microsoft.com/office/drawing/2014/main" id="{310B1D95-3480-2564-AF51-ED83588ABAA8}"/>
              </a:ext>
            </a:extLst>
          </p:cNvPr>
          <p:cNvSpPr>
            <a:spLocks noGrp="1"/>
          </p:cNvSpPr>
          <p:nvPr>
            <p:ph type="sldNum" sz="quarter" idx="12"/>
          </p:nvPr>
        </p:nvSpPr>
        <p:spPr/>
        <p:txBody>
          <a:bodyPr/>
          <a:lstStyle/>
          <a:p>
            <a:fld id="{4AE5AEEE-8C2A-4BFF-9716-A4E3D006102C}" type="slidenum">
              <a:rPr lang="pl-PL" smtClean="0"/>
              <a:t>7</a:t>
            </a:fld>
            <a:endParaRPr lang="pl-PL"/>
          </a:p>
        </p:txBody>
      </p:sp>
    </p:spTree>
    <p:extLst>
      <p:ext uri="{BB962C8B-B14F-4D97-AF65-F5344CB8AC3E}">
        <p14:creationId xmlns:p14="http://schemas.microsoft.com/office/powerpoint/2010/main" val="30420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4D14E3-60F3-73D6-7C07-BB6B2FD9AA44}"/>
            </a:ext>
          </a:extLst>
        </p:cNvPr>
        <p:cNvGrpSpPr/>
        <p:nvPr/>
      </p:nvGrpSpPr>
      <p:grpSpPr>
        <a:xfrm>
          <a:off x="0" y="0"/>
          <a:ext cx="0" cy="0"/>
          <a:chOff x="0" y="0"/>
          <a:chExt cx="0" cy="0"/>
        </a:xfrm>
      </p:grpSpPr>
      <p:sp>
        <p:nvSpPr>
          <p:cNvPr id="4" name="Tytuł 3">
            <a:extLst>
              <a:ext uri="{FF2B5EF4-FFF2-40B4-BE49-F238E27FC236}">
                <a16:creationId xmlns="" xmlns:a16="http://schemas.microsoft.com/office/drawing/2014/main" id="{856C1185-206F-CA63-C973-D64D23522567}"/>
              </a:ext>
            </a:extLst>
          </p:cNvPr>
          <p:cNvSpPr>
            <a:spLocks noGrp="1"/>
          </p:cNvSpPr>
          <p:nvPr>
            <p:ph type="title"/>
          </p:nvPr>
        </p:nvSpPr>
        <p:spPr/>
        <p:txBody>
          <a:bodyPr>
            <a:noAutofit/>
          </a:bodyPr>
          <a:lstStyle/>
          <a:p>
            <a:r>
              <a:rPr lang="pl-PL" sz="3400" b="1" dirty="0"/>
              <a:t>Średni udział</a:t>
            </a:r>
            <a:r>
              <a:rPr lang="pl-PL" sz="3400" b="1" baseline="0" dirty="0"/>
              <a:t> ludności w wieku poprodukcyjnym w liczbie ludności ogółem w powiatach w latach 2010 – 2023 (w %)</a:t>
            </a:r>
            <a:endParaRPr lang="pl-PL" sz="3400" b="1" dirty="0"/>
          </a:p>
        </p:txBody>
      </p:sp>
      <p:graphicFrame>
        <p:nvGraphicFramePr>
          <p:cNvPr id="7" name="Wykres 6" descr="Wykres kolumnowy, obrazujący udział ludności w wieku poprodukcyjnym w liczbie ludności ogólem w latach 2010 - 2023, obrazujący trend wzrostu. Wzrost średniego udziału roku 2023 w stosunku do roku 2010 wynosi 7,43 punktu procentowego.">
            <a:extLst>
              <a:ext uri="{FF2B5EF4-FFF2-40B4-BE49-F238E27FC236}">
                <a16:creationId xmlns="" xmlns:a16="http://schemas.microsoft.com/office/drawing/2014/main" id="{FC57E719-45F6-11A5-9CA2-0AF0ACB65FF9}"/>
              </a:ext>
            </a:extLst>
          </p:cNvPr>
          <p:cNvGraphicFramePr/>
          <p:nvPr>
            <p:extLst>
              <p:ext uri="{D42A27DB-BD31-4B8C-83A1-F6EECF244321}">
                <p14:modId xmlns:p14="http://schemas.microsoft.com/office/powerpoint/2010/main" val="648190417"/>
              </p:ext>
            </p:extLst>
          </p:nvPr>
        </p:nvGraphicFramePr>
        <p:xfrm>
          <a:off x="406399" y="1690688"/>
          <a:ext cx="11514667" cy="4447645"/>
        </p:xfrm>
        <a:graphic>
          <a:graphicData uri="http://schemas.openxmlformats.org/drawingml/2006/chart">
            <c:chart xmlns:c="http://schemas.openxmlformats.org/drawingml/2006/chart" xmlns:r="http://schemas.openxmlformats.org/officeDocument/2006/relationships" r:id="rId3"/>
          </a:graphicData>
        </a:graphic>
      </p:graphicFrame>
      <p:sp>
        <p:nvSpPr>
          <p:cNvPr id="2" name="Symbol zastępczy numeru slajdu 1">
            <a:extLst>
              <a:ext uri="{FF2B5EF4-FFF2-40B4-BE49-F238E27FC236}">
                <a16:creationId xmlns="" xmlns:a16="http://schemas.microsoft.com/office/drawing/2014/main" id="{0FE5B4E1-FD6B-4223-C78D-DE453C4CE3AE}"/>
              </a:ext>
            </a:extLst>
          </p:cNvPr>
          <p:cNvSpPr>
            <a:spLocks noGrp="1"/>
          </p:cNvSpPr>
          <p:nvPr>
            <p:ph type="sldNum" sz="quarter" idx="12"/>
          </p:nvPr>
        </p:nvSpPr>
        <p:spPr/>
        <p:txBody>
          <a:bodyPr/>
          <a:lstStyle/>
          <a:p>
            <a:fld id="{4AE5AEEE-8C2A-4BFF-9716-A4E3D006102C}" type="slidenum">
              <a:rPr lang="pl-PL" smtClean="0"/>
              <a:t>8</a:t>
            </a:fld>
            <a:endParaRPr lang="pl-PL"/>
          </a:p>
        </p:txBody>
      </p:sp>
    </p:spTree>
    <p:extLst>
      <p:ext uri="{BB962C8B-B14F-4D97-AF65-F5344CB8AC3E}">
        <p14:creationId xmlns:p14="http://schemas.microsoft.com/office/powerpoint/2010/main" val="45733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ytuł 3">
            <a:extLst>
              <a:ext uri="{FF2B5EF4-FFF2-40B4-BE49-F238E27FC236}">
                <a16:creationId xmlns="" xmlns:a16="http://schemas.microsoft.com/office/drawing/2014/main" id="{7206D0B6-CA4D-2E41-36E9-059937DEF2D1}"/>
              </a:ext>
            </a:extLst>
          </p:cNvPr>
          <p:cNvSpPr>
            <a:spLocks noGrp="1"/>
          </p:cNvSpPr>
          <p:nvPr>
            <p:ph type="title"/>
          </p:nvPr>
        </p:nvSpPr>
        <p:spPr>
          <a:xfrm>
            <a:off x="343034" y="136525"/>
            <a:ext cx="11259064" cy="1142400"/>
          </a:xfrm>
        </p:spPr>
        <p:txBody>
          <a:bodyPr>
            <a:noAutofit/>
          </a:bodyPr>
          <a:lstStyle/>
          <a:p>
            <a:r>
              <a:rPr lang="pl-PL" sz="3200" b="1" dirty="0"/>
              <a:t>Zmiana udziału ludności poprodukcyjnej w liczbie ludności ogółem </a:t>
            </a:r>
            <a:br>
              <a:rPr lang="pl-PL" sz="3200" b="1" dirty="0"/>
            </a:br>
            <a:r>
              <a:rPr lang="pl-PL" sz="3200" b="1" dirty="0"/>
              <a:t>w powiatach polskich w latach 2010 - 2023</a:t>
            </a:r>
          </a:p>
        </p:txBody>
      </p:sp>
      <p:pic>
        <p:nvPicPr>
          <p:cNvPr id="8" name="Mapa zmiany liczby ludności_filmik" descr="Krótki film przedstawiający mapę polski, z podziałem na powiaty, na której zaznaczone są dane dotyczące zmiany ludności poprodukcyjnej w ludności ogółem w powiatach w latach 2010 - 2023. Źródeł danych jest GUS.">
            <a:hlinkClick r:id="" action="ppaction://media"/>
            <a:extLst>
              <a:ext uri="{FF2B5EF4-FFF2-40B4-BE49-F238E27FC236}">
                <a16:creationId xmlns="" xmlns:a16="http://schemas.microsoft.com/office/drawing/2014/main" id="{39824726-827C-7231-A4DD-7132214CA94C}"/>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 xmlns:p173="http://schemas.microsoft.com/office/powerpoint/2017/3/main" displayLoc="media">
                        <p173:trackLst>
                          <p173:track id="{CAF12A72-7BFC-47BC-A41E-FC373E684852}" label="Mapa zmiany liczby ludności-filmik" lang="" r:embed="rId5"/>
                        </p173:trackLst>
                      </p173:tracksInfo>
                    </p:ext>
                  </p14:extLst>
                </p14:media>
              </p:ext>
            </p:extLst>
          </p:nvPr>
        </p:nvPicPr>
        <p:blipFill>
          <a:blip r:embed="rId6"/>
          <a:stretch>
            <a:fillRect/>
          </a:stretch>
        </p:blipFill>
        <p:spPr>
          <a:xfrm>
            <a:off x="589902" y="1278925"/>
            <a:ext cx="7428844" cy="6125044"/>
          </a:xfrm>
          <a:prstGeom prst="rect">
            <a:avLst/>
          </a:prstGeom>
        </p:spPr>
      </p:pic>
      <p:pic>
        <p:nvPicPr>
          <p:cNvPr id="9" name="Obraz 8" descr="Obrazek przedstawiający legendę:&#10;kolor kremowy &lt; 17,79%&#10;kolor blado pomarańczowy 17,79%–20,27%&#10;kolor łososiowy 20,27%–22,76%&#10;kolor pomarańczowy 22,76%–25,24%&#10;kolor jasnofioletowy 25,24%–27,73%&#10;kolor ciemno fioletowy 27,73%–30,21%&#10;kolor granatowy ≥ 30,21%">
            <a:extLst>
              <a:ext uri="{FF2B5EF4-FFF2-40B4-BE49-F238E27FC236}">
                <a16:creationId xmlns="" xmlns:a16="http://schemas.microsoft.com/office/drawing/2014/main" id="{45C46CD2-07E2-FCFB-05E5-3731F66FC91D}"/>
              </a:ext>
            </a:extLst>
          </p:cNvPr>
          <p:cNvPicPr>
            <a:picLocks noChangeAspect="1"/>
          </p:cNvPicPr>
          <p:nvPr/>
        </p:nvPicPr>
        <p:blipFill>
          <a:blip r:embed="rId7"/>
          <a:stretch>
            <a:fillRect/>
          </a:stretch>
        </p:blipFill>
        <p:spPr>
          <a:xfrm>
            <a:off x="8165792" y="1961497"/>
            <a:ext cx="2470794" cy="2935005"/>
          </a:xfrm>
          <a:prstGeom prst="rect">
            <a:avLst/>
          </a:prstGeom>
        </p:spPr>
      </p:pic>
      <p:sp>
        <p:nvSpPr>
          <p:cNvPr id="2" name="Symbol zastępczy numeru slajdu 1">
            <a:extLst>
              <a:ext uri="{FF2B5EF4-FFF2-40B4-BE49-F238E27FC236}">
                <a16:creationId xmlns="" xmlns:a16="http://schemas.microsoft.com/office/drawing/2014/main" id="{99B4A67E-3997-6702-C7F8-1EADB09A0501}"/>
              </a:ext>
            </a:extLst>
          </p:cNvPr>
          <p:cNvSpPr>
            <a:spLocks noGrp="1"/>
          </p:cNvSpPr>
          <p:nvPr>
            <p:ph type="sldNum" sz="quarter" idx="12"/>
          </p:nvPr>
        </p:nvSpPr>
        <p:spPr/>
        <p:txBody>
          <a:bodyPr>
            <a:normAutofit/>
          </a:bodyPr>
          <a:lstStyle/>
          <a:p>
            <a:pPr>
              <a:spcAft>
                <a:spcPts val="600"/>
              </a:spcAft>
            </a:pPr>
            <a:fld id="{4AE5AEEE-8C2A-4BFF-9716-A4E3D006102C}" type="slidenum">
              <a:rPr lang="pl-PL" smtClean="0">
                <a:solidFill>
                  <a:schemeClr val="tx1"/>
                </a:solidFill>
              </a:rPr>
              <a:pPr>
                <a:spcAft>
                  <a:spcPts val="600"/>
                </a:spcAft>
              </a:pPr>
              <a:t>9</a:t>
            </a:fld>
            <a:endParaRPr lang="pl-PL">
              <a:solidFill>
                <a:schemeClr val="tx1"/>
              </a:solidFill>
            </a:endParaRPr>
          </a:p>
        </p:txBody>
      </p:sp>
    </p:spTree>
    <p:extLst>
      <p:ext uri="{BB962C8B-B14F-4D97-AF65-F5344CB8AC3E}">
        <p14:creationId xmlns:p14="http://schemas.microsoft.com/office/powerpoint/2010/main" val="16533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FCEB3B948FF944686396CD0C334AC01" ma:contentTypeVersion="4" ma:contentTypeDescription="Utwórz nowy dokument." ma:contentTypeScope="" ma:versionID="baf41c14ba4a1baed320e894f392825e">
  <xsd:schema xmlns:xsd="http://www.w3.org/2001/XMLSchema" xmlns:xs="http://www.w3.org/2001/XMLSchema" xmlns:p="http://schemas.microsoft.com/office/2006/metadata/properties" xmlns:ns2="22207e1b-030d-40b9-97fc-2cac90f468dd" targetNamespace="http://schemas.microsoft.com/office/2006/metadata/properties" ma:root="true" ma:fieldsID="59c7d670334a206d02dcfd76c84ae484" ns2:_="">
    <xsd:import namespace="22207e1b-030d-40b9-97fc-2cac90f468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07e1b-030d-40b9-97fc-2cac90f46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4AFBAD-E8C9-4224-8646-614FF44E7575}">
  <ds:schemaRefs>
    <ds:schemaRef ds:uri="http://purl.org/dc/dcmitype/"/>
    <ds:schemaRef ds:uri="http://schemas.microsoft.com/office/2006/metadata/properties"/>
    <ds:schemaRef ds:uri="22207e1b-030d-40b9-97fc-2cac90f468dd"/>
    <ds:schemaRef ds:uri="http://schemas.microsoft.com/office/2006/documentManagement/types"/>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385F22C5-4F04-4A80-A4A8-A3582BE7756E}">
  <ds:schemaRefs>
    <ds:schemaRef ds:uri="http://schemas.microsoft.com/office/2006/metadata/contentType"/>
    <ds:schemaRef ds:uri="http://schemas.microsoft.com/office/2006/metadata/properties/metaAttributes"/>
    <ds:schemaRef ds:uri="http://www.w3.org/2000/xmlns/"/>
    <ds:schemaRef ds:uri="http://www.w3.org/2001/XMLSchema"/>
    <ds:schemaRef ds:uri="22207e1b-030d-40b9-97fc-2cac90f468d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C4BF65-BC38-44D9-9F6E-3193C76495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660</TotalTime>
  <Words>1303</Words>
  <Application>Microsoft Office PowerPoint</Application>
  <PresentationFormat>Panoramiczny</PresentationFormat>
  <Paragraphs>336</Paragraphs>
  <Slides>54</Slides>
  <Notes>54</Notes>
  <HiddenSlides>0</HiddenSlides>
  <MMClips>1</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54</vt:i4>
      </vt:variant>
    </vt:vector>
  </HeadingPairs>
  <TitlesOfParts>
    <vt:vector size="67" baseType="lpstr">
      <vt:lpstr>Malgun Gothic</vt:lpstr>
      <vt:lpstr>Aptos</vt:lpstr>
      <vt:lpstr>Arial</vt:lpstr>
      <vt:lpstr>Arial Narrow</vt:lpstr>
      <vt:lpstr>Cabin</vt:lpstr>
      <vt:lpstr>Cabin Bold</vt:lpstr>
      <vt:lpstr>Calibri</vt:lpstr>
      <vt:lpstr>Calibri Light</vt:lpstr>
      <vt:lpstr>Open Sans</vt:lpstr>
      <vt:lpstr>SourceSansPro</vt:lpstr>
      <vt:lpstr>Times New Roman</vt:lpstr>
      <vt:lpstr>Wingdings</vt:lpstr>
      <vt:lpstr>Motyw pakietu Office</vt:lpstr>
      <vt:lpstr>Dostępny samorząd 2.0 Samorządowe spojrzenie na dostępność</vt:lpstr>
      <vt:lpstr>Czym jest ta dostępność?</vt:lpstr>
      <vt:lpstr>Osoby ze szczególnymi potrzebami, czyli… </vt:lpstr>
      <vt:lpstr>Katalog osób ze szczególnymi potrzebami (1/2)</vt:lpstr>
      <vt:lpstr>Katalog osób ze szczególnymi potrzebami (2/2)</vt:lpstr>
      <vt:lpstr>Demograficzne wyzwania dostępności</vt:lpstr>
      <vt:lpstr>Jak wygląda starzenie się społeczeństwa Polski w ostatnich 10 latach?</vt:lpstr>
      <vt:lpstr>Średni udział ludności w wieku poprodukcyjnym w liczbie ludności ogółem w powiatach w latach 2010 – 2023 (w %)</vt:lpstr>
      <vt:lpstr>Zmiana udziału ludności poprodukcyjnej w liczbie ludności ogółem  w powiatach polskich w latach 2010 - 2023</vt:lpstr>
      <vt:lpstr>Narodowy Spis Powszechny 2021</vt:lpstr>
      <vt:lpstr>Udział osób z niepełnosprawnościami w liczbie ludności ogółem wg stanu na 31 grudnia – Narodowy Spis Powszechny</vt:lpstr>
      <vt:lpstr>Dostępność – przepisy prawne w liczbach</vt:lpstr>
      <vt:lpstr>Jak w praktyce wygląda dostępność  w samorządach?</vt:lpstr>
      <vt:lpstr>Grupa benchmarkingowa  43</vt:lpstr>
      <vt:lpstr>Dostępność architektoniczna (1/3)</vt:lpstr>
      <vt:lpstr>Dostępność architektoniczna (2/3)</vt:lpstr>
      <vt:lpstr>Dostępność architektoniczna (3/3)</vt:lpstr>
      <vt:lpstr>Dostępność cyfrowa (1/3)</vt:lpstr>
      <vt:lpstr>Dostępność cyfrowa (2/3) </vt:lpstr>
      <vt:lpstr>Dostępność cyfrowa (3/3)</vt:lpstr>
      <vt:lpstr>Dostępność informacyjno – komunikacyjna (1/2)</vt:lpstr>
      <vt:lpstr>Dostępność informacyjno – komunikacyjna (2/2)</vt:lpstr>
      <vt:lpstr>Wnioski i żądania w roku 2023</vt:lpstr>
      <vt:lpstr>Raport o stanie zapewniania dostępności podmiotu publicznego</vt:lpstr>
      <vt:lpstr>Sieciowanie</vt:lpstr>
      <vt:lpstr>Sieciowanie - relacje</vt:lpstr>
      <vt:lpstr>Korzyści wynikające z sieciowania</vt:lpstr>
      <vt:lpstr>Sieciowanie wiedzy na temat dostępności  w samorządach</vt:lpstr>
      <vt:lpstr>Czego możemy uniknąć dzięki sieciowaniu?</vt:lpstr>
      <vt:lpstr>Doświadczenia Śląskiego Związku Gmin i Powiatów  w sieciowaniu</vt:lpstr>
      <vt:lpstr>Budynki Urzędu Miejskiego w Bielsku-Białej</vt:lpstr>
      <vt:lpstr>Dostosowanie urzędu do świadczenia usług osobom ze szczególnymi potrzebami</vt:lpstr>
      <vt:lpstr>ToTuPoint, opis znacznika i wygląd aplikacji</vt:lpstr>
      <vt:lpstr>Sprzęt ewakuacyjny i urządzenia wspomagające dla osób z niepełnosprawnościami</vt:lpstr>
      <vt:lpstr>Informator dla osób starszych i osób  z niepełnosprawnościami</vt:lpstr>
      <vt:lpstr>Małe kąciki zabaw dla dzieci</vt:lpstr>
      <vt:lpstr>Wydział Spraw Obywatelskich i Przedsiębiorczości</vt:lpstr>
      <vt:lpstr>Powiatowa Społeczna Rada  ds. Osób Niepełnosprawnych</vt:lpstr>
      <vt:lpstr>Tłumacz migowy</vt:lpstr>
      <vt:lpstr>Organizacja pracy w kontekście zarządzania procesem</vt:lpstr>
      <vt:lpstr>Zaangażowanie kierownictwa i problemy</vt:lpstr>
      <vt:lpstr>Dostępność w Urzędzie Gminy Mszana</vt:lpstr>
      <vt:lpstr>Budżet Gminy Mszana</vt:lpstr>
      <vt:lpstr>Opis rozwiązania (1/5)</vt:lpstr>
      <vt:lpstr>Opis rozwiązania (2/5)</vt:lpstr>
      <vt:lpstr>Opis rozwiązania (3/5)</vt:lpstr>
      <vt:lpstr>Opis rozwiązania (4/5) </vt:lpstr>
      <vt:lpstr>Opis rozwiązania (5/5)</vt:lpstr>
      <vt:lpstr>Tłumacz migowy – Mszana</vt:lpstr>
      <vt:lpstr>Informacje w języku migowym</vt:lpstr>
      <vt:lpstr>Dostępność cyfrowa – dostosowana strona internetowa</vt:lpstr>
      <vt:lpstr>Finansowanie ze środków PFRON</vt:lpstr>
      <vt:lpstr>„Niepełnosprawność nie jest problemem. Dostępność jest problemem.” Mohamed Jemni</vt:lpstr>
      <vt:lpstr>Wykorzystane materiały graficzne</vt:lpstr>
    </vt:vector>
  </TitlesOfParts>
  <Company>MSWiA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Dostępność w samorządach - prezentacja Śląskiego Związku Gmin i Powiatów</dc:title>
  <dc:creator>pantkowiak@silesia.org.pl;suchnast@silesia.org.pl</dc:creator>
  <cp:lastModifiedBy>Kozłowski Łukasz</cp:lastModifiedBy>
  <cp:revision>15</cp:revision>
  <dcterms:created xsi:type="dcterms:W3CDTF">2024-10-18T10:25:55Z</dcterms:created>
  <dcterms:modified xsi:type="dcterms:W3CDTF">2024-12-12T11:39:59Z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0x010100BFCEB3B948FF944686396CD0C334AC01</vt:lpwstr>
  </property>
</Properties>
</file>