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86"/>
  </p:notesMasterIdLst>
  <p:sldIdLst>
    <p:sldId id="256" r:id="rId3"/>
    <p:sldId id="363" r:id="rId4"/>
    <p:sldId id="260" r:id="rId5"/>
    <p:sldId id="264" r:id="rId6"/>
    <p:sldId id="265" r:id="rId7"/>
    <p:sldId id="266" r:id="rId8"/>
    <p:sldId id="269" r:id="rId9"/>
    <p:sldId id="270" r:id="rId10"/>
    <p:sldId id="271" r:id="rId11"/>
    <p:sldId id="272" r:id="rId12"/>
    <p:sldId id="273" r:id="rId13"/>
    <p:sldId id="274" r:id="rId14"/>
    <p:sldId id="277" r:id="rId15"/>
    <p:sldId id="280" r:id="rId16"/>
    <p:sldId id="356" r:id="rId17"/>
    <p:sldId id="278" r:id="rId18"/>
    <p:sldId id="359"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6" r:id="rId36"/>
    <p:sldId id="307"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7" r:id="rId55"/>
    <p:sldId id="328" r:id="rId56"/>
    <p:sldId id="358" r:id="rId57"/>
    <p:sldId id="329" r:id="rId58"/>
    <p:sldId id="330" r:id="rId59"/>
    <p:sldId id="331" r:id="rId60"/>
    <p:sldId id="332" r:id="rId61"/>
    <p:sldId id="333" r:id="rId62"/>
    <p:sldId id="334" r:id="rId63"/>
    <p:sldId id="335" r:id="rId64"/>
    <p:sldId id="336" r:id="rId65"/>
    <p:sldId id="337" r:id="rId66"/>
    <p:sldId id="338" r:id="rId67"/>
    <p:sldId id="340" r:id="rId68"/>
    <p:sldId id="339" r:id="rId69"/>
    <p:sldId id="348" r:id="rId70"/>
    <p:sldId id="344" r:id="rId71"/>
    <p:sldId id="343" r:id="rId72"/>
    <p:sldId id="341" r:id="rId73"/>
    <p:sldId id="345" r:id="rId74"/>
    <p:sldId id="347" r:id="rId75"/>
    <p:sldId id="346" r:id="rId76"/>
    <p:sldId id="351" r:id="rId77"/>
    <p:sldId id="350" r:id="rId78"/>
    <p:sldId id="353" r:id="rId79"/>
    <p:sldId id="261" r:id="rId80"/>
    <p:sldId id="262" r:id="rId81"/>
    <p:sldId id="357" r:id="rId82"/>
    <p:sldId id="360" r:id="rId83"/>
    <p:sldId id="361" r:id="rId84"/>
    <p:sldId id="362" r:id="rId85"/>
  </p:sldIdLst>
  <p:sldSz cx="9144000" cy="6858000" type="screen4x3"/>
  <p:notesSz cx="6858000" cy="9144000"/>
  <p:embeddedFontLst>
    <p:embeddedFont>
      <p:font typeface="Arial Black" panose="020B0A04020102020204" pitchFamily="34" charset="0"/>
      <p:bold r:id="rId87"/>
    </p:embeddedFont>
    <p:embeddedFont>
      <p:font typeface="Calibri" panose="020F050202020403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13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4.fntdata"/><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2.fntdata"/><Relationship Id="rId9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3534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057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508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233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15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13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37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02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0409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491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73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94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131970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826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02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3054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826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57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410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00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671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084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77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97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839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8961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28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211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494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10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559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6650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322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98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327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17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1581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38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3484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510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9164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901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202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558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71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478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909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288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8412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991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640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956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060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480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50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829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903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686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784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811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09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785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882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446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08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2676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93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069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5115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7053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0519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806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101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2026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36620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04082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85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135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3906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6492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9689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5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96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983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9"/>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spcBef>
                <a:spcPts val="560"/>
              </a:spcBef>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spcBef>
                <a:spcPts val="360"/>
              </a:spcBef>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spcBef>
                <a:spcPts val="360"/>
              </a:spcBef>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3"/>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7"/>
            <a:ext cx="2525149"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spcBef>
                <a:spcPts val="0"/>
              </a:spcBef>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 name="Shape 95"/>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1"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BABABA"/>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6" name="Shape 106"/>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155447"/>
            <a:ext cx="8229600" cy="1252727"/>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47"/>
        <p:cNvGrpSpPr/>
        <p:nvPr/>
      </p:nvGrpSpPr>
      <p:grpSpPr>
        <a:xfrm>
          <a:off x="0" y="0"/>
          <a:ext cx="0" cy="0"/>
          <a:chOff x="0" y="0"/>
          <a:chExt cx="0" cy="0"/>
        </a:xfrm>
      </p:grpSpPr>
      <p:sp>
        <p:nvSpPr>
          <p:cNvPr id="48" name="Shape 48"/>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9" name="Shape 49"/>
          <p:cNvSpPr/>
          <p:nvPr/>
        </p:nvSpPr>
        <p:spPr>
          <a:xfrm>
            <a:off x="0" y="2602519"/>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0" name="Shape 50"/>
          <p:cNvSpPr txBox="1">
            <a:spLocks noGrp="1"/>
          </p:cNvSpPr>
          <p:nvPr>
            <p:ph type="title"/>
          </p:nvPr>
        </p:nvSpPr>
        <p:spPr>
          <a:xfrm>
            <a:off x="749808" y="118871"/>
            <a:ext cx="8013191" cy="1636776"/>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chemeClr val="lt1"/>
                </a:solidFill>
                <a:latin typeface="Calibri"/>
                <a:ea typeface="Calibri"/>
                <a:cs typeface="Calibri"/>
                <a:sym typeface="Calibri"/>
              </a:rPr>
              <a:t>‹#›</a:t>
            </a:fld>
            <a:endParaRPr lang="pl-PL"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457200" y="1773935"/>
            <a:ext cx="4038599" cy="4623816"/>
          </a:xfrm>
          <a:prstGeom prst="rect">
            <a:avLst/>
          </a:prstGeom>
          <a:noFill/>
          <a:ln>
            <a:noFill/>
          </a:ln>
        </p:spPr>
        <p:txBody>
          <a:bodyPr lIns="91425" tIns="91425" rIns="91425" bIns="91425" anchor="t" anchorCtr="0"/>
          <a:lstStyle>
            <a:lvl1pPr marL="438912" marR="0" lvl="0" indent="-182372" algn="l" rtl="0">
              <a:spcBef>
                <a:spcPts val="0"/>
              </a:spcBef>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37159" algn="l" rtl="0">
              <a:spcBef>
                <a:spcPts val="480"/>
              </a:spcBef>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07696"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73152"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80264"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78232" algn="l" rtl="0">
              <a:spcBef>
                <a:spcPts val="360"/>
              </a:spcBef>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4648200" y="1773935"/>
            <a:ext cx="4038599" cy="4623816"/>
          </a:xfrm>
          <a:prstGeom prst="rect">
            <a:avLst/>
          </a:prstGeom>
          <a:noFill/>
          <a:ln>
            <a:noFill/>
          </a:ln>
        </p:spPr>
        <p:txBody>
          <a:bodyPr lIns="91425" tIns="91425" rIns="91425" bIns="91425" anchor="t" anchorCtr="0"/>
          <a:lstStyle>
            <a:lvl1pPr marL="438912" marR="0" lvl="0" indent="-182372" algn="l" rtl="0">
              <a:spcBef>
                <a:spcPts val="0"/>
              </a:spcBef>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37159" algn="l" rtl="0">
              <a:spcBef>
                <a:spcPts val="480"/>
              </a:spcBef>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07696"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73152"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80264"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78232" algn="l" rtl="0">
              <a:spcBef>
                <a:spcPts val="360"/>
              </a:spcBef>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Porównanie">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457200" y="1698986"/>
            <a:ext cx="4040187" cy="715354"/>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2449511"/>
            <a:ext cx="4040187" cy="3951287"/>
          </a:xfrm>
          <a:prstGeom prst="rect">
            <a:avLst/>
          </a:prstGeom>
          <a:noFill/>
          <a:ln>
            <a:noFill/>
          </a:ln>
        </p:spPr>
        <p:txBody>
          <a:bodyPr lIns="91425" tIns="91425" rIns="91425" bIns="91425" anchor="t" anchorCtr="0"/>
          <a:lstStyle>
            <a:lvl1pPr marL="438912" marR="0" lvl="0" indent="-202692" algn="l" rtl="0">
              <a:spcBef>
                <a:spcPts val="0"/>
              </a:spcBef>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160019" algn="l" rtl="0">
              <a:spcBef>
                <a:spcPts val="400"/>
              </a:spcBef>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120396"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85852"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92964" algn="l" rtl="0">
              <a:spcBef>
                <a:spcPts val="320"/>
              </a:spcBef>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90932" algn="l" rtl="0">
              <a:spcBef>
                <a:spcPts val="320"/>
              </a:spcBef>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88900" algn="l" rtl="0">
              <a:spcBef>
                <a:spcPts val="320"/>
              </a:spcBef>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86867" algn="l" rtl="0">
              <a:spcBef>
                <a:spcPts val="320"/>
              </a:spcBef>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84835" algn="l" rtl="0">
              <a:spcBef>
                <a:spcPts val="320"/>
              </a:spcBef>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3"/>
          </p:nvPr>
        </p:nvSpPr>
        <p:spPr>
          <a:xfrm>
            <a:off x="4645025" y="1698986"/>
            <a:ext cx="4041774" cy="715354"/>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4"/>
          </p:nvPr>
        </p:nvSpPr>
        <p:spPr>
          <a:xfrm>
            <a:off x="4645025" y="2449511"/>
            <a:ext cx="4041774" cy="3951287"/>
          </a:xfrm>
          <a:prstGeom prst="rect">
            <a:avLst/>
          </a:prstGeom>
          <a:noFill/>
          <a:ln>
            <a:noFill/>
          </a:ln>
        </p:spPr>
        <p:txBody>
          <a:bodyPr lIns="91425" tIns="91425" rIns="91425" bIns="91425" anchor="t" anchorCtr="0"/>
          <a:lstStyle>
            <a:lvl1pPr marL="438912" marR="0" lvl="0" indent="-202692" algn="l" rtl="0">
              <a:spcBef>
                <a:spcPts val="0"/>
              </a:spcBef>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160019" algn="l" rtl="0">
              <a:spcBef>
                <a:spcPts val="400"/>
              </a:spcBef>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120396"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85852"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92964" algn="l" rtl="0">
              <a:spcBef>
                <a:spcPts val="320"/>
              </a:spcBef>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90932" algn="l" rtl="0">
              <a:spcBef>
                <a:spcPts val="320"/>
              </a:spcBef>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88900" algn="l" rtl="0">
              <a:spcBef>
                <a:spcPts val="320"/>
              </a:spcBef>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86867" algn="l" rtl="0">
              <a:spcBef>
                <a:spcPts val="320"/>
              </a:spcBef>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84835" algn="l" rtl="0">
              <a:spcBef>
                <a:spcPts val="320"/>
              </a:spcBef>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3019376" y="1743133"/>
            <a:ext cx="5920640" cy="455888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spcBef>
                <a:spcPts val="400"/>
              </a:spcBef>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1467" algn="l" rtl="0">
              <a:spcBef>
                <a:spcPts val="400"/>
              </a:spcBef>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59435" algn="l" rtl="0">
              <a:spcBef>
                <a:spcPts val="400"/>
              </a:spcBef>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7"/>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
        <p:nvSpPr>
          <p:cNvPr id="87" name="Shape 87"/>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8" name="Shape 88"/>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fire-system.pl/"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strefa998.pl/" TargetMode="External"/><Relationship Id="rId4" Type="http://schemas.openxmlformats.org/officeDocument/2006/relationships/hyperlink" Target="http://www.portel.p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openxmlformats.org/officeDocument/2006/relationships/hyperlink" Target="http://www.portel.pl/"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dirty="0">
                <a:latin typeface="Arial Black"/>
                <a:ea typeface="Arial Black"/>
                <a:cs typeface="Arial Black"/>
                <a:sym typeface="Arial Black"/>
              </a:rPr>
              <a:t>4</a:t>
            </a:r>
            <a:r>
              <a:rPr lang="pl-PL" sz="2880" b="1" i="0" u="none" strike="noStrike" cap="none" dirty="0">
                <a:solidFill>
                  <a:srgbClr val="FFC700"/>
                </a:solidFill>
                <a:latin typeface="Arial Black"/>
                <a:ea typeface="Arial Black"/>
                <a:cs typeface="Arial Black"/>
                <a:sym typeface="Arial Black"/>
              </a:rPr>
              <a:t>: </a:t>
            </a:r>
            <a:br>
              <a:rPr lang="pl-PL" sz="2880" b="1" i="0" u="none" strike="noStrike" cap="none" dirty="0">
                <a:solidFill>
                  <a:srgbClr val="FFC700"/>
                </a:solidFill>
                <a:latin typeface="Calibri"/>
                <a:ea typeface="Calibri"/>
                <a:cs typeface="Calibri"/>
                <a:sym typeface="Calibri"/>
              </a:rPr>
            </a:br>
            <a:r>
              <a:rPr lang="pl-PL" sz="2880" b="1" i="0" u="none" strike="noStrike" cap="none" dirty="0">
                <a:solidFill>
                  <a:srgbClr val="FFC700"/>
                </a:solidFill>
                <a:latin typeface="Calibri"/>
                <a:ea typeface="Calibri"/>
                <a:cs typeface="Calibri"/>
                <a:sym typeface="Calibri"/>
              </a:rPr>
              <a:t>Sprzęt i armatura do podawania wody i piany</a:t>
            </a:r>
          </a:p>
        </p:txBody>
      </p:sp>
      <p:sp>
        <p:nvSpPr>
          <p:cNvPr id="118" name="Shape 118"/>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r>
              <a:rPr lang="pl-PL" sz="1600" b="1" i="1" u="none" strike="noStrike" cap="none" dirty="0">
                <a:solidFill>
                  <a:srgbClr val="FFFFFF"/>
                </a:solidFill>
                <a:latin typeface="Calibri"/>
                <a:ea typeface="Calibri"/>
                <a:cs typeface="Calibri"/>
                <a:sym typeface="Calibri"/>
              </a:rPr>
              <a:t>autor: </a:t>
            </a:r>
            <a:r>
              <a:rPr lang="pl-PL" sz="2000" b="1" i="0" u="none" strike="noStrike" cap="none" dirty="0">
                <a:solidFill>
                  <a:srgbClr val="FFFFFF"/>
                </a:solidFill>
                <a:latin typeface="Calibri"/>
                <a:ea typeface="Calibri"/>
                <a:cs typeface="Calibri"/>
                <a:sym typeface="Calibri"/>
              </a:rPr>
              <a:t>Piotr Woliński</a:t>
            </a: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8"/>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a:solidFill>
                  <a:srgbClr val="FFC700"/>
                </a:solidFill>
                <a:latin typeface="Calibri"/>
                <a:ea typeface="Calibri"/>
                <a:cs typeface="Calibri"/>
                <a:sym typeface="Calibri"/>
              </a:rPr>
              <a:t> SZKOLENIE  PODSTAWOWE </a:t>
            </a:r>
            <a:br>
              <a:rPr lang="pl-PL" sz="3330" b="1">
                <a:solidFill>
                  <a:srgbClr val="FFC700"/>
                </a:solidFill>
                <a:latin typeface="Calibri"/>
                <a:ea typeface="Calibri"/>
                <a:cs typeface="Calibri"/>
                <a:sym typeface="Calibri"/>
              </a:rPr>
            </a:br>
            <a:r>
              <a:rPr lang="pl-PL" sz="3330" b="1">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a:t>
            </a:r>
            <a:r>
              <a:rPr lang="pl-PL" sz="2800" dirty="0"/>
              <a:t>węże tłoczne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10</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wyposażenia w łączniki rozróżnia się odmiany węży: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ŁA - z łącznikami ze stopów aluminium,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ŁM - z łącznikami ze stopów miedzi,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515" y="3204988"/>
            <a:ext cx="3347484" cy="3347484"/>
          </a:xfrm>
          <a:prstGeom prst="rect">
            <a:avLst/>
          </a:prstGeom>
        </p:spPr>
      </p:pic>
    </p:spTree>
    <p:extLst>
      <p:ext uri="{BB962C8B-B14F-4D97-AF65-F5344CB8AC3E}">
        <p14:creationId xmlns:p14="http://schemas.microsoft.com/office/powerpoint/2010/main" val="350295851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11</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Pożarniczy wąż tłoczny składa się z taśmy wężowej zakończonej łącznikami tłocznymi odpowiadającymi średnicy wewnętrznej węża. </a:t>
            </a:r>
          </a:p>
          <a:p>
            <a:pPr marL="0" lvl="0" indent="0" fontAlgn="base">
              <a:lnSpc>
                <a:spcPct val="150000"/>
              </a:lnSpc>
              <a:spcBef>
                <a:spcPct val="20000"/>
              </a:spcBef>
              <a:spcAft>
                <a:spcPct val="0"/>
              </a:spcAft>
              <a:buClrTx/>
              <a:buSzTx/>
              <a:buNone/>
            </a:pPr>
            <a:endParaRPr lang="pl-PL" sz="2400"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Taśma wężowa składa się z:</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oplotu – wykonanego z włókien syntetycznych, wykładziny wewnętrznej – która może być wykonana z gumy lub tworzyw sztucznych.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974" y="2660378"/>
            <a:ext cx="3712458" cy="1996617"/>
          </a:xfrm>
          <a:prstGeom prst="rect">
            <a:avLst/>
          </a:prstGeom>
        </p:spPr>
      </p:pic>
      <p:sp>
        <p:nvSpPr>
          <p:cNvPr id="11"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129422574"/>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12</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Wszystkie węże tłoczne na osnowie posiadają dodatkowo odpowiednie oznakowania naniesione farbą w kolorze kontrastującym. Znaki te określają długość odcinka, rodzaj materiału, łącznika, zastosowanie oraz numer Polskiej Normy.</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250" y="3871574"/>
            <a:ext cx="2857500" cy="2857500"/>
          </a:xfrm>
          <a:prstGeom prst="rect">
            <a:avLst/>
          </a:prstGeom>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034625099"/>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13</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a:t>
            </a:r>
            <a:r>
              <a:rPr lang="pl-PL" sz="2400" b="1" dirty="0" err="1">
                <a:solidFill>
                  <a:srgbClr val="000000"/>
                </a:solidFill>
                <a:latin typeface="+mj-lt"/>
                <a:ea typeface="+mn-ea"/>
                <a:cs typeface="+mn-cs"/>
              </a:rPr>
              <a:t>Unidur</a:t>
            </a:r>
            <a:r>
              <a:rPr lang="pl-PL" sz="2400" b="1" dirty="0">
                <a:solidFill>
                  <a:srgbClr val="000000"/>
                </a:solidFill>
                <a:latin typeface="+mj-lt"/>
                <a:ea typeface="+mn-ea"/>
                <a:cs typeface="+mn-cs"/>
              </a:rPr>
              <a:t>.</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Specjalne węże powlekane posiadające powłokę ochronną ze wzmocnionymi grzbietami. Węże te są odporne na proces starzenia, skręcanie i załamania, a także na działanie wysokiej temperatury, produktów ropopochodnych, kwasów.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5432" y="4452011"/>
            <a:ext cx="1905000" cy="1905000"/>
          </a:xfrm>
          <a:prstGeom prst="rect">
            <a:avLst/>
          </a:prstGeom>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510712257"/>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węże tłoczne – </a:t>
            </a:r>
            <a:r>
              <a:rPr lang="pl-PL" sz="2800" dirty="0"/>
              <a:t>parametry techniczne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272507" y="1434964"/>
            <a:ext cx="7807462" cy="5442756"/>
          </a:xfrm>
          <a:prstGeom prst="rect">
            <a:avLst/>
          </a:prstGeom>
        </p:spPr>
      </p:pic>
    </p:spTree>
    <p:extLst>
      <p:ext uri="{BB962C8B-B14F-4D97-AF65-F5344CB8AC3E}">
        <p14:creationId xmlns:p14="http://schemas.microsoft.com/office/powerpoint/2010/main" val="3938099692"/>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15</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Wykorzystując prądownice uniwersalne, będące najpopularniejszym rodzajem prądownic – można ogólnie przyjąć, że jedna linia gaśnicza jest w stanie podawać wodę w postaci prądu zwartego z intensywnością 500 l/min przy spełnieniu innych warunków (ciśnienie na pompie, brak zagięć na liniach gaśniczych, odpowiednie ustawienie prądownicy itp.)</a:t>
            </a: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126439138"/>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16</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210162" y="1511474"/>
            <a:ext cx="8813309" cy="4720200"/>
          </a:xfrm>
          <a:prstGeom prst="rect">
            <a:avLst/>
          </a:prstGeom>
          <a:noFill/>
          <a:ln>
            <a:noFill/>
          </a:ln>
        </p:spPr>
        <p:txBody>
          <a:bodyPr lIns="54850" tIns="91425" rIns="91425" bIns="45700" anchor="t" anchorCtr="0">
            <a:noAutofit/>
          </a:bodyPr>
          <a:lstStyle/>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ze względu na prostą budowę oraz rodzaj zastosowanych w nich materiałów, nie wymagają szczególnych zabiegów konserwacyjnych.</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Konserwacja węży polega przede wszystkim na:</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-utrzymaniu ich w czystości,</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-oraz w stanie suchym.</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324638854"/>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17</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1342085"/>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akcji należy zabrudzone odcinki węży wymyć z zewnątrz oraz wypłukać wewnątrz a następnie je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423257" y="2797722"/>
            <a:ext cx="2540660" cy="3384706"/>
          </a:xfrm>
          <a:prstGeom prst="rect">
            <a:avLst/>
          </a:prstGeom>
        </p:spPr>
      </p:pic>
      <p:pic>
        <p:nvPicPr>
          <p:cNvPr id="4" name="Obraz 3"/>
          <p:cNvPicPr>
            <a:picLocks noChangeAspect="1"/>
          </p:cNvPicPr>
          <p:nvPr/>
        </p:nvPicPr>
        <p:blipFill>
          <a:blip r:embed="rId5"/>
          <a:stretch>
            <a:fillRect/>
          </a:stretch>
        </p:blipFill>
        <p:spPr>
          <a:xfrm>
            <a:off x="3348720" y="2805747"/>
            <a:ext cx="5503043" cy="3376681"/>
          </a:xfrm>
          <a:prstGeom prst="rect">
            <a:avLst/>
          </a:prstGeom>
        </p:spPr>
      </p:pic>
      <p:sp>
        <p:nvSpPr>
          <p:cNvPr id="5" name="pole tekstowe 4"/>
          <p:cNvSpPr txBox="1"/>
          <p:nvPr/>
        </p:nvSpPr>
        <p:spPr>
          <a:xfrm>
            <a:off x="2569779" y="6315790"/>
            <a:ext cx="7425559" cy="400110"/>
          </a:xfrm>
          <a:prstGeom prst="rect">
            <a:avLst/>
          </a:prstGeom>
          <a:noFill/>
        </p:spPr>
        <p:txBody>
          <a:bodyPr wrap="square" rtlCol="0">
            <a:spAutoFit/>
          </a:bodyPr>
          <a:lstStyle/>
          <a:p>
            <a:r>
              <a:rPr lang="pl-PL" sz="2000" b="1" dirty="0"/>
              <a:t>Suszenie i mycie węży</a:t>
            </a:r>
          </a:p>
        </p:txBody>
      </p:sp>
      <p:sp>
        <p:nvSpPr>
          <p:cNvPr id="11"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705893242"/>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18</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135082" y="1511474"/>
            <a:ext cx="5316361"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ssawne służą do budowy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linii ssawnej biegnącej od nasady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ssawnej pompy do zbiornika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wodnego, umożliwiając pobór wody. Dla sprawności układu linia powinna być zakończona smokiem ssawnym.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062" y="1880522"/>
            <a:ext cx="3812845" cy="2571507"/>
          </a:xfrm>
          <a:prstGeom prst="rect">
            <a:avLst/>
          </a:prstGeom>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21877221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19</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średnicy wewnętrznej rozróżniamy węże:</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52,</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75,</a:t>
            </a:r>
          </a:p>
          <a:p>
            <a:pPr marL="34290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110,</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oraz 25 do zasysania środka pianotwórczego</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459724445"/>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a:t>MATERIAŁ NAUCZANIA</a:t>
            </a:r>
            <a:endParaRPr lang="pl-PL" altLang="pl-PL" sz="3600" b="1" dirty="0"/>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
        <p:nvSpPr>
          <p:cNvPr id="5" name="Symbol zastępczy numeru slajdu 4"/>
          <p:cNvSpPr>
            <a:spLocks noGrp="1" noChangeAspect="1"/>
          </p:cNvSpPr>
          <p:nvPr>
            <p:ph type="sldNum" sz="quarter" idx="12"/>
          </p:nvPr>
        </p:nvSpPr>
        <p:spPr>
          <a:xfrm>
            <a:off x="8559529" y="0"/>
            <a:ext cx="584471" cy="250031"/>
          </a:xfrm>
        </p:spPr>
        <p:txBody>
          <a:bodyPr/>
          <a:lstStyle/>
          <a:p>
            <a:r>
              <a:rPr lang="pl-PL" altLang="pl-PL" sz="1050" dirty="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10" name="Symbol zastępczy zawartości 1"/>
          <p:cNvSpPr>
            <a:spLocks noGrp="1"/>
          </p:cNvSpPr>
          <p:nvPr>
            <p:ph sz="quarter" idx="2"/>
          </p:nvPr>
        </p:nvSpPr>
        <p:spPr>
          <a:xfrm>
            <a:off x="597391" y="1820300"/>
            <a:ext cx="8295089" cy="4893015"/>
          </a:xfrm>
        </p:spPr>
        <p:txBody>
          <a:bodyPr>
            <a:normAutofit fontScale="92500" lnSpcReduction="10000"/>
          </a:bodyPr>
          <a:lstStyle/>
          <a:p>
            <a:r>
              <a:rPr lang="pl-PL" dirty="0"/>
              <a:t>Rodzaje węży ssawnych i tłocznych;</a:t>
            </a:r>
          </a:p>
          <a:p>
            <a:r>
              <a:rPr lang="pl-PL" dirty="0"/>
              <a:t> Rodzaje i przeznaczenie armatury wodnej i pianowej; </a:t>
            </a:r>
          </a:p>
          <a:p>
            <a:r>
              <a:rPr lang="pl-PL" dirty="0"/>
              <a:t>Ogólna budowa; </a:t>
            </a:r>
          </a:p>
          <a:p>
            <a:r>
              <a:rPr lang="pl-PL" dirty="0"/>
              <a:t>Podstawowe parametry sprzętu i armatury wodnej i pianowej;</a:t>
            </a:r>
          </a:p>
          <a:p>
            <a:pPr marL="276860" indent="0">
              <a:buNone/>
            </a:pPr>
            <a:endParaRPr lang="pl-PL" dirty="0"/>
          </a:p>
          <a:p>
            <a:pPr marL="276860" indent="0">
              <a:buNone/>
            </a:pPr>
            <a:endParaRPr lang="pl-PL" dirty="0"/>
          </a:p>
          <a:p>
            <a:endParaRPr lang="pl-PL" dirty="0"/>
          </a:p>
          <a:p>
            <a:endParaRPr lang="pl-PL" dirty="0"/>
          </a:p>
          <a:p>
            <a:pPr marL="118872" indent="0" algn="r">
              <a:buNone/>
            </a:pPr>
            <a:r>
              <a:rPr lang="pl-PL" dirty="0"/>
              <a:t>Czas: 2T</a:t>
            </a:r>
          </a:p>
          <a:p>
            <a:endParaRPr lang="pl-PL" dirty="0">
              <a:latin typeface="Arial" panose="020B0604020202020204" pitchFamily="34" charset="0"/>
              <a:cs typeface="Arial" panose="020B0604020202020204" pitchFamily="34" charset="0"/>
            </a:endParaRP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39" y="254969"/>
            <a:ext cx="822216" cy="935708"/>
          </a:xfrm>
          <a:prstGeom prst="rect">
            <a:avLst/>
          </a:prstGeom>
        </p:spPr>
      </p:pic>
    </p:spTree>
    <p:extLst>
      <p:ext uri="{BB962C8B-B14F-4D97-AF65-F5344CB8AC3E}">
        <p14:creationId xmlns:p14="http://schemas.microsoft.com/office/powerpoint/2010/main" val="1976628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20</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odmiana 	Ł- z łącznikami,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Można również spotkać węże ssawne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wielkości: 125, 150 i inne używane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do agregatów pompowych o dużych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wydajnościach.</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790" y="3670865"/>
            <a:ext cx="3591105" cy="2686146"/>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995535516"/>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21</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gumowe: warstwa wewnętrzna i zewnętrzna wykonana z gumy, wewnętrzna spirala wzmacniająca z drutu stalowego, wzmocnienie tekstylne.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254505" y="3641265"/>
            <a:ext cx="8205927" cy="1810669"/>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4206838217"/>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22</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Połączenie węży z łącznikami powinno być wykonane 3 sekcjami drutu, każda o liczbie zwojów wynoszącej co najmniej: 4 dla węży wielkości 52 , 6 dla węży wielkości 75 , 8 dla węży wielkości 110. Dopuszcza się taśmowanie węży trzema opaskami zaciskowymi.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151536" y="4546342"/>
            <a:ext cx="8205927" cy="1810669"/>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161865002"/>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23</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PCV: taśma wężowa wykonana z miękkiego PCV, która zbrojona jest spiralą z twardego PCV. Połączenie węży PCV z łącznikami powinno być wykonane tak jak w przypadku węży gumowych. Dopuszcza się taśmowanie węży trzema opaskami zaciskowymi. Niektóre węże mogą posiadać osłony termoizolacyjne zabezpieczające taśmowanie.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410200"/>
            <a:ext cx="8340099" cy="1302412"/>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456729835"/>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Pożarnicze węże ssawne (PN-88/M-51155) – Parametry techniczne.</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693545" y="1485430"/>
            <a:ext cx="6923732" cy="5270970"/>
          </a:xfrm>
          <a:prstGeom prst="rect">
            <a:avLst/>
          </a:prstGeom>
        </p:spPr>
      </p:pic>
    </p:spTree>
    <p:extLst>
      <p:ext uri="{BB962C8B-B14F-4D97-AF65-F5344CB8AC3E}">
        <p14:creationId xmlns:p14="http://schemas.microsoft.com/office/powerpoint/2010/main" val="4046575048"/>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31172"/>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25</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5" y="1511474"/>
            <a:ext cx="8699146"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Konserwacja polega na utrzymaniu ich w czystości, chronieniu przed promieniami słońca, silnym mrozem oraz przed kontaktem ze smarami i rozpuszczalnikami.</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tym celu należy: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ukończeniu pracy oczyścić węże z brudu, wymyć i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556297239"/>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26</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umyciu sprawdzić stan powierzchni wewnętrznej i zewnętrznej,</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-suszyć węże ustawiając w suszarni w położeniu pionowym.</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ssawne, w których stwierdzi się odklejenie wewnętrznej wykładziny gumowej, należy wycofać z eksploatacji.</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516414320"/>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Mostek przejazdowy</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27</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Stosowany jest do zabezpieczenia węży ułożonych w poprzek dróg przejazdowych, przed zgnieceniem przez koła pojazdów.</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Mostek przejazdowy wykonany jest z belek z drewna twardego, połączonych miedzy sobą taśma parcianą. Taśma przymocowana jest do belek wkrętami przez podkładki stalowe.</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2265465" y="4630337"/>
            <a:ext cx="3652735" cy="2236459"/>
          </a:xfrm>
          <a:prstGeom prst="rect">
            <a:avLst/>
          </a:prstGeom>
        </p:spPr>
      </p:pic>
    </p:spTree>
    <p:extLst>
      <p:ext uri="{BB962C8B-B14F-4D97-AF65-F5344CB8AC3E}">
        <p14:creationId xmlns:p14="http://schemas.microsoft.com/office/powerpoint/2010/main" val="3948786004"/>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Podpinka do węży</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28</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linkowa stosowana jest do podwieszania węża tłocznego podczas podawania strumieni gaśniczych z drabin, podnośników lub na klatkach schodowych, w celu zwiększenia bezpieczeństwa pracy strażaka.</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wykonana jest z liny poliamidowej lub polipropylenowej o długości 1m, zaplecionej bezrdzeniowo. Jedna z końcówek ma zaplecione oczko, druga opleciona jest na kauszy metalowej, w której osadzony jest hak stalowy.</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700" y="3163314"/>
            <a:ext cx="2349500" cy="1121352"/>
          </a:xfrm>
          <a:prstGeom prst="rect">
            <a:avLst/>
          </a:prstGeom>
        </p:spPr>
      </p:pic>
    </p:spTree>
    <p:extLst>
      <p:ext uri="{BB962C8B-B14F-4D97-AF65-F5344CB8AC3E}">
        <p14:creationId xmlns:p14="http://schemas.microsoft.com/office/powerpoint/2010/main" val="2765512081"/>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siodełko wężowe</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29</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Siodełko wężowe służy do ochrony węży tłocznych przed uszkodzeniem o ostre krawędzie parapetów, parkanów, dachów itp.</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Siodełko składa się z dwóch blach stalowych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połączonych czterema prętami, na których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znajdują się drewniane obrotowe rolki. Do blach przymocowane są dwa haki służące do mocowania siodełka.</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294" y="2797722"/>
            <a:ext cx="1847775" cy="2441993"/>
          </a:xfrm>
          <a:prstGeom prst="rect">
            <a:avLst/>
          </a:prstGeom>
        </p:spPr>
      </p:pic>
    </p:spTree>
    <p:extLst>
      <p:ext uri="{BB962C8B-B14F-4D97-AF65-F5344CB8AC3E}">
        <p14:creationId xmlns:p14="http://schemas.microsoft.com/office/powerpoint/2010/main" val="3490246697"/>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389" y="1624956"/>
            <a:ext cx="2543175" cy="1905000"/>
          </a:xfrm>
          <a:prstGeom prst="rect">
            <a:avLst/>
          </a:prstGeom>
        </p:spPr>
      </p:pic>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178291" y="170274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a:latin typeface="+mj-lt"/>
              </a:rPr>
              <a:t>Używane są do poboru </a:t>
            </a:r>
          </a:p>
          <a:p>
            <a:pPr indent="-324612">
              <a:lnSpc>
                <a:spcPct val="150000"/>
              </a:lnSpc>
              <a:buNone/>
            </a:pPr>
            <a:r>
              <a:rPr lang="pl-PL" sz="2800" b="1" dirty="0">
                <a:latin typeface="+mj-lt"/>
              </a:rPr>
              <a:t>i transportowania wody </a:t>
            </a:r>
          </a:p>
          <a:p>
            <a:pPr indent="-324612">
              <a:lnSpc>
                <a:spcPct val="150000"/>
              </a:lnSpc>
              <a:buNone/>
            </a:pPr>
            <a:r>
              <a:rPr lang="pl-PL" sz="2800" b="1" dirty="0">
                <a:latin typeface="+mj-lt"/>
              </a:rPr>
              <a:t>(lub </a:t>
            </a:r>
            <a:r>
              <a:rPr lang="pl-PL" sz="2800" b="1" i="0" u="none" strike="noStrike" cap="none" dirty="0">
                <a:solidFill>
                  <a:schemeClr val="dk1"/>
                </a:solidFill>
                <a:latin typeface="+mj-lt"/>
                <a:ea typeface="Arial"/>
                <a:cs typeface="Arial"/>
                <a:sym typeface="Arial"/>
              </a:rPr>
              <a:t>wodnych roztworów środków</a:t>
            </a:r>
          </a:p>
          <a:p>
            <a:pPr indent="-324612">
              <a:lnSpc>
                <a:spcPct val="150000"/>
              </a:lnSpc>
              <a:buNone/>
            </a:pPr>
            <a:r>
              <a:rPr lang="pl-PL" sz="2800" b="1" dirty="0">
                <a:latin typeface="+mj-lt"/>
                <a:ea typeface="Arial"/>
                <a:cs typeface="Arial"/>
                <a:sym typeface="Arial"/>
              </a:rPr>
              <a:t>pianotwórczych) od źródła jej czerpania do</a:t>
            </a:r>
          </a:p>
          <a:p>
            <a:pPr indent="-324612">
              <a:lnSpc>
                <a:spcPct val="150000"/>
              </a:lnSpc>
              <a:buNone/>
            </a:pPr>
            <a:r>
              <a:rPr lang="pl-PL" sz="2800" b="1" dirty="0">
                <a:latin typeface="+mj-lt"/>
                <a:ea typeface="Arial"/>
                <a:cs typeface="Arial"/>
                <a:sym typeface="Arial"/>
              </a:rPr>
              <a:t>miejsca działań ratowniczych.</a:t>
            </a:r>
          </a:p>
          <a:p>
            <a:pPr indent="-324612" algn="just">
              <a:lnSpc>
                <a:spcPct val="150000"/>
              </a:lnSpc>
              <a:buNone/>
            </a:pPr>
            <a:endParaRPr lang="pl-PL" sz="1000" b="1" dirty="0">
              <a:latin typeface="+mj-lt"/>
              <a:ea typeface="Arial"/>
              <a:cs typeface="Arial"/>
              <a:sym typeface="Arial"/>
            </a:endParaRPr>
          </a:p>
        </p:txBody>
      </p:sp>
      <p:pic>
        <p:nvPicPr>
          <p:cNvPr id="172" name="Shape 172"/>
          <p:cNvPicPr preferRelativeResize="0"/>
          <p:nvPr/>
        </p:nvPicPr>
        <p:blipFill rotWithShape="1">
          <a:blip r:embed="rId4">
            <a:alphaModFix/>
          </a:blip>
          <a:srcRect/>
          <a:stretch/>
        </p:blipFill>
        <p:spPr>
          <a:xfrm>
            <a:off x="282438" y="254968"/>
            <a:ext cx="822215" cy="935708"/>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klucze do łączników</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30</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Klucze służą do szczelnego połączenia lub rozłączenia łączników ssawnych oraz tłocznych a także do łączenia z nasadami pomp, hydrantów, rozdzielaczy, prądownic, </a:t>
            </a:r>
            <a:r>
              <a:rPr lang="pl-PL" sz="2400" b="1" dirty="0" err="1">
                <a:solidFill>
                  <a:srgbClr val="000000"/>
                </a:solidFill>
                <a:latin typeface="+mj-lt"/>
                <a:ea typeface="+mn-ea"/>
                <a:cs typeface="+mn-cs"/>
              </a:rPr>
              <a:t>zasysaczy</a:t>
            </a:r>
            <a:r>
              <a:rPr lang="pl-PL" sz="2400" b="1" dirty="0">
                <a:solidFill>
                  <a:srgbClr val="000000"/>
                </a:solidFill>
                <a:latin typeface="+mj-lt"/>
                <a:ea typeface="+mn-ea"/>
                <a:cs typeface="+mn-cs"/>
              </a:rPr>
              <a:t> itp.</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 do łączników jest wykonany ze stali jako odkuwka. Posiada trzy zaczepy rozmieszczone na trzech średnicach. Rozmieszczenie zaczepów odpowiada rozmieszczeniu żeber na koronach łączników tłocznych i ssawnych, wielkości; 52=C, 75=B, 110=A.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3288331" y="3198816"/>
            <a:ext cx="2605790" cy="1055981"/>
          </a:xfrm>
          <a:prstGeom prst="rect">
            <a:avLst/>
          </a:prstGeom>
        </p:spPr>
      </p:pic>
    </p:spTree>
    <p:extLst>
      <p:ext uri="{BB962C8B-B14F-4D97-AF65-F5344CB8AC3E}">
        <p14:creationId xmlns:p14="http://schemas.microsoft.com/office/powerpoint/2010/main" val="3444778919"/>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31</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Służą do łączenia miedzy sobą odcinków węży lub łączenia odcinków węży z hydrantami , pompami i prądownicami.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Średnice łączników : 25- D, 52- C , 75- B ,110- 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Łącznik składa się z korony , tulei , uszczelki oraz pierścienia oporowego.</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Korony i tuleje łączników wykonane są ze stopu aluminiowego odpornego na korozję lub mosiądzu.</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642732606"/>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1303849" y="1781925"/>
            <a:ext cx="6224338" cy="5032661"/>
          </a:xfrm>
          <a:prstGeom prst="rect">
            <a:avLst/>
          </a:prstGeom>
        </p:spPr>
      </p:pic>
      <p:pic>
        <p:nvPicPr>
          <p:cNvPr id="4" name="Obraz 3"/>
          <p:cNvPicPr>
            <a:picLocks noChangeAspect="1"/>
          </p:cNvPicPr>
          <p:nvPr/>
        </p:nvPicPr>
        <p:blipFill>
          <a:blip r:embed="rId5"/>
          <a:stretch>
            <a:fillRect/>
          </a:stretch>
        </p:blipFill>
        <p:spPr>
          <a:xfrm>
            <a:off x="6711882" y="1920159"/>
            <a:ext cx="2139881" cy="1182727"/>
          </a:xfrm>
          <a:prstGeom prst="rect">
            <a:avLst/>
          </a:prstGeom>
        </p:spPr>
      </p:pic>
    </p:spTree>
    <p:extLst>
      <p:ext uri="{BB962C8B-B14F-4D97-AF65-F5344CB8AC3E}">
        <p14:creationId xmlns:p14="http://schemas.microsoft.com/office/powerpoint/2010/main" val="104321674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480740" y="1519731"/>
            <a:ext cx="7431360" cy="5138394"/>
          </a:xfrm>
          <a:prstGeom prst="rect">
            <a:avLst/>
          </a:prstGeom>
        </p:spPr>
      </p:pic>
    </p:spTree>
    <p:extLst>
      <p:ext uri="{BB962C8B-B14F-4D97-AF65-F5344CB8AC3E}">
        <p14:creationId xmlns:p14="http://schemas.microsoft.com/office/powerpoint/2010/main" val="1866877305"/>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 kątowy</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272506" y="1702744"/>
            <a:ext cx="8515893" cy="2793842"/>
          </a:xfrm>
          <a:prstGeom prst="rect">
            <a:avLst/>
          </a:prstGeom>
        </p:spPr>
        <p:txBody>
          <a:bodyPr wrap="square">
            <a:spAutoFit/>
          </a:bodyPr>
          <a:lstStyle/>
          <a:p>
            <a:pPr>
              <a:lnSpc>
                <a:spcPct val="150000"/>
              </a:lnSpc>
            </a:pPr>
            <a:r>
              <a:rPr lang="pl-PL" sz="2400" b="1" dirty="0"/>
              <a:t>Służy do współpracy z prądownicą wodną i pianową. Umożliwia odprowadzanie do ziemi przez linię wężową części siły reakcji działającej na </a:t>
            </a:r>
            <a:r>
              <a:rPr lang="pl-PL" sz="2400" b="1" dirty="0" err="1"/>
              <a:t>prądownika</a:t>
            </a:r>
            <a:r>
              <a:rPr lang="pl-PL" sz="2400" b="1" dirty="0"/>
              <a:t>. Przy poziomym ustawieniu prądownicy zmniejszenie siły oddziaływującej może dojść do 33%.</a:t>
            </a:r>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7" y="4562518"/>
            <a:ext cx="2717722" cy="2041481"/>
          </a:xfrm>
          <a:prstGeom prst="rec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527" y="4449681"/>
            <a:ext cx="3022872" cy="2267154"/>
          </a:xfrm>
          <a:prstGeom prst="rect">
            <a:avLst/>
          </a:prstGeom>
        </p:spPr>
      </p:pic>
    </p:spTree>
    <p:extLst>
      <p:ext uri="{BB962C8B-B14F-4D97-AF65-F5344CB8AC3E}">
        <p14:creationId xmlns:p14="http://schemas.microsoft.com/office/powerpoint/2010/main" val="367170884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 kątowy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514474"/>
            <a:ext cx="6251575" cy="5114925"/>
          </a:xfrm>
          <a:prstGeom prst="rect">
            <a:avLst/>
          </a:prstGeom>
        </p:spPr>
      </p:pic>
    </p:spTree>
    <p:extLst>
      <p:ext uri="{BB962C8B-B14F-4D97-AF65-F5344CB8AC3E}">
        <p14:creationId xmlns:p14="http://schemas.microsoft.com/office/powerpoint/2010/main" val="1941781457"/>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Nasady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3" name="Prostokąt 2"/>
          <p:cNvSpPr/>
          <p:nvPr/>
        </p:nvSpPr>
        <p:spPr>
          <a:xfrm>
            <a:off x="139700" y="1631602"/>
            <a:ext cx="8877300" cy="2677656"/>
          </a:xfrm>
          <a:prstGeom prst="rect">
            <a:avLst/>
          </a:prstGeom>
        </p:spPr>
        <p:txBody>
          <a:bodyPr wrap="square">
            <a:spAutoFit/>
          </a:bodyPr>
          <a:lstStyle/>
          <a:p>
            <a:r>
              <a:rPr lang="pl-PL" sz="2400" b="1" dirty="0"/>
              <a:t>Wyróżniamy nasady tłoczne (oznaczone literą T)</a:t>
            </a:r>
          </a:p>
          <a:p>
            <a:r>
              <a:rPr lang="pl-PL" sz="2400" b="1" dirty="0"/>
              <a:t>oraz nasady ssawne (bez oznaczenia).</a:t>
            </a:r>
          </a:p>
          <a:p>
            <a:r>
              <a:rPr lang="pl-PL" sz="2400" b="1" dirty="0"/>
              <a:t>W zależności od średnicy podłączanych węży wyróżniamy nasady:</a:t>
            </a:r>
          </a:p>
          <a:p>
            <a:r>
              <a:rPr lang="pl-PL" sz="2400" b="1" dirty="0"/>
              <a:t>25, 52, 75, 110. </a:t>
            </a:r>
          </a:p>
          <a:p>
            <a:endParaRPr lang="pl-PL" sz="2400" b="1" dirty="0"/>
          </a:p>
          <a:p>
            <a:r>
              <a:rPr lang="pl-PL" sz="2400" b="1" dirty="0"/>
              <a:t>Mogą być wykonane ze stopów aluminium lub mosiądzu.</a:t>
            </a:r>
          </a:p>
        </p:txBody>
      </p:sp>
      <p:pic>
        <p:nvPicPr>
          <p:cNvPr id="4" name="Obraz 3"/>
          <p:cNvPicPr>
            <a:picLocks noChangeAspect="1"/>
          </p:cNvPicPr>
          <p:nvPr/>
        </p:nvPicPr>
        <p:blipFill>
          <a:blip r:embed="rId4"/>
          <a:stretch>
            <a:fillRect/>
          </a:stretch>
        </p:blipFill>
        <p:spPr>
          <a:xfrm>
            <a:off x="3173100" y="4415952"/>
            <a:ext cx="2810500" cy="2115495"/>
          </a:xfrm>
          <a:prstGeom prst="rect">
            <a:avLst/>
          </a:prstGeom>
        </p:spPr>
      </p:pic>
    </p:spTree>
    <p:extLst>
      <p:ext uri="{BB962C8B-B14F-4D97-AF65-F5344CB8AC3E}">
        <p14:creationId xmlns:p14="http://schemas.microsoft.com/office/powerpoint/2010/main" val="363209752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Nasady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3" name="Prostokąt 2"/>
          <p:cNvSpPr/>
          <p:nvPr/>
        </p:nvSpPr>
        <p:spPr>
          <a:xfrm>
            <a:off x="139700" y="1631602"/>
            <a:ext cx="8877300" cy="2239844"/>
          </a:xfrm>
          <a:prstGeom prst="rect">
            <a:avLst/>
          </a:prstGeom>
        </p:spPr>
        <p:txBody>
          <a:bodyPr wrap="square">
            <a:spAutoFit/>
          </a:bodyPr>
          <a:lstStyle/>
          <a:p>
            <a:pPr>
              <a:lnSpc>
                <a:spcPct val="150000"/>
              </a:lnSpc>
            </a:pPr>
            <a:r>
              <a:rPr lang="pl-PL" sz="2400" b="1" dirty="0"/>
              <a:t>Nasady służą do połączeń </a:t>
            </a:r>
            <a:r>
              <a:rPr lang="pl-PL" sz="2400" b="1" dirty="0" err="1"/>
              <a:t>szybkozłącznych</a:t>
            </a:r>
            <a:r>
              <a:rPr lang="pl-PL" sz="2400" b="1" dirty="0"/>
              <a:t> węży tłocznych oraz ssawnych ze sprzętem pożarniczym na przykład: na króćce ssawne i tłoczne autopomp i motopomp do </a:t>
            </a:r>
            <a:r>
              <a:rPr lang="pl-PL" sz="2400" b="1" dirty="0" err="1"/>
              <a:t>zasysaczy</a:t>
            </a:r>
            <a:r>
              <a:rPr lang="pl-PL" sz="2400" b="1" dirty="0"/>
              <a:t>, prądownic, wytwornic, rozdzielaczy itp. </a:t>
            </a:r>
          </a:p>
        </p:txBody>
      </p:sp>
      <p:pic>
        <p:nvPicPr>
          <p:cNvPr id="2" name="Obraz 1"/>
          <p:cNvPicPr>
            <a:picLocks noChangeAspect="1"/>
          </p:cNvPicPr>
          <p:nvPr/>
        </p:nvPicPr>
        <p:blipFill>
          <a:blip r:embed="rId4"/>
          <a:stretch>
            <a:fillRect/>
          </a:stretch>
        </p:blipFill>
        <p:spPr>
          <a:xfrm>
            <a:off x="3176148" y="4195269"/>
            <a:ext cx="2804403" cy="2115495"/>
          </a:xfrm>
          <a:prstGeom prst="rect">
            <a:avLst/>
          </a:prstGeom>
        </p:spPr>
      </p:pic>
    </p:spTree>
    <p:extLst>
      <p:ext uri="{BB962C8B-B14F-4D97-AF65-F5344CB8AC3E}">
        <p14:creationId xmlns:p14="http://schemas.microsoft.com/office/powerpoint/2010/main" val="2957786514"/>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Pokrywy nasad</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3" name="Prostokąt 2"/>
          <p:cNvSpPr/>
          <p:nvPr/>
        </p:nvSpPr>
        <p:spPr>
          <a:xfrm>
            <a:off x="139700" y="1631602"/>
            <a:ext cx="8877300" cy="1685846"/>
          </a:xfrm>
          <a:prstGeom prst="rect">
            <a:avLst/>
          </a:prstGeom>
        </p:spPr>
        <p:txBody>
          <a:bodyPr wrap="square">
            <a:spAutoFit/>
          </a:bodyPr>
          <a:lstStyle/>
          <a:p>
            <a:pPr>
              <a:lnSpc>
                <a:spcPct val="150000"/>
              </a:lnSpc>
            </a:pPr>
            <a:r>
              <a:rPr lang="pl-PL" sz="2400" b="1" dirty="0"/>
              <a:t>W zależności od wielkości nasad rozróżniamy wielkości pokryw: 25, 52, 75, 110.</a:t>
            </a:r>
          </a:p>
          <a:p>
            <a:pPr>
              <a:lnSpc>
                <a:spcPct val="150000"/>
              </a:lnSpc>
            </a:pPr>
            <a:r>
              <a:rPr lang="pl-PL" sz="2400" b="1" dirty="0"/>
              <a:t>Mogą być wykonane ze stopów aluminium lub mosiądzu.</a:t>
            </a:r>
          </a:p>
        </p:txBody>
      </p:sp>
      <p:pic>
        <p:nvPicPr>
          <p:cNvPr id="4" name="Obraz 3"/>
          <p:cNvPicPr>
            <a:picLocks noChangeAspect="1"/>
          </p:cNvPicPr>
          <p:nvPr/>
        </p:nvPicPr>
        <p:blipFill>
          <a:blip r:embed="rId4"/>
          <a:stretch>
            <a:fillRect/>
          </a:stretch>
        </p:blipFill>
        <p:spPr>
          <a:xfrm>
            <a:off x="1104653" y="3578786"/>
            <a:ext cx="6590347" cy="1707028"/>
          </a:xfrm>
          <a:prstGeom prst="rect">
            <a:avLst/>
          </a:prstGeom>
        </p:spPr>
      </p:pic>
    </p:spTree>
    <p:extLst>
      <p:ext uri="{BB962C8B-B14F-4D97-AF65-F5344CB8AC3E}">
        <p14:creationId xmlns:p14="http://schemas.microsoft.com/office/powerpoint/2010/main" val="1112289571"/>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Pokrywy nasad</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1200329"/>
          </a:xfrm>
          <a:prstGeom prst="rect">
            <a:avLst/>
          </a:prstGeom>
        </p:spPr>
        <p:txBody>
          <a:bodyPr wrap="square">
            <a:spAutoFit/>
          </a:bodyPr>
          <a:lstStyle/>
          <a:p>
            <a:r>
              <a:rPr lang="pl-PL" sz="2400" b="1" dirty="0"/>
              <a:t>Pokrywy nasad przeznaczone są do zaślepiania linii pożarniczych i króćców urządzeń gaśniczych zakończonych nasadami o odpowiednich wielkościach.</a:t>
            </a:r>
          </a:p>
        </p:txBody>
      </p:sp>
      <p:sp>
        <p:nvSpPr>
          <p:cNvPr id="5" name="Prostokąt 4"/>
          <p:cNvSpPr/>
          <p:nvPr/>
        </p:nvSpPr>
        <p:spPr>
          <a:xfrm>
            <a:off x="63500" y="3106389"/>
            <a:ext cx="8877300" cy="1569660"/>
          </a:xfrm>
          <a:prstGeom prst="rect">
            <a:avLst/>
          </a:prstGeom>
        </p:spPr>
        <p:txBody>
          <a:bodyPr wrap="square">
            <a:spAutoFit/>
          </a:bodyPr>
          <a:lstStyle/>
          <a:p>
            <a:r>
              <a:rPr lang="pl-PL" sz="2400" b="1" dirty="0"/>
              <a:t>Pokrywy nasad składają się z korony, denka, pierścienia oporowego i uszczelki. Do denka pokrywy przymocowany jest łańcuszek, mocowany do stałego urządzenia zapobiega zgubieniu pokrywy. </a:t>
            </a:r>
          </a:p>
        </p:txBody>
      </p:sp>
    </p:spTree>
    <p:extLst>
      <p:ext uri="{BB962C8B-B14F-4D97-AF65-F5344CB8AC3E}">
        <p14:creationId xmlns:p14="http://schemas.microsoft.com/office/powerpoint/2010/main" val="3546999846"/>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a:latin typeface="+mj-lt"/>
                <a:ea typeface="Arial"/>
                <a:cs typeface="Arial"/>
                <a:sym typeface="Arial"/>
              </a:rPr>
              <a:t>Węże stanowią wyposażenie </a:t>
            </a:r>
          </a:p>
          <a:p>
            <a:pPr indent="-324612">
              <a:lnSpc>
                <a:spcPct val="150000"/>
              </a:lnSpc>
              <a:buNone/>
            </a:pPr>
            <a:r>
              <a:rPr lang="pl-PL" sz="2800" b="1" dirty="0">
                <a:latin typeface="+mj-lt"/>
                <a:ea typeface="Arial"/>
                <a:cs typeface="Arial"/>
                <a:sym typeface="Arial"/>
              </a:rPr>
              <a:t>samochodów pożarniczych </a:t>
            </a:r>
          </a:p>
          <a:p>
            <a:pPr indent="-324612">
              <a:lnSpc>
                <a:spcPct val="150000"/>
              </a:lnSpc>
              <a:buNone/>
            </a:pPr>
            <a:r>
              <a:rPr lang="pl-PL" sz="2800" b="1" dirty="0">
                <a:latin typeface="+mj-lt"/>
                <a:ea typeface="Arial"/>
                <a:cs typeface="Arial"/>
                <a:sym typeface="Arial"/>
              </a:rPr>
              <a:t>jak również szafek </a:t>
            </a:r>
          </a:p>
          <a:p>
            <a:pPr indent="-324612">
              <a:lnSpc>
                <a:spcPct val="150000"/>
              </a:lnSpc>
              <a:buNone/>
            </a:pPr>
            <a:r>
              <a:rPr lang="pl-PL" sz="2800" b="1" dirty="0">
                <a:latin typeface="+mj-lt"/>
                <a:ea typeface="Arial"/>
                <a:cs typeface="Arial"/>
                <a:sym typeface="Arial"/>
              </a:rPr>
              <a:t>hydrantowych w obiektach.</a:t>
            </a:r>
            <a:endParaRPr lang="pl-PL" sz="2800" dirty="0">
              <a:latin typeface="+mj-lt"/>
              <a:ea typeface="Arial"/>
              <a:cs typeface="Arial"/>
              <a:sym typeface="Arial"/>
            </a:endParaRPr>
          </a:p>
          <a:p>
            <a:pPr indent="-324612" algn="just">
              <a:lnSpc>
                <a:spcPct val="150000"/>
              </a:lnSpc>
              <a:buNone/>
            </a:pPr>
            <a:endParaRPr lang="pl-PL" sz="10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8" y="4457447"/>
            <a:ext cx="2435362" cy="2197914"/>
          </a:xfrm>
          <a:prstGeom prst="rect">
            <a:avLst/>
          </a:prstGeom>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100" y="1589163"/>
            <a:ext cx="3619500" cy="2402443"/>
          </a:xfrm>
          <a:prstGeom prst="rect">
            <a:avLst/>
          </a:prstGeom>
        </p:spPr>
      </p:pic>
    </p:spTree>
    <p:extLst>
      <p:ext uri="{BB962C8B-B14F-4D97-AF65-F5344CB8AC3E}">
        <p14:creationId xmlns:p14="http://schemas.microsoft.com/office/powerpoint/2010/main" val="2867285016"/>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Rozdzielacze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3016210"/>
          </a:xfrm>
          <a:prstGeom prst="rect">
            <a:avLst/>
          </a:prstGeom>
        </p:spPr>
        <p:txBody>
          <a:bodyPr wrap="square">
            <a:spAutoFit/>
          </a:bodyPr>
          <a:lstStyle/>
          <a:p>
            <a:pPr>
              <a:lnSpc>
                <a:spcPct val="150000"/>
              </a:lnSpc>
            </a:pPr>
            <a:r>
              <a:rPr lang="pl-PL" sz="2400" b="1" dirty="0"/>
              <a:t>W zależności od typu zastosowanych zaworów wyróżniamy</a:t>
            </a:r>
          </a:p>
          <a:p>
            <a:pPr>
              <a:lnSpc>
                <a:spcPct val="150000"/>
              </a:lnSpc>
            </a:pPr>
            <a:r>
              <a:rPr lang="pl-PL" sz="2400" b="1" dirty="0"/>
              <a:t>rozdzielacze kulowe i grzybkowe. Występują w dwóch wielkościach w zależności od zastosowanych nasad:</a:t>
            </a:r>
          </a:p>
          <a:p>
            <a:endParaRPr lang="pl-PL" sz="1000" b="1" dirty="0"/>
          </a:p>
          <a:p>
            <a:pPr marL="342900" indent="-342900">
              <a:lnSpc>
                <a:spcPct val="150000"/>
              </a:lnSpc>
              <a:buFont typeface="Arial" panose="020B0604020202020204" pitchFamily="34" charset="0"/>
              <a:buChar char="•"/>
            </a:pPr>
            <a:r>
              <a:rPr lang="pl-PL" sz="2400" b="1" dirty="0"/>
              <a:t> 52, 52/25x52x25,</a:t>
            </a:r>
          </a:p>
          <a:p>
            <a:pPr marL="342900" indent="-342900">
              <a:lnSpc>
                <a:spcPct val="150000"/>
              </a:lnSpc>
              <a:buFont typeface="Arial" panose="020B0604020202020204" pitchFamily="34" charset="0"/>
              <a:buChar char="•"/>
            </a:pPr>
            <a:r>
              <a:rPr lang="pl-PL" sz="2400" b="1" dirty="0"/>
              <a:t> 75, 75/52x75x52. </a:t>
            </a:r>
          </a:p>
        </p:txBody>
      </p:sp>
      <p:pic>
        <p:nvPicPr>
          <p:cNvPr id="3" name="Obraz 2"/>
          <p:cNvPicPr>
            <a:picLocks noChangeAspect="1"/>
          </p:cNvPicPr>
          <p:nvPr/>
        </p:nvPicPr>
        <p:blipFill>
          <a:blip r:embed="rId4"/>
          <a:stretch>
            <a:fillRect/>
          </a:stretch>
        </p:blipFill>
        <p:spPr>
          <a:xfrm>
            <a:off x="1331640" y="4541319"/>
            <a:ext cx="7126842" cy="2316681"/>
          </a:xfrm>
          <a:prstGeom prst="rect">
            <a:avLst/>
          </a:prstGeom>
        </p:spPr>
      </p:pic>
    </p:spTree>
    <p:extLst>
      <p:ext uri="{BB962C8B-B14F-4D97-AF65-F5344CB8AC3E}">
        <p14:creationId xmlns:p14="http://schemas.microsoft.com/office/powerpoint/2010/main" val="3657378376"/>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Rozdzielacze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4708981"/>
          </a:xfrm>
          <a:prstGeom prst="rect">
            <a:avLst/>
          </a:prstGeom>
        </p:spPr>
        <p:txBody>
          <a:bodyPr wrap="square">
            <a:spAutoFit/>
          </a:bodyPr>
          <a:lstStyle/>
          <a:p>
            <a:pPr>
              <a:lnSpc>
                <a:spcPct val="150000"/>
              </a:lnSpc>
            </a:pPr>
            <a:r>
              <a:rPr lang="pl-PL" sz="2400" b="1" dirty="0"/>
              <a:t>Umożliwiają rozdzielenie wody dostarczonej pojedynczą linią główną na dwie lub trzy linie gaśnicze.</a:t>
            </a:r>
          </a:p>
          <a:p>
            <a:endParaRPr lang="pl-PL" sz="2400" b="1" dirty="0"/>
          </a:p>
          <a:p>
            <a:pPr>
              <a:lnSpc>
                <a:spcPct val="150000"/>
              </a:lnSpc>
            </a:pPr>
            <a:r>
              <a:rPr lang="pl-PL" sz="2400" b="1" dirty="0"/>
              <a:t>Rozdzielacze zbudowane są z nasady wejściowej, korpusu, zaworów, trzech nasad wyjściowych. Na korpusie powinny znajdować się nóżki umożliwiające stabilną pracę rozdzielacza, uchwyt do przenoszenia oraz widocznie oznaczony kierunek przepływu. </a:t>
            </a:r>
          </a:p>
          <a:p>
            <a:endParaRPr lang="pl-PL" sz="2400" b="1" dirty="0"/>
          </a:p>
        </p:txBody>
      </p:sp>
      <p:pic>
        <p:nvPicPr>
          <p:cNvPr id="4" name="Obraz 3"/>
          <p:cNvPicPr>
            <a:picLocks noChangeAspect="1"/>
          </p:cNvPicPr>
          <p:nvPr/>
        </p:nvPicPr>
        <p:blipFill>
          <a:blip r:embed="rId4"/>
          <a:stretch>
            <a:fillRect/>
          </a:stretch>
        </p:blipFill>
        <p:spPr>
          <a:xfrm>
            <a:off x="6368452" y="5029732"/>
            <a:ext cx="2775547" cy="1828268"/>
          </a:xfrm>
          <a:prstGeom prst="rect">
            <a:avLst/>
          </a:prstGeom>
        </p:spPr>
      </p:pic>
    </p:spTree>
    <p:extLst>
      <p:ext uri="{BB962C8B-B14F-4D97-AF65-F5344CB8AC3E}">
        <p14:creationId xmlns:p14="http://schemas.microsoft.com/office/powerpoint/2010/main" val="2818340119"/>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Zbieracz</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3416320"/>
          </a:xfrm>
          <a:prstGeom prst="rect">
            <a:avLst/>
          </a:prstGeom>
        </p:spPr>
        <p:txBody>
          <a:bodyPr wrap="square">
            <a:spAutoFit/>
          </a:bodyPr>
          <a:lstStyle/>
          <a:p>
            <a:r>
              <a:rPr lang="pl-PL" sz="2400" b="1" dirty="0"/>
              <a:t>Stosowane do zbierania wody z dwóch pożarniczych węży tłocznych 75 w jeden wąż tłoczny 110, 2x75/110.</a:t>
            </a:r>
          </a:p>
          <a:p>
            <a:endParaRPr lang="pl-PL" sz="2400" b="1" dirty="0"/>
          </a:p>
          <a:p>
            <a:r>
              <a:rPr lang="pl-PL" sz="2400" b="1" dirty="0"/>
              <a:t>Stosowane do zbierania wody z dwóch pożarniczych węży tłocznych 75 w jeden wąż tłoczny 110.</a:t>
            </a:r>
          </a:p>
          <a:p>
            <a:endParaRPr lang="pl-PL" sz="2400" b="1" dirty="0"/>
          </a:p>
          <a:p>
            <a:r>
              <a:rPr lang="pl-PL" sz="2400" b="1" dirty="0"/>
              <a:t>Zbudowany jest z  korpusu, dwóch nasad wejściowych, nasady wyjściowej, klapy zwrotnej, </a:t>
            </a:r>
          </a:p>
          <a:p>
            <a:endParaRPr lang="pl-PL" sz="2400" b="1" dirty="0"/>
          </a:p>
        </p:txBody>
      </p:sp>
      <p:pic>
        <p:nvPicPr>
          <p:cNvPr id="3" name="Obraz 2"/>
          <p:cNvPicPr>
            <a:picLocks noChangeAspect="1"/>
          </p:cNvPicPr>
          <p:nvPr/>
        </p:nvPicPr>
        <p:blipFill>
          <a:blip r:embed="rId4"/>
          <a:stretch>
            <a:fillRect/>
          </a:stretch>
        </p:blipFill>
        <p:spPr>
          <a:xfrm>
            <a:off x="2664046" y="4535223"/>
            <a:ext cx="3676207" cy="2322777"/>
          </a:xfrm>
          <a:prstGeom prst="rect">
            <a:avLst/>
          </a:prstGeom>
        </p:spPr>
      </p:pic>
    </p:spTree>
    <p:extLst>
      <p:ext uri="{BB962C8B-B14F-4D97-AF65-F5344CB8AC3E}">
        <p14:creationId xmlns:p14="http://schemas.microsoft.com/office/powerpoint/2010/main" val="1458234722"/>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Smoki ssawne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1200329"/>
          </a:xfrm>
          <a:prstGeom prst="rect">
            <a:avLst/>
          </a:prstGeom>
        </p:spPr>
        <p:txBody>
          <a:bodyPr wrap="square">
            <a:spAutoFit/>
          </a:bodyPr>
          <a:lstStyle/>
          <a:p>
            <a:r>
              <a:rPr lang="pl-PL" sz="2400" b="1" dirty="0"/>
              <a:t>W zależności od konstrukcji wyróżniamy smoki ssawne</a:t>
            </a:r>
          </a:p>
          <a:p>
            <a:r>
              <a:rPr lang="pl-PL" sz="2400" b="1" dirty="0"/>
              <a:t>proste i skośne wyposażone w nasady 52, 75 i 110.</a:t>
            </a:r>
          </a:p>
          <a:p>
            <a:endParaRPr lang="pl-PL" sz="2400" b="1" dirty="0"/>
          </a:p>
        </p:txBody>
      </p:sp>
      <p:pic>
        <p:nvPicPr>
          <p:cNvPr id="4" name="Obraz 3"/>
          <p:cNvPicPr>
            <a:picLocks noChangeAspect="1"/>
          </p:cNvPicPr>
          <p:nvPr/>
        </p:nvPicPr>
        <p:blipFill>
          <a:blip r:embed="rId4"/>
          <a:stretch>
            <a:fillRect/>
          </a:stretch>
        </p:blipFill>
        <p:spPr>
          <a:xfrm>
            <a:off x="693545" y="3475720"/>
            <a:ext cx="7559695" cy="2414225"/>
          </a:xfrm>
          <a:prstGeom prst="rect">
            <a:avLst/>
          </a:prstGeom>
        </p:spPr>
      </p:pic>
    </p:spTree>
    <p:extLst>
      <p:ext uri="{BB962C8B-B14F-4D97-AF65-F5344CB8AC3E}">
        <p14:creationId xmlns:p14="http://schemas.microsoft.com/office/powerpoint/2010/main" val="149155490"/>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Smoki ssawne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355185"/>
            <a:ext cx="9004300" cy="3970318"/>
          </a:xfrm>
          <a:prstGeom prst="rect">
            <a:avLst/>
          </a:prstGeom>
        </p:spPr>
        <p:txBody>
          <a:bodyPr wrap="square">
            <a:spAutoFit/>
          </a:bodyPr>
          <a:lstStyle/>
          <a:p>
            <a:pPr>
              <a:lnSpc>
                <a:spcPct val="150000"/>
              </a:lnSpc>
            </a:pPr>
            <a:r>
              <a:rPr lang="pl-PL" sz="2400" b="1" dirty="0"/>
              <a:t>Smoki ssawne stosowane są w celu utrzymania słupa wody w linii ssawnej w czasie przerw w pracy pompy, spełniają również funkcję ochrony przed wciąganiem wraz z zasysaną wodą grubszych zanieczyszczeń o średnicy większej niż średnica oczek w siatce zabezpieczającej. Nowej generacji pompy do brudnej wody przewidują zasysanie grubszych zanieczyszczeń bez jej uszkodzenia.</a:t>
            </a:r>
          </a:p>
        </p:txBody>
      </p:sp>
      <p:pic>
        <p:nvPicPr>
          <p:cNvPr id="4" name="Obraz 3"/>
          <p:cNvPicPr>
            <a:picLocks noChangeAspect="1"/>
          </p:cNvPicPr>
          <p:nvPr/>
        </p:nvPicPr>
        <p:blipFill>
          <a:blip r:embed="rId4"/>
          <a:stretch>
            <a:fillRect/>
          </a:stretch>
        </p:blipFill>
        <p:spPr>
          <a:xfrm>
            <a:off x="5626929" y="4713637"/>
            <a:ext cx="3377371" cy="2144363"/>
          </a:xfrm>
          <a:prstGeom prst="rect">
            <a:avLst/>
          </a:prstGeom>
        </p:spPr>
      </p:pic>
    </p:spTree>
    <p:extLst>
      <p:ext uri="{BB962C8B-B14F-4D97-AF65-F5344CB8AC3E}">
        <p14:creationId xmlns:p14="http://schemas.microsoft.com/office/powerpoint/2010/main" val="3712754187"/>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Pływak</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2239844"/>
          </a:xfrm>
          <a:prstGeom prst="rect">
            <a:avLst/>
          </a:prstGeom>
        </p:spPr>
        <p:txBody>
          <a:bodyPr wrap="square">
            <a:spAutoFit/>
          </a:bodyPr>
          <a:lstStyle/>
          <a:p>
            <a:pPr>
              <a:lnSpc>
                <a:spcPct val="150000"/>
              </a:lnSpc>
            </a:pPr>
            <a:r>
              <a:rPr lang="pl-PL" sz="2400" b="1" dirty="0"/>
              <a:t>Pływak jest elementem umożliwiającym utrzymanie smoka prostego na odpowiedniej głębokości zabezpieczając tym samym przed jego swobodnym opadaniem na dno zbiornika wodnego i wciąganiem przez smok ssawny mułu z dna. </a:t>
            </a:r>
          </a:p>
        </p:txBody>
      </p:sp>
      <p:pic>
        <p:nvPicPr>
          <p:cNvPr id="4" name="Obraz 3"/>
          <p:cNvPicPr>
            <a:picLocks noChangeAspect="1"/>
          </p:cNvPicPr>
          <p:nvPr/>
        </p:nvPicPr>
        <p:blipFill>
          <a:blip r:embed="rId4"/>
          <a:stretch>
            <a:fillRect/>
          </a:stretch>
        </p:blipFill>
        <p:spPr>
          <a:xfrm>
            <a:off x="3268662" y="4145904"/>
            <a:ext cx="2466975" cy="1847850"/>
          </a:xfrm>
          <a:prstGeom prst="rect">
            <a:avLst/>
          </a:prstGeom>
        </p:spPr>
      </p:pic>
    </p:spTree>
    <p:extLst>
      <p:ext uri="{BB962C8B-B14F-4D97-AF65-F5344CB8AC3E}">
        <p14:creationId xmlns:p14="http://schemas.microsoft.com/office/powerpoint/2010/main" val="930351092"/>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5309146"/>
          </a:xfrm>
          <a:prstGeom prst="rect">
            <a:avLst/>
          </a:prstGeom>
        </p:spPr>
        <p:txBody>
          <a:bodyPr wrap="square">
            <a:spAutoFit/>
          </a:bodyPr>
          <a:lstStyle/>
          <a:p>
            <a:pPr>
              <a:lnSpc>
                <a:spcPct val="150000"/>
              </a:lnSpc>
            </a:pPr>
            <a:r>
              <a:rPr lang="pl-PL" sz="2400" b="1" dirty="0"/>
              <a:t>W zależności od konstrukcji rozróżnia się typy prądownic:</a:t>
            </a:r>
          </a:p>
          <a:p>
            <a:pPr marL="342900" indent="-342900">
              <a:lnSpc>
                <a:spcPct val="150000"/>
              </a:lnSpc>
              <a:buFont typeface="Wingdings" panose="05000000000000000000" pitchFamily="2" charset="2"/>
              <a:buChar char="§"/>
            </a:pPr>
            <a:r>
              <a:rPr lang="pl-PL" sz="2400" b="1" dirty="0"/>
              <a:t> proste PW, </a:t>
            </a:r>
          </a:p>
          <a:p>
            <a:pPr marL="342900" indent="-342900">
              <a:lnSpc>
                <a:spcPct val="150000"/>
              </a:lnSpc>
              <a:buFont typeface="Wingdings" panose="05000000000000000000" pitchFamily="2" charset="2"/>
              <a:buChar char="§"/>
            </a:pPr>
            <a:r>
              <a:rPr lang="pl-PL" sz="2400" b="1" dirty="0"/>
              <a:t> pistoletowe PWS,</a:t>
            </a:r>
          </a:p>
          <a:p>
            <a:pPr marL="342900" indent="-342900">
              <a:lnSpc>
                <a:spcPct val="150000"/>
              </a:lnSpc>
              <a:buFont typeface="Wingdings" panose="05000000000000000000" pitchFamily="2" charset="2"/>
              <a:buChar char="§"/>
            </a:pPr>
            <a:r>
              <a:rPr lang="pl-PL" sz="2400" b="1" dirty="0"/>
              <a:t> prądownice wodne typu TURBO,</a:t>
            </a:r>
          </a:p>
          <a:p>
            <a:pPr marL="342900" indent="-342900">
              <a:lnSpc>
                <a:spcPct val="150000"/>
              </a:lnSpc>
              <a:buFont typeface="Wingdings" panose="05000000000000000000" pitchFamily="2" charset="2"/>
              <a:buChar char="§"/>
            </a:pPr>
            <a:r>
              <a:rPr lang="pl-PL" sz="2400" b="1" dirty="0"/>
              <a:t> prądownice wodne wysokociśnieniowe.</a:t>
            </a:r>
          </a:p>
          <a:p>
            <a:pPr>
              <a:lnSpc>
                <a:spcPct val="150000"/>
              </a:lnSpc>
            </a:pPr>
            <a:endParaRPr lang="pl-PL" sz="1000" b="1" dirty="0"/>
          </a:p>
          <a:p>
            <a:pPr>
              <a:lnSpc>
                <a:spcPct val="150000"/>
              </a:lnSpc>
            </a:pPr>
            <a:r>
              <a:rPr lang="pl-PL" sz="2400" b="1" dirty="0"/>
              <a:t>W zależności od nasad i ich wielkości:</a:t>
            </a:r>
          </a:p>
          <a:p>
            <a:pPr marL="342900" indent="-342900">
              <a:lnSpc>
                <a:spcPct val="150000"/>
              </a:lnSpc>
              <a:buFont typeface="Wingdings" panose="05000000000000000000" pitchFamily="2" charset="2"/>
              <a:buChar char="§"/>
            </a:pPr>
            <a:r>
              <a:rPr lang="pl-PL" sz="2400" b="1" dirty="0"/>
              <a:t> 25,</a:t>
            </a:r>
          </a:p>
          <a:p>
            <a:pPr marL="342900" indent="-342900">
              <a:lnSpc>
                <a:spcPct val="150000"/>
              </a:lnSpc>
              <a:buFont typeface="Wingdings" panose="05000000000000000000" pitchFamily="2" charset="2"/>
              <a:buChar char="§"/>
            </a:pPr>
            <a:r>
              <a:rPr lang="pl-PL" sz="2400" b="1" dirty="0"/>
              <a:t> 52,</a:t>
            </a:r>
          </a:p>
          <a:p>
            <a:pPr marL="342900" indent="-342900">
              <a:lnSpc>
                <a:spcPct val="150000"/>
              </a:lnSpc>
              <a:buFont typeface="Wingdings" panose="05000000000000000000" pitchFamily="2" charset="2"/>
              <a:buChar char="§"/>
            </a:pPr>
            <a:r>
              <a:rPr lang="pl-PL" sz="2400" b="1" dirty="0"/>
              <a:t> 75.</a:t>
            </a:r>
          </a:p>
        </p:txBody>
      </p:sp>
    </p:spTree>
    <p:extLst>
      <p:ext uri="{BB962C8B-B14F-4D97-AF65-F5344CB8AC3E}">
        <p14:creationId xmlns:p14="http://schemas.microsoft.com/office/powerpoint/2010/main" val="2692143137"/>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84868"/>
            <a:ext cx="9004300" cy="3347840"/>
          </a:xfrm>
          <a:prstGeom prst="rect">
            <a:avLst/>
          </a:prstGeom>
        </p:spPr>
        <p:txBody>
          <a:bodyPr wrap="square">
            <a:spAutoFit/>
          </a:bodyPr>
          <a:lstStyle/>
          <a:p>
            <a:pPr>
              <a:lnSpc>
                <a:spcPct val="150000"/>
              </a:lnSpc>
            </a:pPr>
            <a:r>
              <a:rPr lang="pl-PL" sz="2400" b="1" dirty="0"/>
              <a:t>Prądownice wodne służą do wytwarzania odpowiedniego strumienia wody i stanowią zakończenie linii wężowych.</a:t>
            </a:r>
          </a:p>
          <a:p>
            <a:pPr>
              <a:lnSpc>
                <a:spcPct val="150000"/>
              </a:lnSpc>
            </a:pPr>
            <a:endParaRPr lang="pl-PL" sz="2400" b="1" dirty="0"/>
          </a:p>
          <a:p>
            <a:pPr>
              <a:lnSpc>
                <a:spcPct val="150000"/>
              </a:lnSpc>
            </a:pPr>
            <a:r>
              <a:rPr lang="pl-PL" sz="2400" b="1" dirty="0"/>
              <a:t>Prądownica prosta (PW) nasada, zawór odcinający (kulowy), rura zakończona dyszą wypływową, osłona termoizolacyjna.</a:t>
            </a:r>
          </a:p>
          <a:p>
            <a:pPr>
              <a:lnSpc>
                <a:spcPct val="150000"/>
              </a:lnSpc>
            </a:pPr>
            <a:endParaRPr lang="pl-PL" sz="2400" b="1" dirty="0"/>
          </a:p>
        </p:txBody>
      </p:sp>
      <p:pic>
        <p:nvPicPr>
          <p:cNvPr id="3" name="Obraz 2"/>
          <p:cNvPicPr>
            <a:picLocks noChangeAspect="1"/>
          </p:cNvPicPr>
          <p:nvPr/>
        </p:nvPicPr>
        <p:blipFill>
          <a:blip r:embed="rId4"/>
          <a:stretch>
            <a:fillRect/>
          </a:stretch>
        </p:blipFill>
        <p:spPr>
          <a:xfrm>
            <a:off x="2828886" y="4426124"/>
            <a:ext cx="3816427" cy="1841152"/>
          </a:xfrm>
          <a:prstGeom prst="rect">
            <a:avLst/>
          </a:prstGeom>
        </p:spPr>
      </p:pic>
    </p:spTree>
    <p:extLst>
      <p:ext uri="{BB962C8B-B14F-4D97-AF65-F5344CB8AC3E}">
        <p14:creationId xmlns:p14="http://schemas.microsoft.com/office/powerpoint/2010/main" val="1300247430"/>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84868"/>
            <a:ext cx="9004300" cy="5078313"/>
          </a:xfrm>
          <a:prstGeom prst="rect">
            <a:avLst/>
          </a:prstGeom>
        </p:spPr>
        <p:txBody>
          <a:bodyPr wrap="square">
            <a:spAutoFit/>
          </a:bodyPr>
          <a:lstStyle/>
          <a:p>
            <a:pPr>
              <a:lnSpc>
                <a:spcPct val="150000"/>
              </a:lnSpc>
            </a:pPr>
            <a:r>
              <a:rPr lang="pl-PL" sz="2400" b="1" dirty="0"/>
              <a:t>Prądownica prosta o niskim ciśnieniu i wysokiej wydajności, obsługa prądownicy wymaga odmiennych technik pracy. Ze względu na niższe ciśnienie i duże siły reakcji prądownicy odcinek wężowy będzie podatny na załamywanie się tuż za łącznikiem. Aby tego unikać należy pamiętać o kilku miejscach podparcia odcinka, jak również o posiadaniu pewnej odległości, wyprostowanego odcinka za strażakami operującymi.</a:t>
            </a:r>
          </a:p>
          <a:p>
            <a:pPr>
              <a:lnSpc>
                <a:spcPct val="150000"/>
              </a:lnSpc>
            </a:pPr>
            <a:endParaRPr lang="pl-PL" sz="2400" b="1" dirty="0"/>
          </a:p>
        </p:txBody>
      </p:sp>
    </p:spTree>
    <p:extLst>
      <p:ext uri="{BB962C8B-B14F-4D97-AF65-F5344CB8AC3E}">
        <p14:creationId xmlns:p14="http://schemas.microsoft.com/office/powerpoint/2010/main" val="3880469833"/>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2675981" cy="3697288"/>
          </a:xfrm>
          <a:prstGeom prst="rect">
            <a:avLst/>
          </a:prstGeom>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089" y="3251379"/>
            <a:ext cx="6200540" cy="3513912"/>
          </a:xfrm>
          <a:prstGeom prst="rect">
            <a:avLst/>
          </a:prstGeom>
        </p:spPr>
      </p:pic>
    </p:spTree>
    <p:extLst>
      <p:ext uri="{BB962C8B-B14F-4D97-AF65-F5344CB8AC3E}">
        <p14:creationId xmlns:p14="http://schemas.microsoft.com/office/powerpoint/2010/main" val="35454702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342900" lvl="0" indent="-342900" fontAlgn="base">
              <a:spcBef>
                <a:spcPct val="20000"/>
              </a:spcBef>
              <a:spcAft>
                <a:spcPct val="0"/>
              </a:spcAft>
              <a:buClrTx/>
              <a:buSzTx/>
              <a:buNone/>
            </a:pPr>
            <a:r>
              <a:rPr lang="pl-PL" b="1" dirty="0">
                <a:solidFill>
                  <a:srgbClr val="000000"/>
                </a:solidFill>
                <a:latin typeface="+mj-lt"/>
                <a:ea typeface="+mn-ea"/>
                <a:cs typeface="+mn-cs"/>
              </a:rPr>
              <a:t>Węże pożarnicze dzieli się na dwa rodzaje: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tłoczne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ssawne</a:t>
            </a:r>
          </a:p>
          <a:p>
            <a:pPr indent="-324612" algn="just">
              <a:lnSpc>
                <a:spcPct val="150000"/>
              </a:lnSpc>
              <a:buNone/>
            </a:pPr>
            <a:endParaRPr lang="pl-PL" sz="10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8" y="3575711"/>
            <a:ext cx="3337062" cy="2502797"/>
          </a:xfrm>
          <a:prstGeom prst="rec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19" y="3575711"/>
            <a:ext cx="2754381" cy="2254641"/>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538759745"/>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09124"/>
            <a:ext cx="9144000" cy="2239844"/>
          </a:xfrm>
          <a:prstGeom prst="rect">
            <a:avLst/>
          </a:prstGeom>
        </p:spPr>
        <p:txBody>
          <a:bodyPr wrap="square">
            <a:spAutoFit/>
          </a:bodyPr>
          <a:lstStyle/>
          <a:p>
            <a:pPr>
              <a:lnSpc>
                <a:spcPct val="150000"/>
              </a:lnSpc>
            </a:pPr>
            <a:r>
              <a:rPr lang="pl-PL" sz="2400" b="1" dirty="0"/>
              <a:t>Prądownica pistoletowa (PWS): nasada, rękojeść, zawór grzybkowy, dźwignia do sterowania zaworem grzybkowym, języczek blokady, rękojeść, pokrętna dysza wypływowa. W prądownicach dysze można zmieniać regulując zasięg</a:t>
            </a:r>
          </a:p>
        </p:txBody>
      </p:sp>
      <p:pic>
        <p:nvPicPr>
          <p:cNvPr id="5" name="Obraz 4"/>
          <p:cNvPicPr>
            <a:picLocks noChangeAspect="1"/>
          </p:cNvPicPr>
          <p:nvPr/>
        </p:nvPicPr>
        <p:blipFill>
          <a:blip r:embed="rId4"/>
          <a:stretch>
            <a:fillRect/>
          </a:stretch>
        </p:blipFill>
        <p:spPr>
          <a:xfrm>
            <a:off x="2615034" y="4158108"/>
            <a:ext cx="3456732" cy="2042337"/>
          </a:xfrm>
          <a:prstGeom prst="rect">
            <a:avLst/>
          </a:prstGeom>
        </p:spPr>
      </p:pic>
    </p:spTree>
    <p:extLst>
      <p:ext uri="{BB962C8B-B14F-4D97-AF65-F5344CB8AC3E}">
        <p14:creationId xmlns:p14="http://schemas.microsoft.com/office/powerpoint/2010/main" val="20058546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09124"/>
            <a:ext cx="9144000" cy="3416320"/>
          </a:xfrm>
          <a:prstGeom prst="rect">
            <a:avLst/>
          </a:prstGeom>
        </p:spPr>
        <p:txBody>
          <a:bodyPr wrap="square">
            <a:spAutoFit/>
          </a:bodyPr>
          <a:lstStyle/>
          <a:p>
            <a:pPr>
              <a:lnSpc>
                <a:spcPct val="150000"/>
              </a:lnSpc>
            </a:pPr>
            <a:r>
              <a:rPr lang="pl-PL" sz="2400" b="1" dirty="0"/>
              <a:t>Prądownica uniwersalna typu TURBO ma bardziej skomplikowaną budowę, u wylotu prądownicy posiada grzybek usytuowany w osi prądownicy oraz ruchomą turbinkę poruszająca się dzięki energii strumienia wody. Może mieć poprzez pierścień ruchomy regulację wydajności wody w zakresie od 50 do 500 dm</a:t>
            </a:r>
            <a:r>
              <a:rPr lang="pl-PL" sz="2400" b="1" dirty="0">
                <a:latin typeface="Calibri" panose="020F0502020204030204" pitchFamily="34" charset="0"/>
              </a:rPr>
              <a:t>³</a:t>
            </a:r>
            <a:r>
              <a:rPr lang="pl-PL" sz="2400" b="1" dirty="0"/>
              <a:t>/min.</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263" y="4127500"/>
            <a:ext cx="2616065" cy="2616065"/>
          </a:xfrm>
          <a:prstGeom prst="rect">
            <a:avLst/>
          </a:prstGeom>
        </p:spPr>
      </p:pic>
    </p:spTree>
    <p:extLst>
      <p:ext uri="{BB962C8B-B14F-4D97-AF65-F5344CB8AC3E}">
        <p14:creationId xmlns:p14="http://schemas.microsoft.com/office/powerpoint/2010/main" val="375431821"/>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5" name="Obraz 4"/>
          <p:cNvPicPr>
            <a:picLocks noChangeAspect="1"/>
          </p:cNvPicPr>
          <p:nvPr/>
        </p:nvPicPr>
        <p:blipFill>
          <a:blip r:embed="rId4"/>
          <a:stretch>
            <a:fillRect/>
          </a:stretch>
        </p:blipFill>
        <p:spPr>
          <a:xfrm>
            <a:off x="1815853" y="1701110"/>
            <a:ext cx="6413747" cy="5156890"/>
          </a:xfrm>
          <a:prstGeom prst="rect">
            <a:avLst/>
          </a:prstGeom>
        </p:spPr>
      </p:pic>
      <p:pic>
        <p:nvPicPr>
          <p:cNvPr id="6" name="Obraz 5"/>
          <p:cNvPicPr>
            <a:picLocks noChangeAspect="1"/>
          </p:cNvPicPr>
          <p:nvPr/>
        </p:nvPicPr>
        <p:blipFill>
          <a:blip r:embed="rId5"/>
          <a:stretch>
            <a:fillRect/>
          </a:stretch>
        </p:blipFill>
        <p:spPr>
          <a:xfrm>
            <a:off x="-38446" y="2991584"/>
            <a:ext cx="2286198" cy="646232"/>
          </a:xfrm>
          <a:prstGeom prst="rect">
            <a:avLst/>
          </a:prstGeom>
        </p:spPr>
      </p:pic>
    </p:spTree>
    <p:extLst>
      <p:ext uri="{BB962C8B-B14F-4D97-AF65-F5344CB8AC3E}">
        <p14:creationId xmlns:p14="http://schemas.microsoft.com/office/powerpoint/2010/main" val="1428830475"/>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4524315"/>
          </a:xfrm>
          <a:prstGeom prst="rect">
            <a:avLst/>
          </a:prstGeom>
        </p:spPr>
        <p:txBody>
          <a:bodyPr wrap="square">
            <a:spAutoFit/>
          </a:bodyPr>
          <a:lstStyle/>
          <a:p>
            <a:pPr>
              <a:lnSpc>
                <a:spcPct val="150000"/>
              </a:lnSpc>
            </a:pPr>
            <a:r>
              <a:rPr lang="pl-PL" sz="2400" b="1" dirty="0"/>
              <a:t>Lanca przeznaczona jest do gaszenia pożarów na hałdach węgla, miału, torfowiskach, przy pożarach stropowych ukrytych, ale może być zastosowania również do pożaru samochodu. Niezastąpiona w gaszeniu stogów siana. Wyposażona jest w boczne uchwyty pozwalające na wbicie w hałdę czy nawet przebicie ściany. Wykonana jest ze stali, posiada grot, nasadę wejściową, zawór oraz uchwyt do przenoszenia.</a:t>
            </a:r>
          </a:p>
        </p:txBody>
      </p:sp>
    </p:spTree>
    <p:extLst>
      <p:ext uri="{BB962C8B-B14F-4D97-AF65-F5344CB8AC3E}">
        <p14:creationId xmlns:p14="http://schemas.microsoft.com/office/powerpoint/2010/main" val="306026435"/>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3" name="Obraz 2"/>
          <p:cNvPicPr>
            <a:picLocks noChangeAspect="1"/>
          </p:cNvPicPr>
          <p:nvPr/>
        </p:nvPicPr>
        <p:blipFill>
          <a:blip r:embed="rId4"/>
          <a:stretch>
            <a:fillRect/>
          </a:stretch>
        </p:blipFill>
        <p:spPr>
          <a:xfrm rot="16200000">
            <a:off x="6841242" y="1170630"/>
            <a:ext cx="1856495" cy="2473641"/>
          </a:xfrm>
          <a:prstGeom prst="rect">
            <a:avLst/>
          </a:prstGeom>
        </p:spPr>
      </p:pic>
      <p:pic>
        <p:nvPicPr>
          <p:cNvPr id="6" name="Obraz 5"/>
          <p:cNvPicPr>
            <a:picLocks noChangeAspect="1"/>
          </p:cNvPicPr>
          <p:nvPr/>
        </p:nvPicPr>
        <p:blipFill>
          <a:blip r:embed="rId5"/>
          <a:stretch>
            <a:fillRect/>
          </a:stretch>
        </p:blipFill>
        <p:spPr>
          <a:xfrm>
            <a:off x="360469" y="3363050"/>
            <a:ext cx="6172200" cy="3307297"/>
          </a:xfrm>
          <a:prstGeom prst="rect">
            <a:avLst/>
          </a:prstGeom>
        </p:spPr>
      </p:pic>
    </p:spTree>
    <p:extLst>
      <p:ext uri="{BB962C8B-B14F-4D97-AF65-F5344CB8AC3E}">
        <p14:creationId xmlns:p14="http://schemas.microsoft.com/office/powerpoint/2010/main" val="3888975251"/>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6" name="Obraz 5"/>
          <p:cNvPicPr>
            <a:picLocks noChangeAspect="1"/>
          </p:cNvPicPr>
          <p:nvPr/>
        </p:nvPicPr>
        <p:blipFill>
          <a:blip r:embed="rId4"/>
          <a:stretch>
            <a:fillRect/>
          </a:stretch>
        </p:blipFill>
        <p:spPr>
          <a:xfrm>
            <a:off x="6369542" y="2840046"/>
            <a:ext cx="2645669" cy="3525156"/>
          </a:xfrm>
          <a:prstGeom prst="rect">
            <a:avLst/>
          </a:prstGeom>
        </p:spPr>
      </p:pic>
      <p:pic>
        <p:nvPicPr>
          <p:cNvPr id="7" name="Obraz 6"/>
          <p:cNvPicPr>
            <a:picLocks noChangeAspect="1"/>
          </p:cNvPicPr>
          <p:nvPr/>
        </p:nvPicPr>
        <p:blipFill>
          <a:blip r:embed="rId5"/>
          <a:stretch>
            <a:fillRect/>
          </a:stretch>
        </p:blipFill>
        <p:spPr>
          <a:xfrm>
            <a:off x="282438" y="3152540"/>
            <a:ext cx="4283549" cy="3212662"/>
          </a:xfrm>
          <a:prstGeom prst="rect">
            <a:avLst/>
          </a:prstGeom>
        </p:spPr>
      </p:pic>
      <p:sp>
        <p:nvSpPr>
          <p:cNvPr id="8" name="Prostokąt 7"/>
          <p:cNvSpPr/>
          <p:nvPr/>
        </p:nvSpPr>
        <p:spPr>
          <a:xfrm>
            <a:off x="443345" y="6523807"/>
            <a:ext cx="8571866" cy="307777"/>
          </a:xfrm>
          <a:prstGeom prst="rect">
            <a:avLst/>
          </a:prstGeom>
        </p:spPr>
        <p:txBody>
          <a:bodyPr wrap="square">
            <a:spAutoFit/>
          </a:bodyPr>
          <a:lstStyle/>
          <a:p>
            <a:r>
              <a:rPr lang="pl-PL" b="1" dirty="0"/>
              <a:t>Działanie lancy po przebiciu przez ścianę                                                   lanca przebita przez drzwi </a:t>
            </a:r>
          </a:p>
        </p:txBody>
      </p:sp>
    </p:spTree>
    <p:extLst>
      <p:ext uri="{BB962C8B-B14F-4D97-AF65-F5344CB8AC3E}">
        <p14:creationId xmlns:p14="http://schemas.microsoft.com/office/powerpoint/2010/main" val="562517956"/>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Głowice mgłowe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323987"/>
          </a:xfrm>
          <a:prstGeom prst="rect">
            <a:avLst/>
          </a:prstGeom>
        </p:spPr>
        <p:txBody>
          <a:bodyPr wrap="square">
            <a:spAutoFit/>
          </a:bodyPr>
          <a:lstStyle/>
          <a:p>
            <a:pPr>
              <a:lnSpc>
                <a:spcPct val="150000"/>
              </a:lnSpc>
            </a:pPr>
            <a:r>
              <a:rPr lang="pl-PL" sz="2400" b="1" dirty="0"/>
              <a:t>Wyróżniamy głowice 16 i 30.</a:t>
            </a:r>
          </a:p>
          <a:p>
            <a:pPr>
              <a:lnSpc>
                <a:spcPct val="150000"/>
              </a:lnSpc>
            </a:pPr>
            <a:endParaRPr lang="pl-PL" sz="1000" b="1" dirty="0"/>
          </a:p>
          <a:p>
            <a:pPr>
              <a:lnSpc>
                <a:spcPct val="150000"/>
              </a:lnSpc>
            </a:pPr>
            <a:r>
              <a:rPr lang="pl-PL" sz="2400" b="1" dirty="0"/>
              <a:t>Głowice mgłowe służą do wytwarzania kroplistych oraz mgłowych prądów gaśniczych.  Instalowane są w prądownicach z odkręcanymi dyszami wylotowymi (pyszczkami)</a:t>
            </a:r>
          </a:p>
          <a:p>
            <a:pPr>
              <a:lnSpc>
                <a:spcPct val="150000"/>
              </a:lnSpc>
            </a:pPr>
            <a:endParaRPr lang="pl-PL" sz="1000" b="1" dirty="0"/>
          </a:p>
        </p:txBody>
      </p:sp>
    </p:spTree>
    <p:extLst>
      <p:ext uri="{BB962C8B-B14F-4D97-AF65-F5344CB8AC3E}">
        <p14:creationId xmlns:p14="http://schemas.microsoft.com/office/powerpoint/2010/main" val="1578763006"/>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Głowice mgłowe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093154"/>
          </a:xfrm>
          <a:prstGeom prst="rect">
            <a:avLst/>
          </a:prstGeom>
        </p:spPr>
        <p:txBody>
          <a:bodyPr wrap="square">
            <a:spAutoFit/>
          </a:bodyPr>
          <a:lstStyle/>
          <a:p>
            <a:pPr>
              <a:lnSpc>
                <a:spcPct val="150000"/>
              </a:lnSpc>
            </a:pPr>
            <a:endParaRPr lang="pl-PL" sz="1000" b="1" dirty="0"/>
          </a:p>
          <a:p>
            <a:pPr>
              <a:lnSpc>
                <a:spcPct val="150000"/>
              </a:lnSpc>
            </a:pPr>
            <a:r>
              <a:rPr lang="pl-PL" sz="2400" b="1" dirty="0"/>
              <a:t>Podstawowymi częściami głowicy są: korpus i sito. Sito wykonane jest z mosiężnej blachy i ma 16 otworów o przekroju kwadratowym 2x2 mm. Pod sitem osadzone są nieruchomo ślimaki cylindryczne, mające za zadanie wstępne rozpoznanie przepływającej przez nie wody</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3900" y="4646186"/>
            <a:ext cx="2400300" cy="1800225"/>
          </a:xfrm>
          <a:prstGeom prst="rect">
            <a:avLst/>
          </a:prstGeom>
        </p:spPr>
      </p:pic>
    </p:spTree>
    <p:extLst>
      <p:ext uri="{BB962C8B-B14F-4D97-AF65-F5344CB8AC3E}">
        <p14:creationId xmlns:p14="http://schemas.microsoft.com/office/powerpoint/2010/main" val="3441526439"/>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Kurtyny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2239844"/>
          </a:xfrm>
          <a:prstGeom prst="rect">
            <a:avLst/>
          </a:prstGeom>
        </p:spPr>
        <p:txBody>
          <a:bodyPr wrap="square">
            <a:spAutoFit/>
          </a:bodyPr>
          <a:lstStyle/>
          <a:p>
            <a:pPr>
              <a:lnSpc>
                <a:spcPct val="150000"/>
              </a:lnSpc>
            </a:pPr>
            <a:r>
              <a:rPr lang="pl-PL" sz="2400" b="1" dirty="0"/>
              <a:t>Służą do wytwarzania zasłon wodnych ograniczających rozprzestrzenianie się ognia oraz promieniowania cieplnego na obiekty zagrożone lub działających ratowników.</a:t>
            </a:r>
          </a:p>
        </p:txBody>
      </p:sp>
      <p:pic>
        <p:nvPicPr>
          <p:cNvPr id="4" name="Obraz 3"/>
          <p:cNvPicPr>
            <a:picLocks noChangeAspect="1"/>
          </p:cNvPicPr>
          <p:nvPr/>
        </p:nvPicPr>
        <p:blipFill>
          <a:blip r:embed="rId4"/>
          <a:stretch>
            <a:fillRect/>
          </a:stretch>
        </p:blipFill>
        <p:spPr>
          <a:xfrm>
            <a:off x="2666367" y="4056321"/>
            <a:ext cx="2871465" cy="1956986"/>
          </a:xfrm>
          <a:prstGeom prst="rect">
            <a:avLst/>
          </a:prstGeom>
        </p:spPr>
      </p:pic>
    </p:spTree>
    <p:extLst>
      <p:ext uri="{BB962C8B-B14F-4D97-AF65-F5344CB8AC3E}">
        <p14:creationId xmlns:p14="http://schemas.microsoft.com/office/powerpoint/2010/main" val="2236347343"/>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Kurtyny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347840"/>
          </a:xfrm>
          <a:prstGeom prst="rect">
            <a:avLst/>
          </a:prstGeom>
        </p:spPr>
        <p:txBody>
          <a:bodyPr wrap="square">
            <a:spAutoFit/>
          </a:bodyPr>
          <a:lstStyle/>
          <a:p>
            <a:pPr>
              <a:lnSpc>
                <a:spcPct val="150000"/>
              </a:lnSpc>
            </a:pPr>
            <a:r>
              <a:rPr lang="pl-PL" sz="2400" b="1" dirty="0"/>
              <a:t>Zbudowana jest z korpusu w kształcie rury wyposażonego w podpórki do ustawiania oraz uchwyt do przenoszenia na wejściu korpusu zamontowana jest nasada umożliwiająca podłączenie kurtyny do węży. Prostopadle do wyjścia korpusu zamontowano metalową płytę  (zazwyczaj wykonana w kształcie półkola lub trapezu).</a:t>
            </a:r>
          </a:p>
        </p:txBody>
      </p:sp>
      <p:pic>
        <p:nvPicPr>
          <p:cNvPr id="3" name="Obraz 2"/>
          <p:cNvPicPr>
            <a:picLocks noChangeAspect="1"/>
          </p:cNvPicPr>
          <p:nvPr/>
        </p:nvPicPr>
        <p:blipFill>
          <a:blip r:embed="rId4"/>
          <a:stretch>
            <a:fillRect/>
          </a:stretch>
        </p:blipFill>
        <p:spPr>
          <a:xfrm>
            <a:off x="3088516" y="4827043"/>
            <a:ext cx="2865368" cy="1987468"/>
          </a:xfrm>
          <a:prstGeom prst="rect">
            <a:avLst/>
          </a:prstGeom>
        </p:spPr>
      </p:pic>
    </p:spTree>
    <p:extLst>
      <p:ext uri="{BB962C8B-B14F-4D97-AF65-F5344CB8AC3E}">
        <p14:creationId xmlns:p14="http://schemas.microsoft.com/office/powerpoint/2010/main" val="1899538237"/>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430736" y="4697340"/>
            <a:ext cx="7128792" cy="874712"/>
          </a:xfrm>
          <a:prstGeom prst="rect">
            <a:avLst/>
          </a:prstGeom>
          <a:noFill/>
          <a:ln>
            <a:noFill/>
          </a:ln>
        </p:spPr>
        <p:txBody>
          <a:bodyPr lIns="91425" tIns="45700" rIns="45700" bIns="45700" anchor="ctr" anchorCtr="0">
            <a:noAutofit/>
          </a:bodyPr>
          <a:lstStyle/>
          <a:p>
            <a:pPr lvl="0">
              <a:buSzPct val="25000"/>
            </a:pPr>
            <a:r>
              <a:rPr lang="pl-PL" sz="2800" dirty="0"/>
              <a:t>                                                  </a:t>
            </a:r>
            <a:r>
              <a:rPr lang="pl-PL" sz="2800" dirty="0">
                <a:solidFill>
                  <a:srgbClr val="002060"/>
                </a:solidFill>
              </a:rPr>
              <a:t>(PN-87/M-51151)</a:t>
            </a:r>
            <a:endParaRPr sz="2800" b="1" i="0" u="none" strike="noStrike" cap="none" dirty="0">
              <a:solidFill>
                <a:srgbClr val="002060"/>
              </a:solidFill>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282438" y="1511474"/>
            <a:ext cx="8705698" cy="4720200"/>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służą do przesyłania wody przy ciśnieniu</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wyższym od atmosferycznego od nasad tłocznych</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motopomp, autopomp oraz nasad stojaków hydrantowych,</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rozdzielaczy i hydrantów wewnętrznych do miejsca akcji</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gaśniczej.</a:t>
            </a:r>
            <a:endParaRPr lang="pl-PL" sz="24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a:t>Rodzaje węży ssawnych i tłocznych</a:t>
            </a:r>
            <a:endParaRPr lang="pl-PL" sz="2800" dirty="0"/>
          </a:p>
        </p:txBody>
      </p:sp>
    </p:spTree>
    <p:extLst>
      <p:ext uri="{BB962C8B-B14F-4D97-AF65-F5344CB8AC3E}">
        <p14:creationId xmlns:p14="http://schemas.microsoft.com/office/powerpoint/2010/main" val="14309916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Wysysacz</a:t>
            </a:r>
            <a:r>
              <a:rPr lang="pl-PL" sz="2800" dirty="0"/>
              <a:t> </a:t>
            </a:r>
            <a:r>
              <a:rPr lang="pl-PL" sz="2800" dirty="0" err="1"/>
              <a:t>głębionowy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4455835"/>
          </a:xfrm>
          <a:prstGeom prst="rect">
            <a:avLst/>
          </a:prstGeom>
        </p:spPr>
        <p:txBody>
          <a:bodyPr wrap="square">
            <a:spAutoFit/>
          </a:bodyPr>
          <a:lstStyle/>
          <a:p>
            <a:pPr>
              <a:lnSpc>
                <a:spcPct val="150000"/>
              </a:lnSpc>
            </a:pPr>
            <a:r>
              <a:rPr lang="pl-PL" sz="2400" b="1" dirty="0"/>
              <a:t>Stosowany do pobierania wody z dużych głębokości (do 25 metrów) jak również ze zbiorników wodnych znajdujących się na poziomie zbliżonym do poziomu ustawienia motopompy lecz znacznie od nich oddalonych. Służą do wypompowywania wody z zalanych piwnic, zbiorników, studzienek. Mają znaczenie tam gdzie ze względu na gabaryty, emisję spalin lub hałas nie może być zastosowany inny sprzęt. </a:t>
            </a:r>
          </a:p>
        </p:txBody>
      </p:sp>
    </p:spTree>
    <p:extLst>
      <p:ext uri="{BB962C8B-B14F-4D97-AF65-F5344CB8AC3E}">
        <p14:creationId xmlns:p14="http://schemas.microsoft.com/office/powerpoint/2010/main" val="574795953"/>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Wysysacz</a:t>
            </a:r>
            <a:r>
              <a:rPr lang="pl-PL" sz="2800" dirty="0"/>
              <a:t> głębinowy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901837"/>
          </a:xfrm>
          <a:prstGeom prst="rect">
            <a:avLst/>
          </a:prstGeom>
        </p:spPr>
        <p:txBody>
          <a:bodyPr wrap="square">
            <a:spAutoFit/>
          </a:bodyPr>
          <a:lstStyle/>
          <a:p>
            <a:pPr>
              <a:lnSpc>
                <a:spcPct val="150000"/>
              </a:lnSpc>
            </a:pPr>
            <a:r>
              <a:rPr lang="pl-PL" sz="2400" b="1" dirty="0"/>
              <a:t>W korpusie wsysacza głębinowego umieszczone są dwie nasady: nasada 52 do zasilania i nasada 75 wylotowa. Dolna część wsysacza zaopatrzona jest w sitko umożliwiające zasysanie wody zanieczyszczonej i szlamowej. W wsysaczach ilość wody zassanej zależy od ciśnienia wody przepływającej przez </a:t>
            </a:r>
            <a:r>
              <a:rPr lang="pl-PL" sz="2400" b="1" dirty="0" err="1"/>
              <a:t>wysysacz</a:t>
            </a:r>
            <a:r>
              <a:rPr lang="pl-PL" sz="2400" b="1" dirty="0"/>
              <a:t> oraz od wysokości ssania. </a:t>
            </a:r>
          </a:p>
        </p:txBody>
      </p:sp>
      <p:pic>
        <p:nvPicPr>
          <p:cNvPr id="3" name="Obraz 2"/>
          <p:cNvPicPr>
            <a:picLocks noChangeAspect="1"/>
          </p:cNvPicPr>
          <p:nvPr/>
        </p:nvPicPr>
        <p:blipFill>
          <a:blip r:embed="rId4"/>
          <a:stretch>
            <a:fillRect/>
          </a:stretch>
        </p:blipFill>
        <p:spPr>
          <a:xfrm>
            <a:off x="3764591" y="4831486"/>
            <a:ext cx="2839409" cy="2026514"/>
          </a:xfrm>
          <a:prstGeom prst="rect">
            <a:avLst/>
          </a:prstGeom>
        </p:spPr>
      </p:pic>
    </p:spTree>
    <p:extLst>
      <p:ext uri="{BB962C8B-B14F-4D97-AF65-F5344CB8AC3E}">
        <p14:creationId xmlns:p14="http://schemas.microsoft.com/office/powerpoint/2010/main" val="2189554568"/>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Stojak hydrantowy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2563" y="1364903"/>
            <a:ext cx="8839200" cy="5863144"/>
          </a:xfrm>
          <a:prstGeom prst="rect">
            <a:avLst/>
          </a:prstGeom>
        </p:spPr>
        <p:txBody>
          <a:bodyPr wrap="square">
            <a:spAutoFit/>
          </a:bodyPr>
          <a:lstStyle/>
          <a:p>
            <a:pPr>
              <a:lnSpc>
                <a:spcPct val="150000"/>
              </a:lnSpc>
            </a:pPr>
            <a:r>
              <a:rPr lang="pl-PL" sz="2400" b="1" dirty="0"/>
              <a:t>W zależności od zastosowanego materiału możemy wyróżnić stojaki z rurą aluminiową  lub stalową. Stojak może być wyposażony w jedną lub dwie nasady wyjściowe wielkości 75.</a:t>
            </a:r>
          </a:p>
          <a:p>
            <a:pPr>
              <a:lnSpc>
                <a:spcPct val="150000"/>
              </a:lnSpc>
            </a:pPr>
            <a:endParaRPr lang="pl-PL" sz="1000" b="1" dirty="0"/>
          </a:p>
          <a:p>
            <a:pPr>
              <a:lnSpc>
                <a:spcPct val="150000"/>
              </a:lnSpc>
            </a:pPr>
            <a:r>
              <a:rPr lang="pl-PL" sz="2400" b="1" dirty="0"/>
              <a:t>Stojak zbudowany jest z korpusu w kształcie rozwidlającej się rury, dwóch zaworów grzybkowych zakończonych nasadami. W dolnej części rury znajduje się stopka z nakrętką mocującą pasująca do końcówki hydrantu podziemnego. </a:t>
            </a:r>
          </a:p>
          <a:p>
            <a:pPr>
              <a:lnSpc>
                <a:spcPct val="150000"/>
              </a:lnSpc>
            </a:pPr>
            <a:r>
              <a:rPr lang="pl-PL" sz="2400" b="1" dirty="0"/>
              <a:t> </a:t>
            </a:r>
          </a:p>
        </p:txBody>
      </p:sp>
    </p:spTree>
    <p:extLst>
      <p:ext uri="{BB962C8B-B14F-4D97-AF65-F5344CB8AC3E}">
        <p14:creationId xmlns:p14="http://schemas.microsoft.com/office/powerpoint/2010/main" val="3925713341"/>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Stojak hydrantowy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2563" y="1364903"/>
            <a:ext cx="8839200" cy="3647152"/>
          </a:xfrm>
          <a:prstGeom prst="rect">
            <a:avLst/>
          </a:prstGeom>
        </p:spPr>
        <p:txBody>
          <a:bodyPr wrap="square">
            <a:spAutoFit/>
          </a:bodyPr>
          <a:lstStyle/>
          <a:p>
            <a:pPr>
              <a:lnSpc>
                <a:spcPct val="150000"/>
              </a:lnSpc>
            </a:pPr>
            <a:r>
              <a:rPr lang="pl-PL" sz="2400" b="1" dirty="0"/>
              <a:t>Stojak hydrantowy służy do czerpania wody z sieci hydrantowej.</a:t>
            </a:r>
          </a:p>
          <a:p>
            <a:pPr>
              <a:lnSpc>
                <a:spcPct val="150000"/>
              </a:lnSpc>
            </a:pPr>
            <a:endParaRPr lang="pl-PL" sz="1000" b="1" dirty="0"/>
          </a:p>
          <a:p>
            <a:pPr>
              <a:lnSpc>
                <a:spcPct val="150000"/>
              </a:lnSpc>
            </a:pPr>
            <a:r>
              <a:rPr lang="pl-PL" sz="2400" b="1" dirty="0"/>
              <a:t>W komplecie do stojaka hydrantowego dołączony jest zawsze odpowiedni klucz do podnoszenia pokrywy hydrantu i do odkręcania jego zaworu. </a:t>
            </a:r>
          </a:p>
          <a:p>
            <a:pPr>
              <a:lnSpc>
                <a:spcPct val="150000"/>
              </a:lnSpc>
            </a:pPr>
            <a:r>
              <a:rPr lang="pl-PL" sz="2400" b="1" dirty="0"/>
              <a:t> </a:t>
            </a:r>
          </a:p>
        </p:txBody>
      </p:sp>
      <p:pic>
        <p:nvPicPr>
          <p:cNvPr id="4" name="Obraz 3"/>
          <p:cNvPicPr>
            <a:picLocks noChangeAspect="1"/>
          </p:cNvPicPr>
          <p:nvPr/>
        </p:nvPicPr>
        <p:blipFill>
          <a:blip r:embed="rId4"/>
          <a:stretch>
            <a:fillRect/>
          </a:stretch>
        </p:blipFill>
        <p:spPr>
          <a:xfrm>
            <a:off x="1638143" y="4400657"/>
            <a:ext cx="1568176" cy="2148344"/>
          </a:xfrm>
          <a:prstGeom prst="rect">
            <a:avLst/>
          </a:prstGeom>
        </p:spPr>
      </p:pic>
      <p:pic>
        <p:nvPicPr>
          <p:cNvPr id="5" name="Obraz 4"/>
          <p:cNvPicPr>
            <a:picLocks noChangeAspect="1"/>
          </p:cNvPicPr>
          <p:nvPr/>
        </p:nvPicPr>
        <p:blipFill>
          <a:blip r:embed="rId5"/>
          <a:stretch>
            <a:fillRect/>
          </a:stretch>
        </p:blipFill>
        <p:spPr>
          <a:xfrm>
            <a:off x="4831899" y="4431496"/>
            <a:ext cx="742116" cy="2117505"/>
          </a:xfrm>
          <a:prstGeom prst="rect">
            <a:avLst/>
          </a:prstGeom>
        </p:spPr>
      </p:pic>
      <p:sp>
        <p:nvSpPr>
          <p:cNvPr id="6" name="pole tekstowe 5"/>
          <p:cNvSpPr txBox="1"/>
          <p:nvPr/>
        </p:nvSpPr>
        <p:spPr>
          <a:xfrm>
            <a:off x="1104653" y="6488668"/>
            <a:ext cx="6826607" cy="369332"/>
          </a:xfrm>
          <a:prstGeom prst="rect">
            <a:avLst/>
          </a:prstGeom>
          <a:noFill/>
        </p:spPr>
        <p:txBody>
          <a:bodyPr wrap="square" rtlCol="0">
            <a:spAutoFit/>
          </a:bodyPr>
          <a:lstStyle/>
          <a:p>
            <a:r>
              <a:rPr lang="pl-PL" sz="1800" b="1" dirty="0"/>
              <a:t>klucz hydrantowy                         stojak hydrantowy</a:t>
            </a:r>
          </a:p>
        </p:txBody>
      </p:sp>
    </p:spTree>
    <p:extLst>
      <p:ext uri="{BB962C8B-B14F-4D97-AF65-F5344CB8AC3E}">
        <p14:creationId xmlns:p14="http://schemas.microsoft.com/office/powerpoint/2010/main" val="2214698197"/>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Zbiornik wodny składany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2563" y="1364903"/>
            <a:ext cx="8839200" cy="5009833"/>
          </a:xfrm>
          <a:prstGeom prst="rect">
            <a:avLst/>
          </a:prstGeom>
        </p:spPr>
        <p:txBody>
          <a:bodyPr wrap="square">
            <a:spAutoFit/>
          </a:bodyPr>
          <a:lstStyle/>
          <a:p>
            <a:pPr>
              <a:lnSpc>
                <a:spcPct val="150000"/>
              </a:lnSpc>
            </a:pPr>
            <a:r>
              <a:rPr lang="pl-PL" sz="2400" b="1" dirty="0"/>
              <a:t>Służy do przepompowywania wody z dużych odległości względnie jako zbiornik rezerwy przy akcji gaśniczej.</a:t>
            </a:r>
          </a:p>
          <a:p>
            <a:pPr>
              <a:lnSpc>
                <a:spcPct val="150000"/>
              </a:lnSpc>
            </a:pPr>
            <a:endParaRPr lang="pl-PL" sz="2400" b="1" dirty="0"/>
          </a:p>
          <a:p>
            <a:pPr>
              <a:lnSpc>
                <a:spcPct val="150000"/>
              </a:lnSpc>
            </a:pPr>
            <a:r>
              <a:rPr lang="pl-PL" sz="2400" b="1" dirty="0"/>
              <a:t>Składane zbiorniki wykonywane są z tkaniny brezentowej impregnowanej w kształcie prostopadłościanu o podstawie prostokąta podwieszonego na składanym stelażu z rurek stalowych. Zbiorniki obecne wykonane są z folii PCV zbrojonej włóknem szklanym lub tkaniny stylonowej powlekanej.</a:t>
            </a:r>
          </a:p>
        </p:txBody>
      </p:sp>
    </p:spTree>
    <p:extLst>
      <p:ext uri="{BB962C8B-B14F-4D97-AF65-F5344CB8AC3E}">
        <p14:creationId xmlns:p14="http://schemas.microsoft.com/office/powerpoint/2010/main" val="1544018642"/>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Zbiornik wodny składany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8" y="1803607"/>
            <a:ext cx="4830005" cy="2716878"/>
          </a:xfrm>
          <a:prstGeom prst="rect">
            <a:avLst/>
          </a:prstGeom>
        </p:spPr>
      </p:pic>
      <p:sp>
        <p:nvSpPr>
          <p:cNvPr id="2" name="Prostokąt 1"/>
          <p:cNvSpPr/>
          <p:nvPr/>
        </p:nvSpPr>
        <p:spPr>
          <a:xfrm>
            <a:off x="1104653" y="4801089"/>
            <a:ext cx="8231514" cy="461665"/>
          </a:xfrm>
          <a:prstGeom prst="rect">
            <a:avLst/>
          </a:prstGeom>
        </p:spPr>
        <p:txBody>
          <a:bodyPr wrap="square">
            <a:spAutoFit/>
          </a:bodyPr>
          <a:lstStyle/>
          <a:p>
            <a:r>
              <a:rPr lang="pl-PL" sz="2400" b="1" dirty="0"/>
              <a:t>Zbiornik 4000 l                               Zbiornik 2500 l</a:t>
            </a:r>
          </a:p>
        </p:txBody>
      </p:sp>
      <p:pic>
        <p:nvPicPr>
          <p:cNvPr id="5" name="Obraz 4"/>
          <p:cNvPicPr>
            <a:picLocks noChangeAspect="1"/>
          </p:cNvPicPr>
          <p:nvPr/>
        </p:nvPicPr>
        <p:blipFill>
          <a:blip r:embed="rId5"/>
          <a:stretch>
            <a:fillRect/>
          </a:stretch>
        </p:blipFill>
        <p:spPr>
          <a:xfrm>
            <a:off x="5417705" y="1572774"/>
            <a:ext cx="3141823" cy="3141823"/>
          </a:xfrm>
          <a:prstGeom prst="rect">
            <a:avLst/>
          </a:prstGeom>
        </p:spPr>
      </p:pic>
    </p:spTree>
    <p:extLst>
      <p:ext uri="{BB962C8B-B14F-4D97-AF65-F5344CB8AC3E}">
        <p14:creationId xmlns:p14="http://schemas.microsoft.com/office/powerpoint/2010/main" val="3388699446"/>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3347840"/>
          </a:xfrm>
          <a:prstGeom prst="rect">
            <a:avLst/>
          </a:prstGeom>
        </p:spPr>
        <p:txBody>
          <a:bodyPr wrap="square">
            <a:spAutoFit/>
          </a:bodyPr>
          <a:lstStyle/>
          <a:p>
            <a:pPr>
              <a:lnSpc>
                <a:spcPct val="150000"/>
              </a:lnSpc>
            </a:pPr>
            <a:r>
              <a:rPr lang="pl-PL" sz="2400" b="1" dirty="0"/>
              <a:t>Prądownica pianowa w swej konstrukcji posiada nasadę wielkości 52 lub 75, zawór kulowy, rurę, oraz uchwyt do jej przenoszenia. Otwarcie prądownicy następuje przez przesunięcie dźwigni zaworu kulowego do siebie. Prądownica nie posiada regulacji wydajności.</a:t>
            </a:r>
          </a:p>
          <a:p>
            <a:pPr>
              <a:lnSpc>
                <a:spcPct val="150000"/>
              </a:lnSpc>
            </a:pPr>
            <a:endParaRPr lang="pl-PL" sz="2400" b="1" dirty="0"/>
          </a:p>
        </p:txBody>
      </p:sp>
      <p:pic>
        <p:nvPicPr>
          <p:cNvPr id="3" name="Obraz 2"/>
          <p:cNvPicPr>
            <a:picLocks noChangeAspect="1"/>
          </p:cNvPicPr>
          <p:nvPr/>
        </p:nvPicPr>
        <p:blipFill>
          <a:blip r:embed="rId4"/>
          <a:stretch>
            <a:fillRect/>
          </a:stretch>
        </p:blipFill>
        <p:spPr>
          <a:xfrm>
            <a:off x="565664" y="4522418"/>
            <a:ext cx="7194036" cy="2092811"/>
          </a:xfrm>
          <a:prstGeom prst="rect">
            <a:avLst/>
          </a:prstGeom>
        </p:spPr>
      </p:pic>
    </p:spTree>
    <p:extLst>
      <p:ext uri="{BB962C8B-B14F-4D97-AF65-F5344CB8AC3E}">
        <p14:creationId xmlns:p14="http://schemas.microsoft.com/office/powerpoint/2010/main" val="321509463"/>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5309146"/>
          </a:xfrm>
          <a:prstGeom prst="rect">
            <a:avLst/>
          </a:prstGeom>
        </p:spPr>
        <p:txBody>
          <a:bodyPr wrap="square">
            <a:spAutoFit/>
          </a:bodyPr>
          <a:lstStyle/>
          <a:p>
            <a:pPr>
              <a:lnSpc>
                <a:spcPct val="150000"/>
              </a:lnSpc>
            </a:pPr>
            <a:r>
              <a:rPr lang="pl-PL" sz="2400" b="1" dirty="0"/>
              <a:t>W zależności od natężenia przepływu wody prądownice pianowe oznaczamy wyróżnikiem:</a:t>
            </a:r>
          </a:p>
          <a:p>
            <a:pPr>
              <a:lnSpc>
                <a:spcPct val="150000"/>
              </a:lnSpc>
            </a:pPr>
            <a:r>
              <a:rPr lang="pl-PL" sz="2400" b="1" dirty="0"/>
              <a:t>PP2 o wydajności 200 dm</a:t>
            </a:r>
            <a:r>
              <a:rPr lang="pl-PL" sz="2400" b="1" dirty="0">
                <a:latin typeface="Calibri" panose="020F0502020204030204" pitchFamily="34" charset="0"/>
              </a:rPr>
              <a:t>³</a:t>
            </a:r>
            <a:r>
              <a:rPr lang="pl-PL" sz="2400" b="1" dirty="0"/>
              <a:t>/min </a:t>
            </a:r>
          </a:p>
          <a:p>
            <a:pPr>
              <a:lnSpc>
                <a:spcPct val="150000"/>
              </a:lnSpc>
            </a:pPr>
            <a:r>
              <a:rPr lang="pl-PL" sz="2400" b="1" dirty="0"/>
              <a:t>PP4 o wydajności 400 dm</a:t>
            </a:r>
            <a:r>
              <a:rPr lang="pl-PL" sz="2400" b="1" dirty="0">
                <a:latin typeface="Calibri" panose="020F0502020204030204" pitchFamily="34" charset="0"/>
              </a:rPr>
              <a:t>³</a:t>
            </a:r>
            <a:r>
              <a:rPr lang="pl-PL" sz="2400" b="1" dirty="0"/>
              <a:t>/min</a:t>
            </a:r>
          </a:p>
          <a:p>
            <a:pPr>
              <a:lnSpc>
                <a:spcPct val="150000"/>
              </a:lnSpc>
            </a:pPr>
            <a:r>
              <a:rPr lang="pl-PL" sz="2400" b="1" dirty="0"/>
              <a:t>PP8 o wydajności 800 dm</a:t>
            </a:r>
            <a:r>
              <a:rPr lang="pl-PL" sz="2400" b="1" dirty="0">
                <a:latin typeface="Calibri" panose="020F0502020204030204" pitchFamily="34" charset="0"/>
              </a:rPr>
              <a:t>³</a:t>
            </a:r>
            <a:r>
              <a:rPr lang="pl-PL" sz="2400" b="1" dirty="0"/>
              <a:t>/min</a:t>
            </a:r>
          </a:p>
          <a:p>
            <a:pPr>
              <a:lnSpc>
                <a:spcPct val="150000"/>
              </a:lnSpc>
            </a:pPr>
            <a:endParaRPr lang="pl-PL" sz="1000" b="1" dirty="0"/>
          </a:p>
          <a:p>
            <a:pPr>
              <a:lnSpc>
                <a:spcPct val="150000"/>
              </a:lnSpc>
            </a:pPr>
            <a:r>
              <a:rPr lang="pl-PL" sz="2400" b="1" dirty="0"/>
              <a:t>Prądownice pianowe przeznaczone są do wytwarzania i podawania piany ciężkiej na zakończeniu linii wężowych stosowanych w samochodach ratowniczo-gaśniczych i motopompach.</a:t>
            </a:r>
          </a:p>
        </p:txBody>
      </p:sp>
      <p:pic>
        <p:nvPicPr>
          <p:cNvPr id="3" name="Obraz 2"/>
          <p:cNvPicPr>
            <a:picLocks noChangeAspect="1"/>
          </p:cNvPicPr>
          <p:nvPr/>
        </p:nvPicPr>
        <p:blipFill>
          <a:blip r:embed="rId4"/>
          <a:stretch>
            <a:fillRect/>
          </a:stretch>
        </p:blipFill>
        <p:spPr>
          <a:xfrm>
            <a:off x="5470635" y="2030827"/>
            <a:ext cx="3279228" cy="2459421"/>
          </a:xfrm>
          <a:prstGeom prst="rect">
            <a:avLst/>
          </a:prstGeom>
        </p:spPr>
      </p:pic>
    </p:spTree>
    <p:extLst>
      <p:ext uri="{BB962C8B-B14F-4D97-AF65-F5344CB8AC3E}">
        <p14:creationId xmlns:p14="http://schemas.microsoft.com/office/powerpoint/2010/main" val="4191484364"/>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stretch>
            <a:fillRect/>
          </a:stretch>
        </p:blipFill>
        <p:spPr>
          <a:xfrm>
            <a:off x="1331640" y="1473823"/>
            <a:ext cx="5932758" cy="5279826"/>
          </a:xfrm>
          <a:prstGeom prst="rect">
            <a:avLst/>
          </a:prstGeom>
        </p:spPr>
      </p:pic>
    </p:spTree>
    <p:extLst>
      <p:ext uri="{BB962C8B-B14F-4D97-AF65-F5344CB8AC3E}">
        <p14:creationId xmlns:p14="http://schemas.microsoft.com/office/powerpoint/2010/main" val="1323333059"/>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6186309"/>
          </a:xfrm>
          <a:prstGeom prst="rect">
            <a:avLst/>
          </a:prstGeom>
        </p:spPr>
        <p:txBody>
          <a:bodyPr wrap="square">
            <a:spAutoFit/>
          </a:bodyPr>
          <a:lstStyle/>
          <a:p>
            <a:pPr>
              <a:lnSpc>
                <a:spcPct val="150000"/>
              </a:lnSpc>
            </a:pPr>
            <a:r>
              <a:rPr lang="pl-PL" sz="2400" b="1" dirty="0"/>
              <a:t>Wytwornica pianowa składa się z rury stalowej z dwoma uchwytami do której przymocowany jest zawór kulowy z manometrem. Na wlocie wytwornicy umieszczono dwa sita o różnej wielkości oczek. Do podłączenia wytwornicy z wężem zastosowano nasadę wielkości 52 lub 75. Otwarcie wytwornicy następuje przez przesunięcie dźwigni zaworu kulowego do siebie. </a:t>
            </a:r>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3" name="Obraz 2"/>
          <p:cNvPicPr>
            <a:picLocks noChangeAspect="1"/>
          </p:cNvPicPr>
          <p:nvPr/>
        </p:nvPicPr>
        <p:blipFill>
          <a:blip r:embed="rId4"/>
          <a:stretch>
            <a:fillRect/>
          </a:stretch>
        </p:blipFill>
        <p:spPr>
          <a:xfrm>
            <a:off x="3802289" y="4779210"/>
            <a:ext cx="4401911" cy="2078790"/>
          </a:xfrm>
          <a:prstGeom prst="rect">
            <a:avLst/>
          </a:prstGeom>
        </p:spPr>
      </p:pic>
    </p:spTree>
    <p:extLst>
      <p:ext uri="{BB962C8B-B14F-4D97-AF65-F5344CB8AC3E}">
        <p14:creationId xmlns:p14="http://schemas.microsoft.com/office/powerpoint/2010/main" val="2884356521"/>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722971" y="5469683"/>
            <a:ext cx="7128792" cy="874712"/>
          </a:xfrm>
          <a:prstGeom prst="rect">
            <a:avLst/>
          </a:prstGeom>
          <a:noFill/>
          <a:ln>
            <a:noFill/>
          </a:ln>
        </p:spPr>
        <p:txBody>
          <a:bodyPr lIns="91425" tIns="45700" rIns="45700" bIns="45700" anchor="ctr" anchorCtr="0">
            <a:noAutofit/>
          </a:bodyPr>
          <a:lstStyle/>
          <a:p>
            <a:pPr lvl="0">
              <a:buSzPct val="25000"/>
            </a:pPr>
            <a:r>
              <a:rPr lang="pl-PL" sz="2800" dirty="0"/>
              <a:t>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3845488"/>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Podział węży tłocznych w ze względu na przeznaczenie:</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do autopomp i motopomp – oznaczone literą W także z dodatkiem średnicy (wielkości łącznika w mm)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np. ,,W-52”, ,,W-75”.</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do hydrantów – oznaczone literą H także z dodatkiem średnicy (wielkości łącznika w mm) ,,H25”, ,,H52”.</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a:t>Rodzaje węży ssawnych i tłocznych</a:t>
            </a:r>
            <a:endParaRPr lang="pl-PL" sz="2800" dirty="0"/>
          </a:p>
        </p:txBody>
      </p:sp>
    </p:spTree>
    <p:extLst>
      <p:ext uri="{BB962C8B-B14F-4D97-AF65-F5344CB8AC3E}">
        <p14:creationId xmlns:p14="http://schemas.microsoft.com/office/powerpoint/2010/main" val="541622254"/>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4524315"/>
          </a:xfrm>
          <a:prstGeom prst="rect">
            <a:avLst/>
          </a:prstGeom>
        </p:spPr>
        <p:txBody>
          <a:bodyPr wrap="square">
            <a:spAutoFit/>
          </a:bodyPr>
          <a:lstStyle/>
          <a:p>
            <a:pPr>
              <a:lnSpc>
                <a:spcPct val="150000"/>
              </a:lnSpc>
            </a:pPr>
            <a:r>
              <a:rPr lang="pl-PL" sz="2400" b="1" dirty="0"/>
              <a:t>Wytwornice pianowe przeznaczone są do wytwarzania i podawania piany średniej na zakończeniu linii wężowych stosowanych w samochodach ratowniczo-gaśniczych i motopompach.</a:t>
            </a:r>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4" name="Obraz 3"/>
          <p:cNvPicPr>
            <a:picLocks noChangeAspect="1"/>
          </p:cNvPicPr>
          <p:nvPr/>
        </p:nvPicPr>
        <p:blipFill>
          <a:blip r:embed="rId4"/>
          <a:stretch>
            <a:fillRect/>
          </a:stretch>
        </p:blipFill>
        <p:spPr>
          <a:xfrm>
            <a:off x="2743201" y="3298935"/>
            <a:ext cx="4540468" cy="3405351"/>
          </a:xfrm>
          <a:prstGeom prst="rect">
            <a:avLst/>
          </a:prstGeom>
        </p:spPr>
      </p:pic>
    </p:spTree>
    <p:extLst>
      <p:ext uri="{BB962C8B-B14F-4D97-AF65-F5344CB8AC3E}">
        <p14:creationId xmlns:p14="http://schemas.microsoft.com/office/powerpoint/2010/main" val="2691913989"/>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6740307"/>
          </a:xfrm>
          <a:prstGeom prst="rect">
            <a:avLst/>
          </a:prstGeom>
        </p:spPr>
        <p:txBody>
          <a:bodyPr wrap="square">
            <a:spAutoFit/>
          </a:bodyPr>
          <a:lstStyle/>
          <a:p>
            <a:pPr>
              <a:lnSpc>
                <a:spcPct val="150000"/>
              </a:lnSpc>
            </a:pPr>
            <a:r>
              <a:rPr lang="pl-PL" sz="2400" b="1" dirty="0"/>
              <a:t>W zależności od wydatku wytwornice dzielimy na WP2 o wydajności  wodnej 200 dm</a:t>
            </a:r>
            <a:r>
              <a:rPr lang="pl-PL" sz="2400" b="1" dirty="0">
                <a:latin typeface="Calibri" panose="020F0502020204030204" pitchFamily="34" charset="0"/>
              </a:rPr>
              <a:t>³</a:t>
            </a:r>
            <a:r>
              <a:rPr lang="pl-PL" sz="2400" b="1" dirty="0"/>
              <a:t>/min i WP4 o wydajności 400 dm</a:t>
            </a:r>
            <a:r>
              <a:rPr lang="pl-PL" sz="2400" b="1" dirty="0">
                <a:latin typeface="Calibri" panose="020F0502020204030204" pitchFamily="34" charset="0"/>
              </a:rPr>
              <a:t>³</a:t>
            </a:r>
            <a:r>
              <a:rPr lang="pl-PL" sz="2400" b="1" dirty="0"/>
              <a:t>/min. W zależności od liczby spienienia dzielimy na 75 i 150 dostępne kombinacje to WP2-75, WP2-150, WP4-75</a:t>
            </a:r>
          </a:p>
          <a:p>
            <a:pPr>
              <a:lnSpc>
                <a:spcPct val="150000"/>
              </a:lnSpc>
            </a:pPr>
            <a:endParaRPr lang="pl-PL" sz="2400" b="1" dirty="0"/>
          </a:p>
          <a:p>
            <a:pPr>
              <a:lnSpc>
                <a:spcPct val="150000"/>
              </a:lnSpc>
            </a:pPr>
            <a:r>
              <a:rPr lang="pl-PL" sz="2400" b="1" dirty="0"/>
              <a:t>Przykład: WP2-75 oznacza że wytwornica ma wydajność 200 l/min roztworu wodnego środka pianotwórczego i wytwarza pianę o liczbie spienienia 75 co daje (200x75) 15 000 litrów piany na minutę (15m</a:t>
            </a:r>
            <a:r>
              <a:rPr lang="pl-PL" sz="2400" b="1" dirty="0">
                <a:latin typeface="Calibri" panose="020F0502020204030204" pitchFamily="34" charset="0"/>
              </a:rPr>
              <a:t>³/min)</a:t>
            </a: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spTree>
    <p:extLst>
      <p:ext uri="{BB962C8B-B14F-4D97-AF65-F5344CB8AC3E}">
        <p14:creationId xmlns:p14="http://schemas.microsoft.com/office/powerpoint/2010/main" val="850463161"/>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4755148"/>
          </a:xfrm>
          <a:prstGeom prst="rect">
            <a:avLst/>
          </a:prstGeom>
        </p:spPr>
        <p:txBody>
          <a:bodyPr wrap="square">
            <a:spAutoFit/>
          </a:bodyPr>
          <a:lstStyle/>
          <a:p>
            <a:pPr>
              <a:lnSpc>
                <a:spcPct val="150000"/>
              </a:lnSpc>
            </a:pPr>
            <a:r>
              <a:rPr lang="pl-PL" sz="2400" b="1" dirty="0"/>
              <a:t>Działka dzielimy na:</a:t>
            </a:r>
          </a:p>
          <a:p>
            <a:pPr marL="342900" indent="-342900">
              <a:lnSpc>
                <a:spcPct val="150000"/>
              </a:lnSpc>
              <a:buFont typeface="Arial" panose="020B0604020202020204" pitchFamily="34" charset="0"/>
              <a:buChar char="•"/>
            </a:pPr>
            <a:r>
              <a:rPr lang="pl-PL" sz="2400" b="1" dirty="0"/>
              <a:t> przenośne</a:t>
            </a:r>
          </a:p>
          <a:p>
            <a:pPr marL="342900" indent="-342900">
              <a:lnSpc>
                <a:spcPct val="150000"/>
              </a:lnSpc>
              <a:buFont typeface="Arial" panose="020B0604020202020204" pitchFamily="34" charset="0"/>
              <a:buChar char="•"/>
            </a:pPr>
            <a:r>
              <a:rPr lang="pl-PL" sz="2400" b="1" dirty="0"/>
              <a:t> przewoźne</a:t>
            </a:r>
          </a:p>
          <a:p>
            <a:pPr marL="342900" indent="-342900">
              <a:lnSpc>
                <a:spcPct val="150000"/>
              </a:lnSpc>
              <a:buFont typeface="Arial" panose="020B0604020202020204" pitchFamily="34" charset="0"/>
              <a:buChar char="•"/>
            </a:pPr>
            <a:r>
              <a:rPr lang="pl-PL" sz="2400" b="1" dirty="0"/>
              <a:t> stałej zabudowy</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4" name="Obraz 3"/>
          <p:cNvPicPr>
            <a:picLocks noChangeAspect="1"/>
          </p:cNvPicPr>
          <p:nvPr/>
        </p:nvPicPr>
        <p:blipFill>
          <a:blip r:embed="rId4"/>
          <a:stretch>
            <a:fillRect/>
          </a:stretch>
        </p:blipFill>
        <p:spPr>
          <a:xfrm>
            <a:off x="5332766" y="1789237"/>
            <a:ext cx="3127666" cy="2347001"/>
          </a:xfrm>
          <a:prstGeom prst="rect">
            <a:avLst/>
          </a:prstGeom>
        </p:spPr>
      </p:pic>
      <p:pic>
        <p:nvPicPr>
          <p:cNvPr id="5" name="Obraz 4"/>
          <p:cNvPicPr>
            <a:picLocks noChangeAspect="1"/>
          </p:cNvPicPr>
          <p:nvPr/>
        </p:nvPicPr>
        <p:blipFill>
          <a:blip r:embed="rId5"/>
          <a:stretch>
            <a:fillRect/>
          </a:stretch>
        </p:blipFill>
        <p:spPr>
          <a:xfrm>
            <a:off x="282438" y="3819590"/>
            <a:ext cx="3634871" cy="2738270"/>
          </a:xfrm>
          <a:prstGeom prst="rect">
            <a:avLst/>
          </a:prstGeom>
        </p:spPr>
      </p:pic>
      <p:pic>
        <p:nvPicPr>
          <p:cNvPr id="3" name="Obraz 2"/>
          <p:cNvPicPr>
            <a:picLocks noChangeAspect="1"/>
          </p:cNvPicPr>
          <p:nvPr/>
        </p:nvPicPr>
        <p:blipFill>
          <a:blip r:embed="rId6"/>
          <a:stretch>
            <a:fillRect/>
          </a:stretch>
        </p:blipFill>
        <p:spPr>
          <a:xfrm>
            <a:off x="4312938" y="4513407"/>
            <a:ext cx="4246590" cy="2030978"/>
          </a:xfrm>
          <a:prstGeom prst="rect">
            <a:avLst/>
          </a:prstGeom>
        </p:spPr>
      </p:pic>
    </p:spTree>
    <p:extLst>
      <p:ext uri="{BB962C8B-B14F-4D97-AF65-F5344CB8AC3E}">
        <p14:creationId xmlns:p14="http://schemas.microsoft.com/office/powerpoint/2010/main" val="3564304241"/>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5863144"/>
          </a:xfrm>
          <a:prstGeom prst="rect">
            <a:avLst/>
          </a:prstGeom>
        </p:spPr>
        <p:txBody>
          <a:bodyPr wrap="square">
            <a:spAutoFit/>
          </a:bodyPr>
          <a:lstStyle/>
          <a:p>
            <a:pPr>
              <a:lnSpc>
                <a:spcPct val="150000"/>
              </a:lnSpc>
            </a:pPr>
            <a:r>
              <a:rPr lang="pl-PL" sz="2400" b="1" dirty="0"/>
              <a:t>Służą do wytwarzania i podawania prądów wody i piany o dużej wydajności i umożliwiają podawane ich na dalsze odległości</a:t>
            </a:r>
          </a:p>
          <a:p>
            <a:pPr>
              <a:lnSpc>
                <a:spcPct val="150000"/>
              </a:lnSpc>
            </a:pPr>
            <a:endParaRPr lang="pl-PL" sz="1000" b="1" dirty="0"/>
          </a:p>
          <a:p>
            <a:pPr>
              <a:lnSpc>
                <a:spcPct val="150000"/>
              </a:lnSpc>
            </a:pPr>
            <a:r>
              <a:rPr lang="pl-PL" sz="2400" b="1" dirty="0"/>
              <a:t>Działko wodno-pianowe w swej budowie posiada: korpus, prądownicę, blokadę prądownicy, kierownice, blokadę obrotu działka w płaszczyźnie pionowej i poziomej oraz ciśnieniomierz. Do podawania roztworu środka pianotwórczego montuje się prądownicę lub dyszę z rurą pianową.</a:t>
            </a:r>
          </a:p>
          <a:p>
            <a:pPr>
              <a:lnSpc>
                <a:spcPct val="150000"/>
              </a:lnSpc>
            </a:pPr>
            <a:endParaRPr lang="pl-PL" sz="2400" b="1" dirty="0"/>
          </a:p>
        </p:txBody>
      </p:sp>
    </p:spTree>
    <p:extLst>
      <p:ext uri="{BB962C8B-B14F-4D97-AF65-F5344CB8AC3E}">
        <p14:creationId xmlns:p14="http://schemas.microsoft.com/office/powerpoint/2010/main" val="2186507269"/>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6417141"/>
          </a:xfrm>
          <a:prstGeom prst="rect">
            <a:avLst/>
          </a:prstGeom>
        </p:spPr>
        <p:txBody>
          <a:bodyPr wrap="square">
            <a:spAutoFit/>
          </a:bodyPr>
          <a:lstStyle/>
          <a:p>
            <a:pPr>
              <a:lnSpc>
                <a:spcPct val="150000"/>
              </a:lnSpc>
            </a:pPr>
            <a:r>
              <a:rPr lang="pl-PL" sz="2400" b="1" dirty="0"/>
              <a:t>Wyróżniamy wielkości działek:</a:t>
            </a:r>
          </a:p>
          <a:p>
            <a:pPr>
              <a:lnSpc>
                <a:spcPct val="150000"/>
              </a:lnSpc>
            </a:pPr>
            <a:r>
              <a:rPr lang="pl-PL" sz="2400" b="1" dirty="0"/>
              <a:t>DWP 16 o wydajności wody lub roztworu wodnego pianotwórczego środka gaśniczego1600 l/min, </a:t>
            </a:r>
          </a:p>
          <a:p>
            <a:pPr>
              <a:lnSpc>
                <a:spcPct val="150000"/>
              </a:lnSpc>
            </a:pPr>
            <a:r>
              <a:rPr lang="pl-PL" sz="2400" b="1" dirty="0"/>
              <a:t>DWP 24 o wydajności 2400 l/min,</a:t>
            </a:r>
          </a:p>
          <a:p>
            <a:pPr>
              <a:lnSpc>
                <a:spcPct val="150000"/>
              </a:lnSpc>
            </a:pPr>
            <a:r>
              <a:rPr lang="pl-PL" sz="2400" b="1" dirty="0"/>
              <a:t>DWP 32 o wydajności 3200 l/min,</a:t>
            </a:r>
          </a:p>
          <a:p>
            <a:pPr>
              <a:lnSpc>
                <a:spcPct val="150000"/>
              </a:lnSpc>
            </a:pPr>
            <a:r>
              <a:rPr lang="pl-PL" sz="2400" b="1" dirty="0"/>
              <a:t>DWP 8/16/32 S i P w wersjach S (stacjonarnej) i P (przenośnej).</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spTree>
    <p:extLst>
      <p:ext uri="{BB962C8B-B14F-4D97-AF65-F5344CB8AC3E}">
        <p14:creationId xmlns:p14="http://schemas.microsoft.com/office/powerpoint/2010/main" val="4034302186"/>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04146"/>
            <a:ext cx="8978900" cy="2793842"/>
          </a:xfrm>
          <a:prstGeom prst="rect">
            <a:avLst/>
          </a:prstGeom>
        </p:spPr>
        <p:txBody>
          <a:bodyPr wrap="square">
            <a:spAutoFit/>
          </a:bodyPr>
          <a:lstStyle/>
          <a:p>
            <a:pPr>
              <a:lnSpc>
                <a:spcPct val="150000"/>
              </a:lnSpc>
            </a:pPr>
            <a:r>
              <a:rPr lang="pl-PL" sz="2400" b="1" dirty="0"/>
              <a:t>Zbudowany jest z korpusu, nasad wlotowej i wylotowej, nasady ssawnej wielkości 25,  korpusu oraz zaworu dozującego z pokrętłem. Na korpusie umieszczona jest strzałka wskazująca kierunek przepływu roztworu wodnego środka pianotwórczego.</a:t>
            </a:r>
          </a:p>
        </p:txBody>
      </p:sp>
      <p:pic>
        <p:nvPicPr>
          <p:cNvPr id="3" name="Obraz 2"/>
          <p:cNvPicPr>
            <a:picLocks noChangeAspect="1"/>
          </p:cNvPicPr>
          <p:nvPr/>
        </p:nvPicPr>
        <p:blipFill>
          <a:blip r:embed="rId4"/>
          <a:stretch>
            <a:fillRect/>
          </a:stretch>
        </p:blipFill>
        <p:spPr>
          <a:xfrm>
            <a:off x="2353897" y="4446441"/>
            <a:ext cx="4029805" cy="1902117"/>
          </a:xfrm>
          <a:prstGeom prst="rect">
            <a:avLst/>
          </a:prstGeom>
        </p:spPr>
      </p:pic>
    </p:spTree>
    <p:extLst>
      <p:ext uri="{BB962C8B-B14F-4D97-AF65-F5344CB8AC3E}">
        <p14:creationId xmlns:p14="http://schemas.microsoft.com/office/powerpoint/2010/main" val="214327317"/>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83127" y="1784700"/>
            <a:ext cx="8978900" cy="3416320"/>
          </a:xfrm>
          <a:prstGeom prst="rect">
            <a:avLst/>
          </a:prstGeom>
        </p:spPr>
        <p:txBody>
          <a:bodyPr wrap="square">
            <a:spAutoFit/>
          </a:bodyPr>
          <a:lstStyle/>
          <a:p>
            <a:pPr>
              <a:lnSpc>
                <a:spcPct val="150000"/>
              </a:lnSpc>
            </a:pPr>
            <a:r>
              <a:rPr lang="pl-PL" sz="2400" b="1" dirty="0"/>
              <a:t>Służą do zasysania pianotwórczego środka gaśniczego do wody płynącej w układzie linii wężowej,</a:t>
            </a:r>
          </a:p>
          <a:p>
            <a:pPr>
              <a:lnSpc>
                <a:spcPct val="150000"/>
              </a:lnSpc>
            </a:pPr>
            <a:r>
              <a:rPr lang="pl-PL" sz="2400" b="1" dirty="0"/>
              <a:t>W zależności od wartości znamionowej przepływu  wodnego roztworu  środka pianotwórczego, wynoszącej 200 l/min, 400 l/min, 800 l/min, rozróżniamy trzy wielkości </a:t>
            </a:r>
            <a:r>
              <a:rPr lang="pl-PL" sz="2400" b="1" dirty="0" err="1"/>
              <a:t>zasysaczy</a:t>
            </a:r>
            <a:r>
              <a:rPr lang="pl-PL" sz="2400" b="1" dirty="0"/>
              <a:t>:</a:t>
            </a:r>
          </a:p>
          <a:p>
            <a:pPr algn="just">
              <a:lnSpc>
                <a:spcPct val="150000"/>
              </a:lnSpc>
            </a:pPr>
            <a:r>
              <a:rPr lang="pl-PL" sz="2400" b="1" dirty="0"/>
              <a:t> Z2, Z4, Z8.</a:t>
            </a:r>
          </a:p>
        </p:txBody>
      </p:sp>
    </p:spTree>
    <p:extLst>
      <p:ext uri="{BB962C8B-B14F-4D97-AF65-F5344CB8AC3E}">
        <p14:creationId xmlns:p14="http://schemas.microsoft.com/office/powerpoint/2010/main" val="617983707"/>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stretch>
            <a:fillRect/>
          </a:stretch>
        </p:blipFill>
        <p:spPr>
          <a:xfrm>
            <a:off x="1593383" y="1592794"/>
            <a:ext cx="5744078" cy="4359486"/>
          </a:xfrm>
          <a:prstGeom prst="rect">
            <a:avLst/>
          </a:prstGeom>
        </p:spPr>
      </p:pic>
      <p:sp>
        <p:nvSpPr>
          <p:cNvPr id="2" name="Prostokąt 1"/>
          <p:cNvSpPr/>
          <p:nvPr/>
        </p:nvSpPr>
        <p:spPr>
          <a:xfrm>
            <a:off x="943631" y="6220276"/>
            <a:ext cx="7516801" cy="400110"/>
          </a:xfrm>
          <a:prstGeom prst="rect">
            <a:avLst/>
          </a:prstGeom>
        </p:spPr>
        <p:txBody>
          <a:bodyPr wrap="none">
            <a:spAutoFit/>
          </a:bodyPr>
          <a:lstStyle/>
          <a:p>
            <a:r>
              <a:rPr lang="pl-PL" sz="2000" b="1" dirty="0" err="1"/>
              <a:t>Zasysacz</a:t>
            </a:r>
            <a:r>
              <a:rPr lang="pl-PL" sz="2000" b="1" dirty="0"/>
              <a:t> liniowy wraz z beczką ze środkiem pianotwórczym</a:t>
            </a:r>
          </a:p>
        </p:txBody>
      </p:sp>
    </p:spTree>
    <p:extLst>
      <p:ext uri="{BB962C8B-B14F-4D97-AF65-F5344CB8AC3E}">
        <p14:creationId xmlns:p14="http://schemas.microsoft.com/office/powerpoint/2010/main" val="2362173326"/>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80" name="Shape 18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78</a:t>
            </a:fld>
            <a:endParaRPr lang="pl-PL" sz="1400">
              <a:solidFill>
                <a:schemeClr val="lt1"/>
              </a:solidFill>
              <a:latin typeface="Calibri"/>
              <a:ea typeface="Calibri"/>
              <a:cs typeface="Calibri"/>
              <a:sym typeface="Calibri"/>
            </a:endParaRPr>
          </a:p>
        </p:txBody>
      </p:sp>
      <p:sp>
        <p:nvSpPr>
          <p:cNvPr id="181" name="Shape 181"/>
          <p:cNvSpPr txBox="1">
            <a:spLocks noGrp="1"/>
          </p:cNvSpPr>
          <p:nvPr>
            <p:ph type="body" idx="2"/>
          </p:nvPr>
        </p:nvSpPr>
        <p:spPr>
          <a:xfrm>
            <a:off x="126124" y="1832844"/>
            <a:ext cx="8902377" cy="3476748"/>
          </a:xfrm>
          <a:prstGeom prst="rect">
            <a:avLst/>
          </a:prstGeom>
          <a:noFill/>
          <a:ln>
            <a:noFill/>
          </a:ln>
        </p:spPr>
        <p:txBody>
          <a:bodyPr lIns="54850" tIns="91425" rIns="91425" bIns="45700" anchor="t" anchorCtr="0">
            <a:noAutofit/>
          </a:bodyPr>
          <a:lstStyle/>
          <a:p>
            <a:pPr marL="438912" marR="0" lvl="0" indent="-324612" algn="l" rtl="0">
              <a:spcBef>
                <a:spcPts val="0"/>
              </a:spcBef>
              <a:spcAft>
                <a:spcPts val="0"/>
              </a:spcAft>
              <a:buClr>
                <a:schemeClr val="accent1"/>
              </a:buClr>
              <a:buSzPct val="80000"/>
              <a:buFont typeface="Noto Sans Symbols"/>
              <a:buChar char="◼"/>
            </a:pPr>
            <a:r>
              <a:rPr lang="pl-PL" sz="3200" b="0" i="0" u="none" strike="noStrike" cap="none" dirty="0">
                <a:solidFill>
                  <a:schemeClr val="dk1"/>
                </a:solidFill>
                <a:latin typeface="Arial"/>
                <a:ea typeface="Arial"/>
                <a:cs typeface="Arial"/>
                <a:sym typeface="Arial"/>
              </a:rPr>
              <a:t>„</a:t>
            </a:r>
            <a:r>
              <a:rPr lang="pl-PL" sz="2400" b="0" i="0" u="none" strike="noStrike" cap="none" dirty="0">
                <a:solidFill>
                  <a:schemeClr val="dk1"/>
                </a:solidFill>
                <a:latin typeface="Arial"/>
                <a:ea typeface="Arial"/>
                <a:cs typeface="Arial"/>
                <a:sym typeface="Arial"/>
              </a:rPr>
              <a:t>Techniki operowania prądami gaśniczymi” Szymon Kokot-Góra</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„O pożarach wewnętrznych po nowemu” Szymon Kokot-Góra</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„Sprzęt gaśniczy” Dariusz Gil</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„Sprzęt i armatura wodna” Dariusz Gil</a:t>
            </a:r>
          </a:p>
          <a:p>
            <a:pPr lvl="0" indent="-324612"/>
            <a:r>
              <a:rPr lang="pl-PL" sz="2400" dirty="0">
                <a:latin typeface="Arial"/>
                <a:ea typeface="Arial"/>
                <a:cs typeface="Arial"/>
                <a:sym typeface="Arial"/>
              </a:rPr>
              <a:t>„Technologia działań ratowniczo-gaśniczych”. Zespół autorów SGSP </a:t>
            </a:r>
          </a:p>
          <a:p>
            <a:pPr lvl="0" indent="-324612"/>
            <a:r>
              <a:rPr lang="pl-PL" sz="2400" dirty="0">
                <a:latin typeface="Arial"/>
                <a:ea typeface="Arial"/>
                <a:cs typeface="Arial"/>
                <a:sym typeface="Arial"/>
              </a:rPr>
              <a:t>„Szkolenie Strażaków Ratowników cz. I” Zbiór autorów CNBOP</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200" b="0" i="0" u="none" strike="noStrike" cap="none" dirty="0">
              <a:solidFill>
                <a:schemeClr val="dk1"/>
              </a:solidFill>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sz="3200" b="0" i="0" u="none" strike="noStrike" cap="none" dirty="0">
              <a:solidFill>
                <a:schemeClr val="dk1"/>
              </a:solidFill>
              <a:latin typeface="Calibri"/>
              <a:ea typeface="Calibri"/>
              <a:cs typeface="Calibri"/>
              <a:sym typeface="Calibri"/>
            </a:endParaRPr>
          </a:p>
        </p:txBody>
      </p:sp>
      <p:sp>
        <p:nvSpPr>
          <p:cNvPr id="182" name="Shape 182"/>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3" name="Shape 183"/>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84" name="Shape 184"/>
          <p:cNvPicPr preferRelativeResize="0"/>
          <p:nvPr/>
        </p:nvPicPr>
        <p:blipFill rotWithShape="1">
          <a:blip r:embed="rId3">
            <a:alphaModFix/>
          </a:blip>
          <a:srcRect/>
          <a:stretch/>
        </p:blipFill>
        <p:spPr>
          <a:xfrm>
            <a:off x="282438" y="254968"/>
            <a:ext cx="822215" cy="935708"/>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79</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2" y="1374774"/>
            <a:ext cx="8921000" cy="5483226"/>
          </a:xfrm>
          <a:prstGeom prst="rect">
            <a:avLst/>
          </a:prstGeom>
          <a:noFill/>
          <a:ln>
            <a:noFill/>
          </a:ln>
        </p:spPr>
        <p:txBody>
          <a:bodyPr lIns="54850" tIns="91425" rIns="91425" bIns="45700" anchor="t" anchorCtr="0">
            <a:noAutofit/>
          </a:bodyPr>
          <a:lstStyle/>
          <a:p>
            <a:pPr lvl="0" indent="-324612"/>
            <a:r>
              <a:rPr lang="pl-PL" sz="2300" b="0" i="0" u="none" strike="noStrike" cap="none" dirty="0">
                <a:solidFill>
                  <a:schemeClr val="dk1"/>
                </a:solidFill>
                <a:latin typeface="Arial"/>
                <a:ea typeface="Arial"/>
                <a:cs typeface="Arial"/>
                <a:sym typeface="Arial"/>
              </a:rPr>
              <a:t>Zdjęcie 1: Pobrano z </a:t>
            </a:r>
            <a:r>
              <a:rPr lang="pl-PL" sz="2300" dirty="0">
                <a:latin typeface="Arial"/>
                <a:ea typeface="Arial"/>
                <a:cs typeface="Arial"/>
                <a:sym typeface="Arial"/>
                <a:hlinkClick r:id="rId3"/>
              </a:rPr>
              <a:t>www.fire-system.pl</a:t>
            </a:r>
            <a:endParaRPr lang="pl-PL" sz="2300" dirty="0">
              <a:latin typeface="Arial"/>
              <a:ea typeface="Arial"/>
              <a:cs typeface="Arial"/>
              <a:sym typeface="Arial"/>
            </a:endParaRPr>
          </a:p>
          <a:p>
            <a:pPr lvl="0" indent="-324612"/>
            <a:r>
              <a:rPr lang="pl-PL" sz="2300" dirty="0">
                <a:latin typeface="Arial"/>
                <a:ea typeface="Arial"/>
                <a:cs typeface="Arial"/>
                <a:sym typeface="Arial"/>
              </a:rPr>
              <a:t>Zdjęcie 2: Pobrano z </a:t>
            </a:r>
            <a:r>
              <a:rPr lang="pl-PL" sz="2300" dirty="0">
                <a:latin typeface="Arial"/>
                <a:ea typeface="Arial"/>
                <a:cs typeface="Arial"/>
                <a:sym typeface="Arial"/>
                <a:hlinkClick r:id="rId4"/>
              </a:rPr>
              <a:t>www.portel.pl</a:t>
            </a:r>
            <a:endParaRPr lang="pl-PL" sz="2300" dirty="0">
              <a:latin typeface="Arial"/>
              <a:ea typeface="Arial"/>
              <a:cs typeface="Arial"/>
              <a:sym typeface="Arial"/>
            </a:endParaRPr>
          </a:p>
          <a:p>
            <a:pPr lvl="0" indent="-324612"/>
            <a:r>
              <a:rPr lang="pl-PL" sz="2300" b="0" i="0" u="none" strike="noStrike" cap="none" dirty="0">
                <a:solidFill>
                  <a:schemeClr val="dk1"/>
                </a:solidFill>
                <a:latin typeface="Arial"/>
                <a:ea typeface="Arial"/>
                <a:cs typeface="Arial"/>
                <a:sym typeface="Arial"/>
              </a:rPr>
              <a:t>Zdjęcie 3</a:t>
            </a:r>
            <a:r>
              <a:rPr lang="pl-PL" sz="2300" dirty="0">
                <a:latin typeface="Arial"/>
                <a:ea typeface="Arial"/>
                <a:cs typeface="Arial"/>
                <a:sym typeface="Arial"/>
              </a:rPr>
              <a:t>: Pobrano z www.supron.pl</a:t>
            </a:r>
          </a:p>
          <a:p>
            <a:pPr lvl="0" indent="-324612"/>
            <a:r>
              <a:rPr lang="pl-PL" sz="2300" dirty="0">
                <a:latin typeface="Arial"/>
                <a:ea typeface="Arial"/>
                <a:cs typeface="Arial"/>
                <a:sym typeface="Arial"/>
              </a:rPr>
              <a:t>Zdjęcie 4: Pobrano z www.strefa998.pl</a:t>
            </a:r>
          </a:p>
          <a:p>
            <a:pPr lvl="0" indent="-324612"/>
            <a:r>
              <a:rPr lang="pl-PL" sz="2300" dirty="0">
                <a:latin typeface="Arial"/>
                <a:ea typeface="Arial"/>
                <a:cs typeface="Arial"/>
                <a:sym typeface="Arial"/>
              </a:rPr>
              <a:t>Zdjęcie 5: Pobrano z www.nopex.com.pl</a:t>
            </a:r>
          </a:p>
          <a:p>
            <a:pPr lvl="0" indent="-324612"/>
            <a:r>
              <a:rPr lang="pl-PL" sz="2300" dirty="0">
                <a:latin typeface="Arial"/>
                <a:ea typeface="Arial"/>
                <a:cs typeface="Arial"/>
                <a:sym typeface="Arial"/>
              </a:rPr>
              <a:t>Zdjęcie 6: Pobrano z www.strefa998.pl</a:t>
            </a:r>
          </a:p>
          <a:p>
            <a:pPr lvl="0" indent="-324612"/>
            <a:r>
              <a:rPr lang="pl-PL" sz="2300" dirty="0">
                <a:latin typeface="Arial"/>
                <a:ea typeface="Arial"/>
                <a:cs typeface="Arial"/>
                <a:sym typeface="Arial"/>
              </a:rPr>
              <a:t>Zdjęcie 7: Pobrano z www.strefa998.pl</a:t>
            </a:r>
          </a:p>
          <a:p>
            <a:pPr lvl="0" indent="-324612"/>
            <a:r>
              <a:rPr lang="pl-PL" sz="2300" dirty="0">
                <a:latin typeface="Arial"/>
                <a:ea typeface="Arial"/>
                <a:cs typeface="Arial"/>
                <a:sym typeface="Arial"/>
              </a:rPr>
              <a:t>Zdjęcie 8: Pobrano z www.strefa998.pl</a:t>
            </a:r>
          </a:p>
          <a:p>
            <a:pPr lvl="0" indent="-324612"/>
            <a:r>
              <a:rPr lang="pl-PL" sz="2300" dirty="0">
                <a:latin typeface="Arial"/>
                <a:ea typeface="Arial"/>
                <a:cs typeface="Arial"/>
                <a:sym typeface="Arial"/>
              </a:rPr>
              <a:t>Zdjęcie 9: Pobrano z </a:t>
            </a:r>
            <a:r>
              <a:rPr lang="pl-PL" sz="2300" dirty="0">
                <a:latin typeface="Arial"/>
                <a:ea typeface="Arial"/>
                <a:cs typeface="Arial"/>
                <a:sym typeface="Arial"/>
                <a:hlinkClick r:id="rId5"/>
              </a:rPr>
              <a:t>www.strefa998.pl</a:t>
            </a:r>
            <a:endParaRPr lang="pl-PL" sz="2300" dirty="0">
              <a:latin typeface="Arial"/>
              <a:ea typeface="Arial"/>
              <a:cs typeface="Arial"/>
              <a:sym typeface="Arial"/>
            </a:endParaRPr>
          </a:p>
          <a:p>
            <a:pPr lvl="0" indent="-324612"/>
            <a:r>
              <a:rPr lang="pl-PL" sz="2300" dirty="0">
                <a:latin typeface="Arial"/>
                <a:ea typeface="Arial"/>
                <a:cs typeface="Arial"/>
                <a:sym typeface="Arial"/>
              </a:rPr>
              <a:t>Zdjęcie 10: Dariusz Gil – Sprzęt i armatura wodna</a:t>
            </a:r>
          </a:p>
          <a:p>
            <a:pPr lvl="0" indent="-324612"/>
            <a:r>
              <a:rPr lang="pl-PL" sz="2300" dirty="0">
                <a:latin typeface="Arial"/>
                <a:ea typeface="Arial"/>
                <a:cs typeface="Arial"/>
                <a:sym typeface="Arial"/>
              </a:rPr>
              <a:t>Zdjęcie 11: Pobrano z www.sklep.sorbex.pl</a:t>
            </a:r>
          </a:p>
          <a:p>
            <a:pPr lvl="0" indent="-324612"/>
            <a:r>
              <a:rPr lang="pl-PL" sz="2300" dirty="0">
                <a:latin typeface="Arial"/>
                <a:ea typeface="Arial"/>
                <a:cs typeface="Arial"/>
                <a:sym typeface="Arial"/>
              </a:rPr>
              <a:t>Zdjęcie 12: S. Kokot-Góra „O pożarach wewnętrznych po nowemu”</a:t>
            </a:r>
          </a:p>
          <a:p>
            <a:pPr lvl="0" indent="-324612"/>
            <a:r>
              <a:rPr lang="pl-PL" sz="2300" dirty="0">
                <a:latin typeface="Arial"/>
                <a:ea typeface="Arial"/>
                <a:cs typeface="Arial"/>
                <a:sym typeface="Arial"/>
              </a:rPr>
              <a:t>Zdjęcie 13: S. Kokot-Góra „O pożarach wewnętrznych po nowemu” </a:t>
            </a: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95" name="Shape 195"/>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6">
            <a:alphaModFix/>
          </a:blip>
          <a:srcRect/>
          <a:stretch/>
        </p:blipFill>
        <p:spPr>
          <a:xfrm>
            <a:off x="282438" y="254968"/>
            <a:ext cx="822215" cy="935708"/>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Różnica między wężami jest taka, że węże pożarnicze do pomp i autopomp posiadają wyższe parametry wytrzymałościowe od węży hydrantowych.</a:t>
            </a: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54" y="3520224"/>
            <a:ext cx="3327046" cy="2495285"/>
          </a:xfrm>
          <a:prstGeom prst="rec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036" y="3739034"/>
            <a:ext cx="3035300" cy="2276475"/>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057404878"/>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80</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14: Pobrano z </a:t>
            </a:r>
          </a:p>
          <a:p>
            <a:pPr lvl="0" indent="-324612"/>
            <a:r>
              <a:rPr lang="pl-PL" sz="2400" dirty="0">
                <a:latin typeface="Arial"/>
                <a:ea typeface="Arial"/>
                <a:cs typeface="Arial"/>
                <a:sym typeface="Arial"/>
              </a:rPr>
              <a:t>Zdjęcie 15: Pobrano z www.sklepogniowy.pl</a:t>
            </a:r>
          </a:p>
          <a:p>
            <a:pPr lvl="0" indent="-324612"/>
            <a:r>
              <a:rPr lang="pl-PL" sz="2400" b="0" i="0" u="none" strike="noStrike" cap="none" dirty="0">
                <a:solidFill>
                  <a:schemeClr val="dk1"/>
                </a:solidFill>
                <a:latin typeface="Arial"/>
                <a:ea typeface="Arial"/>
                <a:cs typeface="Arial"/>
                <a:sym typeface="Arial"/>
              </a:rPr>
              <a:t>Zdjęcie 16</a:t>
            </a:r>
            <a:r>
              <a:rPr lang="pl-PL" sz="2400" dirty="0">
                <a:latin typeface="Arial"/>
                <a:ea typeface="Arial"/>
                <a:cs typeface="Arial"/>
                <a:sym typeface="Arial"/>
              </a:rPr>
              <a:t>: Pobrano z </a:t>
            </a:r>
            <a:r>
              <a:rPr lang="pl-PL" sz="2400" dirty="0">
                <a:latin typeface="Arial"/>
                <a:ea typeface="Arial"/>
                <a:cs typeface="Arial"/>
                <a:sym typeface="Arial"/>
                <a:hlinkClick r:id="rId3"/>
              </a:rPr>
              <a:t>www.portel.pl</a:t>
            </a:r>
            <a:endParaRPr lang="pl-PL" sz="2400" dirty="0">
              <a:latin typeface="Arial"/>
              <a:ea typeface="Arial"/>
              <a:cs typeface="Arial"/>
              <a:sym typeface="Arial"/>
            </a:endParaRPr>
          </a:p>
          <a:p>
            <a:pPr lvl="0" indent="-324612"/>
            <a:r>
              <a:rPr lang="pl-PL" sz="2400" dirty="0">
                <a:latin typeface="Arial"/>
                <a:ea typeface="Arial"/>
                <a:cs typeface="Arial"/>
                <a:sym typeface="Arial"/>
              </a:rPr>
              <a:t>Zdjęcie 17: Pobrano z www.czerwonesamochody.com</a:t>
            </a:r>
          </a:p>
          <a:p>
            <a:pPr lvl="0" indent="-324612"/>
            <a:r>
              <a:rPr lang="pl-PL" sz="2400" dirty="0">
                <a:latin typeface="Arial"/>
                <a:ea typeface="Arial"/>
                <a:cs typeface="Arial"/>
                <a:sym typeface="Arial"/>
              </a:rPr>
              <a:t>Zdjęcie 18: Pobrano z www.nopex.com.pl</a:t>
            </a:r>
          </a:p>
          <a:p>
            <a:pPr lvl="0" indent="-324612"/>
            <a:r>
              <a:rPr lang="pl-PL" sz="2400" dirty="0">
                <a:latin typeface="Arial"/>
                <a:ea typeface="Arial"/>
                <a:cs typeface="Arial"/>
                <a:sym typeface="Arial"/>
              </a:rPr>
              <a:t>Zdjęcie 19: Szkolenie Strażaków Ratowników cz. I</a:t>
            </a:r>
          </a:p>
          <a:p>
            <a:pPr lvl="0" indent="-324612"/>
            <a:r>
              <a:rPr lang="pl-PL" sz="2400" dirty="0">
                <a:latin typeface="Arial"/>
                <a:ea typeface="Arial"/>
                <a:cs typeface="Arial"/>
                <a:sym typeface="Arial"/>
              </a:rPr>
              <a:t>Zdjęcie 20: Szkolenie Strażaków Ratowników cz. I</a:t>
            </a:r>
          </a:p>
          <a:p>
            <a:pPr lvl="0" indent="-324612"/>
            <a:r>
              <a:rPr lang="pl-PL" sz="2400" dirty="0">
                <a:latin typeface="Arial"/>
                <a:ea typeface="Arial"/>
                <a:cs typeface="Arial"/>
                <a:sym typeface="Arial"/>
              </a:rPr>
              <a:t>Zdjęcie 21: Szkolenie Strażaków Ratowników cz. I</a:t>
            </a:r>
          </a:p>
          <a:p>
            <a:pPr lvl="0" indent="-324612"/>
            <a:r>
              <a:rPr lang="pl-PL" sz="2400" dirty="0">
                <a:latin typeface="Arial"/>
                <a:ea typeface="Arial"/>
                <a:cs typeface="Arial"/>
                <a:sym typeface="Arial"/>
              </a:rPr>
              <a:t>Zdjęcie 22: Szkolenie Strażaków Ratowników cz. I</a:t>
            </a:r>
          </a:p>
          <a:p>
            <a:pPr lvl="0" indent="-324612"/>
            <a:r>
              <a:rPr lang="pl-PL" sz="2400" dirty="0">
                <a:latin typeface="Arial"/>
                <a:ea typeface="Arial"/>
                <a:cs typeface="Arial"/>
                <a:sym typeface="Arial"/>
              </a:rPr>
              <a:t>Zdjęcie 23: Szkolenie Strażaków Ratowników cz. I</a:t>
            </a:r>
          </a:p>
          <a:p>
            <a:pPr lvl="0" indent="-324612"/>
            <a:r>
              <a:rPr lang="pl-PL" sz="2400" dirty="0">
                <a:latin typeface="Arial"/>
                <a:ea typeface="Arial"/>
                <a:cs typeface="Arial"/>
                <a:sym typeface="Arial"/>
              </a:rPr>
              <a:t>Zdjęcie 24: Pobrano z </a:t>
            </a:r>
            <a:r>
              <a:rPr lang="pl-PL" sz="2400" dirty="0" err="1">
                <a:latin typeface="Arial"/>
                <a:ea typeface="Arial"/>
                <a:cs typeface="Arial"/>
                <a:sym typeface="Arial"/>
              </a:rPr>
              <a:t>pyros</a:t>
            </a:r>
            <a:r>
              <a:rPr lang="pl-PL" sz="2400" dirty="0">
                <a:latin typeface="Arial"/>
                <a:ea typeface="Arial"/>
                <a:cs typeface="Arial"/>
                <a:sym typeface="Arial"/>
              </a:rPr>
              <a:t>/</a:t>
            </a:r>
            <a:r>
              <a:rPr lang="pl-PL" sz="2400" dirty="0" err="1">
                <a:latin typeface="Arial"/>
                <a:ea typeface="Arial"/>
                <a:cs typeface="Arial"/>
                <a:sym typeface="Arial"/>
              </a:rPr>
              <a:t>facebook</a:t>
            </a:r>
            <a:endParaRPr lang="pl-PL" sz="2400" dirty="0">
              <a:latin typeface="Arial"/>
              <a:ea typeface="Arial"/>
              <a:cs typeface="Arial"/>
              <a:sym typeface="Arial"/>
            </a:endParaRPr>
          </a:p>
          <a:p>
            <a:pPr lvl="0" indent="-324612"/>
            <a:r>
              <a:rPr lang="pl-PL" sz="2400" dirty="0">
                <a:latin typeface="Arial"/>
                <a:ea typeface="Arial"/>
                <a:cs typeface="Arial"/>
                <a:sym typeface="Arial"/>
              </a:rPr>
              <a:t>Zdjęcie 25: Pobrano z www.supermarketstrazacki.pl</a:t>
            </a:r>
          </a:p>
          <a:p>
            <a:pPr lvl="0" indent="-324612"/>
            <a:r>
              <a:rPr lang="pl-PL" sz="2400" dirty="0">
                <a:latin typeface="Arial"/>
                <a:ea typeface="Arial"/>
                <a:cs typeface="Arial"/>
                <a:sym typeface="Arial"/>
              </a:rPr>
              <a:t>Zdjęcie 26: Szkolenie Strażaków Ratowników cz. 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4">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471347314"/>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81</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27</a:t>
            </a:r>
            <a:r>
              <a:rPr lang="pl-PL" sz="2400" dirty="0">
                <a:latin typeface="Arial"/>
                <a:ea typeface="Arial"/>
                <a:cs typeface="Arial"/>
                <a:sym typeface="Arial"/>
              </a:rPr>
              <a:t>: Szkolenie Strażaków Ratowników cz. I</a:t>
            </a:r>
            <a:r>
              <a:rPr lang="pl-PL" sz="2400" b="0" i="0" u="none" strike="noStrike" cap="none" dirty="0">
                <a:solidFill>
                  <a:schemeClr val="dk1"/>
                </a:solidFill>
                <a:latin typeface="Arial"/>
                <a:ea typeface="Arial"/>
                <a:cs typeface="Arial"/>
                <a:sym typeface="Arial"/>
              </a:rPr>
              <a:t> </a:t>
            </a:r>
          </a:p>
          <a:p>
            <a:pPr lvl="0" indent="-324612"/>
            <a:r>
              <a:rPr lang="pl-PL" sz="2400" dirty="0">
                <a:latin typeface="Arial"/>
                <a:ea typeface="Arial"/>
                <a:cs typeface="Arial"/>
                <a:sym typeface="Arial"/>
              </a:rPr>
              <a:t>Zdjęcie 28: Szkolenie Strażaków Ratowników cz. I</a:t>
            </a:r>
          </a:p>
          <a:p>
            <a:pPr lvl="0" indent="-324612"/>
            <a:r>
              <a:rPr lang="pl-PL" sz="2400" b="0" i="0" u="none" strike="noStrike" cap="none" dirty="0">
                <a:solidFill>
                  <a:schemeClr val="dk1"/>
                </a:solidFill>
                <a:latin typeface="Arial"/>
                <a:ea typeface="Arial"/>
                <a:cs typeface="Arial"/>
                <a:sym typeface="Arial"/>
              </a:rPr>
              <a:t>Zdjęcie 29</a:t>
            </a:r>
            <a:r>
              <a:rPr lang="pl-PL" sz="2400" dirty="0">
                <a:latin typeface="Arial"/>
                <a:ea typeface="Arial"/>
                <a:cs typeface="Arial"/>
                <a:sym typeface="Arial"/>
              </a:rPr>
              <a:t>: Szkolenie Strażaków Ratowników cz. I</a:t>
            </a:r>
          </a:p>
          <a:p>
            <a:pPr lvl="0" indent="-324612"/>
            <a:r>
              <a:rPr lang="pl-PL" sz="2400" dirty="0">
                <a:latin typeface="Arial"/>
                <a:ea typeface="Arial"/>
                <a:cs typeface="Arial"/>
                <a:sym typeface="Arial"/>
              </a:rPr>
              <a:t>Zdjęcie 30: Szkolenie Strażaków Ratowników cz. I</a:t>
            </a:r>
          </a:p>
          <a:p>
            <a:pPr lvl="0" indent="-324612"/>
            <a:r>
              <a:rPr lang="pl-PL" sz="2400" dirty="0">
                <a:latin typeface="Arial"/>
                <a:ea typeface="Arial"/>
                <a:cs typeface="Arial"/>
                <a:sym typeface="Arial"/>
              </a:rPr>
              <a:t>Zdjęcie 31: Szkolenie Strażaków Ratowników cz. I</a:t>
            </a:r>
          </a:p>
          <a:p>
            <a:pPr lvl="0" indent="-324612"/>
            <a:r>
              <a:rPr lang="pl-PL" sz="2400" dirty="0">
                <a:latin typeface="Arial"/>
                <a:ea typeface="Arial"/>
                <a:cs typeface="Arial"/>
                <a:sym typeface="Arial"/>
              </a:rPr>
              <a:t>Zdjęcie 32: Piotr Woliński</a:t>
            </a:r>
          </a:p>
          <a:p>
            <a:pPr lvl="0" indent="-324612"/>
            <a:r>
              <a:rPr lang="pl-PL" sz="2400" dirty="0">
                <a:latin typeface="Arial"/>
                <a:ea typeface="Arial"/>
                <a:cs typeface="Arial"/>
                <a:sym typeface="Arial"/>
              </a:rPr>
              <a:t>Zdjęcie 33: Szkolenie Strażaków Ratowników cz. I</a:t>
            </a:r>
          </a:p>
          <a:p>
            <a:pPr lvl="0" indent="-324612"/>
            <a:r>
              <a:rPr lang="pl-PL" sz="2400" dirty="0">
                <a:latin typeface="Arial"/>
                <a:ea typeface="Arial"/>
                <a:cs typeface="Arial"/>
                <a:sym typeface="Arial"/>
              </a:rPr>
              <a:t>Zdjęcie 34: Szkolenie Strażaków Ratowników cz. I</a:t>
            </a:r>
          </a:p>
          <a:p>
            <a:pPr lvl="0" indent="-324612"/>
            <a:r>
              <a:rPr lang="pl-PL" sz="2400" dirty="0">
                <a:latin typeface="Arial"/>
                <a:ea typeface="Arial"/>
                <a:cs typeface="Arial"/>
                <a:sym typeface="Arial"/>
              </a:rPr>
              <a:t>Zdjęcie 35: S. Kokot-Góra „O pożarach wew. po nowemu”</a:t>
            </a:r>
          </a:p>
          <a:p>
            <a:pPr lvl="0" indent="-324612"/>
            <a:r>
              <a:rPr lang="pl-PL" sz="2400" dirty="0">
                <a:latin typeface="Arial"/>
                <a:ea typeface="Arial"/>
                <a:cs typeface="Arial"/>
                <a:sym typeface="Arial"/>
              </a:rPr>
              <a:t>Zdjęcie 36: Szkolenie Strażaków Ratowników cz. I</a:t>
            </a:r>
          </a:p>
          <a:p>
            <a:pPr lvl="0" indent="-324612"/>
            <a:r>
              <a:rPr lang="pl-PL" sz="2400" dirty="0">
                <a:latin typeface="Arial"/>
                <a:ea typeface="Arial"/>
                <a:cs typeface="Arial"/>
                <a:sym typeface="Arial"/>
              </a:rPr>
              <a:t>Zdjęcie 37: Pobrano z rosenbauer.com</a:t>
            </a:r>
          </a:p>
          <a:p>
            <a:pPr lvl="0" indent="-324612"/>
            <a:r>
              <a:rPr lang="pl-PL" sz="2400" dirty="0">
                <a:latin typeface="Arial"/>
                <a:ea typeface="Arial"/>
                <a:cs typeface="Arial"/>
                <a:sym typeface="Arial"/>
              </a:rPr>
              <a:t>Zdjęcie 38: Piotr Woliński</a:t>
            </a:r>
          </a:p>
          <a:p>
            <a:pPr lvl="0" indent="-324612"/>
            <a:r>
              <a:rPr lang="pl-PL" sz="2400" dirty="0">
                <a:latin typeface="Arial"/>
                <a:ea typeface="Arial"/>
                <a:cs typeface="Arial"/>
                <a:sym typeface="Arial"/>
              </a:rPr>
              <a:t>Zdjęcie 39: Piotr Woliński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999637215"/>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82</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40</a:t>
            </a:r>
            <a:r>
              <a:rPr lang="pl-PL" sz="2400" dirty="0">
                <a:latin typeface="Arial"/>
                <a:ea typeface="Arial"/>
                <a:cs typeface="Arial"/>
                <a:sym typeface="Arial"/>
              </a:rPr>
              <a:t>: Piotr Woliński</a:t>
            </a:r>
            <a:endParaRPr lang="pl-PL" sz="2400" b="0" i="0" u="none" strike="noStrike" cap="none" dirty="0">
              <a:solidFill>
                <a:schemeClr val="dk1"/>
              </a:solidFill>
              <a:latin typeface="Arial"/>
              <a:ea typeface="Arial"/>
              <a:cs typeface="Arial"/>
              <a:sym typeface="Arial"/>
            </a:endParaRPr>
          </a:p>
          <a:p>
            <a:pPr lvl="0" indent="-324612"/>
            <a:r>
              <a:rPr lang="pl-PL" sz="2400" dirty="0">
                <a:latin typeface="Arial"/>
                <a:ea typeface="Arial"/>
                <a:cs typeface="Arial"/>
                <a:sym typeface="Arial"/>
              </a:rPr>
              <a:t>Zdjęcie 41: Piotr Woliński</a:t>
            </a:r>
          </a:p>
          <a:p>
            <a:pPr lvl="0" indent="-324612"/>
            <a:r>
              <a:rPr lang="pl-PL" sz="2400" b="0" i="0" u="none" strike="noStrike" cap="none" dirty="0">
                <a:solidFill>
                  <a:schemeClr val="dk1"/>
                </a:solidFill>
                <a:latin typeface="Arial"/>
                <a:ea typeface="Arial"/>
                <a:cs typeface="Arial"/>
                <a:sym typeface="Arial"/>
              </a:rPr>
              <a:t>Zdjęcie 42</a:t>
            </a:r>
            <a:r>
              <a:rPr lang="pl-PL" sz="2400" dirty="0">
                <a:latin typeface="Arial"/>
                <a:ea typeface="Arial"/>
                <a:cs typeface="Arial"/>
                <a:sym typeface="Arial"/>
              </a:rPr>
              <a:t>: Szkolenie Strażaków Ratowników cz. I</a:t>
            </a:r>
          </a:p>
          <a:p>
            <a:pPr lvl="0" indent="-324612"/>
            <a:r>
              <a:rPr lang="pl-PL" sz="2400" dirty="0">
                <a:latin typeface="Arial"/>
                <a:ea typeface="Arial"/>
                <a:cs typeface="Arial"/>
                <a:sym typeface="Arial"/>
              </a:rPr>
              <a:t>Zdjęcie 43: Szkolenie Strażaków Ratowników cz. I</a:t>
            </a:r>
          </a:p>
          <a:p>
            <a:pPr lvl="0" indent="-324612"/>
            <a:r>
              <a:rPr lang="pl-PL" sz="2400" dirty="0">
                <a:latin typeface="Arial"/>
                <a:ea typeface="Arial"/>
                <a:cs typeface="Arial"/>
                <a:sym typeface="Arial"/>
              </a:rPr>
              <a:t>Zdjęcie 44: Szkolenie Strażaków Ratowników cz. I</a:t>
            </a:r>
          </a:p>
          <a:p>
            <a:pPr lvl="0" indent="-324612"/>
            <a:r>
              <a:rPr lang="pl-PL" sz="2400" dirty="0">
                <a:latin typeface="Arial"/>
                <a:ea typeface="Arial"/>
                <a:cs typeface="Arial"/>
                <a:sym typeface="Arial"/>
              </a:rPr>
              <a:t>Zdjęcie 45: Szkolenie Strażaków Ratowników cz. I</a:t>
            </a:r>
          </a:p>
          <a:p>
            <a:pPr lvl="0" indent="-324612"/>
            <a:r>
              <a:rPr lang="pl-PL" sz="2400" dirty="0">
                <a:latin typeface="Arial"/>
                <a:ea typeface="Arial"/>
                <a:cs typeface="Arial"/>
                <a:sym typeface="Arial"/>
              </a:rPr>
              <a:t>Zdjęcie 46: Szkolenie Strażaków Ratowników cz. I</a:t>
            </a:r>
          </a:p>
          <a:p>
            <a:pPr lvl="0" indent="-324612"/>
            <a:r>
              <a:rPr lang="pl-PL" sz="2400" dirty="0">
                <a:latin typeface="Arial"/>
                <a:ea typeface="Arial"/>
                <a:cs typeface="Arial"/>
                <a:sym typeface="Arial"/>
              </a:rPr>
              <a:t>Zdjęcie 47: Szkolenie Strażaków Ratowników cz. I</a:t>
            </a:r>
          </a:p>
          <a:p>
            <a:pPr lvl="0" indent="-324612"/>
            <a:r>
              <a:rPr lang="pl-PL" sz="2400" dirty="0">
                <a:latin typeface="Arial"/>
                <a:ea typeface="Arial"/>
                <a:cs typeface="Arial"/>
                <a:sym typeface="Arial"/>
              </a:rPr>
              <a:t>Zdjęcie 48: KM PSP Siedlce</a:t>
            </a:r>
          </a:p>
          <a:p>
            <a:pPr lvl="0" indent="-324612"/>
            <a:r>
              <a:rPr lang="pl-PL" sz="2400" dirty="0">
                <a:latin typeface="Arial"/>
                <a:ea typeface="Arial"/>
                <a:cs typeface="Arial"/>
                <a:sym typeface="Arial"/>
              </a:rPr>
              <a:t>Zdjęcie 49: Szkolenie Strażaków Ratowników cz. I</a:t>
            </a:r>
          </a:p>
          <a:p>
            <a:pPr lvl="0" indent="-324612"/>
            <a:r>
              <a:rPr lang="pl-PL" sz="2400" dirty="0">
                <a:latin typeface="Arial"/>
                <a:ea typeface="Arial"/>
                <a:cs typeface="Arial"/>
                <a:sym typeface="Arial"/>
              </a:rPr>
              <a:t>Zdjęcie 50: Piotr Woliński</a:t>
            </a:r>
          </a:p>
          <a:p>
            <a:pPr lvl="0" indent="-324612"/>
            <a:r>
              <a:rPr lang="pl-PL" sz="2400" dirty="0">
                <a:latin typeface="Arial"/>
                <a:ea typeface="Arial"/>
                <a:cs typeface="Arial"/>
                <a:sym typeface="Arial"/>
              </a:rPr>
              <a:t>Zdjęcie 51: Szkolenie Strażaków Ratowników cz. I</a:t>
            </a:r>
          </a:p>
          <a:p>
            <a:pPr lvl="0" indent="-324612"/>
            <a:r>
              <a:rPr lang="pl-PL" sz="2400" dirty="0">
                <a:latin typeface="Arial"/>
                <a:ea typeface="Arial"/>
                <a:cs typeface="Arial"/>
                <a:sym typeface="Arial"/>
              </a:rPr>
              <a:t>Zdjęcie 52: Piotr Woliński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135539340"/>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83</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53</a:t>
            </a:r>
            <a:r>
              <a:rPr lang="pl-PL" sz="2400" dirty="0">
                <a:latin typeface="Arial"/>
                <a:ea typeface="Arial"/>
                <a:cs typeface="Arial"/>
                <a:sym typeface="Arial"/>
              </a:rPr>
              <a:t>: Piotr Woliński</a:t>
            </a:r>
            <a:endParaRPr lang="pl-PL" sz="2400" b="0" i="0" u="none" strike="noStrike" cap="none" dirty="0">
              <a:solidFill>
                <a:schemeClr val="dk1"/>
              </a:solidFill>
              <a:latin typeface="Arial"/>
              <a:ea typeface="Arial"/>
              <a:cs typeface="Arial"/>
              <a:sym typeface="Arial"/>
            </a:endParaRPr>
          </a:p>
          <a:p>
            <a:pPr lvl="0" indent="-324612"/>
            <a:r>
              <a:rPr lang="pl-PL" sz="2400" dirty="0">
                <a:latin typeface="Arial"/>
                <a:ea typeface="Arial"/>
                <a:cs typeface="Arial"/>
                <a:sym typeface="Arial"/>
              </a:rPr>
              <a:t>Zdjęcie 54: Szkolenie Strażaków Ratowników cz. I</a:t>
            </a:r>
          </a:p>
          <a:p>
            <a:pPr lvl="0" indent="-324612"/>
            <a:r>
              <a:rPr lang="pl-PL" sz="2400" b="0" i="0" u="none" strike="noStrike" cap="none" dirty="0">
                <a:solidFill>
                  <a:schemeClr val="dk1"/>
                </a:solidFill>
                <a:latin typeface="Arial"/>
                <a:ea typeface="Arial"/>
                <a:cs typeface="Arial"/>
                <a:sym typeface="Arial"/>
              </a:rPr>
              <a:t>Zdjęcie 55</a:t>
            </a:r>
            <a:r>
              <a:rPr lang="pl-PL" sz="2400" dirty="0">
                <a:latin typeface="Arial"/>
                <a:ea typeface="Arial"/>
                <a:cs typeface="Arial"/>
                <a:sym typeface="Arial"/>
              </a:rPr>
              <a:t>: JRG SGSP</a:t>
            </a:r>
          </a:p>
          <a:p>
            <a:pPr lvl="0" indent="-324612"/>
            <a:r>
              <a:rPr lang="pl-PL" sz="2400" dirty="0">
                <a:latin typeface="Arial"/>
                <a:ea typeface="Arial"/>
                <a:cs typeface="Arial"/>
                <a:sym typeface="Arial"/>
              </a:rPr>
              <a:t>Zdjęcie 56: JRG SGSP</a:t>
            </a:r>
          </a:p>
          <a:p>
            <a:pPr lvl="0" indent="-324612"/>
            <a:r>
              <a:rPr lang="pl-PL" sz="2400" dirty="0">
                <a:latin typeface="Arial"/>
                <a:ea typeface="Arial"/>
                <a:cs typeface="Arial"/>
                <a:sym typeface="Arial"/>
              </a:rPr>
              <a:t>Zdjęcie 57: Szkolenie Strażaków Ratowników cz. I</a:t>
            </a:r>
          </a:p>
          <a:p>
            <a:pPr lvl="0" indent="-324612"/>
            <a:r>
              <a:rPr lang="pl-PL" sz="2400" dirty="0">
                <a:latin typeface="Arial"/>
                <a:ea typeface="Arial"/>
                <a:cs typeface="Arial"/>
                <a:sym typeface="Arial"/>
              </a:rPr>
              <a:t>Zdjęcie 58: Szkolenie Strażaków Ratowników cz. I</a:t>
            </a:r>
          </a:p>
          <a:p>
            <a:pPr lvl="0" indent="-324612"/>
            <a:r>
              <a:rPr lang="pl-PL" sz="2400" dirty="0">
                <a:latin typeface="Arial"/>
                <a:ea typeface="Arial"/>
                <a:cs typeface="Arial"/>
                <a:sym typeface="Arial"/>
              </a:rPr>
              <a:t>Zdjęcie 59: Szkolenie Strażaków Ratowników cz. I</a:t>
            </a:r>
          </a:p>
          <a:p>
            <a:pPr lvl="0" indent="-324612"/>
            <a:r>
              <a:rPr lang="pl-PL" sz="2400" dirty="0">
                <a:latin typeface="Arial"/>
                <a:ea typeface="Arial"/>
                <a:cs typeface="Arial"/>
                <a:sym typeface="Arial"/>
              </a:rPr>
              <a:t>Zdjęcie 60: Szkolenie Strażaków Ratowników cz. I</a:t>
            </a:r>
          </a:p>
          <a:p>
            <a:pPr marL="114300" lvl="0" indent="0">
              <a:buNone/>
            </a:pP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34451139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57468" y="5568767"/>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a:t>
            </a:r>
            <a:r>
              <a:rPr lang="pl-PL" sz="2800" dirty="0"/>
              <a:t>węże tłoczne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9</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średnicy wewnętrznej</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rozróżnia się wielkości węży w mm: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25, 42, 52, 75 i 110.</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098" y="2260086"/>
            <a:ext cx="3347484" cy="3347484"/>
          </a:xfrm>
          <a:prstGeom prst="rect">
            <a:avLst/>
          </a:prstGeom>
        </p:spPr>
      </p:pic>
      <p:sp>
        <p:nvSpPr>
          <p:cNvPr id="8"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a:t>Rodzaje węży ssawnych i tłocznych</a:t>
            </a:r>
            <a:endParaRPr lang="pl-PL" sz="2800" dirty="0"/>
          </a:p>
        </p:txBody>
      </p:sp>
    </p:spTree>
    <p:extLst>
      <p:ext uri="{BB962C8B-B14F-4D97-AF65-F5344CB8AC3E}">
        <p14:creationId xmlns:p14="http://schemas.microsoft.com/office/powerpoint/2010/main" val="1854366335"/>
      </p:ext>
    </p:extLst>
  </p:cSld>
  <p:clrMapOvr>
    <a:masterClrMapping/>
  </p:clrMapOvr>
  <p:transition spd="slow">
    <p:cut/>
  </p:transition>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22493</TotalTime>
  <Words>3974</Words>
  <Application>Microsoft Office PowerPoint</Application>
  <PresentationFormat>Pokaz na ekranie (4:3)</PresentationFormat>
  <Paragraphs>581</Paragraphs>
  <Slides>83</Slides>
  <Notes>83</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83</vt:i4>
      </vt:variant>
    </vt:vector>
  </HeadingPairs>
  <TitlesOfParts>
    <vt:vector size="90" baseType="lpstr">
      <vt:lpstr>Arial Black</vt:lpstr>
      <vt:lpstr>Calibri</vt:lpstr>
      <vt:lpstr>Arial</vt:lpstr>
      <vt:lpstr>Noto Sans Symbols</vt:lpstr>
      <vt:lpstr>Wingdings</vt:lpstr>
      <vt:lpstr>Moduł</vt:lpstr>
      <vt:lpstr>Moduł</vt:lpstr>
      <vt:lpstr>TEMAT 4:  Sprzęt i armatura do podawania wody i piany</vt:lpstr>
      <vt:lpstr>MATERIAŁ NAUCZANIA</vt:lpstr>
      <vt:lpstr>Rodzaje węży ssawnych i tłocznych</vt:lpstr>
      <vt:lpstr>Rodzaje węży ssawnych i tłocznych</vt:lpstr>
      <vt:lpstr>Rodzaje węży ssawnych i tłocznych</vt:lpstr>
      <vt:lpstr>                                                  (PN-87/M-51151)</vt:lpstr>
      <vt:lpstr>                                                   (PN-87/M-51151)</vt:lpstr>
      <vt:lpstr>Rodzaje węży ssawnych i tłocznych</vt:lpstr>
      <vt:lpstr>Pożarnicze węże tłoczne (PN-87/M-51151)</vt:lpstr>
      <vt:lpstr>Pożarnicze węże tłoczne (PN-87/M-51151)</vt:lpstr>
      <vt:lpstr>Rodzaje węży ssawnych i tłocznych</vt:lpstr>
      <vt:lpstr>Rodzaje węży ssawnych i tłocznych</vt:lpstr>
      <vt:lpstr>Rodzaje węży ssawnych i tłocznych</vt:lpstr>
      <vt:lpstr>Pożarnicze węże tłoczne – parametry techniczne (PN-87/M-51151)</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Pożarnicze węże ssawne (PN-88/M-51155) – Parametry techniczne.</vt:lpstr>
      <vt:lpstr>Rodzaje węży ssawnych i tłocznych</vt:lpstr>
      <vt:lpstr>Rodzaje węży ssawnych i tłocznych</vt:lpstr>
      <vt:lpstr>Sprzęt do obsługi węży – Mostek przejazdowy</vt:lpstr>
      <vt:lpstr>Sprzęt do obsługi węży – Podpinka do węży</vt:lpstr>
      <vt:lpstr>Sprzęt do obsługi węży – siodełko wężowe</vt:lpstr>
      <vt:lpstr>Sprzęt do obsługi węży – klucze do łączników</vt:lpstr>
      <vt:lpstr>Łączniki</vt:lpstr>
      <vt:lpstr>Łączniki</vt:lpstr>
      <vt:lpstr>Łączniki</vt:lpstr>
      <vt:lpstr>Łącznik kątowy</vt:lpstr>
      <vt:lpstr>Łącznik kątowy</vt:lpstr>
      <vt:lpstr>Nasady</vt:lpstr>
      <vt:lpstr>Nasady</vt:lpstr>
      <vt:lpstr>Pokrywy nasad</vt:lpstr>
      <vt:lpstr>Pokrywy nasad</vt:lpstr>
      <vt:lpstr>Rozdzielacze</vt:lpstr>
      <vt:lpstr>Rozdzielacze</vt:lpstr>
      <vt:lpstr>Zbieracz</vt:lpstr>
      <vt:lpstr>Smoki ssawne</vt:lpstr>
      <vt:lpstr>Smoki ssawne</vt:lpstr>
      <vt:lpstr>Pływak</vt:lpstr>
      <vt:lpstr>Prądownice wodne</vt:lpstr>
      <vt:lpstr>Prądownice wodne</vt:lpstr>
      <vt:lpstr>Prądownice wodne</vt:lpstr>
      <vt:lpstr>Prądownice wodne</vt:lpstr>
      <vt:lpstr>Prądownice wodne</vt:lpstr>
      <vt:lpstr>Prądownice wodne</vt:lpstr>
      <vt:lpstr>Prądownice wodne</vt:lpstr>
      <vt:lpstr>Lanca gaśnicza</vt:lpstr>
      <vt:lpstr>Lanca gaśnicza</vt:lpstr>
      <vt:lpstr>Lanca gaśnicza</vt:lpstr>
      <vt:lpstr>Głowice mgłowe</vt:lpstr>
      <vt:lpstr>Głowice mgłowe</vt:lpstr>
      <vt:lpstr>Kurtyny wodne</vt:lpstr>
      <vt:lpstr>Kurtyny wodne</vt:lpstr>
      <vt:lpstr>Wysysacz głębionowy</vt:lpstr>
      <vt:lpstr>Wysysacz głębinowy</vt:lpstr>
      <vt:lpstr>Stojak hydrantowy</vt:lpstr>
      <vt:lpstr>Stojak hydrantowy</vt:lpstr>
      <vt:lpstr>Zbiornik wodny składany</vt:lpstr>
      <vt:lpstr>Zbiornik wodny składany</vt:lpstr>
      <vt:lpstr>Prądownice pianowe</vt:lpstr>
      <vt:lpstr>Prądownice pianowe</vt:lpstr>
      <vt:lpstr>Prądownice pianowe</vt:lpstr>
      <vt:lpstr>Wytwornice pianowe</vt:lpstr>
      <vt:lpstr>Wytwornice pianowe</vt:lpstr>
      <vt:lpstr>Wytwornice pianowe</vt:lpstr>
      <vt:lpstr>Działka wodno-pianowe</vt:lpstr>
      <vt:lpstr>Działka wodno-pianowe</vt:lpstr>
      <vt:lpstr>Działka wodno-pianowe</vt:lpstr>
      <vt:lpstr>Zasysacze liniowe</vt:lpstr>
      <vt:lpstr>Zasysacze liniowe</vt:lpstr>
      <vt:lpstr>Zasysacze liniowe</vt:lpstr>
      <vt:lpstr>BIBLIOGRAFIA</vt:lpstr>
      <vt:lpstr>INDEKS MATERIAŁÓW POBRANYCH Z INTERNETU</vt:lpstr>
      <vt:lpstr>INDEKS MATERIAŁÓW POBRANYCH Z INTERNETU</vt:lpstr>
      <vt:lpstr>INDEKS MATERIAŁÓW POBRANYCH Z INTERNETU</vt:lpstr>
      <vt:lpstr>INDEKS MATERIAŁÓW POBRANYCH Z INTERNETU</vt:lpstr>
      <vt:lpstr>INDEKS MATERIAŁÓW POBRANYCH Z INTERNETU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4:  Sprzęt i armatura do podawania wody i piany</dc:title>
  <dc:creator>Boss</dc:creator>
  <cp:lastModifiedBy>m.wroblewski</cp:lastModifiedBy>
  <cp:revision>77</cp:revision>
  <dcterms:modified xsi:type="dcterms:W3CDTF">2021-10-04T07:07:35Z</dcterms:modified>
</cp:coreProperties>
</file>