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62" r:id="rId9"/>
    <p:sldId id="261" r:id="rId10"/>
    <p:sldId id="264" r:id="rId11"/>
    <p:sldId id="268" r:id="rId12"/>
    <p:sldId id="267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Cichy" initials="DC" lastIdx="4" clrIdx="0">
    <p:extLst>
      <p:ext uri="{19B8F6BF-5375-455C-9EA6-DF929625EA0E}">
        <p15:presenceInfo xmlns:p15="http://schemas.microsoft.com/office/powerpoint/2012/main" userId="Daniel Cichy" providerId="None"/>
      </p:ext>
    </p:extLst>
  </p:cmAuthor>
  <p:cmAuthor id="2" name="Joanna Dąbek" initials="JD" lastIdx="4" clrIdx="1">
    <p:extLst>
      <p:ext uri="{19B8F6BF-5375-455C-9EA6-DF929625EA0E}">
        <p15:presenceInfo xmlns:p15="http://schemas.microsoft.com/office/powerpoint/2012/main" userId="S-1-5-21-1311466855-2084043341-672013804-11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/>
    <p:restoredTop sz="92235"/>
  </p:normalViewPr>
  <p:slideViewPr>
    <p:cSldViewPr snapToGrid="0">
      <p:cViewPr>
        <p:scale>
          <a:sx n="110" d="100"/>
          <a:sy n="110" d="100"/>
        </p:scale>
        <p:origin x="1272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6B4-431D-B5C8-E03F9D7EE834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6B4-431D-B5C8-E03F9D7EE834}"/>
              </c:ext>
            </c:extLst>
          </c:dPt>
          <c:dLbls>
            <c:dLbl>
              <c:idx val="0"/>
              <c:layout>
                <c:manualLayout>
                  <c:x val="-1.2728765190936488E-2"/>
                  <c:y val="0.11352794802906703"/>
                </c:manualLayout>
              </c:layout>
              <c:tx>
                <c:rich>
                  <a:bodyPr/>
                  <a:lstStyle/>
                  <a:p>
                    <a:fld id="{A700B00C-CFDA-4FA0-B311-89CA9CCBFB1F}" type="VALUE">
                      <a:rPr lang="en-US" b="1" smtClean="0">
                        <a:solidFill>
                          <a:schemeClr val="bg1"/>
                        </a:solidFill>
                      </a:rPr>
                      <a:pPr/>
                      <a:t>[WARTOŚĆ]</a:t>
                    </a:fld>
                    <a:endParaRPr lang="pl-PL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6B4-431D-B5C8-E03F9D7EE834}"/>
                </c:ext>
              </c:extLst>
            </c:dLbl>
            <c:dLbl>
              <c:idx val="1"/>
              <c:layout>
                <c:manualLayout>
                  <c:x val="-1.8183950272766414E-2"/>
                  <c:y val="0.1393297543993095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B4-431D-B5C8-E03F9D7EE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>
                  <c:v>8308630.5300000003</c:v>
                </c:pt>
                <c:pt idx="1">
                  <c:v>7912654.8600000003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B4-431D-B5C8-E03F9D7EE834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910370163659849E-2"/>
                  <c:y val="0.1393297543993095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B4-431D-B5C8-E03F9D7EE834}"/>
                </c:ext>
              </c:extLst>
            </c:dLbl>
            <c:dLbl>
              <c:idx val="1"/>
              <c:layout>
                <c:manualLayout>
                  <c:x val="-3.6367900545532825E-3"/>
                  <c:y val="0.12384867057716402"/>
                </c:manualLayout>
              </c:layout>
              <c:tx>
                <c:rich>
                  <a:bodyPr/>
                  <a:lstStyle/>
                  <a:p>
                    <a:fld id="{09949DB9-68A4-4DCF-B17C-2472664026B8}" type="CELLREF">
                      <a:rPr lang="en-US" smtClean="0"/>
                      <a:pPr/>
                      <a:t>[ODWOŁANIE DO KOMÓRKI]</a:t>
                    </a:fld>
                    <a:endParaRPr lang="pl-PL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{09949DB9-68A4-4DCF-B17C-2472664026B8}</c15:txfldGUID>
                      <c15:f>Arkusz1!$C$3</c15:f>
                      <c15:dlblFieldTableCache>
                        <c:ptCount val="1"/>
                        <c:pt idx="0">
                          <c:v>6 479 796,54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8-16B4-431D-B5C8-E03F9D7EE8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#,##0.00</c:formatCode>
                <c:ptCount val="2"/>
                <c:pt idx="0">
                  <c:v>6841065.04</c:v>
                </c:pt>
                <c:pt idx="1">
                  <c:v>6479796.54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B4-431D-B5C8-E03F9D7EE8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607995584"/>
        <c:axId val="607996000"/>
      </c:barChart>
      <c:catAx>
        <c:axId val="60799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7996000"/>
        <c:crosses val="autoZero"/>
        <c:auto val="1"/>
        <c:lblAlgn val="ctr"/>
        <c:lblOffset val="100"/>
        <c:noMultiLvlLbl val="0"/>
      </c:catAx>
      <c:valAx>
        <c:axId val="60799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7995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skabibliotekamuzyczna.pl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Digitalizacja zasobów będących w posiadaniu Polskiego Wydawnictwa Muzycznego – raport końcowy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23894" y="4379501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43022" y="1485063"/>
            <a:ext cx="8429445" cy="1224137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pl-PL" sz="4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Digitalizacja zasobów będących w posiadaniu Polskiego Wydawnictwa Muzycznego </a:t>
            </a: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35500" y="2864743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Polskie Wydawnictwo Muzyczne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>
              <a:spcBef>
                <a:spcPts val="800"/>
              </a:spcBef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-83844" y="349329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24276" y="4863455"/>
            <a:ext cx="109965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Wzmocnienie pozycji PWM jako mecenasa i promotora muzyki współczesnej w kraju i za granica oraz poprawa jakości wypełniania misji publicznej w zakresie udostępniania i promowania muzyki poprzez digitalizację zasobów kultury polskiej muzyki, zwiększenie ich dostępności i użyteczności oraz poprawę jakości posiadanych zasobów.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48446"/>
              </p:ext>
            </p:extLst>
          </p:nvPr>
        </p:nvGraphicFramePr>
        <p:xfrm>
          <a:off x="635726" y="2132856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2017-11-01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2020-10-31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2017-11-01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2021-01-29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573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73876085-6179-4C52-8358-B03676B251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8861115"/>
              </p:ext>
            </p:extLst>
          </p:nvPr>
        </p:nvGraphicFramePr>
        <p:xfrm>
          <a:off x="2359741" y="4323612"/>
          <a:ext cx="6984181" cy="2461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0CDB25ED-8A4A-433B-885F-37CD5F484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703861"/>
              </p:ext>
            </p:extLst>
          </p:nvPr>
        </p:nvGraphicFramePr>
        <p:xfrm>
          <a:off x="422785" y="2133600"/>
          <a:ext cx="11189112" cy="4554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9047">
                  <a:extLst>
                    <a:ext uri="{9D8B030D-6E8A-4147-A177-3AD203B41FA5}">
                      <a16:colId xmlns:a16="http://schemas.microsoft.com/office/drawing/2014/main" val="2266523688"/>
                    </a:ext>
                  </a:extLst>
                </a:gridCol>
                <a:gridCol w="3300361">
                  <a:extLst>
                    <a:ext uri="{9D8B030D-6E8A-4147-A177-3AD203B41FA5}">
                      <a16:colId xmlns:a16="http://schemas.microsoft.com/office/drawing/2014/main" val="3543829264"/>
                    </a:ext>
                  </a:extLst>
                </a:gridCol>
                <a:gridCol w="3729704">
                  <a:extLst>
                    <a:ext uri="{9D8B030D-6E8A-4147-A177-3AD203B41FA5}">
                      <a16:colId xmlns:a16="http://schemas.microsoft.com/office/drawing/2014/main" val="3340369053"/>
                    </a:ext>
                  </a:extLst>
                </a:gridCol>
              </a:tblGrid>
              <a:tr h="340625">
                <a:tc>
                  <a:txBody>
                    <a:bodyPr/>
                    <a:lstStyle/>
                    <a:p>
                      <a:r>
                        <a:rPr lang="pl-PL" dirty="0"/>
                        <a:t>Zadanie/kamienie milowe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Data rozpoczęcia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Data zakończenia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533681"/>
                  </a:ext>
                </a:extLst>
              </a:tr>
              <a:tr h="641836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Zadanie 1 – Dostosowanie pomieszczeń do potrzeb pracowni digitalizacji</a:t>
                      </a:r>
                    </a:p>
                    <a:p>
                      <a:pPr algn="l" fontAlgn="t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2017-11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2018-03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901923"/>
                  </a:ext>
                </a:extLst>
              </a:tr>
              <a:tr h="482552">
                <a:tc>
                  <a:txBody>
                    <a:bodyPr/>
                    <a:lstStyle/>
                    <a:p>
                      <a:pPr algn="l" fontAlgn="t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Zadanie 2 – Zakup oraz rozbudowa infrastruktury IT wraz ze sprzętem i audytem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2017-11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2019-12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273417"/>
                  </a:ext>
                </a:extLst>
              </a:tr>
              <a:tr h="80229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Zadanie 3 – Zakup sprzętu komputerowego </a:t>
                      </a:r>
                      <a:b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 oprogramowaniem na potrzeby digitalizacji</a:t>
                      </a:r>
                    </a:p>
                    <a:p>
                      <a:pPr algn="l" fontAlgn="t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2017-11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2018-03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313473"/>
                  </a:ext>
                </a:extLst>
              </a:tr>
              <a:tr h="64183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Zadanie 4 – Zakup i wdrożenie systemu do ewidencji do zarządzania zasobami</a:t>
                      </a:r>
                    </a:p>
                    <a:p>
                      <a:pPr algn="l" fontAlgn="t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2017-11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2018-02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505496"/>
                  </a:ext>
                </a:extLst>
              </a:tr>
              <a:tr h="59609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Zadanie 5 – Budowa platformy do udostępniania zasobów</a:t>
                      </a:r>
                    </a:p>
                    <a:p>
                      <a:pPr algn="l" fontAlgn="t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2017-12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chemeClr val="tx1"/>
                          </a:solidFill>
                        </a:rPr>
                        <a:t>2018-09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296640"/>
                  </a:ext>
                </a:extLst>
              </a:tr>
              <a:tr h="39739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Zadanie 6 – Digitalizacja zasobów</a:t>
                      </a:r>
                    </a:p>
                    <a:p>
                      <a:pPr algn="l" fontAlgn="t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pl-PL" sz="1400" dirty="0"/>
                        <a:t>2018-04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/>
                        <a:t>2021-01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323547"/>
                  </a:ext>
                </a:extLst>
              </a:tr>
              <a:tr h="48255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Zadanie 7 – Promocja projektu</a:t>
                      </a:r>
                    </a:p>
                    <a:p>
                      <a:pPr algn="l" fontAlgn="t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2017-11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2021-01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137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304800" y="1258530"/>
            <a:ext cx="11887200" cy="5624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59C6FC1-E2CD-48A6-95B1-275E00ED8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43602"/>
              </p:ext>
            </p:extLst>
          </p:nvPr>
        </p:nvGraphicFramePr>
        <p:xfrm>
          <a:off x="668593" y="2030733"/>
          <a:ext cx="10579509" cy="43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4266">
                  <a:extLst>
                    <a:ext uri="{9D8B030D-6E8A-4147-A177-3AD203B41FA5}">
                      <a16:colId xmlns:a16="http://schemas.microsoft.com/office/drawing/2014/main" val="1557619372"/>
                    </a:ext>
                  </a:extLst>
                </a:gridCol>
                <a:gridCol w="772431">
                  <a:extLst>
                    <a:ext uri="{9D8B030D-6E8A-4147-A177-3AD203B41FA5}">
                      <a16:colId xmlns:a16="http://schemas.microsoft.com/office/drawing/2014/main" val="2138947771"/>
                    </a:ext>
                  </a:extLst>
                </a:gridCol>
                <a:gridCol w="1455175">
                  <a:extLst>
                    <a:ext uri="{9D8B030D-6E8A-4147-A177-3AD203B41FA5}">
                      <a16:colId xmlns:a16="http://schemas.microsoft.com/office/drawing/2014/main" val="384578267"/>
                    </a:ext>
                  </a:extLst>
                </a:gridCol>
                <a:gridCol w="1966451">
                  <a:extLst>
                    <a:ext uri="{9D8B030D-6E8A-4147-A177-3AD203B41FA5}">
                      <a16:colId xmlns:a16="http://schemas.microsoft.com/office/drawing/2014/main" val="1947632873"/>
                    </a:ext>
                  </a:extLst>
                </a:gridCol>
                <a:gridCol w="2861186">
                  <a:extLst>
                    <a:ext uri="{9D8B030D-6E8A-4147-A177-3AD203B41FA5}">
                      <a16:colId xmlns:a16="http://schemas.microsoft.com/office/drawing/2014/main" val="3080692878"/>
                    </a:ext>
                  </a:extLst>
                </a:gridCol>
              </a:tblGrid>
              <a:tr h="6424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Nazwa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Jedn. miary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Wartość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docelowa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Planowany termin osiągnięcia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Wartość osiągnięta od początku realizacji projektu (narastająco)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extLst>
                  <a:ext uri="{0D108BD9-81ED-4DB2-BD59-A6C34878D82A}">
                    <a16:rowId xmlns:a16="http://schemas.microsoft.com/office/drawing/2014/main" val="1143763141"/>
                  </a:ext>
                </a:extLst>
              </a:tr>
              <a:tr h="460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1. Liczba podmiotów, które udostępniły on-line informacje sektora publicznego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Szt.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1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01-2021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1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extLst>
                  <a:ext uri="{0D108BD9-81ED-4DB2-BD59-A6C34878D82A}">
                    <a16:rowId xmlns:a16="http://schemas.microsoft.com/office/drawing/2014/main" val="1438068523"/>
                  </a:ext>
                </a:extLst>
              </a:tr>
              <a:tr h="3644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2. Rozmiar udostępnionych on-line informacji sektora publicznego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TB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2,7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01-2021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4,26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extLst>
                  <a:ext uri="{0D108BD9-81ED-4DB2-BD59-A6C34878D82A}">
                    <a16:rowId xmlns:a16="http://schemas.microsoft.com/office/drawing/2014/main" val="808409006"/>
                  </a:ext>
                </a:extLst>
              </a:tr>
              <a:tr h="3644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3. Rozmiar zdigitalizowanej informacji sektora publicznego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TB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7,7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01-2021 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 12,92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extLst>
                  <a:ext uri="{0D108BD9-81ED-4DB2-BD59-A6C34878D82A}">
                    <a16:rowId xmlns:a16="http://schemas.microsoft.com/office/drawing/2014/main" val="1890358609"/>
                  </a:ext>
                </a:extLst>
              </a:tr>
              <a:tr h="5507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4. Liczba zdigitalizowanych dokumentów zawierających informacje sektora publicznego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Szt.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12 646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01-2021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13 903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extLst>
                  <a:ext uri="{0D108BD9-81ED-4DB2-BD59-A6C34878D82A}">
                    <a16:rowId xmlns:a16="http://schemas.microsoft.com/office/drawing/2014/main" val="4003710147"/>
                  </a:ext>
                </a:extLst>
              </a:tr>
              <a:tr h="5507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5. Liczba udostępnionych on-line dokumentów zawierających informacje sektora publicznego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Szt.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10 720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01-2021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10 789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extLst>
                  <a:ext uri="{0D108BD9-81ED-4DB2-BD59-A6C34878D82A}">
                    <a16:rowId xmlns:a16="http://schemas.microsoft.com/office/drawing/2014/main" val="1162257749"/>
                  </a:ext>
                </a:extLst>
              </a:tr>
              <a:tr h="2077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6. Liczba utworzonych API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Szt.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1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10-2020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1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extLst>
                  <a:ext uri="{0D108BD9-81ED-4DB2-BD59-A6C34878D82A}">
                    <a16:rowId xmlns:a16="http://schemas.microsoft.com/office/drawing/2014/main" val="1413530945"/>
                  </a:ext>
                </a:extLst>
              </a:tr>
              <a:tr h="3644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7. Liczba baz danych udostępnionych on-line poprzez API [szt.]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Szt.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1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01-2021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1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extLst>
                  <a:ext uri="{0D108BD9-81ED-4DB2-BD59-A6C34878D82A}">
                    <a16:rowId xmlns:a16="http://schemas.microsoft.com/office/drawing/2014/main" val="552345317"/>
                  </a:ext>
                </a:extLst>
              </a:tr>
              <a:tr h="5507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8. Liczba pobrań/</a:t>
                      </a:r>
                      <a:r>
                        <a:rPr lang="pl-PL" sz="1200" dirty="0" err="1">
                          <a:effectLst/>
                        </a:rPr>
                        <a:t>odtworzeń</a:t>
                      </a:r>
                      <a:r>
                        <a:rPr lang="pl-PL" sz="1200" dirty="0">
                          <a:effectLst/>
                        </a:rPr>
                        <a:t> dokumentów zawierających informacje sektora publicznego [szt.]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Szt.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171 617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01-2022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25 741</a:t>
                      </a:r>
                    </a:p>
                  </a:txBody>
                  <a:tcPr marL="55409" marR="55409" marT="0" marB="0"/>
                </a:tc>
                <a:extLst>
                  <a:ext uri="{0D108BD9-81ED-4DB2-BD59-A6C34878D82A}">
                    <a16:rowId xmlns:a16="http://schemas.microsoft.com/office/drawing/2014/main" val="3995189298"/>
                  </a:ext>
                </a:extLst>
              </a:tr>
              <a:tr h="2270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9. Liczba wygenerowanych kluczy API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Szt.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1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>
                          <a:effectLst/>
                        </a:rPr>
                        <a:t>10-2020</a:t>
                      </a:r>
                      <a:endParaRPr lang="pl-PL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effectLst/>
                        </a:rPr>
                        <a:t>1</a:t>
                      </a:r>
                      <a:endParaRPr lang="pl-PL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09" marR="55409" marT="0" marB="0"/>
                </a:tc>
                <a:extLst>
                  <a:ext uri="{0D108BD9-81ED-4DB2-BD59-A6C34878D82A}">
                    <a16:rowId xmlns:a16="http://schemas.microsoft.com/office/drawing/2014/main" val="1236261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integracja*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208370"/>
              </p:ext>
            </p:extLst>
          </p:nvPr>
        </p:nvGraphicFramePr>
        <p:xfrm>
          <a:off x="695401" y="2347558"/>
          <a:ext cx="10886998" cy="4320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Baza danych udostępniona przez API -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www.polskabibliotekamuzyczna.pl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2018-12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2018-09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  <a:r>
                        <a:rPr lang="pl-PL" sz="1200" i="1" baseline="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projektu jest zintegrowany z systemem elektronicznej archiwizacji danych DMS. 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Stworzona strona </a:t>
                      </a:r>
                      <a:r>
                        <a:rPr lang="pl-PL" sz="12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polskabibliotekamuzyczna.pl 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jest miejscem udostępniania nut, partytur, ikon, które dotąd nie były dostępne dla szerokiego grona odbiorców w tym dla filharmonii, teatrów muzycznych, oper, szkół muzycznych, orkiestr symfonicznych i kameralnych, chórów, wyższych uczelni muzycznych, szkół baletowych, towarzystw muzycznych oraz mediów. Również osoby fizyczne w tym dyrygenci, kompozytorzy, artyści, nauczyciele i studenci oraz pasjonaci muzyki mogą korzystać z wyżej wymienionych zasobów.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640961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interoperacyjność*</a:t>
            </a:r>
            <a:endParaRPr lang="pl-PL" dirty="0"/>
          </a:p>
        </p:txBody>
      </p:sp>
      <p:sp>
        <p:nvSpPr>
          <p:cNvPr id="84" name="pole tekstowe 83"/>
          <p:cNvSpPr txBox="1"/>
          <p:nvPr/>
        </p:nvSpPr>
        <p:spPr>
          <a:xfrm>
            <a:off x="8711054" y="2486800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832304" y="2924944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8832304" y="3301200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ED2E7AF7-2DCC-410B-B5A9-611296434B79}"/>
              </a:ext>
            </a:extLst>
          </p:cNvPr>
          <p:cNvSpPr/>
          <p:nvPr/>
        </p:nvSpPr>
        <p:spPr>
          <a:xfrm>
            <a:off x="206477" y="2398351"/>
            <a:ext cx="1564928" cy="977232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Elektroniczne Archiwum Dokumentów </a:t>
            </a:r>
            <a:endParaRPr lang="pl-PL" dirty="0"/>
          </a:p>
        </p:txBody>
      </p:sp>
      <p:sp>
        <p:nvSpPr>
          <p:cNvPr id="90" name="Prostokąt 89">
            <a:extLst>
              <a:ext uri="{FF2B5EF4-FFF2-40B4-BE49-F238E27FC236}">
                <a16:creationId xmlns:a16="http://schemas.microsoft.com/office/drawing/2014/main" id="{53ED5E93-17D5-4495-A92D-1C78446B0F10}"/>
              </a:ext>
            </a:extLst>
          </p:cNvPr>
          <p:cNvSpPr/>
          <p:nvPr/>
        </p:nvSpPr>
        <p:spPr>
          <a:xfrm>
            <a:off x="206477" y="4590607"/>
            <a:ext cx="1564928" cy="977232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System zarządzania </a:t>
            </a:r>
            <a:r>
              <a:rPr lang="pl-PL" sz="1400" dirty="0" err="1"/>
              <a:t>zdigitalizowanymi</a:t>
            </a:r>
            <a:r>
              <a:rPr lang="pl-PL" sz="1400" dirty="0"/>
              <a:t> zasobami  </a:t>
            </a:r>
          </a:p>
        </p:txBody>
      </p:sp>
      <p:sp>
        <p:nvSpPr>
          <p:cNvPr id="91" name="Prostokąt 90">
            <a:extLst>
              <a:ext uri="{FF2B5EF4-FFF2-40B4-BE49-F238E27FC236}">
                <a16:creationId xmlns:a16="http://schemas.microsoft.com/office/drawing/2014/main" id="{937675FD-8EE1-4F63-BB69-901A21F317EB}"/>
              </a:ext>
            </a:extLst>
          </p:cNvPr>
          <p:cNvSpPr/>
          <p:nvPr/>
        </p:nvSpPr>
        <p:spPr>
          <a:xfrm>
            <a:off x="5264639" y="3429000"/>
            <a:ext cx="1418272" cy="1555718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Publiczne API</a:t>
            </a:r>
          </a:p>
        </p:txBody>
      </p:sp>
      <p:sp>
        <p:nvSpPr>
          <p:cNvPr id="92" name="Prostokąt 91">
            <a:extLst>
              <a:ext uri="{FF2B5EF4-FFF2-40B4-BE49-F238E27FC236}">
                <a16:creationId xmlns:a16="http://schemas.microsoft.com/office/drawing/2014/main" id="{C3FB63F5-0BC4-4892-8D65-EE73EFB5C93D}"/>
              </a:ext>
            </a:extLst>
          </p:cNvPr>
          <p:cNvSpPr/>
          <p:nvPr/>
        </p:nvSpPr>
        <p:spPr>
          <a:xfrm>
            <a:off x="2929602" y="2749559"/>
            <a:ext cx="1777437" cy="2818280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Portal PBM (Polska Biblioteka Muzyczna)</a:t>
            </a:r>
          </a:p>
        </p:txBody>
      </p:sp>
      <p:sp>
        <p:nvSpPr>
          <p:cNvPr id="94" name="Prostokąt 93">
            <a:extLst>
              <a:ext uri="{FF2B5EF4-FFF2-40B4-BE49-F238E27FC236}">
                <a16:creationId xmlns:a16="http://schemas.microsoft.com/office/drawing/2014/main" id="{E4ACCA51-1265-4DE9-B46F-533D08B2418D}"/>
              </a:ext>
            </a:extLst>
          </p:cNvPr>
          <p:cNvSpPr/>
          <p:nvPr/>
        </p:nvSpPr>
        <p:spPr>
          <a:xfrm>
            <a:off x="7109535" y="3186000"/>
            <a:ext cx="1567688" cy="20615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KRONIK@</a:t>
            </a:r>
          </a:p>
        </p:txBody>
      </p: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id="{5C5ECCD8-5420-48B2-ACFD-F200383B4A77}"/>
              </a:ext>
            </a:extLst>
          </p:cNvPr>
          <p:cNvCxnSpPr/>
          <p:nvPr/>
        </p:nvCxnSpPr>
        <p:spPr>
          <a:xfrm>
            <a:off x="953729" y="3531331"/>
            <a:ext cx="0" cy="9104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Łącznik prosty ze strzałką 95">
            <a:extLst>
              <a:ext uri="{FF2B5EF4-FFF2-40B4-BE49-F238E27FC236}">
                <a16:creationId xmlns:a16="http://schemas.microsoft.com/office/drawing/2014/main" id="{8D5F534F-E6D8-4212-B3B0-52F9D3F0DE3B}"/>
              </a:ext>
            </a:extLst>
          </p:cNvPr>
          <p:cNvCxnSpPr>
            <a:cxnSpLocks/>
          </p:cNvCxnSpPr>
          <p:nvPr/>
        </p:nvCxnSpPr>
        <p:spPr>
          <a:xfrm rot="16200000">
            <a:off x="2353107" y="4729016"/>
            <a:ext cx="0" cy="9104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3BCCBAB1-1A22-4654-8860-A1A9FF20067D}"/>
              </a:ext>
            </a:extLst>
          </p:cNvPr>
          <p:cNvCxnSpPr/>
          <p:nvPr/>
        </p:nvCxnSpPr>
        <p:spPr>
          <a:xfrm>
            <a:off x="4896465" y="4188542"/>
            <a:ext cx="26547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Łącznik prosty ze strzałką 96">
            <a:extLst>
              <a:ext uri="{FF2B5EF4-FFF2-40B4-BE49-F238E27FC236}">
                <a16:creationId xmlns:a16="http://schemas.microsoft.com/office/drawing/2014/main" id="{80F61AC4-7BA2-45C2-A513-69998F4C6401}"/>
              </a:ext>
            </a:extLst>
          </p:cNvPr>
          <p:cNvCxnSpPr/>
          <p:nvPr/>
        </p:nvCxnSpPr>
        <p:spPr>
          <a:xfrm>
            <a:off x="6751737" y="4188542"/>
            <a:ext cx="26547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302241"/>
              </p:ext>
            </p:extLst>
          </p:nvPr>
        </p:nvGraphicFramePr>
        <p:xfrm>
          <a:off x="695400" y="2360336"/>
          <a:ext cx="10801199" cy="3277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pl-PL" sz="1200" b="0" i="1" baseline="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1" baseline="0" dirty="0">
                          <a:solidFill>
                            <a:srgbClr val="0070C0"/>
                          </a:solidFill>
                          <a:effectLst/>
                        </a:rPr>
                        <a:t>www.polskabibliotekamuzyczna.pl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celu zapewnienia bezpieczniej komunikacji użytkownika (zarejestrowanego) z Systemem wprowadzono szyfrowanie połączenia z użyciem protokołu SSL.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 każdym etapie cyklu życia usługi wszystkie gromadzone dane przez System przechowywane są na wydzielonym serwerze bazodanowym o podwyższonym poziomie zabezpieczeń - uniemożliwiając dostęp do danych z świata zewnętrznego w sposób inny niż zaimplementowany w Systemie. Wszystkie wrażliwe elementy Systemu - wystawione na oddziaływanie zewnętrznego świata w sieci Internet wykonane zostaną w architekturze Model </a:t>
                      </a:r>
                      <a:r>
                        <a:rPr lang="pl-PL" sz="1200" b="0" i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View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0" i="1" dirty="0" err="1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Controler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(MVC) wydzielając tym samym warstwę prezentacji, logiki Systemu oraz dostępu do źródła danych zabezpieczając tym samym m.in. przed niechcianymi próbami dostępu do danych Systemu.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Dodatkowo wszelkie działania użytkowników oraz administratorów Systemu są logowane w bazie danych i monitorowane pod kątem bezpieczeństwa.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ramach realizacji projektu przewidziano również przeprowadzenie testów penetracyjnych bezpieczeństwa tworzonego Systemu.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10801198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29.01.2021 – 28.01.2026 (5 lat od rozliczenia projektu)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środki własne/ </a:t>
            </a:r>
            <a:r>
              <a:rPr lang="pl-PL" dirty="0" err="1">
                <a:solidFill>
                  <a:srgbClr val="002060"/>
                </a:solidFill>
              </a:rPr>
              <a:t>MKDNiS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83130"/>
              </p:ext>
            </p:extLst>
          </p:nvPr>
        </p:nvGraphicFramePr>
        <p:xfrm>
          <a:off x="695400" y="3392753"/>
          <a:ext cx="10801198" cy="3412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1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94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5275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43"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+mn-lt"/>
                        </a:rPr>
                        <a:t>Opóźnienia w akceptacji produktów przez Komitet Sterujący i/lub Zarząd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+mn-lt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+mn-lt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+mn-lt"/>
                        </a:rPr>
                        <a:t>•	Określenie precyzyjnych procedur w zakresie akceptacji produktów przez KS/Zarząd.</a:t>
                      </a:r>
                    </a:p>
                    <a:p>
                      <a:r>
                        <a:rPr lang="pl-PL" sz="1200" dirty="0">
                          <a:latin typeface="+mn-lt"/>
                        </a:rPr>
                        <a:t>•	Ocena możliwości / opracowanie procedur zwołania Zarządu specjalnie w celu akceptacji produktów Jednostek Zadaniowych.</a:t>
                      </a:r>
                    </a:p>
                    <a:p>
                      <a:endParaRPr lang="pl-PL" sz="12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399"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Zmiana kluczowych osób zaangażowanych </a:t>
                      </a:r>
                    </a:p>
                    <a:p>
                      <a:pPr algn="just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 projekt po stronie PWM</a:t>
                      </a:r>
                      <a:endParaRPr lang="pl-PL" sz="1200" dirty="0">
                        <a:effectLst/>
                        <a:latin typeface="+mn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2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Średnia</a:t>
                      </a:r>
                      <a:endParaRPr lang="pl-PL" sz="1200">
                        <a:effectLst/>
                        <a:latin typeface="+mn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Powołanie nowych osób ze strony PWM do uczestnictwa w projekcie.</a:t>
                      </a:r>
                      <a:endParaRPr lang="pl-PL" sz="1200" dirty="0">
                        <a:effectLst/>
                        <a:latin typeface="+mn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Komunikacja celów, zakresu i stanu zaawansowania projektu dla nowych członków Komitetu Sterującego.</a:t>
                      </a:r>
                      <a:endParaRPr lang="pl-PL" sz="1200" dirty="0">
                        <a:effectLst/>
                        <a:latin typeface="+mn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Char char=""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pl-PL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Określenie wysokiego priorytetu dla projektu.</a:t>
                      </a:r>
                      <a:endParaRPr lang="pl-PL" sz="1200" dirty="0">
                        <a:effectLst/>
                        <a:latin typeface="+mn-lt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5df3a10b-8748-402e-bef4-aee373db4dbb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772</Words>
  <Application>Microsoft Office PowerPoint</Application>
  <PresentationFormat>Panoramiczny</PresentationFormat>
  <Paragraphs>149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Joanna Dąbek</cp:lastModifiedBy>
  <cp:revision>43</cp:revision>
  <dcterms:created xsi:type="dcterms:W3CDTF">2017-01-27T12:50:17Z</dcterms:created>
  <dcterms:modified xsi:type="dcterms:W3CDTF">2021-04-08T11:43:49Z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