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sldIdLst>
    <p:sldId id="300" r:id="rId2"/>
    <p:sldId id="345" r:id="rId3"/>
    <p:sldId id="269" r:id="rId4"/>
    <p:sldId id="307" r:id="rId5"/>
    <p:sldId id="306" r:id="rId6"/>
    <p:sldId id="290" r:id="rId7"/>
    <p:sldId id="272" r:id="rId8"/>
    <p:sldId id="275" r:id="rId9"/>
    <p:sldId id="346" r:id="rId10"/>
    <p:sldId id="301" r:id="rId11"/>
    <p:sldId id="302" r:id="rId12"/>
    <p:sldId id="303" r:id="rId13"/>
    <p:sldId id="347" r:id="rId14"/>
    <p:sldId id="304" r:id="rId15"/>
    <p:sldId id="308" r:id="rId16"/>
    <p:sldId id="309" r:id="rId17"/>
    <p:sldId id="310" r:id="rId18"/>
    <p:sldId id="320" r:id="rId19"/>
    <p:sldId id="319" r:id="rId20"/>
    <p:sldId id="321" r:id="rId21"/>
    <p:sldId id="322" r:id="rId22"/>
    <p:sldId id="312" r:id="rId23"/>
    <p:sldId id="311" r:id="rId24"/>
    <p:sldId id="313" r:id="rId25"/>
    <p:sldId id="333" r:id="rId26"/>
    <p:sldId id="315" r:id="rId27"/>
    <p:sldId id="342" r:id="rId28"/>
    <p:sldId id="314" r:id="rId29"/>
    <p:sldId id="318" r:id="rId30"/>
    <p:sldId id="323" r:id="rId31"/>
    <p:sldId id="324" r:id="rId32"/>
    <p:sldId id="325" r:id="rId33"/>
    <p:sldId id="326" r:id="rId34"/>
    <p:sldId id="334" r:id="rId35"/>
    <p:sldId id="327" r:id="rId36"/>
    <p:sldId id="328" r:id="rId37"/>
    <p:sldId id="329" r:id="rId38"/>
    <p:sldId id="330" r:id="rId39"/>
    <p:sldId id="331" r:id="rId40"/>
    <p:sldId id="332" r:id="rId41"/>
    <p:sldId id="335" r:id="rId42"/>
    <p:sldId id="336" r:id="rId43"/>
    <p:sldId id="337" r:id="rId44"/>
    <p:sldId id="338" r:id="rId45"/>
    <p:sldId id="339" r:id="rId46"/>
    <p:sldId id="340" r:id="rId47"/>
    <p:sldId id="341" r:id="rId48"/>
    <p:sldId id="348" r:id="rId49"/>
    <p:sldId id="344" r:id="rId50"/>
  </p:sldIdLst>
  <p:sldSz cx="12192000" cy="6858000"/>
  <p:notesSz cx="6784975" cy="9906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 pośredni 2 — Ak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yl pośredni 2 — Ak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116" d="100"/>
          <a:sy n="116" d="100"/>
        </p:scale>
        <p:origin x="390"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l-PL" smtClean="0"/>
              <a:t>Kliknij, aby edytować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EDB6EED3-5A7B-4C6E-8D58-C1BD27C62507}" type="datetimeFigureOut">
              <a:rPr lang="pl-PL" smtClean="0"/>
              <a:pPr/>
              <a:t>29.06.2017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93F31BF-6D9F-483B-B51D-929C51CF298A}" type="slidenum">
              <a:rPr lang="pl-PL" smtClean="0"/>
              <a:pPr/>
              <a:t>‹#›</a:t>
            </a:fld>
            <a:endParaRPr lang="pl-PL"/>
          </a:p>
        </p:txBody>
      </p:sp>
    </p:spTree>
    <p:extLst>
      <p:ext uri="{BB962C8B-B14F-4D97-AF65-F5344CB8AC3E}">
        <p14:creationId xmlns:p14="http://schemas.microsoft.com/office/powerpoint/2010/main" val="145312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l-PL" smtClean="0"/>
              <a:t>Kliknij, aby edytować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EDB6EED3-5A7B-4C6E-8D58-C1BD27C62507}" type="datetimeFigureOut">
              <a:rPr lang="pl-PL" smtClean="0"/>
              <a:pPr/>
              <a:t>29.06.2017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93F31BF-6D9F-483B-B51D-929C51CF298A}" type="slidenum">
              <a:rPr lang="pl-PL" smtClean="0"/>
              <a:pPr/>
              <a:t>‹#›</a:t>
            </a:fld>
            <a:endParaRPr lang="pl-PL"/>
          </a:p>
        </p:txBody>
      </p:sp>
    </p:spTree>
    <p:extLst>
      <p:ext uri="{BB962C8B-B14F-4D97-AF65-F5344CB8AC3E}">
        <p14:creationId xmlns:p14="http://schemas.microsoft.com/office/powerpoint/2010/main" val="613756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smtClean="0"/>
              <a:t>Kliknij, aby edytować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EDB6EED3-5A7B-4C6E-8D58-C1BD27C62507}" type="datetimeFigureOut">
              <a:rPr lang="pl-PL" smtClean="0"/>
              <a:pPr/>
              <a:t>29.06.2017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93F31BF-6D9F-483B-B51D-929C51CF298A}" type="slidenum">
              <a:rPr lang="pl-PL" smtClean="0"/>
              <a:pPr/>
              <a:t>‹#›</a:t>
            </a:fld>
            <a:endParaRPr lang="pl-P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443939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l-PL" smtClean="0"/>
              <a:t>Kliknij, aby edytować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EDB6EED3-5A7B-4C6E-8D58-C1BD27C62507}" type="datetimeFigureOut">
              <a:rPr lang="pl-PL" smtClean="0"/>
              <a:pPr/>
              <a:t>29.06.2017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93F31BF-6D9F-483B-B51D-929C51CF298A}" type="slidenum">
              <a:rPr lang="pl-PL" smtClean="0"/>
              <a:pPr/>
              <a:t>‹#›</a:t>
            </a:fld>
            <a:endParaRPr lang="pl-PL"/>
          </a:p>
        </p:txBody>
      </p:sp>
    </p:spTree>
    <p:extLst>
      <p:ext uri="{BB962C8B-B14F-4D97-AF65-F5344CB8AC3E}">
        <p14:creationId xmlns:p14="http://schemas.microsoft.com/office/powerpoint/2010/main" val="8282603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smtClean="0"/>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EDB6EED3-5A7B-4C6E-8D58-C1BD27C62507}" type="datetimeFigureOut">
              <a:rPr lang="pl-PL" smtClean="0"/>
              <a:pPr/>
              <a:t>29.06.2017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93F31BF-6D9F-483B-B51D-929C51CF298A}" type="slidenum">
              <a:rPr lang="pl-PL" smtClean="0"/>
              <a:pPr/>
              <a:t>‹#›</a:t>
            </a:fld>
            <a:endParaRPr lang="pl-P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395808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l-PL" smtClean="0"/>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EDB6EED3-5A7B-4C6E-8D58-C1BD27C62507}" type="datetimeFigureOut">
              <a:rPr lang="pl-PL" smtClean="0"/>
              <a:pPr/>
              <a:t>29.06.2017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93F31BF-6D9F-483B-B51D-929C51CF298A}" type="slidenum">
              <a:rPr lang="pl-PL" smtClean="0"/>
              <a:pPr/>
              <a:t>‹#›</a:t>
            </a:fld>
            <a:endParaRPr lang="pl-PL"/>
          </a:p>
        </p:txBody>
      </p:sp>
    </p:spTree>
    <p:extLst>
      <p:ext uri="{BB962C8B-B14F-4D97-AF65-F5344CB8AC3E}">
        <p14:creationId xmlns:p14="http://schemas.microsoft.com/office/powerpoint/2010/main" val="10217787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EDB6EED3-5A7B-4C6E-8D58-C1BD27C62507}" type="datetimeFigureOut">
              <a:rPr lang="pl-PL" smtClean="0"/>
              <a:pPr/>
              <a:t>29.06.2017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93F31BF-6D9F-483B-B51D-929C51CF298A}" type="slidenum">
              <a:rPr lang="pl-PL" smtClean="0"/>
              <a:pPr/>
              <a:t>‹#›</a:t>
            </a:fld>
            <a:endParaRPr lang="pl-PL"/>
          </a:p>
        </p:txBody>
      </p:sp>
    </p:spTree>
    <p:extLst>
      <p:ext uri="{BB962C8B-B14F-4D97-AF65-F5344CB8AC3E}">
        <p14:creationId xmlns:p14="http://schemas.microsoft.com/office/powerpoint/2010/main" val="22322922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l-PL" smtClean="0"/>
              <a:t>Kliknij, aby edytować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EDB6EED3-5A7B-4C6E-8D58-C1BD27C62507}" type="datetimeFigureOut">
              <a:rPr lang="pl-PL" smtClean="0"/>
              <a:pPr/>
              <a:t>29.06.2017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93F31BF-6D9F-483B-B51D-929C51CF298A}" type="slidenum">
              <a:rPr lang="pl-PL" smtClean="0"/>
              <a:pPr/>
              <a:t>‹#›</a:t>
            </a:fld>
            <a:endParaRPr lang="pl-PL"/>
          </a:p>
        </p:txBody>
      </p:sp>
    </p:spTree>
    <p:extLst>
      <p:ext uri="{BB962C8B-B14F-4D97-AF65-F5344CB8AC3E}">
        <p14:creationId xmlns:p14="http://schemas.microsoft.com/office/powerpoint/2010/main" val="1840775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EDB6EED3-5A7B-4C6E-8D58-C1BD27C62507}" type="datetimeFigureOut">
              <a:rPr lang="pl-PL" smtClean="0"/>
              <a:pPr/>
              <a:t>29.06.2017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93F31BF-6D9F-483B-B51D-929C51CF298A}" type="slidenum">
              <a:rPr lang="pl-PL" smtClean="0"/>
              <a:pPr/>
              <a:t>‹#›</a:t>
            </a:fld>
            <a:endParaRPr lang="pl-PL"/>
          </a:p>
        </p:txBody>
      </p:sp>
    </p:spTree>
    <p:extLst>
      <p:ext uri="{BB962C8B-B14F-4D97-AF65-F5344CB8AC3E}">
        <p14:creationId xmlns:p14="http://schemas.microsoft.com/office/powerpoint/2010/main" val="1959261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l-PL" smtClean="0"/>
              <a:t>Kliknij, aby edytować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EDB6EED3-5A7B-4C6E-8D58-C1BD27C62507}" type="datetimeFigureOut">
              <a:rPr lang="pl-PL" smtClean="0"/>
              <a:pPr/>
              <a:t>29.06.2017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93F31BF-6D9F-483B-B51D-929C51CF298A}" type="slidenum">
              <a:rPr lang="pl-PL" smtClean="0"/>
              <a:pPr/>
              <a:t>‹#›</a:t>
            </a:fld>
            <a:endParaRPr lang="pl-PL"/>
          </a:p>
        </p:txBody>
      </p:sp>
    </p:spTree>
    <p:extLst>
      <p:ext uri="{BB962C8B-B14F-4D97-AF65-F5344CB8AC3E}">
        <p14:creationId xmlns:p14="http://schemas.microsoft.com/office/powerpoint/2010/main" val="1325533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EDB6EED3-5A7B-4C6E-8D58-C1BD27C62507}" type="datetimeFigureOut">
              <a:rPr lang="pl-PL" smtClean="0"/>
              <a:pPr/>
              <a:t>29.06.2017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93F31BF-6D9F-483B-B51D-929C51CF298A}" type="slidenum">
              <a:rPr lang="pl-PL" smtClean="0"/>
              <a:pPr/>
              <a:t>‹#›</a:t>
            </a:fld>
            <a:endParaRPr lang="pl-PL"/>
          </a:p>
        </p:txBody>
      </p:sp>
    </p:spTree>
    <p:extLst>
      <p:ext uri="{BB962C8B-B14F-4D97-AF65-F5344CB8AC3E}">
        <p14:creationId xmlns:p14="http://schemas.microsoft.com/office/powerpoint/2010/main" val="1029606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EDB6EED3-5A7B-4C6E-8D58-C1BD27C62507}" type="datetimeFigureOut">
              <a:rPr lang="pl-PL" smtClean="0"/>
              <a:pPr/>
              <a:t>29.06.2017</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93F31BF-6D9F-483B-B51D-929C51CF298A}" type="slidenum">
              <a:rPr lang="pl-PL" smtClean="0"/>
              <a:pPr/>
              <a:t>‹#›</a:t>
            </a:fld>
            <a:endParaRPr lang="pl-PL"/>
          </a:p>
        </p:txBody>
      </p:sp>
    </p:spTree>
    <p:extLst>
      <p:ext uri="{BB962C8B-B14F-4D97-AF65-F5344CB8AC3E}">
        <p14:creationId xmlns:p14="http://schemas.microsoft.com/office/powerpoint/2010/main" val="1247638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EDB6EED3-5A7B-4C6E-8D58-C1BD27C62507}" type="datetimeFigureOut">
              <a:rPr lang="pl-PL" smtClean="0"/>
              <a:pPr/>
              <a:t>29.06.2017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93F31BF-6D9F-483B-B51D-929C51CF298A}" type="slidenum">
              <a:rPr lang="pl-PL" smtClean="0"/>
              <a:pPr/>
              <a:t>‹#›</a:t>
            </a:fld>
            <a:endParaRPr lang="pl-PL"/>
          </a:p>
        </p:txBody>
      </p:sp>
    </p:spTree>
    <p:extLst>
      <p:ext uri="{BB962C8B-B14F-4D97-AF65-F5344CB8AC3E}">
        <p14:creationId xmlns:p14="http://schemas.microsoft.com/office/powerpoint/2010/main" val="342248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6EED3-5A7B-4C6E-8D58-C1BD27C62507}" type="datetimeFigureOut">
              <a:rPr lang="pl-PL" smtClean="0"/>
              <a:pPr/>
              <a:t>29.06.2017</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93F31BF-6D9F-483B-B51D-929C51CF298A}" type="slidenum">
              <a:rPr lang="pl-PL" smtClean="0"/>
              <a:pPr/>
              <a:t>‹#›</a:t>
            </a:fld>
            <a:endParaRPr lang="pl-PL"/>
          </a:p>
        </p:txBody>
      </p:sp>
    </p:spTree>
    <p:extLst>
      <p:ext uri="{BB962C8B-B14F-4D97-AF65-F5344CB8AC3E}">
        <p14:creationId xmlns:p14="http://schemas.microsoft.com/office/powerpoint/2010/main" val="3719547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l-PL" smtClean="0"/>
              <a:t>Kliknij, aby edytować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EDB6EED3-5A7B-4C6E-8D58-C1BD27C62507}" type="datetimeFigureOut">
              <a:rPr lang="pl-PL" smtClean="0"/>
              <a:pPr/>
              <a:t>29.06.2017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93F31BF-6D9F-483B-B51D-929C51CF298A}" type="slidenum">
              <a:rPr lang="pl-PL" smtClean="0"/>
              <a:pPr/>
              <a:t>‹#›</a:t>
            </a:fld>
            <a:endParaRPr lang="pl-PL"/>
          </a:p>
        </p:txBody>
      </p:sp>
    </p:spTree>
    <p:extLst>
      <p:ext uri="{BB962C8B-B14F-4D97-AF65-F5344CB8AC3E}">
        <p14:creationId xmlns:p14="http://schemas.microsoft.com/office/powerpoint/2010/main" val="1884978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EDB6EED3-5A7B-4C6E-8D58-C1BD27C62507}" type="datetimeFigureOut">
              <a:rPr lang="pl-PL" smtClean="0"/>
              <a:pPr/>
              <a:t>29.06.2017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93F31BF-6D9F-483B-B51D-929C51CF298A}" type="slidenum">
              <a:rPr lang="pl-PL" smtClean="0"/>
              <a:pPr/>
              <a:t>‹#›</a:t>
            </a:fld>
            <a:endParaRPr lang="pl-PL"/>
          </a:p>
        </p:txBody>
      </p:sp>
    </p:spTree>
    <p:extLst>
      <p:ext uri="{BB962C8B-B14F-4D97-AF65-F5344CB8AC3E}">
        <p14:creationId xmlns:p14="http://schemas.microsoft.com/office/powerpoint/2010/main" val="3086459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l-PL" smtClean="0"/>
              <a:t>Kliknij, aby edytować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DB6EED3-5A7B-4C6E-8D58-C1BD27C62507}" type="datetimeFigureOut">
              <a:rPr lang="pl-PL" smtClean="0"/>
              <a:pPr/>
              <a:t>29.06.2017</a:t>
            </a:fld>
            <a:endParaRPr lang="pl-P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93F31BF-6D9F-483B-B51D-929C51CF298A}" type="slidenum">
              <a:rPr lang="pl-PL" smtClean="0"/>
              <a:pPr/>
              <a:t>‹#›</a:t>
            </a:fld>
            <a:endParaRPr lang="pl-PL"/>
          </a:p>
        </p:txBody>
      </p:sp>
    </p:spTree>
    <p:extLst>
      <p:ext uri="{BB962C8B-B14F-4D97-AF65-F5344CB8AC3E}">
        <p14:creationId xmlns:p14="http://schemas.microsoft.com/office/powerpoint/2010/main" val="3740418278"/>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 id="2147483744" r:id="rId14"/>
    <p:sldLayoutId id="2147483745" r:id="rId15"/>
    <p:sldLayoutId id="214748374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normAutofit/>
          </a:bodyPr>
          <a:lstStyle/>
          <a:p>
            <a:pPr algn="ctr"/>
            <a:r>
              <a:rPr lang="pl-PL" sz="3600" b="1" dirty="0" smtClean="0">
                <a:solidFill>
                  <a:schemeClr val="tx1"/>
                </a:solidFill>
                <a:latin typeface="Garamond" panose="02020404030301010803" pitchFamily="18" charset="0"/>
              </a:rPr>
              <a:t>NARADA </a:t>
            </a:r>
            <a:br>
              <a:rPr lang="pl-PL" sz="3600" b="1" dirty="0" smtClean="0">
                <a:solidFill>
                  <a:schemeClr val="tx1"/>
                </a:solidFill>
                <a:latin typeface="Garamond" panose="02020404030301010803" pitchFamily="18" charset="0"/>
              </a:rPr>
            </a:br>
            <a:r>
              <a:rPr lang="pl-PL" sz="3600" b="1" dirty="0" smtClean="0">
                <a:solidFill>
                  <a:schemeClr val="tx1"/>
                </a:solidFill>
                <a:latin typeface="Garamond" panose="02020404030301010803" pitchFamily="18" charset="0"/>
              </a:rPr>
              <a:t>DOMÓW POMOCY SPOŁECZNEJ oraz POWIATOWYCH CENTRÓW POMOCY RODZINIE</a:t>
            </a:r>
            <a:endParaRPr lang="pl-PL" sz="3600" b="1" dirty="0">
              <a:solidFill>
                <a:schemeClr val="tx1"/>
              </a:solidFill>
              <a:latin typeface="Garamond" panose="02020404030301010803" pitchFamily="18" charset="0"/>
            </a:endParaRPr>
          </a:p>
        </p:txBody>
      </p:sp>
      <p:sp>
        <p:nvSpPr>
          <p:cNvPr id="5" name="Symbol zastępczy tekstu 4"/>
          <p:cNvSpPr>
            <a:spLocks noGrp="1"/>
          </p:cNvSpPr>
          <p:nvPr>
            <p:ph type="body" idx="1"/>
          </p:nvPr>
        </p:nvSpPr>
        <p:spPr/>
        <p:txBody>
          <a:bodyPr>
            <a:normAutofit/>
          </a:bodyPr>
          <a:lstStyle/>
          <a:p>
            <a:pPr algn="ctr"/>
            <a:r>
              <a:rPr lang="pl-PL" sz="2400" b="1" dirty="0" smtClean="0">
                <a:latin typeface="Garamond" panose="02020404030301010803" pitchFamily="18" charset="0"/>
              </a:rPr>
              <a:t>19 czerwca 2017 r.</a:t>
            </a:r>
          </a:p>
          <a:p>
            <a:pPr algn="ctr"/>
            <a:r>
              <a:rPr lang="pl-PL" sz="2400" b="1" dirty="0" smtClean="0">
                <a:latin typeface="Garamond" panose="02020404030301010803" pitchFamily="18" charset="0"/>
              </a:rPr>
              <a:t>Warmińsko-mazurski Urząd Wojewódzki w Olsztynie</a:t>
            </a:r>
            <a:endParaRPr lang="pl-PL" sz="2400" b="1" dirty="0">
              <a:latin typeface="Garamond" panose="02020404030301010803" pitchFamily="18" charset="0"/>
            </a:endParaRPr>
          </a:p>
        </p:txBody>
      </p:sp>
    </p:spTree>
    <p:extLst>
      <p:ext uri="{BB962C8B-B14F-4D97-AF65-F5344CB8AC3E}">
        <p14:creationId xmlns:p14="http://schemas.microsoft.com/office/powerpoint/2010/main" val="3132449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smtClean="0">
                <a:solidFill>
                  <a:schemeClr val="tx1"/>
                </a:solidFill>
                <a:latin typeface="Garamond" panose="02020404030301010803" pitchFamily="18" charset="0"/>
              </a:rPr>
              <a:t>ZMIANA ROZPORZĄDZENIA W SPRAWIE DOMÓW POMOCY SPOŁECZNEJ</a:t>
            </a:r>
            <a:endParaRPr lang="pl-PL" b="1" dirty="0">
              <a:solidFill>
                <a:schemeClr val="tx1"/>
              </a:solidFill>
              <a:latin typeface="Garamond" panose="02020404030301010803" pitchFamily="18" charset="0"/>
            </a:endParaRPr>
          </a:p>
        </p:txBody>
      </p:sp>
      <p:sp>
        <p:nvSpPr>
          <p:cNvPr id="3" name="Symbol zastępczy zawartości 2"/>
          <p:cNvSpPr>
            <a:spLocks noGrp="1"/>
          </p:cNvSpPr>
          <p:nvPr>
            <p:ph idx="1"/>
          </p:nvPr>
        </p:nvSpPr>
        <p:spPr/>
        <p:txBody>
          <a:bodyPr>
            <a:noAutofit/>
          </a:bodyPr>
          <a:lstStyle/>
          <a:p>
            <a:pPr algn="just">
              <a:buFont typeface="Wingdings" pitchFamily="2" charset="2"/>
              <a:buChar char="Ø"/>
            </a:pPr>
            <a:r>
              <a:rPr lang="pl-PL" sz="2000" b="1" dirty="0">
                <a:solidFill>
                  <a:schemeClr val="tx1"/>
                </a:solidFill>
                <a:latin typeface="Garamond" panose="02020404030301010803" pitchFamily="18" charset="0"/>
              </a:rPr>
              <a:t>Ustalenie wskaźnika zatrudnienia na poziomie nie niższym niż 0,5 na jednego mieszkańca domu pomocy społecznej dla osób uzależnionych od alkoholu;</a:t>
            </a:r>
          </a:p>
          <a:p>
            <a:pPr algn="just">
              <a:buFont typeface="Wingdings" pitchFamily="2" charset="2"/>
              <a:buChar char="Ø"/>
            </a:pPr>
            <a:r>
              <a:rPr lang="pl-PL" sz="2000" b="1" dirty="0" smtClean="0">
                <a:solidFill>
                  <a:schemeClr val="tx1"/>
                </a:solidFill>
                <a:latin typeface="Garamond" panose="02020404030301010803" pitchFamily="18" charset="0"/>
              </a:rPr>
              <a:t>wskazanie </a:t>
            </a:r>
            <a:r>
              <a:rPr lang="pl-PL" sz="2000" b="1" dirty="0">
                <a:solidFill>
                  <a:schemeClr val="tx1"/>
                </a:solidFill>
                <a:latin typeface="Garamond" panose="02020404030301010803" pitchFamily="18" charset="0"/>
              </a:rPr>
              <a:t>terminu niezbędnego do przygotowania planu wsparcia mieszkańca domu dla osób uzależnionych od alkoholu, który </a:t>
            </a:r>
            <a:r>
              <a:rPr lang="pl-PL" sz="2000" b="1" dirty="0" smtClean="0">
                <a:solidFill>
                  <a:schemeClr val="tx1"/>
                </a:solidFill>
                <a:latin typeface="Garamond" panose="02020404030301010803" pitchFamily="18" charset="0"/>
              </a:rPr>
              <a:t>wynosi </a:t>
            </a:r>
            <a:r>
              <a:rPr lang="pl-PL" sz="2000" b="1" dirty="0">
                <a:solidFill>
                  <a:schemeClr val="tx1"/>
                </a:solidFill>
                <a:latin typeface="Garamond" panose="02020404030301010803" pitchFamily="18" charset="0"/>
              </a:rPr>
              <a:t>dwa miesiące</a:t>
            </a:r>
            <a:r>
              <a:rPr lang="pl-PL" sz="2000" b="1" dirty="0" smtClean="0">
                <a:solidFill>
                  <a:schemeClr val="tx1"/>
                </a:solidFill>
                <a:latin typeface="Garamond" panose="02020404030301010803" pitchFamily="18" charset="0"/>
              </a:rPr>
              <a:t>;</a:t>
            </a:r>
          </a:p>
          <a:p>
            <a:pPr algn="just">
              <a:buFont typeface="Wingdings" pitchFamily="2" charset="2"/>
              <a:buChar char="Ø"/>
            </a:pPr>
            <a:r>
              <a:rPr lang="pl-PL" sz="2000" b="1" dirty="0" smtClean="0">
                <a:solidFill>
                  <a:schemeClr val="tx1"/>
                </a:solidFill>
                <a:latin typeface="Garamond" panose="02020404030301010803" pitchFamily="18" charset="0"/>
              </a:rPr>
              <a:t>Wprowadzenie </a:t>
            </a:r>
            <a:r>
              <a:rPr lang="pl-PL" sz="2000" b="1" dirty="0">
                <a:solidFill>
                  <a:schemeClr val="tx1"/>
                </a:solidFill>
                <a:latin typeface="Garamond" panose="02020404030301010803" pitchFamily="18" charset="0"/>
              </a:rPr>
              <a:t>regulacji wskazującej na konieczność posiadania przeszkolenia w zakresie podstawowej pomocy osobom uzależnionym od alkoholu.                                         </a:t>
            </a:r>
          </a:p>
          <a:p>
            <a:pPr algn="just">
              <a:buFont typeface="Wingdings" pitchFamily="2" charset="2"/>
              <a:buChar char="Ø"/>
            </a:pPr>
            <a:endParaRPr lang="pl-PL" sz="2000" b="1" dirty="0">
              <a:solidFill>
                <a:schemeClr val="tx1"/>
              </a:solidFill>
              <a:latin typeface="Garamond" panose="02020404030301010803" pitchFamily="18" charset="0"/>
            </a:endParaRPr>
          </a:p>
        </p:txBody>
      </p:sp>
    </p:spTree>
    <p:extLst>
      <p:ext uri="{BB962C8B-B14F-4D97-AF65-F5344CB8AC3E}">
        <p14:creationId xmlns:p14="http://schemas.microsoft.com/office/powerpoint/2010/main" val="3861038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solidFill>
                  <a:schemeClr val="tx1"/>
                </a:solidFill>
                <a:latin typeface="Garamond" panose="02020404030301010803" pitchFamily="18" charset="0"/>
              </a:rPr>
              <a:t>ZMIANA ROZPORZĄDZENIA </a:t>
            </a:r>
            <a:r>
              <a:rPr lang="pl-PL" b="1" dirty="0" smtClean="0">
                <a:solidFill>
                  <a:schemeClr val="tx1"/>
                </a:solidFill>
                <a:latin typeface="Garamond" panose="02020404030301010803" pitchFamily="18" charset="0"/>
              </a:rPr>
              <a:t>W SPRAWIE </a:t>
            </a:r>
            <a:r>
              <a:rPr lang="pl-PL" b="1" dirty="0">
                <a:solidFill>
                  <a:schemeClr val="tx1"/>
                </a:solidFill>
                <a:latin typeface="Garamond" panose="02020404030301010803" pitchFamily="18" charset="0"/>
              </a:rPr>
              <a:t>DOMÓW POMOCY </a:t>
            </a:r>
            <a:r>
              <a:rPr lang="pl-PL" b="1" dirty="0" smtClean="0">
                <a:solidFill>
                  <a:schemeClr val="tx1"/>
                </a:solidFill>
                <a:latin typeface="Garamond" panose="02020404030301010803" pitchFamily="18" charset="0"/>
              </a:rPr>
              <a:t>SPOŁECZNEJ c.d.</a:t>
            </a:r>
            <a:endParaRPr lang="pl-PL" dirty="0"/>
          </a:p>
        </p:txBody>
      </p:sp>
      <p:sp>
        <p:nvSpPr>
          <p:cNvPr id="3" name="Symbol zastępczy zawartości 2"/>
          <p:cNvSpPr>
            <a:spLocks noGrp="1"/>
          </p:cNvSpPr>
          <p:nvPr>
            <p:ph idx="1"/>
          </p:nvPr>
        </p:nvSpPr>
        <p:spPr/>
        <p:txBody>
          <a:bodyPr>
            <a:normAutofit fontScale="92500" lnSpcReduction="20000"/>
          </a:bodyPr>
          <a:lstStyle/>
          <a:p>
            <a:endParaRPr lang="pl-PL" sz="2400" dirty="0">
              <a:latin typeface="Garamond" panose="02020404030301010803" pitchFamily="18" charset="0"/>
            </a:endParaRPr>
          </a:p>
          <a:p>
            <a:pPr>
              <a:buFont typeface="Wingdings" pitchFamily="2" charset="2"/>
              <a:buChar char="Ø"/>
            </a:pPr>
            <a:r>
              <a:rPr lang="pl-PL" sz="2400" b="1" dirty="0">
                <a:solidFill>
                  <a:srgbClr val="FF0000"/>
                </a:solidFill>
                <a:latin typeface="Garamond" panose="02020404030301010803" pitchFamily="18" charset="0"/>
              </a:rPr>
              <a:t>Zapewnienie dostępu do: </a:t>
            </a:r>
          </a:p>
          <a:p>
            <a:pPr algn="just">
              <a:buFont typeface="Wingdings" panose="05000000000000000000" pitchFamily="2" charset="2"/>
              <a:buChar char="v"/>
            </a:pPr>
            <a:r>
              <a:rPr lang="pl-PL" sz="2400" b="1" dirty="0">
                <a:solidFill>
                  <a:schemeClr val="tx1"/>
                </a:solidFill>
                <a:latin typeface="Garamond" panose="02020404030301010803" pitchFamily="18" charset="0"/>
              </a:rPr>
              <a:t>indywidualnych i grupowych zajęć terapeutycznych ze specjalistą psychoterapii uzależnień lub instruktorem terapii uzależnień lub osobą przeszkoloną w zakresie oddziaływań terapeutyczno – rehabilitacyjnych; </a:t>
            </a:r>
          </a:p>
          <a:p>
            <a:pPr>
              <a:buFont typeface="Wingdings" panose="05000000000000000000" pitchFamily="2" charset="2"/>
              <a:buChar char="v"/>
            </a:pPr>
            <a:r>
              <a:rPr lang="pl-PL" sz="2400" b="1" dirty="0">
                <a:solidFill>
                  <a:schemeClr val="tx1"/>
                </a:solidFill>
                <a:latin typeface="Garamond" panose="02020404030301010803" pitchFamily="18" charset="0"/>
              </a:rPr>
              <a:t>treningu funkcji poznawczych, w tym treningów pamięci;</a:t>
            </a:r>
          </a:p>
          <a:p>
            <a:pPr>
              <a:buFont typeface="Wingdings" panose="05000000000000000000" pitchFamily="2" charset="2"/>
              <a:buChar char="v"/>
            </a:pPr>
            <a:r>
              <a:rPr lang="pl-PL" sz="2400" b="1" dirty="0">
                <a:solidFill>
                  <a:schemeClr val="tx1"/>
                </a:solidFill>
                <a:latin typeface="Garamond" panose="02020404030301010803" pitchFamily="18" charset="0"/>
              </a:rPr>
              <a:t>treningów umiejętności społecznych służących utrzymywaniu abstynencji lub ograniczaniu spożywania alkoholu</a:t>
            </a:r>
            <a:r>
              <a:rPr lang="pl-PL" sz="2400" b="1" dirty="0" smtClean="0">
                <a:solidFill>
                  <a:schemeClr val="tx1"/>
                </a:solidFill>
                <a:latin typeface="Garamond" panose="02020404030301010803" pitchFamily="18" charset="0"/>
              </a:rPr>
              <a:t>;</a:t>
            </a:r>
          </a:p>
          <a:p>
            <a:pPr>
              <a:buFont typeface="Wingdings" panose="05000000000000000000" pitchFamily="2" charset="2"/>
              <a:buChar char="v"/>
            </a:pPr>
            <a:r>
              <a:rPr lang="pl-PL" sz="2400" b="1" dirty="0" smtClean="0">
                <a:solidFill>
                  <a:schemeClr val="tx1"/>
                </a:solidFill>
                <a:latin typeface="Garamond" panose="02020404030301010803" pitchFamily="18" charset="0"/>
              </a:rPr>
              <a:t> </a:t>
            </a:r>
            <a:r>
              <a:rPr lang="pl-PL" sz="2400" b="1" dirty="0">
                <a:solidFill>
                  <a:schemeClr val="tx1"/>
                </a:solidFill>
                <a:latin typeface="Garamond" panose="02020404030301010803" pitchFamily="18" charset="0"/>
              </a:rPr>
              <a:t>działań motywujących mających na celu utrzymywanie abstynencji lub ograniczanie spożywania alkoholu;</a:t>
            </a:r>
          </a:p>
          <a:p>
            <a:pPr>
              <a:buFont typeface="Wingdings" panose="05000000000000000000" pitchFamily="2" charset="2"/>
              <a:buChar char="v"/>
            </a:pPr>
            <a:endParaRPr lang="pl-PL" sz="2400" b="1" dirty="0">
              <a:solidFill>
                <a:schemeClr val="tx1"/>
              </a:solidFill>
              <a:latin typeface="Garamond" panose="02020404030301010803" pitchFamily="18" charset="0"/>
            </a:endParaRPr>
          </a:p>
          <a:p>
            <a:endParaRPr lang="pl-PL" sz="2400" dirty="0"/>
          </a:p>
        </p:txBody>
      </p:sp>
    </p:spTree>
    <p:extLst>
      <p:ext uri="{BB962C8B-B14F-4D97-AF65-F5344CB8AC3E}">
        <p14:creationId xmlns:p14="http://schemas.microsoft.com/office/powerpoint/2010/main" val="3123098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solidFill>
                  <a:schemeClr val="tx1"/>
                </a:solidFill>
                <a:latin typeface="Garamond" panose="02020404030301010803" pitchFamily="18" charset="0"/>
              </a:rPr>
              <a:t>ZMIANA ROZPORZĄDZENIA W SPRAWIE DOMÓW POMOCY SPOŁECZNEJ c.d.</a:t>
            </a:r>
            <a:endParaRPr lang="pl-PL" dirty="0"/>
          </a:p>
        </p:txBody>
      </p:sp>
      <p:sp>
        <p:nvSpPr>
          <p:cNvPr id="3" name="Symbol zastępczy zawartości 2"/>
          <p:cNvSpPr>
            <a:spLocks noGrp="1"/>
          </p:cNvSpPr>
          <p:nvPr>
            <p:ph idx="1"/>
          </p:nvPr>
        </p:nvSpPr>
        <p:spPr/>
        <p:txBody>
          <a:bodyPr/>
          <a:lstStyle/>
          <a:p>
            <a:pPr algn="just">
              <a:buFont typeface="Wingdings" pitchFamily="2" charset="2"/>
              <a:buChar char="Ø"/>
            </a:pPr>
            <a:r>
              <a:rPr lang="pl-PL" sz="2000" b="1" dirty="0">
                <a:solidFill>
                  <a:schemeClr val="tx1"/>
                </a:solidFill>
                <a:latin typeface="Garamond" panose="02020404030301010803" pitchFamily="18" charset="0"/>
              </a:rPr>
              <a:t>ujednolicono wskaźniki zatrudnienia do poziomu nie mniej niż 0,5 (z wyłączeniem </a:t>
            </a:r>
            <a:r>
              <a:rPr lang="pl-PL" sz="2000" b="1" dirty="0" err="1">
                <a:solidFill>
                  <a:schemeClr val="tx1"/>
                </a:solidFill>
                <a:latin typeface="Garamond" panose="02020404030301010803" pitchFamily="18" charset="0"/>
              </a:rPr>
              <a:t>dps</a:t>
            </a:r>
            <a:r>
              <a:rPr lang="pl-PL" sz="2000" b="1" dirty="0">
                <a:solidFill>
                  <a:schemeClr val="tx1"/>
                </a:solidFill>
                <a:latin typeface="Garamond" panose="02020404030301010803" pitchFamily="18" charset="0"/>
              </a:rPr>
              <a:t> dla osób w podeszłym wieku – 0,4) przy jednoczesnym ograniczeniu do 10%  (z 30%) udziału osób nie będących pracownikami </a:t>
            </a:r>
            <a:r>
              <a:rPr lang="pl-PL" sz="2000" b="1" dirty="0" err="1">
                <a:solidFill>
                  <a:schemeClr val="tx1"/>
                </a:solidFill>
                <a:latin typeface="Garamond" panose="02020404030301010803" pitchFamily="18" charset="0"/>
              </a:rPr>
              <a:t>dps</a:t>
            </a:r>
            <a:r>
              <a:rPr lang="pl-PL" sz="2000" b="1" dirty="0">
                <a:solidFill>
                  <a:schemeClr val="tx1"/>
                </a:solidFill>
                <a:latin typeface="Garamond" panose="02020404030301010803" pitchFamily="18" charset="0"/>
              </a:rPr>
              <a:t>, a wliczanych do wskaźnika zatrudnienia pracowników zespołu terapeutyczno – opiekuńczego.  </a:t>
            </a:r>
          </a:p>
          <a:p>
            <a:pPr algn="just">
              <a:buFont typeface="Wingdings" pitchFamily="2" charset="2"/>
              <a:buChar char="Ø"/>
            </a:pPr>
            <a:r>
              <a:rPr lang="pl-PL" sz="2000" b="1" dirty="0" smtClean="0">
                <a:solidFill>
                  <a:schemeClr val="tx1"/>
                </a:solidFill>
                <a:latin typeface="Garamond" panose="02020404030301010803" pitchFamily="18" charset="0"/>
              </a:rPr>
              <a:t>rezygnacja </a:t>
            </a:r>
            <a:r>
              <a:rPr lang="pl-PL" sz="2000" b="1" dirty="0">
                <a:solidFill>
                  <a:schemeClr val="tx1"/>
                </a:solidFill>
                <a:latin typeface="Garamond" panose="02020404030301010803" pitchFamily="18" charset="0"/>
              </a:rPr>
              <a:t>ze wskazywania pory ostatniego posiłku wydawanego mieszkańcom domów pomocy społecznej. Zaproponowane rozwiązanie </a:t>
            </a:r>
            <a:r>
              <a:rPr lang="pl-PL" sz="2000" b="1" dirty="0" smtClean="0">
                <a:solidFill>
                  <a:schemeClr val="tx1"/>
                </a:solidFill>
                <a:latin typeface="Garamond" panose="02020404030301010803" pitchFamily="18" charset="0"/>
              </a:rPr>
              <a:t>umożliwiło domom pomocy społecznej </a:t>
            </a:r>
            <a:r>
              <a:rPr lang="pl-PL" sz="2000" b="1" dirty="0">
                <a:solidFill>
                  <a:schemeClr val="tx1"/>
                </a:solidFill>
                <a:latin typeface="Garamond" panose="02020404030301010803" pitchFamily="18" charset="0"/>
              </a:rPr>
              <a:t>dostosowywanie pór wydawania posiłków do potrzeb mieszkańców;</a:t>
            </a:r>
          </a:p>
          <a:p>
            <a:pPr algn="just">
              <a:buFont typeface="Wingdings" pitchFamily="2" charset="2"/>
              <a:buChar char="Ø"/>
            </a:pPr>
            <a:r>
              <a:rPr lang="pl-PL" sz="2000" b="1" dirty="0">
                <a:solidFill>
                  <a:schemeClr val="tx1"/>
                </a:solidFill>
                <a:latin typeface="Garamond" panose="02020404030301010803" pitchFamily="18" charset="0"/>
              </a:rPr>
              <a:t>umożliwienie korzystania z usług w warsztatach terapii zajęciowej osobom przebywającym w domach </a:t>
            </a:r>
            <a:r>
              <a:rPr lang="pl-PL" sz="2000" b="1" dirty="0" smtClean="0">
                <a:solidFill>
                  <a:schemeClr val="tx1"/>
                </a:solidFill>
                <a:latin typeface="Garamond" panose="02020404030301010803" pitchFamily="18" charset="0"/>
              </a:rPr>
              <a:t>- obecna </a:t>
            </a:r>
            <a:r>
              <a:rPr lang="pl-PL" sz="2000" b="1" dirty="0">
                <a:solidFill>
                  <a:schemeClr val="tx1"/>
                </a:solidFill>
                <a:latin typeface="Garamond" panose="02020404030301010803" pitchFamily="18" charset="0"/>
              </a:rPr>
              <a:t>regulacja: </a:t>
            </a:r>
            <a:r>
              <a:rPr lang="pl-PL" sz="2000" b="1" dirty="0" smtClean="0">
                <a:solidFill>
                  <a:schemeClr val="tx1"/>
                </a:solidFill>
                <a:latin typeface="Garamond" panose="02020404030301010803" pitchFamily="18" charset="0"/>
              </a:rPr>
              <a:t>organizuje </a:t>
            </a:r>
            <a:r>
              <a:rPr lang="pl-PL" sz="2000" b="1" dirty="0" err="1" smtClean="0">
                <a:solidFill>
                  <a:schemeClr val="tx1"/>
                </a:solidFill>
                <a:latin typeface="Garamond" panose="02020404030301010803" pitchFamily="18" charset="0"/>
              </a:rPr>
              <a:t>wtz</a:t>
            </a:r>
            <a:r>
              <a:rPr lang="pl-PL" sz="2000" b="1" dirty="0" smtClean="0">
                <a:solidFill>
                  <a:schemeClr val="tx1"/>
                </a:solidFill>
                <a:latin typeface="Garamond" panose="02020404030301010803" pitchFamily="18" charset="0"/>
              </a:rPr>
              <a:t>;</a:t>
            </a:r>
            <a:endParaRPr lang="pl-PL" sz="2000" b="1" dirty="0">
              <a:solidFill>
                <a:schemeClr val="tx1"/>
              </a:solidFill>
              <a:latin typeface="Garamond" panose="02020404030301010803" pitchFamily="18" charset="0"/>
            </a:endParaRPr>
          </a:p>
          <a:p>
            <a:endParaRPr lang="pl-PL" dirty="0"/>
          </a:p>
        </p:txBody>
      </p:sp>
    </p:spTree>
    <p:extLst>
      <p:ext uri="{BB962C8B-B14F-4D97-AF65-F5344CB8AC3E}">
        <p14:creationId xmlns:p14="http://schemas.microsoft.com/office/powerpoint/2010/main" val="4238134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4294967295"/>
          </p:nvPr>
        </p:nvSpPr>
        <p:spPr>
          <a:xfrm>
            <a:off x="811369" y="1700012"/>
            <a:ext cx="9491730" cy="4342014"/>
          </a:xfrm>
        </p:spPr>
        <p:txBody>
          <a:bodyPr>
            <a:normAutofit lnSpcReduction="10000"/>
          </a:bodyPr>
          <a:lstStyle/>
          <a:p>
            <a:pPr marL="0" indent="0" algn="ctr">
              <a:buNone/>
            </a:pPr>
            <a:r>
              <a:rPr lang="pl-PL" sz="5400" b="1" dirty="0" smtClean="0">
                <a:solidFill>
                  <a:schemeClr val="tx1"/>
                </a:solidFill>
                <a:latin typeface="Garamond" panose="02020404030301010803" pitchFamily="18" charset="0"/>
              </a:rPr>
              <a:t>PLANOWANE ZMIANY: </a:t>
            </a:r>
          </a:p>
          <a:p>
            <a:pPr marL="0" indent="0" algn="ctr">
              <a:buNone/>
            </a:pPr>
            <a:r>
              <a:rPr lang="pl-PL" sz="5400" b="1" dirty="0" smtClean="0">
                <a:solidFill>
                  <a:schemeClr val="tx1"/>
                </a:solidFill>
                <a:latin typeface="Garamond" panose="02020404030301010803" pitchFamily="18" charset="0"/>
              </a:rPr>
              <a:t>PROJEKT</a:t>
            </a:r>
          </a:p>
          <a:p>
            <a:pPr marL="0" indent="0" algn="ctr">
              <a:buNone/>
            </a:pPr>
            <a:r>
              <a:rPr lang="pl-PL" sz="5400" b="1" dirty="0" smtClean="0">
                <a:solidFill>
                  <a:schemeClr val="tx1"/>
                </a:solidFill>
                <a:latin typeface="Garamond" panose="02020404030301010803" pitchFamily="18" charset="0"/>
              </a:rPr>
              <a:t>z </a:t>
            </a:r>
            <a:r>
              <a:rPr lang="pl-PL" sz="5400" b="1" dirty="0">
                <a:solidFill>
                  <a:schemeClr val="tx1"/>
                </a:solidFill>
                <a:latin typeface="Garamond" panose="02020404030301010803" pitchFamily="18" charset="0"/>
              </a:rPr>
              <a:t>dnia 22 marca 2017 r. </a:t>
            </a:r>
            <a:endParaRPr lang="pl-PL" sz="5400" b="1" dirty="0" smtClean="0">
              <a:solidFill>
                <a:schemeClr val="tx1"/>
              </a:solidFill>
              <a:latin typeface="Garamond" panose="02020404030301010803" pitchFamily="18" charset="0"/>
            </a:endParaRPr>
          </a:p>
          <a:p>
            <a:pPr marL="0" indent="0" algn="ctr">
              <a:buNone/>
            </a:pPr>
            <a:r>
              <a:rPr lang="pl-PL" sz="5400" b="1" dirty="0" smtClean="0">
                <a:solidFill>
                  <a:schemeClr val="tx1"/>
                </a:solidFill>
                <a:latin typeface="Garamond" panose="02020404030301010803" pitchFamily="18" charset="0"/>
              </a:rPr>
              <a:t>do </a:t>
            </a:r>
            <a:r>
              <a:rPr lang="pl-PL" sz="5400" b="1" dirty="0">
                <a:solidFill>
                  <a:schemeClr val="tx1"/>
                </a:solidFill>
                <a:latin typeface="Garamond" panose="02020404030301010803" pitchFamily="18" charset="0"/>
              </a:rPr>
              <a:t>ROZPORZĄDZENIA </a:t>
            </a:r>
            <a:r>
              <a:rPr lang="pl-PL" sz="5400" b="1" dirty="0" err="1">
                <a:solidFill>
                  <a:schemeClr val="tx1"/>
                </a:solidFill>
                <a:latin typeface="Garamond" panose="02020404030301010803" pitchFamily="18" charset="0"/>
              </a:rPr>
              <a:t>MRPiPS</a:t>
            </a:r>
            <a:r>
              <a:rPr lang="pl-PL" sz="5400" b="1" dirty="0">
                <a:solidFill>
                  <a:schemeClr val="tx1"/>
                </a:solidFill>
                <a:latin typeface="Garamond" panose="02020404030301010803" pitchFamily="18" charset="0"/>
              </a:rPr>
              <a:t> WS. DPS</a:t>
            </a:r>
            <a:endParaRPr lang="pl-PL" sz="5400" dirty="0"/>
          </a:p>
        </p:txBody>
      </p:sp>
    </p:spTree>
    <p:extLst>
      <p:ext uri="{BB962C8B-B14F-4D97-AF65-F5344CB8AC3E}">
        <p14:creationId xmlns:p14="http://schemas.microsoft.com/office/powerpoint/2010/main" val="2895237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solidFill>
                  <a:schemeClr val="tx1"/>
                </a:solidFill>
                <a:latin typeface="Garamond" panose="02020404030301010803" pitchFamily="18" charset="0"/>
              </a:rPr>
              <a:t>PROJEKT z dnia 22 </a:t>
            </a:r>
            <a:r>
              <a:rPr lang="pl-PL" b="1" dirty="0" smtClean="0">
                <a:solidFill>
                  <a:schemeClr val="tx1"/>
                </a:solidFill>
                <a:latin typeface="Garamond" panose="02020404030301010803" pitchFamily="18" charset="0"/>
              </a:rPr>
              <a:t>marca 2017 </a:t>
            </a:r>
            <a:r>
              <a:rPr lang="pl-PL" b="1" dirty="0">
                <a:solidFill>
                  <a:schemeClr val="tx1"/>
                </a:solidFill>
                <a:latin typeface="Garamond" panose="02020404030301010803" pitchFamily="18" charset="0"/>
              </a:rPr>
              <a:t>r. </a:t>
            </a:r>
            <a:r>
              <a:rPr lang="pl-PL" b="1" dirty="0" smtClean="0">
                <a:solidFill>
                  <a:schemeClr val="tx1"/>
                </a:solidFill>
                <a:latin typeface="Garamond" panose="02020404030301010803" pitchFamily="18" charset="0"/>
              </a:rPr>
              <a:t>do </a:t>
            </a:r>
            <a:r>
              <a:rPr lang="pl-PL" b="1" dirty="0">
                <a:solidFill>
                  <a:schemeClr val="tx1"/>
                </a:solidFill>
                <a:latin typeface="Garamond" panose="02020404030301010803" pitchFamily="18" charset="0"/>
              </a:rPr>
              <a:t>ROZPORZĄDZENIA </a:t>
            </a:r>
            <a:r>
              <a:rPr lang="pl-PL" b="1" dirty="0" err="1">
                <a:solidFill>
                  <a:schemeClr val="tx1"/>
                </a:solidFill>
                <a:latin typeface="Garamond" panose="02020404030301010803" pitchFamily="18" charset="0"/>
              </a:rPr>
              <a:t>MRPiPS</a:t>
            </a:r>
            <a:r>
              <a:rPr lang="pl-PL" b="1" dirty="0">
                <a:solidFill>
                  <a:schemeClr val="tx1"/>
                </a:solidFill>
                <a:latin typeface="Garamond" panose="02020404030301010803" pitchFamily="18" charset="0"/>
              </a:rPr>
              <a:t> WS. DPS</a:t>
            </a:r>
            <a:endParaRPr lang="pl-PL" b="1" dirty="0"/>
          </a:p>
        </p:txBody>
      </p:sp>
      <p:sp>
        <p:nvSpPr>
          <p:cNvPr id="3" name="Symbol zastępczy zawartości 2"/>
          <p:cNvSpPr>
            <a:spLocks noGrp="1"/>
          </p:cNvSpPr>
          <p:nvPr>
            <p:ph idx="1"/>
          </p:nvPr>
        </p:nvSpPr>
        <p:spPr/>
        <p:txBody>
          <a:bodyPr/>
          <a:lstStyle/>
          <a:p>
            <a:pPr>
              <a:buFont typeface="Wingdings" panose="05000000000000000000" pitchFamily="2" charset="2"/>
              <a:buChar char="Ø"/>
            </a:pPr>
            <a:r>
              <a:rPr lang="pl-PL" sz="2000" b="1" dirty="0">
                <a:latin typeface="Garamond" panose="02020404030301010803" pitchFamily="18" charset="0"/>
              </a:rPr>
              <a:t>W </a:t>
            </a:r>
            <a:r>
              <a:rPr lang="pl-PL" sz="2000" b="1" dirty="0" smtClean="0">
                <a:latin typeface="Arial"/>
                <a:cs typeface="Arial"/>
              </a:rPr>
              <a:t>§</a:t>
            </a:r>
            <a:r>
              <a:rPr lang="pl-PL" sz="2000" b="1" dirty="0">
                <a:latin typeface="Garamond" panose="02020404030301010803" pitchFamily="18" charset="0"/>
              </a:rPr>
              <a:t> </a:t>
            </a:r>
            <a:r>
              <a:rPr lang="pl-PL" sz="2000" b="1" dirty="0" smtClean="0">
                <a:latin typeface="Garamond" panose="02020404030301010803" pitchFamily="18" charset="0"/>
              </a:rPr>
              <a:t>5 ust.</a:t>
            </a:r>
            <a:r>
              <a:rPr lang="pl-PL" sz="2000" b="1" dirty="0">
                <a:latin typeface="Garamond" panose="02020404030301010803" pitchFamily="18" charset="0"/>
              </a:rPr>
              <a:t> </a:t>
            </a:r>
            <a:r>
              <a:rPr lang="pl-PL" sz="2000" b="1" dirty="0" smtClean="0">
                <a:latin typeface="Garamond" panose="02020404030301010803" pitchFamily="18" charset="0"/>
              </a:rPr>
              <a:t>1 pkt 3 lit. b -</a:t>
            </a:r>
            <a:r>
              <a:rPr lang="pl-PL" sz="2000" dirty="0">
                <a:latin typeface="Garamond" panose="02020404030301010803" pitchFamily="18" charset="0"/>
              </a:rPr>
              <a:t> Dom, niezależnie od typu, świadczy usługi:</a:t>
            </a:r>
          </a:p>
          <a:p>
            <a:pPr marL="0" indent="0">
              <a:buNone/>
            </a:pPr>
            <a:r>
              <a:rPr lang="pl-PL" sz="2000" dirty="0" smtClean="0">
                <a:latin typeface="Garamond" panose="02020404030301010803" pitchFamily="18" charset="0"/>
              </a:rPr>
              <a:t>wspomagające</a:t>
            </a:r>
            <a:r>
              <a:rPr lang="pl-PL" sz="2000" dirty="0">
                <a:latin typeface="Garamond" panose="02020404030301010803" pitchFamily="18" charset="0"/>
              </a:rPr>
              <a:t>, polegające na:</a:t>
            </a:r>
          </a:p>
          <a:p>
            <a:pPr marL="0" indent="0">
              <a:buNone/>
            </a:pPr>
            <a:r>
              <a:rPr lang="pl-PL" sz="2000" dirty="0">
                <a:solidFill>
                  <a:schemeClr val="tx1"/>
                </a:solidFill>
                <a:latin typeface="Garamond" panose="02020404030301010803" pitchFamily="18" charset="0"/>
              </a:rPr>
              <a:t>b) </a:t>
            </a:r>
            <a:r>
              <a:rPr lang="pl-PL" sz="2000" dirty="0">
                <a:latin typeface="Garamond" panose="02020404030301010803" pitchFamily="18" charset="0"/>
              </a:rPr>
              <a:t>podnoszeniu sprawności i aktywizowaniu mieszkańców domu, dodane zostaną wyrazy: </a:t>
            </a:r>
            <a:r>
              <a:rPr lang="pl-PL" sz="2000" dirty="0">
                <a:solidFill>
                  <a:srgbClr val="FF0000"/>
                </a:solidFill>
                <a:latin typeface="Garamond" panose="02020404030301010803" pitchFamily="18" charset="0"/>
              </a:rPr>
              <a:t>„w tym w zakresie komunikacji wspomagającej lub alternatywnej, w przypadku osób z problemami w komunikacji werbalnej”</a:t>
            </a:r>
            <a:r>
              <a:rPr lang="pl-PL" sz="2000" dirty="0">
                <a:solidFill>
                  <a:schemeClr val="tx1"/>
                </a:solidFill>
                <a:latin typeface="Garamond" panose="02020404030301010803" pitchFamily="18" charset="0"/>
              </a:rPr>
              <a:t>,</a:t>
            </a:r>
          </a:p>
          <a:p>
            <a:pPr>
              <a:buFont typeface="Wingdings" panose="05000000000000000000" pitchFamily="2" charset="2"/>
              <a:buChar char="Ø"/>
            </a:pPr>
            <a:r>
              <a:rPr lang="pl-PL" sz="2000" b="1" dirty="0">
                <a:solidFill>
                  <a:schemeClr val="tx1"/>
                </a:solidFill>
                <a:latin typeface="Garamond" panose="02020404030301010803" pitchFamily="18" charset="0"/>
              </a:rPr>
              <a:t>w </a:t>
            </a:r>
            <a:r>
              <a:rPr lang="pl-PL" sz="2000" b="1" dirty="0" smtClean="0">
                <a:solidFill>
                  <a:schemeClr val="tx1"/>
                </a:solidFill>
                <a:latin typeface="Arial"/>
                <a:cs typeface="Arial"/>
              </a:rPr>
              <a:t>§</a:t>
            </a:r>
            <a:r>
              <a:rPr lang="pl-PL" sz="2000" b="1" dirty="0" smtClean="0">
                <a:solidFill>
                  <a:schemeClr val="tx1"/>
                </a:solidFill>
                <a:latin typeface="Garamond" panose="02020404030301010803" pitchFamily="18" charset="0"/>
              </a:rPr>
              <a:t> </a:t>
            </a:r>
            <a:r>
              <a:rPr lang="pl-PL" sz="2000" b="1" dirty="0">
                <a:solidFill>
                  <a:schemeClr val="tx1"/>
                </a:solidFill>
                <a:latin typeface="Garamond" panose="02020404030301010803" pitchFamily="18" charset="0"/>
              </a:rPr>
              <a:t>6 ust. 1 pkt 1 </a:t>
            </a:r>
            <a:r>
              <a:rPr lang="pl-PL" sz="2000" b="1" dirty="0" smtClean="0">
                <a:solidFill>
                  <a:schemeClr val="tx1"/>
                </a:solidFill>
                <a:latin typeface="Garamond" panose="02020404030301010803" pitchFamily="18" charset="0"/>
              </a:rPr>
              <a:t>lit. </a:t>
            </a:r>
            <a:r>
              <a:rPr lang="pl-PL" sz="2000" b="1" dirty="0">
                <a:solidFill>
                  <a:schemeClr val="tx1"/>
                </a:solidFill>
                <a:latin typeface="Garamond" panose="02020404030301010803" pitchFamily="18" charset="0"/>
              </a:rPr>
              <a:t>d - </a:t>
            </a:r>
            <a:r>
              <a:rPr lang="pl-PL" sz="2000" dirty="0">
                <a:latin typeface="Garamond" panose="02020404030301010803" pitchFamily="18" charset="0"/>
              </a:rPr>
              <a:t>liczba miejsc w (</a:t>
            </a:r>
            <a:r>
              <a:rPr lang="pl-PL" sz="2000" dirty="0">
                <a:solidFill>
                  <a:schemeClr val="tx1"/>
                </a:solidFill>
                <a:latin typeface="Garamond" panose="02020404030301010803" pitchFamily="18" charset="0"/>
              </a:rPr>
              <a:t>skreślone zostaną wyrazy </a:t>
            </a:r>
            <a:r>
              <a:rPr lang="pl-PL" sz="2000" dirty="0">
                <a:latin typeface="Garamond" panose="02020404030301010803" pitchFamily="18" charset="0"/>
              </a:rPr>
              <a:t> „</a:t>
            </a:r>
            <a:r>
              <a:rPr lang="pl-PL" sz="2000" dirty="0">
                <a:solidFill>
                  <a:srgbClr val="FF0000"/>
                </a:solidFill>
                <a:latin typeface="Garamond" panose="02020404030301010803" pitchFamily="18" charset="0"/>
              </a:rPr>
              <a:t>nowo powstającym”) </a:t>
            </a:r>
            <a:r>
              <a:rPr lang="pl-PL" sz="2000" dirty="0">
                <a:latin typeface="Garamond" panose="02020404030301010803" pitchFamily="18" charset="0"/>
              </a:rPr>
              <a:t>domu jest nie większa niż 100;</a:t>
            </a:r>
          </a:p>
          <a:p>
            <a:pPr marL="0" indent="0">
              <a:buNone/>
            </a:pPr>
            <a:r>
              <a:rPr lang="pl-PL" sz="2000" b="1" dirty="0">
                <a:solidFill>
                  <a:schemeClr val="tx1"/>
                </a:solidFill>
                <a:latin typeface="Garamond" panose="02020404030301010803" pitchFamily="18" charset="0"/>
              </a:rPr>
              <a:t>po pkt 3 dodany zostanie pkt 3a </a:t>
            </a:r>
            <a:r>
              <a:rPr lang="pl-PL" sz="2000" dirty="0">
                <a:solidFill>
                  <a:schemeClr val="tx1"/>
                </a:solidFill>
                <a:latin typeface="Garamond" panose="02020404030301010803" pitchFamily="18" charset="0"/>
              </a:rPr>
              <a:t>w brzmieniu „</a:t>
            </a:r>
            <a:r>
              <a:rPr lang="pl-PL" sz="2000" dirty="0">
                <a:solidFill>
                  <a:srgbClr val="FF0000"/>
                </a:solidFill>
                <a:latin typeface="Garamond" panose="02020404030301010803" pitchFamily="18" charset="0"/>
              </a:rPr>
              <a:t>mieszkaniec domu charakteryzujący się znacznymi zaburzeniami interakcji społecznych i komunikacji zamieszkuje w pokoju jednoosobowym, o ile warunki domu na to pozwalają</a:t>
            </a:r>
            <a:r>
              <a:rPr lang="pl-PL" sz="2000" dirty="0">
                <a:solidFill>
                  <a:schemeClr val="tx1"/>
                </a:solidFill>
                <a:latin typeface="Garamond" panose="02020404030301010803" pitchFamily="18" charset="0"/>
              </a:rPr>
              <a:t>”</a:t>
            </a:r>
          </a:p>
          <a:p>
            <a:pPr marL="0" indent="0">
              <a:buNone/>
            </a:pPr>
            <a:endParaRPr lang="pl-PL" sz="2000" dirty="0">
              <a:solidFill>
                <a:schemeClr val="tx1"/>
              </a:solidFill>
              <a:latin typeface="Garamond" panose="02020404030301010803" pitchFamily="18" charset="0"/>
            </a:endParaRPr>
          </a:p>
          <a:p>
            <a:endParaRPr lang="pl-PL" dirty="0"/>
          </a:p>
        </p:txBody>
      </p:sp>
    </p:spTree>
    <p:extLst>
      <p:ext uri="{BB962C8B-B14F-4D97-AF65-F5344CB8AC3E}">
        <p14:creationId xmlns:p14="http://schemas.microsoft.com/office/powerpoint/2010/main" val="3889516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solidFill>
                  <a:schemeClr val="tx1"/>
                </a:solidFill>
                <a:latin typeface="Garamond" panose="02020404030301010803" pitchFamily="18" charset="0"/>
              </a:rPr>
              <a:t>PROJEKT z dnia 22 marca 2017 r. do ROZPORZĄDZENIA </a:t>
            </a:r>
            <a:r>
              <a:rPr lang="pl-PL" b="1" dirty="0" err="1">
                <a:solidFill>
                  <a:schemeClr val="tx1"/>
                </a:solidFill>
                <a:latin typeface="Garamond" panose="02020404030301010803" pitchFamily="18" charset="0"/>
              </a:rPr>
              <a:t>MRPiPS</a:t>
            </a:r>
            <a:r>
              <a:rPr lang="pl-PL" b="1" dirty="0">
                <a:solidFill>
                  <a:schemeClr val="tx1"/>
                </a:solidFill>
                <a:latin typeface="Garamond" panose="02020404030301010803" pitchFamily="18" charset="0"/>
              </a:rPr>
              <a:t> WS. </a:t>
            </a:r>
            <a:r>
              <a:rPr lang="pl-PL" b="1" dirty="0" smtClean="0">
                <a:solidFill>
                  <a:schemeClr val="tx1"/>
                </a:solidFill>
                <a:latin typeface="Garamond" panose="02020404030301010803" pitchFamily="18" charset="0"/>
              </a:rPr>
              <a:t>DPS - c.d.</a:t>
            </a:r>
            <a:endParaRPr lang="pl-PL" b="1" dirty="0"/>
          </a:p>
        </p:txBody>
      </p:sp>
      <p:sp>
        <p:nvSpPr>
          <p:cNvPr id="3" name="Symbol zastępczy zawartości 2"/>
          <p:cNvSpPr>
            <a:spLocks noGrp="1"/>
          </p:cNvSpPr>
          <p:nvPr>
            <p:ph idx="1"/>
          </p:nvPr>
        </p:nvSpPr>
        <p:spPr/>
        <p:txBody>
          <a:bodyPr/>
          <a:lstStyle/>
          <a:p>
            <a:r>
              <a:rPr lang="pl-PL" sz="2000" b="1" dirty="0">
                <a:solidFill>
                  <a:schemeClr val="tx1"/>
                </a:solidFill>
                <a:latin typeface="Garamond" panose="02020404030301010803" pitchFamily="18" charset="0"/>
              </a:rPr>
              <a:t>w </a:t>
            </a:r>
            <a:r>
              <a:rPr lang="pl-PL" sz="2000" b="1" dirty="0" smtClean="0">
                <a:solidFill>
                  <a:schemeClr val="tx1"/>
                </a:solidFill>
                <a:latin typeface="Arial"/>
                <a:cs typeface="Arial"/>
              </a:rPr>
              <a:t>§</a:t>
            </a:r>
            <a:r>
              <a:rPr lang="pl-PL" sz="2000" b="1" dirty="0" smtClean="0">
                <a:solidFill>
                  <a:schemeClr val="tx1"/>
                </a:solidFill>
                <a:latin typeface="Garamond" panose="02020404030301010803" pitchFamily="18" charset="0"/>
              </a:rPr>
              <a:t> </a:t>
            </a:r>
            <a:r>
              <a:rPr lang="pl-PL" sz="2000" b="1" dirty="0">
                <a:solidFill>
                  <a:schemeClr val="tx1"/>
                </a:solidFill>
                <a:latin typeface="Garamond" panose="02020404030301010803" pitchFamily="18" charset="0"/>
              </a:rPr>
              <a:t>6 ust. 1 pkt 4 w lit a, wyraz „pięć” zastępuje się wyrazem „</a:t>
            </a:r>
            <a:r>
              <a:rPr lang="pl-PL" sz="2000" b="1" dirty="0">
                <a:solidFill>
                  <a:srgbClr val="FF0000"/>
                </a:solidFill>
                <a:latin typeface="Garamond" panose="02020404030301010803" pitchFamily="18" charset="0"/>
              </a:rPr>
              <a:t>sześć</a:t>
            </a:r>
            <a:r>
              <a:rPr lang="pl-PL" sz="2000" b="1" dirty="0">
                <a:solidFill>
                  <a:schemeClr val="tx1"/>
                </a:solidFill>
                <a:latin typeface="Garamond" panose="02020404030301010803" pitchFamily="18" charset="0"/>
              </a:rPr>
              <a:t>”</a:t>
            </a:r>
          </a:p>
          <a:p>
            <a:pPr algn="just"/>
            <a:r>
              <a:rPr lang="pl-PL" sz="2000" dirty="0">
                <a:latin typeface="Garamond" panose="02020404030301010803" pitchFamily="18" charset="0"/>
              </a:rPr>
              <a:t>w zakresie warunków sanitarnych:</a:t>
            </a:r>
          </a:p>
          <a:p>
            <a:pPr algn="just"/>
            <a:r>
              <a:rPr lang="pl-PL" sz="2000" dirty="0">
                <a:latin typeface="Garamond" panose="02020404030301010803" pitchFamily="18" charset="0"/>
              </a:rPr>
              <a:t>a)	liczba łazienek zapewnia możliwość korzystania z każdej przez nie więcej niż </a:t>
            </a:r>
            <a:r>
              <a:rPr lang="pl-PL" sz="2000" b="1" dirty="0" smtClean="0">
                <a:solidFill>
                  <a:schemeClr val="tx1"/>
                </a:solidFill>
                <a:latin typeface="Garamond" panose="02020404030301010803" pitchFamily="18" charset="0"/>
              </a:rPr>
              <a:t>„</a:t>
            </a:r>
            <a:r>
              <a:rPr lang="pl-PL" sz="2000" b="1" dirty="0">
                <a:solidFill>
                  <a:srgbClr val="FF0000"/>
                </a:solidFill>
                <a:latin typeface="Garamond" panose="02020404030301010803" pitchFamily="18" charset="0"/>
              </a:rPr>
              <a:t>sześć</a:t>
            </a:r>
            <a:r>
              <a:rPr lang="pl-PL" sz="2000" b="1" dirty="0">
                <a:solidFill>
                  <a:schemeClr val="tx1"/>
                </a:solidFill>
                <a:latin typeface="Garamond" panose="02020404030301010803" pitchFamily="18" charset="0"/>
              </a:rPr>
              <a:t>” </a:t>
            </a:r>
            <a:r>
              <a:rPr lang="pl-PL" sz="2000" dirty="0">
                <a:latin typeface="Garamond" panose="02020404030301010803" pitchFamily="18" charset="0"/>
              </a:rPr>
              <a:t>osób, a w przypadku toalet przez nie więcej niż cztery osoby; jeżeli liczba osób leżących przekracza 50% ogólnej liczby mieszkańców domu, dopuszcza się zmniejszenie liczby tych pomieszczeń o 25%,</a:t>
            </a:r>
          </a:p>
          <a:p>
            <a:pPr algn="just"/>
            <a:r>
              <a:rPr lang="pl-PL" sz="2000" dirty="0" smtClean="0">
                <a:latin typeface="Garamond" panose="02020404030301010803" pitchFamily="18" charset="0"/>
              </a:rPr>
              <a:t>lit</a:t>
            </a:r>
            <a:r>
              <a:rPr lang="pl-PL" sz="2000" dirty="0">
                <a:latin typeface="Garamond" panose="02020404030301010803" pitchFamily="18" charset="0"/>
              </a:rPr>
              <a:t>. c </a:t>
            </a:r>
            <a:r>
              <a:rPr lang="pl-PL" sz="2000" dirty="0" smtClean="0">
                <a:latin typeface="Garamond" panose="02020404030301010803" pitchFamily="18" charset="0"/>
              </a:rPr>
              <a:t>otrzyma </a:t>
            </a:r>
            <a:r>
              <a:rPr lang="pl-PL" sz="2000" dirty="0">
                <a:latin typeface="Garamond" panose="02020404030301010803" pitchFamily="18" charset="0"/>
              </a:rPr>
              <a:t>brzmienie: </a:t>
            </a:r>
            <a:r>
              <a:rPr lang="pl-PL" sz="2000" dirty="0" smtClean="0">
                <a:latin typeface="Garamond" panose="02020404030301010803" pitchFamily="18" charset="0"/>
              </a:rPr>
              <a:t>„</a:t>
            </a:r>
            <a:r>
              <a:rPr lang="pl-PL" sz="2000" dirty="0" smtClean="0">
                <a:solidFill>
                  <a:srgbClr val="FF0000"/>
                </a:solidFill>
                <a:latin typeface="Garamond" panose="02020404030301010803" pitchFamily="18" charset="0"/>
              </a:rPr>
              <a:t>toaleta wyposażona co najmniej w miskę ustępową </a:t>
            </a:r>
            <a:br>
              <a:rPr lang="pl-PL" sz="2000" dirty="0" smtClean="0">
                <a:solidFill>
                  <a:srgbClr val="FF0000"/>
                </a:solidFill>
                <a:latin typeface="Garamond" panose="02020404030301010803" pitchFamily="18" charset="0"/>
              </a:rPr>
            </a:br>
            <a:r>
              <a:rPr lang="pl-PL" sz="2000" dirty="0" smtClean="0">
                <a:solidFill>
                  <a:srgbClr val="FF0000"/>
                </a:solidFill>
                <a:latin typeface="Garamond" panose="02020404030301010803" pitchFamily="18" charset="0"/>
              </a:rPr>
              <a:t>i umywalkę oraz łazienka wyposażona co najmniej w miskę ustępową, umywalkę </a:t>
            </a:r>
            <a:br>
              <a:rPr lang="pl-PL" sz="2000" dirty="0" smtClean="0">
                <a:solidFill>
                  <a:srgbClr val="FF0000"/>
                </a:solidFill>
                <a:latin typeface="Garamond" panose="02020404030301010803" pitchFamily="18" charset="0"/>
              </a:rPr>
            </a:br>
            <a:r>
              <a:rPr lang="pl-PL" sz="2000" dirty="0" smtClean="0">
                <a:solidFill>
                  <a:srgbClr val="FF0000"/>
                </a:solidFill>
                <a:latin typeface="Garamond" panose="02020404030301010803" pitchFamily="18" charset="0"/>
              </a:rPr>
              <a:t>i prysznic znajdują się w pomieszczeniach sąsiadujących z pokojem mieszkalnym</a:t>
            </a:r>
            <a:r>
              <a:rPr lang="pl-PL" sz="2000" dirty="0" smtClean="0">
                <a:solidFill>
                  <a:schemeClr val="tx1"/>
                </a:solidFill>
                <a:latin typeface="Garamond" panose="02020404030301010803" pitchFamily="18" charset="0"/>
              </a:rPr>
              <a:t>”</a:t>
            </a:r>
            <a:endParaRPr lang="pl-PL" sz="2000" dirty="0">
              <a:solidFill>
                <a:srgbClr val="FF0000"/>
              </a:solidFill>
              <a:latin typeface="Garamond" panose="02020404030301010803" pitchFamily="18" charset="0"/>
            </a:endParaRPr>
          </a:p>
          <a:p>
            <a:pPr algn="just"/>
            <a:endParaRPr lang="pl-PL" dirty="0"/>
          </a:p>
          <a:p>
            <a:endParaRPr lang="pl-PL" dirty="0"/>
          </a:p>
        </p:txBody>
      </p:sp>
    </p:spTree>
    <p:extLst>
      <p:ext uri="{BB962C8B-B14F-4D97-AF65-F5344CB8AC3E}">
        <p14:creationId xmlns:p14="http://schemas.microsoft.com/office/powerpoint/2010/main" val="3440707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solidFill>
                  <a:schemeClr val="tx1"/>
                </a:solidFill>
                <a:latin typeface="Garamond" panose="02020404030301010803" pitchFamily="18" charset="0"/>
              </a:rPr>
              <a:t>PROJEKT z dnia 22 marca 2017 r. do ROZPORZĄDZENIA </a:t>
            </a:r>
            <a:r>
              <a:rPr lang="pl-PL" b="1" dirty="0" err="1">
                <a:solidFill>
                  <a:schemeClr val="tx1"/>
                </a:solidFill>
                <a:latin typeface="Garamond" panose="02020404030301010803" pitchFamily="18" charset="0"/>
              </a:rPr>
              <a:t>MRPiPS</a:t>
            </a:r>
            <a:r>
              <a:rPr lang="pl-PL" b="1" dirty="0">
                <a:solidFill>
                  <a:schemeClr val="tx1"/>
                </a:solidFill>
                <a:latin typeface="Garamond" panose="02020404030301010803" pitchFamily="18" charset="0"/>
              </a:rPr>
              <a:t> WS. DPS - c.d.</a:t>
            </a:r>
            <a:endParaRPr lang="pl-PL" dirty="0"/>
          </a:p>
        </p:txBody>
      </p:sp>
      <p:sp>
        <p:nvSpPr>
          <p:cNvPr id="3" name="Symbol zastępczy zawartości 2"/>
          <p:cNvSpPr>
            <a:spLocks noGrp="1"/>
          </p:cNvSpPr>
          <p:nvPr>
            <p:ph idx="1"/>
          </p:nvPr>
        </p:nvSpPr>
        <p:spPr/>
        <p:txBody>
          <a:bodyPr>
            <a:normAutofit/>
          </a:bodyPr>
          <a:lstStyle/>
          <a:p>
            <a:pPr algn="just"/>
            <a:r>
              <a:rPr lang="pl-PL" sz="2000" b="1" dirty="0" smtClean="0">
                <a:latin typeface="Garamond" panose="02020404030301010803" pitchFamily="18" charset="0"/>
              </a:rPr>
              <a:t>W </a:t>
            </a:r>
            <a:r>
              <a:rPr lang="pl-PL" sz="2000" b="1" dirty="0" smtClean="0">
                <a:latin typeface="Garamond" panose="02020404030301010803" pitchFamily="18" charset="0"/>
                <a:cs typeface="Arial"/>
              </a:rPr>
              <a:t>§ 6 ust. 1 pkt 4 lit c, dodana zostanie lit. d </a:t>
            </a:r>
            <a:r>
              <a:rPr lang="pl-PL" sz="2000" dirty="0" smtClean="0">
                <a:latin typeface="Garamond" panose="02020404030301010803" pitchFamily="18" charset="0"/>
                <a:cs typeface="Arial"/>
              </a:rPr>
              <a:t>w brzmieniu: „</a:t>
            </a:r>
            <a:r>
              <a:rPr lang="pl-PL" sz="2000" dirty="0" smtClean="0">
                <a:solidFill>
                  <a:srgbClr val="FF0000"/>
                </a:solidFill>
                <a:latin typeface="Garamond" panose="02020404030301010803" pitchFamily="18" charset="0"/>
                <a:cs typeface="Arial"/>
              </a:rPr>
              <a:t>na każdej kondygnacji domu znajduje się łazienka przystosowana do kąpieli osób leżących, wyposażona w urządzenia ułatwiające wykonywanie czynności związanych </a:t>
            </a:r>
            <a:br>
              <a:rPr lang="pl-PL" sz="2000" dirty="0" smtClean="0">
                <a:solidFill>
                  <a:srgbClr val="FF0000"/>
                </a:solidFill>
                <a:latin typeface="Garamond" panose="02020404030301010803" pitchFamily="18" charset="0"/>
                <a:cs typeface="Arial"/>
              </a:rPr>
            </a:br>
            <a:r>
              <a:rPr lang="pl-PL" sz="2000" dirty="0" smtClean="0">
                <a:solidFill>
                  <a:srgbClr val="FF0000"/>
                </a:solidFill>
                <a:latin typeface="Garamond" panose="02020404030301010803" pitchFamily="18" charset="0"/>
                <a:cs typeface="Arial"/>
              </a:rPr>
              <a:t>z kąpielą</a:t>
            </a:r>
            <a:r>
              <a:rPr lang="pl-PL" sz="2000" dirty="0" smtClean="0">
                <a:latin typeface="Garamond" panose="02020404030301010803" pitchFamily="18" charset="0"/>
                <a:cs typeface="Arial"/>
              </a:rPr>
              <a:t>”</a:t>
            </a:r>
          </a:p>
          <a:p>
            <a:pPr algn="just"/>
            <a:r>
              <a:rPr lang="pl-PL" sz="2000" b="1" dirty="0" smtClean="0">
                <a:latin typeface="Garamond" panose="02020404030301010803" pitchFamily="18" charset="0"/>
                <a:cs typeface="Arial"/>
              </a:rPr>
              <a:t>W § 6 ust. 2 pkt 4 (warunkiem efektywnej realizacji usług opiekuńczych </a:t>
            </a:r>
            <a:br>
              <a:rPr lang="pl-PL" sz="2000" b="1" dirty="0" smtClean="0">
                <a:latin typeface="Garamond" panose="02020404030301010803" pitchFamily="18" charset="0"/>
                <a:cs typeface="Arial"/>
              </a:rPr>
            </a:br>
            <a:r>
              <a:rPr lang="pl-PL" sz="2000" b="1" dirty="0" smtClean="0">
                <a:latin typeface="Garamond" panose="02020404030301010803" pitchFamily="18" charset="0"/>
                <a:cs typeface="Arial"/>
              </a:rPr>
              <a:t>i wspomagających jest):</a:t>
            </a:r>
            <a:r>
              <a:rPr lang="pl-PL" sz="2000" dirty="0" smtClean="0">
                <a:latin typeface="Garamond" panose="02020404030301010803" pitchFamily="18" charset="0"/>
                <a:cs typeface="Arial"/>
              </a:rPr>
              <a:t> „</a:t>
            </a:r>
            <a:r>
              <a:rPr lang="pl-PL" sz="2000" dirty="0" smtClean="0">
                <a:latin typeface="Garamond" panose="02020404030301010803" pitchFamily="18" charset="0"/>
              </a:rPr>
              <a:t>uczestniczenie </a:t>
            </a:r>
            <a:r>
              <a:rPr lang="pl-PL" sz="2000" dirty="0">
                <a:latin typeface="Garamond" panose="02020404030301010803" pitchFamily="18" charset="0"/>
              </a:rPr>
              <a:t>pracowników zespołu terapeutyczno-opiekuńczego co najmniej raz na dwa lata w organizowanych przez dyrektora domu szkoleniach na temat praw mieszkańca domu oraz kierunków prowadzonej terapii, a także metod pracy z </a:t>
            </a:r>
            <a:r>
              <a:rPr lang="pl-PL" sz="2000" dirty="0" smtClean="0">
                <a:latin typeface="Garamond" panose="02020404030301010803" pitchFamily="18" charset="0"/>
              </a:rPr>
              <a:t>mieszkańcami, </a:t>
            </a:r>
            <a:r>
              <a:rPr lang="pl-PL" sz="2000" dirty="0" smtClean="0">
                <a:latin typeface="Garamond" panose="02020404030301010803" pitchFamily="18" charset="0"/>
                <a:cs typeface="Arial"/>
              </a:rPr>
              <a:t>„</a:t>
            </a:r>
            <a:r>
              <a:rPr lang="pl-PL" sz="2000" dirty="0" smtClean="0">
                <a:solidFill>
                  <a:srgbClr val="FF0000"/>
                </a:solidFill>
                <a:latin typeface="Garamond" panose="02020404030301010803" pitchFamily="18" charset="0"/>
                <a:cs typeface="Arial"/>
              </a:rPr>
              <a:t>w tym w zakresie komunikacji wspomagającej lub alternatywnej, o ile występują problemy z komunikacją werbalna wśród mieszkańców</a:t>
            </a:r>
            <a:r>
              <a:rPr lang="pl-PL" sz="2000" dirty="0" smtClean="0">
                <a:solidFill>
                  <a:schemeClr val="tx1"/>
                </a:solidFill>
                <a:latin typeface="Garamond" panose="02020404030301010803" pitchFamily="18" charset="0"/>
                <a:cs typeface="Arial"/>
              </a:rPr>
              <a:t>”. </a:t>
            </a:r>
            <a:endParaRPr lang="pl-PL" sz="2000" dirty="0" smtClean="0">
              <a:latin typeface="Garamond" panose="02020404030301010803" pitchFamily="18" charset="0"/>
              <a:cs typeface="Arial"/>
            </a:endParaRPr>
          </a:p>
        </p:txBody>
      </p:sp>
    </p:spTree>
    <p:extLst>
      <p:ext uri="{BB962C8B-B14F-4D97-AF65-F5344CB8AC3E}">
        <p14:creationId xmlns:p14="http://schemas.microsoft.com/office/powerpoint/2010/main" val="1829749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solidFill>
                  <a:schemeClr val="tx1"/>
                </a:solidFill>
                <a:latin typeface="Garamond" panose="02020404030301010803" pitchFamily="18" charset="0"/>
              </a:rPr>
              <a:t>PROJEKT z dnia 22 marca 2017 r. do ROZPORZĄDZENIA </a:t>
            </a:r>
            <a:r>
              <a:rPr lang="pl-PL" b="1" dirty="0" err="1">
                <a:solidFill>
                  <a:schemeClr val="tx1"/>
                </a:solidFill>
                <a:latin typeface="Garamond" panose="02020404030301010803" pitchFamily="18" charset="0"/>
              </a:rPr>
              <a:t>MRPiPS</a:t>
            </a:r>
            <a:r>
              <a:rPr lang="pl-PL" b="1" dirty="0">
                <a:solidFill>
                  <a:schemeClr val="tx1"/>
                </a:solidFill>
                <a:latin typeface="Garamond" panose="02020404030301010803" pitchFamily="18" charset="0"/>
              </a:rPr>
              <a:t> WS. DPS - c.d.</a:t>
            </a:r>
            <a:endParaRPr lang="pl-PL" dirty="0"/>
          </a:p>
        </p:txBody>
      </p:sp>
      <p:sp>
        <p:nvSpPr>
          <p:cNvPr id="3" name="Symbol zastępczy zawartości 2"/>
          <p:cNvSpPr>
            <a:spLocks noGrp="1"/>
          </p:cNvSpPr>
          <p:nvPr>
            <p:ph idx="1"/>
          </p:nvPr>
        </p:nvSpPr>
        <p:spPr/>
        <p:txBody>
          <a:bodyPr>
            <a:normAutofit lnSpcReduction="10000"/>
          </a:bodyPr>
          <a:lstStyle/>
          <a:p>
            <a:pPr algn="just"/>
            <a:r>
              <a:rPr lang="pl-PL" sz="2000" dirty="0" smtClean="0">
                <a:latin typeface="Times New Roman"/>
                <a:cs typeface="Times New Roman"/>
              </a:rPr>
              <a:t>§ 2 ust. 1 </a:t>
            </a:r>
            <a:r>
              <a:rPr lang="pl-PL" sz="2000" dirty="0" smtClean="0">
                <a:latin typeface="Garamond" panose="02020404030301010803" pitchFamily="18" charset="0"/>
              </a:rPr>
              <a:t>„</a:t>
            </a:r>
            <a:r>
              <a:rPr lang="pl-PL" sz="2000" dirty="0" smtClean="0">
                <a:solidFill>
                  <a:srgbClr val="FF0000"/>
                </a:solidFill>
                <a:latin typeface="Garamond" panose="02020404030301010803" pitchFamily="18" charset="0"/>
              </a:rPr>
              <a:t>Przepisów </a:t>
            </a:r>
            <a:r>
              <a:rPr lang="pl-PL" sz="2000" dirty="0" smtClean="0">
                <a:solidFill>
                  <a:srgbClr val="FF0000"/>
                </a:solidFill>
                <a:latin typeface="Garamond" panose="02020404030301010803" pitchFamily="18" charset="0"/>
                <a:cs typeface="Arial"/>
              </a:rPr>
              <a:t>§ 6 ust. 1 pkt 1 lit. d oraz pkt 4 lit. c i d rozporządzenia zmienionego w § 1 w brzmieniu nadanym niniejszym rozporządzeniem nie stosuje się do domu pomocy społecznej położonego w budynku albo </a:t>
            </a:r>
            <a:br>
              <a:rPr lang="pl-PL" sz="2000" dirty="0" smtClean="0">
                <a:solidFill>
                  <a:srgbClr val="FF0000"/>
                </a:solidFill>
                <a:latin typeface="Garamond" panose="02020404030301010803" pitchFamily="18" charset="0"/>
                <a:cs typeface="Arial"/>
              </a:rPr>
            </a:br>
            <a:r>
              <a:rPr lang="pl-PL" sz="2000" dirty="0" smtClean="0">
                <a:solidFill>
                  <a:srgbClr val="FF0000"/>
                </a:solidFill>
                <a:latin typeface="Garamond" panose="02020404030301010803" pitchFamily="18" charset="0"/>
                <a:cs typeface="Arial"/>
              </a:rPr>
              <a:t>w budynkach, w których w dniu 31 grudnia 2013 r. był prowadzony dom pomocy społecznej</a:t>
            </a:r>
            <a:r>
              <a:rPr lang="pl-PL" sz="2000" dirty="0" smtClean="0">
                <a:solidFill>
                  <a:schemeClr val="tx1"/>
                </a:solidFill>
                <a:latin typeface="Garamond" panose="02020404030301010803" pitchFamily="18" charset="0"/>
                <a:cs typeface="Arial"/>
              </a:rPr>
              <a:t>”.</a:t>
            </a:r>
          </a:p>
          <a:p>
            <a:pPr algn="just"/>
            <a:r>
              <a:rPr lang="pl-PL" sz="2000" dirty="0" smtClean="0">
                <a:solidFill>
                  <a:schemeClr val="tx1"/>
                </a:solidFill>
                <a:latin typeface="Garamond" panose="02020404030301010803" pitchFamily="18" charset="0"/>
                <a:cs typeface="Arial"/>
              </a:rPr>
              <a:t>ust. 2 „</a:t>
            </a:r>
            <a:r>
              <a:rPr lang="pl-PL" sz="2000" dirty="0" smtClean="0">
                <a:solidFill>
                  <a:srgbClr val="FF0000"/>
                </a:solidFill>
                <a:latin typeface="Garamond" panose="02020404030301010803" pitchFamily="18" charset="0"/>
                <a:cs typeface="Arial"/>
              </a:rPr>
              <a:t>Liczba miejsc w domu pomocy społecznej, o których mowa w ust. 1, może być większa niż 100, ale nie większa niż określona w zezwoleniu wojewody na prowadzenie domu w dniu wejścia w życie niniejszego rozporządzenia</a:t>
            </a:r>
            <a:r>
              <a:rPr lang="pl-PL" sz="2000" dirty="0" smtClean="0">
                <a:solidFill>
                  <a:schemeClr val="tx1"/>
                </a:solidFill>
                <a:latin typeface="Garamond" panose="02020404030301010803" pitchFamily="18" charset="0"/>
                <a:cs typeface="Arial"/>
              </a:rPr>
              <a:t>”</a:t>
            </a:r>
            <a:endParaRPr lang="pl-PL" sz="2000" dirty="0" smtClean="0">
              <a:solidFill>
                <a:srgbClr val="FF0000"/>
              </a:solidFill>
              <a:latin typeface="Garamond" panose="02020404030301010803" pitchFamily="18" charset="0"/>
              <a:cs typeface="Arial"/>
            </a:endParaRPr>
          </a:p>
          <a:p>
            <a:pPr algn="just"/>
            <a:r>
              <a:rPr lang="pl-PL" sz="2000" dirty="0" smtClean="0">
                <a:solidFill>
                  <a:schemeClr val="tx1"/>
                </a:solidFill>
                <a:latin typeface="Times New Roman"/>
                <a:cs typeface="Times New Roman"/>
              </a:rPr>
              <a:t>§ 3.</a:t>
            </a:r>
            <a:r>
              <a:rPr lang="pl-PL" sz="2000" dirty="0" smtClean="0">
                <a:solidFill>
                  <a:srgbClr val="FF0000"/>
                </a:solidFill>
                <a:latin typeface="Times New Roman"/>
                <a:cs typeface="Times New Roman"/>
              </a:rPr>
              <a:t> </a:t>
            </a:r>
            <a:r>
              <a:rPr lang="pl-PL" sz="2000" dirty="0" smtClean="0">
                <a:solidFill>
                  <a:schemeClr val="tx1"/>
                </a:solidFill>
                <a:latin typeface="Times New Roman"/>
                <a:cs typeface="Times New Roman"/>
              </a:rPr>
              <a:t>„</a:t>
            </a:r>
            <a:r>
              <a:rPr lang="pl-PL" sz="2000" dirty="0" smtClean="0">
                <a:solidFill>
                  <a:srgbClr val="FF0000"/>
                </a:solidFill>
                <a:latin typeface="Garamond" panose="02020404030301010803" pitchFamily="18" charset="0"/>
                <a:cs typeface="Arial"/>
              </a:rPr>
              <a:t>Do spraw wszczętych i niezakończonych przed dniem wejścia w życie niniejszego rozporządzenia stosuje się przepisy rozporządzenia zmienionego </a:t>
            </a:r>
            <a:br>
              <a:rPr lang="pl-PL" sz="2000" dirty="0" smtClean="0">
                <a:solidFill>
                  <a:srgbClr val="FF0000"/>
                </a:solidFill>
                <a:latin typeface="Garamond" panose="02020404030301010803" pitchFamily="18" charset="0"/>
                <a:cs typeface="Arial"/>
              </a:rPr>
            </a:br>
            <a:r>
              <a:rPr lang="pl-PL" sz="2000" dirty="0" smtClean="0">
                <a:solidFill>
                  <a:srgbClr val="FF0000"/>
                </a:solidFill>
                <a:latin typeface="Garamond" panose="02020404030301010803" pitchFamily="18" charset="0"/>
                <a:cs typeface="Arial"/>
              </a:rPr>
              <a:t>w </a:t>
            </a:r>
            <a:r>
              <a:rPr lang="pl-PL" sz="2000" dirty="0" smtClean="0">
                <a:solidFill>
                  <a:srgbClr val="FF0000"/>
                </a:solidFill>
                <a:latin typeface="Times New Roman"/>
                <a:cs typeface="Times New Roman"/>
              </a:rPr>
              <a:t>§ </a:t>
            </a:r>
            <a:r>
              <a:rPr lang="pl-PL" sz="2000" dirty="0" smtClean="0">
                <a:solidFill>
                  <a:srgbClr val="FF0000"/>
                </a:solidFill>
                <a:latin typeface="Garamond" panose="02020404030301010803" pitchFamily="18" charset="0"/>
                <a:cs typeface="Times New Roman"/>
              </a:rPr>
              <a:t>1 w brzmieniu nadanym niniejszym rozporządzeniem , z zastrzeżeniem </a:t>
            </a:r>
            <a:r>
              <a:rPr lang="pl-PL" sz="2000" dirty="0" smtClean="0">
                <a:solidFill>
                  <a:srgbClr val="FF0000"/>
                </a:solidFill>
                <a:latin typeface="Times New Roman"/>
                <a:cs typeface="Times New Roman"/>
              </a:rPr>
              <a:t>§ </a:t>
            </a:r>
            <a:r>
              <a:rPr lang="pl-PL" sz="2000" dirty="0" smtClean="0">
                <a:solidFill>
                  <a:srgbClr val="FF0000"/>
                </a:solidFill>
                <a:latin typeface="Garamond" panose="02020404030301010803" pitchFamily="18" charset="0"/>
                <a:cs typeface="Times New Roman"/>
              </a:rPr>
              <a:t>2</a:t>
            </a:r>
            <a:r>
              <a:rPr lang="pl-PL" sz="2000" dirty="0" smtClean="0">
                <a:solidFill>
                  <a:schemeClr val="tx1"/>
                </a:solidFill>
                <a:latin typeface="Garamond" panose="02020404030301010803" pitchFamily="18" charset="0"/>
                <a:cs typeface="Times New Roman"/>
              </a:rPr>
              <a:t>”.</a:t>
            </a:r>
          </a:p>
          <a:p>
            <a:pPr algn="just"/>
            <a:r>
              <a:rPr lang="pl-PL" sz="2000" dirty="0" smtClean="0">
                <a:solidFill>
                  <a:schemeClr val="tx1"/>
                </a:solidFill>
                <a:latin typeface="Times New Roman"/>
                <a:cs typeface="Times New Roman"/>
              </a:rPr>
              <a:t>§ 4. „</a:t>
            </a:r>
            <a:r>
              <a:rPr lang="pl-PL" sz="2000" dirty="0" smtClean="0">
                <a:solidFill>
                  <a:srgbClr val="FF0000"/>
                </a:solidFill>
                <a:latin typeface="Garamond" panose="02020404030301010803" pitchFamily="18" charset="0"/>
                <a:cs typeface="Times New Roman"/>
              </a:rPr>
              <a:t>Rozporządzenie wejdzie w życie po upływie14 dni od dnia ogłoszenia</a:t>
            </a:r>
            <a:r>
              <a:rPr lang="pl-PL" sz="2000" dirty="0" smtClean="0">
                <a:solidFill>
                  <a:schemeClr val="tx1"/>
                </a:solidFill>
                <a:latin typeface="Garamond" panose="02020404030301010803" pitchFamily="18" charset="0"/>
                <a:cs typeface="Times New Roman"/>
              </a:rPr>
              <a:t>”.</a:t>
            </a:r>
            <a:endParaRPr lang="pl-PL" sz="2000" dirty="0">
              <a:solidFill>
                <a:schemeClr val="tx1"/>
              </a:solidFill>
              <a:latin typeface="Garamond" panose="02020404030301010803" pitchFamily="18" charset="0"/>
            </a:endParaRPr>
          </a:p>
        </p:txBody>
      </p:sp>
    </p:spTree>
    <p:extLst>
      <p:ext uri="{BB962C8B-B14F-4D97-AF65-F5344CB8AC3E}">
        <p14:creationId xmlns:p14="http://schemas.microsoft.com/office/powerpoint/2010/main" val="4183026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4294967295"/>
          </p:nvPr>
        </p:nvSpPr>
        <p:spPr>
          <a:xfrm>
            <a:off x="643944" y="1236372"/>
            <a:ext cx="9672033" cy="4805653"/>
          </a:xfrm>
        </p:spPr>
        <p:txBody>
          <a:bodyPr>
            <a:normAutofit/>
          </a:bodyPr>
          <a:lstStyle/>
          <a:p>
            <a:pPr marL="0" indent="0" algn="ctr">
              <a:buNone/>
            </a:pPr>
            <a:r>
              <a:rPr lang="pl-PL" sz="5400" b="1" dirty="0">
                <a:solidFill>
                  <a:schemeClr val="tx1"/>
                </a:solidFill>
                <a:latin typeface="Times New Roman" panose="02020603050405020304" pitchFamily="18" charset="0"/>
                <a:cs typeface="Times New Roman" panose="02020603050405020304" pitchFamily="18" charset="0"/>
              </a:rPr>
              <a:t>ŁĄCZENIE JEDNOSTEK ORGANIZACYJNYCH POMOCY SPOŁECZNEJ - ZMIANY</a:t>
            </a:r>
            <a:endParaRPr lang="pl-PL" sz="5400" dirty="0"/>
          </a:p>
        </p:txBody>
      </p:sp>
    </p:spTree>
    <p:extLst>
      <p:ext uri="{BB962C8B-B14F-4D97-AF65-F5344CB8AC3E}">
        <p14:creationId xmlns:p14="http://schemas.microsoft.com/office/powerpoint/2010/main" val="1632145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77334" y="609600"/>
            <a:ext cx="8596668" cy="1631324"/>
          </a:xfrm>
        </p:spPr>
        <p:txBody>
          <a:bodyPr>
            <a:normAutofit fontScale="90000"/>
          </a:bodyPr>
          <a:lstStyle/>
          <a:p>
            <a:pPr algn="ctr"/>
            <a:r>
              <a:rPr lang="pl-PL" b="1" dirty="0">
                <a:solidFill>
                  <a:schemeClr val="tx1"/>
                </a:solidFill>
                <a:latin typeface="Times New Roman" panose="02020603050405020304" pitchFamily="18" charset="0"/>
                <a:cs typeface="Times New Roman" panose="02020603050405020304" pitchFamily="18" charset="0"/>
              </a:rPr>
              <a:t>ŁĄCZENIE JEDNOSTEK </a:t>
            </a:r>
            <a:r>
              <a:rPr lang="pl-PL" b="1" dirty="0" smtClean="0">
                <a:solidFill>
                  <a:schemeClr val="tx1"/>
                </a:solidFill>
                <a:latin typeface="Times New Roman" panose="02020603050405020304" pitchFamily="18" charset="0"/>
                <a:cs typeface="Times New Roman" panose="02020603050405020304" pitchFamily="18" charset="0"/>
              </a:rPr>
              <a:t>ORGANIZACYJNYCH POMOCY </a:t>
            </a:r>
            <a:r>
              <a:rPr lang="pl-PL" b="1" dirty="0">
                <a:solidFill>
                  <a:schemeClr val="tx1"/>
                </a:solidFill>
                <a:latin typeface="Times New Roman" panose="02020603050405020304" pitchFamily="18" charset="0"/>
                <a:cs typeface="Times New Roman" panose="02020603050405020304" pitchFamily="18" charset="0"/>
              </a:rPr>
              <a:t>SPOŁECZNEJ - ZMIANY</a:t>
            </a:r>
            <a:endParaRPr lang="pl-PL" dirty="0"/>
          </a:p>
        </p:txBody>
      </p:sp>
      <p:sp>
        <p:nvSpPr>
          <p:cNvPr id="3" name="Symbol zastępczy zawartości 2"/>
          <p:cNvSpPr>
            <a:spLocks noGrp="1"/>
          </p:cNvSpPr>
          <p:nvPr>
            <p:ph idx="1"/>
          </p:nvPr>
        </p:nvSpPr>
        <p:spPr/>
        <p:txBody>
          <a:bodyPr>
            <a:noAutofit/>
          </a:bodyPr>
          <a:lstStyle/>
          <a:p>
            <a:pPr algn="just"/>
            <a:r>
              <a:rPr lang="pl-PL" sz="2400" dirty="0">
                <a:latin typeface="Garamond" panose="02020404030301010803" pitchFamily="18" charset="0"/>
                <a:cs typeface="Times New Roman" panose="02020603050405020304" pitchFamily="18" charset="0"/>
              </a:rPr>
              <a:t>Art. </a:t>
            </a:r>
            <a:r>
              <a:rPr lang="pl-PL" sz="2400" dirty="0" smtClean="0">
                <a:latin typeface="Garamond" panose="02020404030301010803" pitchFamily="18" charset="0"/>
                <a:cs typeface="Times New Roman" panose="02020603050405020304" pitchFamily="18" charset="0"/>
              </a:rPr>
              <a:t>111a ust.</a:t>
            </a:r>
            <a:r>
              <a:rPr lang="pl-PL" sz="2400" dirty="0">
                <a:latin typeface="Garamond" panose="02020404030301010803" pitchFamily="18" charset="0"/>
                <a:cs typeface="Times New Roman" panose="02020603050405020304" pitchFamily="18" charset="0"/>
              </a:rPr>
              <a:t> </a:t>
            </a:r>
            <a:r>
              <a:rPr lang="pl-PL" sz="2400" dirty="0" smtClean="0">
                <a:latin typeface="Garamond" panose="02020404030301010803" pitchFamily="18" charset="0"/>
                <a:cs typeface="Times New Roman" panose="02020603050405020304" pitchFamily="18" charset="0"/>
              </a:rPr>
              <a:t>1 ustawy z dnia 12 marca 2004 r. o pomocy społecznej.</a:t>
            </a:r>
            <a:r>
              <a:rPr lang="pl-PL" sz="2400" dirty="0">
                <a:latin typeface="Garamond" panose="02020404030301010803" pitchFamily="18" charset="0"/>
                <a:cs typeface="Times New Roman" panose="02020603050405020304" pitchFamily="18" charset="0"/>
              </a:rPr>
              <a:t> </a:t>
            </a:r>
            <a:r>
              <a:rPr lang="pl-PL" sz="2400" dirty="0" smtClean="0">
                <a:latin typeface="Garamond" panose="02020404030301010803" pitchFamily="18" charset="0"/>
                <a:cs typeface="Times New Roman" panose="02020603050405020304" pitchFamily="18" charset="0"/>
              </a:rPr>
              <a:t> </a:t>
            </a:r>
            <a:r>
              <a:rPr lang="pl-PL" sz="2400" b="1" dirty="0" smtClean="0">
                <a:latin typeface="Garamond" panose="02020404030301010803" pitchFamily="18" charset="0"/>
                <a:cs typeface="Times New Roman" panose="02020603050405020304" pitchFamily="18" charset="0"/>
              </a:rPr>
              <a:t>Gmina </a:t>
            </a:r>
            <a:r>
              <a:rPr lang="pl-PL" sz="2400" b="1" dirty="0">
                <a:latin typeface="Garamond" panose="02020404030301010803" pitchFamily="18" charset="0"/>
                <a:cs typeface="Times New Roman" panose="02020603050405020304" pitchFamily="18" charset="0"/>
              </a:rPr>
              <a:t>może połączyć:</a:t>
            </a:r>
          </a:p>
          <a:p>
            <a:pPr algn="just"/>
            <a:r>
              <a:rPr lang="pl-PL" sz="2400" dirty="0">
                <a:latin typeface="Garamond" panose="02020404030301010803" pitchFamily="18" charset="0"/>
                <a:cs typeface="Times New Roman" panose="02020603050405020304" pitchFamily="18" charset="0"/>
              </a:rPr>
              <a:t>1)	</a:t>
            </a:r>
            <a:r>
              <a:rPr lang="pl-PL" sz="2200" dirty="0">
                <a:latin typeface="Garamond" panose="02020404030301010803" pitchFamily="18" charset="0"/>
                <a:cs typeface="Times New Roman" panose="02020603050405020304" pitchFamily="18" charset="0"/>
              </a:rPr>
              <a:t>ośrodek pomocy społecznej z ośrodkiem wsparcia, </a:t>
            </a:r>
            <a:br>
              <a:rPr lang="pl-PL" sz="2200" dirty="0">
                <a:latin typeface="Garamond" panose="02020404030301010803" pitchFamily="18" charset="0"/>
                <a:cs typeface="Times New Roman" panose="02020603050405020304" pitchFamily="18" charset="0"/>
              </a:rPr>
            </a:br>
            <a:r>
              <a:rPr lang="pl-PL" sz="2200" dirty="0">
                <a:latin typeface="Garamond" panose="02020404030301010803" pitchFamily="18" charset="0"/>
                <a:cs typeface="Times New Roman" panose="02020603050405020304" pitchFamily="18" charset="0"/>
              </a:rPr>
              <a:t>z wyłączeniem ośrodka wsparcia dla osób z zaburzeniami psychicznymi;</a:t>
            </a:r>
          </a:p>
          <a:p>
            <a:pPr algn="just"/>
            <a:r>
              <a:rPr lang="pl-PL" sz="2200" dirty="0">
                <a:latin typeface="Garamond" panose="02020404030301010803" pitchFamily="18" charset="0"/>
                <a:cs typeface="Times New Roman" panose="02020603050405020304" pitchFamily="18" charset="0"/>
              </a:rPr>
              <a:t>2)	dom pomocy społecznej dla osób w podeszłym wieku lub dla osób przewlekle somatycznie chorych z ośrodkiem wsparcia przeznaczonym dla osób starszych.</a:t>
            </a:r>
          </a:p>
          <a:p>
            <a:pPr algn="just"/>
            <a:r>
              <a:rPr lang="pl-PL" sz="2200" dirty="0">
                <a:latin typeface="Garamond" panose="02020404030301010803" pitchFamily="18" charset="0"/>
                <a:cs typeface="Times New Roman" panose="02020603050405020304" pitchFamily="18" charset="0"/>
              </a:rPr>
              <a:t>2. W przypadku połączenia, o którym mowa w ust. 1, ośrodek wsparcia działa w strukturze odpowiednio ośrodka pomocy społecznej lub domu pomocy społecznej.</a:t>
            </a:r>
          </a:p>
          <a:p>
            <a:endParaRPr lang="pl-PL" sz="2400" dirty="0">
              <a:latin typeface="Garamond" panose="02020404030301010803" pitchFamily="18" charset="0"/>
            </a:endParaRPr>
          </a:p>
        </p:txBody>
      </p:sp>
    </p:spTree>
    <p:extLst>
      <p:ext uri="{BB962C8B-B14F-4D97-AF65-F5344CB8AC3E}">
        <p14:creationId xmlns:p14="http://schemas.microsoft.com/office/powerpoint/2010/main" val="1962365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pPr algn="ctr"/>
            <a:r>
              <a:rPr lang="pl-PL" b="1" dirty="0">
                <a:solidFill>
                  <a:schemeClr val="tx1"/>
                </a:solidFill>
                <a:latin typeface="Garamond" panose="02020404030301010803" pitchFamily="18" charset="0"/>
              </a:rPr>
              <a:t>USŁUGI ŚWIADCZONE PRZEZ DOM POMOCY SPOŁECZNEJ</a:t>
            </a:r>
            <a:endParaRPr lang="pl-PL" dirty="0"/>
          </a:p>
        </p:txBody>
      </p:sp>
      <p:sp>
        <p:nvSpPr>
          <p:cNvPr id="5" name="Symbol zastępczy zawartości 4"/>
          <p:cNvSpPr>
            <a:spLocks noGrp="1"/>
          </p:cNvSpPr>
          <p:nvPr>
            <p:ph idx="1"/>
          </p:nvPr>
        </p:nvSpPr>
        <p:spPr/>
        <p:txBody>
          <a:bodyPr>
            <a:normAutofit/>
          </a:bodyPr>
          <a:lstStyle/>
          <a:p>
            <a:pPr algn="just"/>
            <a:r>
              <a:rPr lang="pl-PL" sz="2400" dirty="0">
                <a:latin typeface="Garamond" panose="02020404030301010803" pitchFamily="18" charset="0"/>
              </a:rPr>
              <a:t>Dom pomocy społecznej świadczy usługi bytowe, opiekuńcze, wspomagające i edukacyjne na poziomie obowiązującego standardu, w zakresie i formach wynikających z indywidualnych potrzeb osób w nim przebywających.  Organizacja domu pomocy społecznej, zakres i poziom usług świadczonych przez dom uwzględnia </a:t>
            </a:r>
            <a:r>
              <a:rPr lang="pl-PL" sz="2400" dirty="0" smtClean="0">
                <a:latin typeface="Garamond" panose="02020404030301010803" pitchFamily="18" charset="0"/>
              </a:rPr>
              <a:t/>
            </a:r>
            <a:br>
              <a:rPr lang="pl-PL" sz="2400" dirty="0" smtClean="0">
                <a:latin typeface="Garamond" panose="02020404030301010803" pitchFamily="18" charset="0"/>
              </a:rPr>
            </a:br>
            <a:r>
              <a:rPr lang="pl-PL" sz="2400" dirty="0" smtClean="0">
                <a:latin typeface="Garamond" panose="02020404030301010803" pitchFamily="18" charset="0"/>
              </a:rPr>
              <a:t>w </a:t>
            </a:r>
            <a:r>
              <a:rPr lang="pl-PL" sz="2400" dirty="0">
                <a:latin typeface="Garamond" panose="02020404030301010803" pitchFamily="18" charset="0"/>
              </a:rPr>
              <a:t>szczególności </a:t>
            </a:r>
            <a:r>
              <a:rPr lang="pl-PL" sz="2400" u="sng" dirty="0">
                <a:solidFill>
                  <a:srgbClr val="FF0000"/>
                </a:solidFill>
                <a:latin typeface="Garamond" panose="02020404030301010803" pitchFamily="18" charset="0"/>
              </a:rPr>
              <a:t>wolność, intymność, godność i poczucie bezpieczeństwa mieszkańców domu oraz stopień ich fizycznej </a:t>
            </a:r>
            <a:r>
              <a:rPr lang="pl-PL" sz="2400" u="sng" dirty="0" smtClean="0">
                <a:solidFill>
                  <a:srgbClr val="FF0000"/>
                </a:solidFill>
                <a:latin typeface="Garamond" panose="02020404030301010803" pitchFamily="18" charset="0"/>
              </a:rPr>
              <a:t/>
            </a:r>
            <a:br>
              <a:rPr lang="pl-PL" sz="2400" u="sng" dirty="0" smtClean="0">
                <a:solidFill>
                  <a:srgbClr val="FF0000"/>
                </a:solidFill>
                <a:latin typeface="Garamond" panose="02020404030301010803" pitchFamily="18" charset="0"/>
              </a:rPr>
            </a:br>
            <a:r>
              <a:rPr lang="pl-PL" sz="2400" u="sng" dirty="0" smtClean="0">
                <a:solidFill>
                  <a:srgbClr val="FF0000"/>
                </a:solidFill>
                <a:latin typeface="Garamond" panose="02020404030301010803" pitchFamily="18" charset="0"/>
              </a:rPr>
              <a:t>i </a:t>
            </a:r>
            <a:r>
              <a:rPr lang="pl-PL" sz="2400" u="sng" dirty="0">
                <a:solidFill>
                  <a:srgbClr val="FF0000"/>
                </a:solidFill>
                <a:latin typeface="Garamond" panose="02020404030301010803" pitchFamily="18" charset="0"/>
              </a:rPr>
              <a:t>psychicznej sprawności.</a:t>
            </a:r>
            <a:endParaRPr lang="pl-PL" sz="2400" dirty="0">
              <a:latin typeface="Garamond" panose="02020404030301010803" pitchFamily="18" charset="0"/>
            </a:endParaRPr>
          </a:p>
          <a:p>
            <a:pPr algn="just"/>
            <a:endParaRPr lang="pl-PL" sz="2400" dirty="0">
              <a:latin typeface="Garamond" panose="02020404030301010803" pitchFamily="18" charset="0"/>
            </a:endParaRPr>
          </a:p>
        </p:txBody>
      </p:sp>
    </p:spTree>
    <p:extLst>
      <p:ext uri="{BB962C8B-B14F-4D97-AF65-F5344CB8AC3E}">
        <p14:creationId xmlns:p14="http://schemas.microsoft.com/office/powerpoint/2010/main" val="3926690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77334" y="609599"/>
            <a:ext cx="8596668" cy="1502535"/>
          </a:xfrm>
        </p:spPr>
        <p:txBody>
          <a:bodyPr>
            <a:normAutofit fontScale="90000"/>
          </a:bodyPr>
          <a:lstStyle/>
          <a:p>
            <a:pPr algn="ctr"/>
            <a:r>
              <a:rPr lang="pl-PL" b="1" dirty="0">
                <a:solidFill>
                  <a:schemeClr val="tx1"/>
                </a:solidFill>
                <a:latin typeface="Times New Roman" panose="02020603050405020304" pitchFamily="18" charset="0"/>
                <a:cs typeface="Times New Roman" panose="02020603050405020304" pitchFamily="18" charset="0"/>
              </a:rPr>
              <a:t>ŁĄCZENIE JEDNOSTEK ORGANIZACYJNYCH POMOCY SPOŁECZNEJ - ZMIANY</a:t>
            </a:r>
            <a:endParaRPr lang="pl-PL" dirty="0"/>
          </a:p>
        </p:txBody>
      </p:sp>
      <p:sp>
        <p:nvSpPr>
          <p:cNvPr id="3" name="Symbol zastępczy zawartości 2"/>
          <p:cNvSpPr>
            <a:spLocks noGrp="1"/>
          </p:cNvSpPr>
          <p:nvPr>
            <p:ph idx="1"/>
          </p:nvPr>
        </p:nvSpPr>
        <p:spPr/>
        <p:txBody>
          <a:bodyPr>
            <a:normAutofit/>
          </a:bodyPr>
          <a:lstStyle/>
          <a:p>
            <a:pPr algn="just"/>
            <a:r>
              <a:rPr lang="pl-PL" sz="3200" b="1" dirty="0">
                <a:latin typeface="Garamond" panose="02020404030301010803" pitchFamily="18" charset="0"/>
                <a:cs typeface="Times New Roman" panose="02020603050405020304" pitchFamily="18" charset="0"/>
              </a:rPr>
              <a:t>Art. </a:t>
            </a:r>
            <a:r>
              <a:rPr lang="pl-PL" sz="3200" b="1" dirty="0" smtClean="0">
                <a:latin typeface="Garamond" panose="02020404030301010803" pitchFamily="18" charset="0"/>
                <a:cs typeface="Times New Roman" panose="02020603050405020304" pitchFamily="18" charset="0"/>
              </a:rPr>
              <a:t>112a ust.</a:t>
            </a:r>
            <a:r>
              <a:rPr lang="pl-PL" sz="3200" b="1" dirty="0">
                <a:latin typeface="Garamond" panose="02020404030301010803" pitchFamily="18" charset="0"/>
                <a:cs typeface="Times New Roman" panose="02020603050405020304" pitchFamily="18" charset="0"/>
              </a:rPr>
              <a:t> </a:t>
            </a:r>
            <a:r>
              <a:rPr lang="pl-PL" sz="3200" b="1" dirty="0" smtClean="0">
                <a:latin typeface="Garamond" panose="02020404030301010803" pitchFamily="18" charset="0"/>
                <a:cs typeface="Times New Roman" panose="02020603050405020304" pitchFamily="18" charset="0"/>
              </a:rPr>
              <a:t>1 ustawy o pomocy społecznej:</a:t>
            </a:r>
            <a:endParaRPr lang="pl-PL" sz="3200" dirty="0" smtClean="0">
              <a:latin typeface="Garamond" panose="02020404030301010803" pitchFamily="18" charset="0"/>
              <a:cs typeface="Times New Roman" panose="02020603050405020304" pitchFamily="18" charset="0"/>
            </a:endParaRPr>
          </a:p>
          <a:p>
            <a:pPr marL="0" indent="0" algn="just">
              <a:buNone/>
            </a:pPr>
            <a:r>
              <a:rPr lang="pl-PL" sz="3200" dirty="0">
                <a:latin typeface="Garamond" panose="02020404030301010803" pitchFamily="18" charset="0"/>
                <a:cs typeface="Times New Roman" panose="02020603050405020304" pitchFamily="18" charset="0"/>
              </a:rPr>
              <a:t> Powiat może połączyć powiatowe centrum pomocy rodzinie z ośrodkiem interwencji kryzysowej, </a:t>
            </a:r>
            <a:endParaRPr lang="pl-PL" sz="3200" dirty="0" smtClean="0">
              <a:latin typeface="Garamond" panose="02020404030301010803" pitchFamily="18" charset="0"/>
              <a:cs typeface="Times New Roman" panose="02020603050405020304" pitchFamily="18" charset="0"/>
            </a:endParaRPr>
          </a:p>
          <a:p>
            <a:pPr marL="0" indent="0" algn="just">
              <a:buNone/>
            </a:pPr>
            <a:r>
              <a:rPr lang="pl-PL" sz="3200" b="1" dirty="0" smtClean="0">
                <a:latin typeface="Garamond" panose="02020404030301010803" pitchFamily="18" charset="0"/>
                <a:cs typeface="Times New Roman" panose="02020603050405020304" pitchFamily="18" charset="0"/>
              </a:rPr>
              <a:t>ust</a:t>
            </a:r>
            <a:r>
              <a:rPr lang="pl-PL" sz="3200" b="1" dirty="0">
                <a:latin typeface="Garamond" panose="02020404030301010803" pitchFamily="18" charset="0"/>
                <a:cs typeface="Times New Roman" panose="02020603050405020304" pitchFamily="18" charset="0"/>
              </a:rPr>
              <a:t>. 2, </a:t>
            </a:r>
            <a:r>
              <a:rPr lang="pl-PL" sz="3200" dirty="0">
                <a:latin typeface="Garamond" panose="02020404030301010803" pitchFamily="18" charset="0"/>
                <a:cs typeface="Times New Roman" panose="02020603050405020304" pitchFamily="18" charset="0"/>
              </a:rPr>
              <a:t>w przypadku połączenia, o którym mowa </a:t>
            </a:r>
            <a:r>
              <a:rPr lang="pl-PL" sz="3200" dirty="0" smtClean="0">
                <a:latin typeface="Garamond" panose="02020404030301010803" pitchFamily="18" charset="0"/>
                <a:cs typeface="Times New Roman" panose="02020603050405020304" pitchFamily="18" charset="0"/>
              </a:rPr>
              <a:t/>
            </a:r>
            <a:br>
              <a:rPr lang="pl-PL" sz="3200" dirty="0" smtClean="0">
                <a:latin typeface="Garamond" panose="02020404030301010803" pitchFamily="18" charset="0"/>
                <a:cs typeface="Times New Roman" panose="02020603050405020304" pitchFamily="18" charset="0"/>
              </a:rPr>
            </a:br>
            <a:r>
              <a:rPr lang="pl-PL" sz="3200" dirty="0" smtClean="0">
                <a:latin typeface="Garamond" panose="02020404030301010803" pitchFamily="18" charset="0"/>
                <a:cs typeface="Times New Roman" panose="02020603050405020304" pitchFamily="18" charset="0"/>
              </a:rPr>
              <a:t>w </a:t>
            </a:r>
            <a:r>
              <a:rPr lang="pl-PL" sz="3200" dirty="0">
                <a:latin typeface="Garamond" panose="02020404030301010803" pitchFamily="18" charset="0"/>
                <a:cs typeface="Times New Roman" panose="02020603050405020304" pitchFamily="18" charset="0"/>
              </a:rPr>
              <a:t>ust. 1, ośrodek interwencji kryzysowej działa </a:t>
            </a:r>
            <a:r>
              <a:rPr lang="pl-PL" sz="3200" dirty="0" smtClean="0">
                <a:latin typeface="Garamond" panose="02020404030301010803" pitchFamily="18" charset="0"/>
                <a:cs typeface="Times New Roman" panose="02020603050405020304" pitchFamily="18" charset="0"/>
              </a:rPr>
              <a:t/>
            </a:r>
            <a:br>
              <a:rPr lang="pl-PL" sz="3200" dirty="0" smtClean="0">
                <a:latin typeface="Garamond" panose="02020404030301010803" pitchFamily="18" charset="0"/>
                <a:cs typeface="Times New Roman" panose="02020603050405020304" pitchFamily="18" charset="0"/>
              </a:rPr>
            </a:br>
            <a:r>
              <a:rPr lang="pl-PL" sz="3200" dirty="0" smtClean="0">
                <a:latin typeface="Garamond" panose="02020404030301010803" pitchFamily="18" charset="0"/>
                <a:cs typeface="Times New Roman" panose="02020603050405020304" pitchFamily="18" charset="0"/>
              </a:rPr>
              <a:t>w </a:t>
            </a:r>
            <a:r>
              <a:rPr lang="pl-PL" sz="3200" dirty="0">
                <a:latin typeface="Garamond" panose="02020404030301010803" pitchFamily="18" charset="0"/>
                <a:cs typeface="Times New Roman" panose="02020603050405020304" pitchFamily="18" charset="0"/>
              </a:rPr>
              <a:t>strukturze powiatowego centrum pomocy rodzinie.</a:t>
            </a:r>
          </a:p>
          <a:p>
            <a:pPr algn="just"/>
            <a:endParaRPr lang="pl-PL" sz="3200" dirty="0">
              <a:latin typeface="Garamond" panose="02020404030301010803" pitchFamily="18" charset="0"/>
            </a:endParaRPr>
          </a:p>
        </p:txBody>
      </p:sp>
    </p:spTree>
    <p:extLst>
      <p:ext uri="{BB962C8B-B14F-4D97-AF65-F5344CB8AC3E}">
        <p14:creationId xmlns:p14="http://schemas.microsoft.com/office/powerpoint/2010/main" val="4142696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77334" y="609600"/>
            <a:ext cx="8596668" cy="1541172"/>
          </a:xfrm>
        </p:spPr>
        <p:txBody>
          <a:bodyPr>
            <a:normAutofit fontScale="90000"/>
          </a:bodyPr>
          <a:lstStyle/>
          <a:p>
            <a:pPr algn="ctr"/>
            <a:r>
              <a:rPr lang="pl-PL" b="1" dirty="0">
                <a:solidFill>
                  <a:schemeClr val="tx1"/>
                </a:solidFill>
                <a:latin typeface="Times New Roman" panose="02020603050405020304" pitchFamily="18" charset="0"/>
                <a:cs typeface="Times New Roman" panose="02020603050405020304" pitchFamily="18" charset="0"/>
              </a:rPr>
              <a:t>ŁĄCZENIE JEDNOSTEK ORGANIZACYJNYCH POMOCY SPOŁECZNEJ - ZMIANY</a:t>
            </a:r>
            <a:endParaRPr lang="pl-PL" dirty="0"/>
          </a:p>
        </p:txBody>
      </p:sp>
      <p:sp>
        <p:nvSpPr>
          <p:cNvPr id="3" name="Symbol zastępczy zawartości 2"/>
          <p:cNvSpPr>
            <a:spLocks noGrp="1"/>
          </p:cNvSpPr>
          <p:nvPr>
            <p:ph idx="1"/>
          </p:nvPr>
        </p:nvSpPr>
        <p:spPr/>
        <p:txBody>
          <a:bodyPr>
            <a:normAutofit fontScale="92500" lnSpcReduction="10000"/>
          </a:bodyPr>
          <a:lstStyle/>
          <a:p>
            <a:pPr algn="just"/>
            <a:r>
              <a:rPr lang="pl-PL" b="1" dirty="0">
                <a:latin typeface="Times New Roman" panose="02020603050405020304" pitchFamily="18" charset="0"/>
                <a:cs typeface="Times New Roman" panose="02020603050405020304" pitchFamily="18" charset="0"/>
              </a:rPr>
              <a:t>Art. 113c.</a:t>
            </a:r>
            <a:r>
              <a:rPr lang="pl-PL" dirty="0">
                <a:latin typeface="Times New Roman" panose="02020603050405020304" pitchFamily="18" charset="0"/>
                <a:cs typeface="Times New Roman" panose="02020603050405020304" pitchFamily="18" charset="0"/>
              </a:rPr>
              <a:t> Jednostka organizacyjna pomocy społecznej zapewniająca całodobowe usługi nie może się mieścić w jednym budynku z:</a:t>
            </a:r>
          </a:p>
          <a:p>
            <a:pPr marL="0" indent="0" algn="just">
              <a:buNone/>
            </a:pPr>
            <a:r>
              <a:rPr lang="pl-PL" dirty="0">
                <a:latin typeface="Times New Roman" panose="02020603050405020304" pitchFamily="18" charset="0"/>
                <a:cs typeface="Times New Roman" panose="02020603050405020304" pitchFamily="18" charset="0"/>
              </a:rPr>
              <a:t>1)	placówką zapewniającą całodobową opiekę osobom niepełnosprawnym, przewlekle chorym lub osobom w podeszłym wieku;</a:t>
            </a:r>
          </a:p>
          <a:p>
            <a:pPr marL="0" indent="0" algn="just">
              <a:buNone/>
            </a:pPr>
            <a:r>
              <a:rPr lang="pl-PL" dirty="0">
                <a:latin typeface="Times New Roman" panose="02020603050405020304" pitchFamily="18" charset="0"/>
                <a:cs typeface="Times New Roman" panose="02020603050405020304" pitchFamily="18" charset="0"/>
              </a:rPr>
              <a:t>2)	placówką opiekuńczo-wychowawczą, regionalną placówką opiekuńczo-terapeutyczną lub interwencyjnym ośrodkiem </a:t>
            </a:r>
            <a:r>
              <a:rPr lang="pl-PL" dirty="0" err="1">
                <a:latin typeface="Times New Roman" panose="02020603050405020304" pitchFamily="18" charset="0"/>
                <a:cs typeface="Times New Roman" panose="02020603050405020304" pitchFamily="18" charset="0"/>
              </a:rPr>
              <a:t>preadopcyjnym</a:t>
            </a:r>
            <a:r>
              <a:rPr lang="pl-PL" dirty="0">
                <a:latin typeface="Times New Roman" panose="02020603050405020304" pitchFamily="18" charset="0"/>
                <a:cs typeface="Times New Roman" panose="02020603050405020304" pitchFamily="18" charset="0"/>
              </a:rPr>
              <a:t>;</a:t>
            </a:r>
          </a:p>
          <a:p>
            <a:pPr marL="0" indent="0" algn="just">
              <a:buNone/>
            </a:pPr>
            <a:r>
              <a:rPr lang="pl-PL" dirty="0">
                <a:latin typeface="Times New Roman" panose="02020603050405020304" pitchFamily="18" charset="0"/>
                <a:cs typeface="Times New Roman" panose="02020603050405020304" pitchFamily="18" charset="0"/>
              </a:rPr>
              <a:t>3)	specjalistycznym ośrodkiem wsparcia dla ofiar przemocy w rodzinie lub ośrodkiem wsparcia dla ofiar przemocy w rodzinie;</a:t>
            </a:r>
          </a:p>
          <a:p>
            <a:pPr marL="0" indent="0" algn="just">
              <a:buNone/>
            </a:pPr>
            <a:r>
              <a:rPr lang="pl-PL" dirty="0">
                <a:latin typeface="Times New Roman" panose="02020603050405020304" pitchFamily="18" charset="0"/>
                <a:cs typeface="Times New Roman" panose="02020603050405020304" pitchFamily="18" charset="0"/>
              </a:rPr>
              <a:t>4)	jednostką organizacyjną wymiaru sprawiedliwości;</a:t>
            </a:r>
          </a:p>
          <a:p>
            <a:pPr marL="0" indent="0" algn="just">
              <a:buNone/>
            </a:pPr>
            <a:r>
              <a:rPr lang="pl-PL" dirty="0">
                <a:latin typeface="Times New Roman" panose="02020603050405020304" pitchFamily="18" charset="0"/>
                <a:cs typeface="Times New Roman" panose="02020603050405020304" pitchFamily="18" charset="0"/>
              </a:rPr>
              <a:t>5)	zakładem aktywności zawodowej;</a:t>
            </a:r>
          </a:p>
          <a:p>
            <a:pPr marL="0" indent="0" algn="just">
              <a:buNone/>
            </a:pPr>
            <a:r>
              <a:rPr lang="pl-PL" dirty="0" smtClean="0">
                <a:latin typeface="Times New Roman" panose="02020603050405020304" pitchFamily="18" charset="0"/>
                <a:cs typeface="Times New Roman" panose="02020603050405020304" pitchFamily="18" charset="0"/>
              </a:rPr>
              <a:t>6)	izbą </a:t>
            </a:r>
            <a:r>
              <a:rPr lang="pl-PL" dirty="0">
                <a:latin typeface="Times New Roman" panose="02020603050405020304" pitchFamily="18" charset="0"/>
                <a:cs typeface="Times New Roman" panose="02020603050405020304" pitchFamily="18" charset="0"/>
              </a:rPr>
              <a:t>wytrzeźwień</a:t>
            </a:r>
            <a:r>
              <a:rPr lang="pl-PL" dirty="0" smtClean="0">
                <a:latin typeface="Times New Roman" panose="02020603050405020304" pitchFamily="18" charset="0"/>
                <a:cs typeface="Times New Roman" panose="02020603050405020304" pitchFamily="18" charset="0"/>
              </a:rPr>
              <a:t>.</a:t>
            </a:r>
          </a:p>
          <a:p>
            <a:pPr marL="0" indent="0" algn="just">
              <a:buNone/>
            </a:pPr>
            <a:r>
              <a:rPr lang="pl-PL" u="sng" dirty="0" smtClean="0">
                <a:solidFill>
                  <a:srgbClr val="FF0000"/>
                </a:solidFill>
                <a:latin typeface="Times New Roman" panose="02020603050405020304" pitchFamily="18" charset="0"/>
                <a:cs typeface="Times New Roman" panose="02020603050405020304" pitchFamily="18" charset="0"/>
              </a:rPr>
              <a:t>Termin dostosowania do ww. przepisu – 31 grudnia 2019 r.</a:t>
            </a:r>
            <a:endParaRPr lang="pl-PL" u="sng" dirty="0">
              <a:solidFill>
                <a:srgbClr val="FF0000"/>
              </a:solidFill>
              <a:latin typeface="Times New Roman" panose="02020603050405020304" pitchFamily="18" charset="0"/>
              <a:cs typeface="Times New Roman" panose="02020603050405020304" pitchFamily="18" charset="0"/>
            </a:endParaRPr>
          </a:p>
          <a:p>
            <a:endParaRPr lang="pl-PL" dirty="0"/>
          </a:p>
          <a:p>
            <a:endParaRPr lang="pl-PL" dirty="0"/>
          </a:p>
        </p:txBody>
      </p:sp>
    </p:spTree>
    <p:extLst>
      <p:ext uri="{BB962C8B-B14F-4D97-AF65-F5344CB8AC3E}">
        <p14:creationId xmlns:p14="http://schemas.microsoft.com/office/powerpoint/2010/main" val="3483375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068947" y="1906073"/>
            <a:ext cx="8075054" cy="1938992"/>
          </a:xfrm>
          <a:prstGeom prst="rect">
            <a:avLst/>
          </a:prstGeom>
        </p:spPr>
        <p:txBody>
          <a:bodyPr wrap="square">
            <a:spAutoFit/>
          </a:bodyPr>
          <a:lstStyle/>
          <a:p>
            <a:r>
              <a:rPr lang="pl-PL" altLang="pl-PL" sz="4000" b="1" dirty="0">
                <a:latin typeface="Garamond" panose="02020404030301010803" pitchFamily="18" charset="0"/>
                <a:cs typeface="Times New Roman" panose="02020603050405020304" pitchFamily="18" charset="0"/>
              </a:rPr>
              <a:t>NIEPRAWIDŁOWOŚCI </a:t>
            </a:r>
            <a:br>
              <a:rPr lang="pl-PL" altLang="pl-PL" sz="4000" b="1" dirty="0">
                <a:latin typeface="Garamond" panose="02020404030301010803" pitchFamily="18" charset="0"/>
                <a:cs typeface="Times New Roman" panose="02020603050405020304" pitchFamily="18" charset="0"/>
              </a:rPr>
            </a:br>
            <a:r>
              <a:rPr lang="pl-PL" altLang="pl-PL" sz="4000" b="1" dirty="0">
                <a:latin typeface="Garamond" panose="02020404030301010803" pitchFamily="18" charset="0"/>
                <a:cs typeface="Times New Roman" panose="02020603050405020304" pitchFamily="18" charset="0"/>
              </a:rPr>
              <a:t>I UCHYBIENIA STWIERDZONE W TOKU KONTROLI</a:t>
            </a:r>
            <a:endParaRPr lang="pl-PL" sz="4000" dirty="0">
              <a:latin typeface="Garamond" panose="02020404030301010803" pitchFamily="18" charset="0"/>
              <a:cs typeface="Times New Roman" panose="02020603050405020304" pitchFamily="18" charset="0"/>
            </a:endParaRPr>
          </a:p>
        </p:txBody>
      </p:sp>
    </p:spTree>
    <p:extLst>
      <p:ext uri="{BB962C8B-B14F-4D97-AF65-F5344CB8AC3E}">
        <p14:creationId xmlns:p14="http://schemas.microsoft.com/office/powerpoint/2010/main" val="1697118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b="1" dirty="0" smtClean="0">
                <a:solidFill>
                  <a:schemeClr val="tx1"/>
                </a:solidFill>
                <a:latin typeface="Garamond" panose="02020404030301010803" pitchFamily="18" charset="0"/>
              </a:rPr>
              <a:t>NIEPRAWIDŁOWOŚCI I UCHYBIENIA STWIERDZONE W TOKU KONTROLI </a:t>
            </a:r>
            <a:endParaRPr lang="pl-PL" b="1" dirty="0">
              <a:solidFill>
                <a:schemeClr val="tx1"/>
              </a:solidFill>
              <a:latin typeface="Garamond" panose="02020404030301010803" pitchFamily="18" charset="0"/>
            </a:endParaRPr>
          </a:p>
        </p:txBody>
      </p:sp>
      <p:sp>
        <p:nvSpPr>
          <p:cNvPr id="3" name="Symbol zastępczy zawartości 2"/>
          <p:cNvSpPr>
            <a:spLocks noGrp="1"/>
          </p:cNvSpPr>
          <p:nvPr>
            <p:ph idx="1"/>
          </p:nvPr>
        </p:nvSpPr>
        <p:spPr/>
        <p:txBody>
          <a:bodyPr>
            <a:normAutofit fontScale="92500" lnSpcReduction="10000"/>
          </a:bodyPr>
          <a:lstStyle/>
          <a:p>
            <a:pPr marL="342900" lvl="1" indent="-342900" algn="just"/>
            <a:r>
              <a:rPr lang="pl-PL" sz="2400" dirty="0" smtClean="0">
                <a:latin typeface="Garamond" panose="02020404030301010803" pitchFamily="18" charset="0"/>
                <a:cs typeface="Times New Roman" panose="02020603050405020304" pitchFamily="18" charset="0"/>
              </a:rPr>
              <a:t>brak </a:t>
            </a:r>
            <a:r>
              <a:rPr lang="pl-PL" sz="2400" dirty="0">
                <a:latin typeface="Garamond" panose="02020404030301010803" pitchFamily="18" charset="0"/>
                <a:cs typeface="Times New Roman" panose="02020603050405020304" pitchFamily="18" charset="0"/>
              </a:rPr>
              <a:t>spełnienia wskaźnika zatrudnienia pracowników </a:t>
            </a:r>
            <a:r>
              <a:rPr lang="pl-PL" sz="2400" dirty="0" smtClean="0">
                <a:latin typeface="Garamond" panose="02020404030301010803" pitchFamily="18" charset="0"/>
                <a:cs typeface="Times New Roman" panose="02020603050405020304" pitchFamily="18" charset="0"/>
              </a:rPr>
              <a:t>socjalnych </a:t>
            </a:r>
            <a:br>
              <a:rPr lang="pl-PL" sz="2400" dirty="0" smtClean="0">
                <a:latin typeface="Garamond" panose="02020404030301010803" pitchFamily="18" charset="0"/>
                <a:cs typeface="Times New Roman" panose="02020603050405020304" pitchFamily="18" charset="0"/>
              </a:rPr>
            </a:br>
            <a:r>
              <a:rPr lang="pl-PL" sz="2400" dirty="0" smtClean="0">
                <a:latin typeface="Garamond" panose="02020404030301010803" pitchFamily="18" charset="0"/>
                <a:cs typeface="Times New Roman" panose="02020603050405020304" pitchFamily="18" charset="0"/>
              </a:rPr>
              <a:t>(</a:t>
            </a:r>
            <a:r>
              <a:rPr lang="pl-PL" sz="2400" dirty="0" smtClean="0">
                <a:latin typeface="Garamond" panose="02020404030301010803" pitchFamily="18" charset="0"/>
                <a:cs typeface="Times New Roman"/>
              </a:rPr>
              <a:t>§ 6 ust.2 pkt 1 rozporządzenia </a:t>
            </a:r>
            <a:r>
              <a:rPr lang="pl-PL" sz="2400" dirty="0" err="1" smtClean="0">
                <a:latin typeface="Garamond" panose="02020404030301010803" pitchFamily="18" charset="0"/>
                <a:cs typeface="Times New Roman"/>
              </a:rPr>
              <a:t>ws</a:t>
            </a:r>
            <a:r>
              <a:rPr lang="pl-PL" sz="2400" dirty="0" smtClean="0">
                <a:latin typeface="Garamond" panose="02020404030301010803" pitchFamily="18" charset="0"/>
                <a:cs typeface="Times New Roman"/>
              </a:rPr>
              <a:t>. DPS)</a:t>
            </a:r>
          </a:p>
          <a:p>
            <a:pPr marL="0" lvl="1" indent="0" algn="just">
              <a:buNone/>
            </a:pPr>
            <a:r>
              <a:rPr lang="pl-PL" sz="2400" b="1" dirty="0" smtClean="0">
                <a:latin typeface="Garamond" panose="02020404030301010803" pitchFamily="18" charset="0"/>
                <a:cs typeface="Times New Roman"/>
              </a:rPr>
              <a:t>W celu efektywnej realizacji usług opiekuńczych i wspomagających jest m. in. zatrudnienie w pełnym wymiarze czasu pracy nie mniej niż dwóch pracowników socjalnych na stu mieszkańców domu.</a:t>
            </a:r>
            <a:endParaRPr lang="pl-PL" sz="2400" b="1" dirty="0" smtClean="0">
              <a:latin typeface="Garamond" panose="02020404030301010803" pitchFamily="18" charset="0"/>
              <a:cs typeface="Times New Roman" panose="02020603050405020304" pitchFamily="18" charset="0"/>
            </a:endParaRPr>
          </a:p>
          <a:p>
            <a:pPr marL="342900" lvl="1" indent="-342900" algn="just"/>
            <a:r>
              <a:rPr lang="pl-PL" altLang="pl-PL" sz="2400" dirty="0" smtClean="0">
                <a:latin typeface="Garamond" pitchFamily="18" charset="0"/>
              </a:rPr>
              <a:t>brak </a:t>
            </a:r>
            <a:r>
              <a:rPr lang="pl-PL" altLang="pl-PL" sz="2400" dirty="0">
                <a:latin typeface="Garamond" pitchFamily="18" charset="0"/>
              </a:rPr>
              <a:t>wymaganych kwalifikacji zawodowych kadry </a:t>
            </a:r>
            <a:r>
              <a:rPr lang="pl-PL" altLang="pl-PL" sz="2400" dirty="0" smtClean="0">
                <a:latin typeface="Garamond" pitchFamily="18" charset="0"/>
              </a:rPr>
              <a:t>DPS</a:t>
            </a:r>
            <a:r>
              <a:rPr lang="pl-PL" altLang="pl-PL" sz="2400" dirty="0">
                <a:latin typeface="Garamond" pitchFamily="18" charset="0"/>
              </a:rPr>
              <a:t>. Zatrudnianie na stanowisku osób niespełniających wymogów kwalifikacyjnych tj. pracownika socjalnego, </a:t>
            </a:r>
            <a:r>
              <a:rPr lang="pl-PL" altLang="pl-PL" sz="2400" dirty="0" smtClean="0">
                <a:latin typeface="Garamond" pitchFamily="18" charset="0"/>
              </a:rPr>
              <a:t>opiekuna, instruktora </a:t>
            </a:r>
            <a:r>
              <a:rPr lang="pl-PL" altLang="pl-PL" sz="2400" dirty="0">
                <a:latin typeface="Garamond" pitchFamily="18" charset="0"/>
              </a:rPr>
              <a:t>terapii </a:t>
            </a:r>
            <a:r>
              <a:rPr lang="pl-PL" altLang="pl-PL" sz="2400" dirty="0" smtClean="0">
                <a:latin typeface="Garamond" pitchFamily="18" charset="0"/>
              </a:rPr>
              <a:t>zajęciowej</a:t>
            </a:r>
            <a:r>
              <a:rPr lang="pl-PL" altLang="pl-PL" sz="2400" dirty="0">
                <a:latin typeface="Garamond" pitchFamily="18" charset="0"/>
              </a:rPr>
              <a:t>,</a:t>
            </a:r>
            <a:endParaRPr lang="pl-PL" altLang="pl-PL" sz="2400" dirty="0" smtClean="0">
              <a:latin typeface="Garamond" pitchFamily="18" charset="0"/>
            </a:endParaRPr>
          </a:p>
          <a:p>
            <a:pPr marL="0" lvl="1" indent="0" algn="just">
              <a:buNone/>
            </a:pPr>
            <a:r>
              <a:rPr lang="pl-PL" sz="2400" dirty="0">
                <a:latin typeface="Garamond" panose="02020404030301010803" pitchFamily="18" charset="0"/>
              </a:rPr>
              <a:t>określonych w rozporządzeniu Rady Ministrów z dnia 18 marca 2009 roku w sprawie wynagradzania pracowników samorządowych  (</a:t>
            </a:r>
            <a:r>
              <a:rPr lang="pl-PL" sz="2400" dirty="0" err="1">
                <a:latin typeface="Garamond" panose="02020404030301010803" pitchFamily="18" charset="0"/>
              </a:rPr>
              <a:t>t.j</a:t>
            </a:r>
            <a:r>
              <a:rPr lang="pl-PL" sz="2400" dirty="0">
                <a:latin typeface="Garamond" panose="02020404030301010803" pitchFamily="18" charset="0"/>
              </a:rPr>
              <a:t>. Dz.U. z 2014 r., poz. 1786).</a:t>
            </a:r>
          </a:p>
          <a:p>
            <a:pPr marL="342900" lvl="1" indent="-342900" algn="just"/>
            <a:endParaRPr lang="pl-PL" altLang="pl-PL" sz="2600" dirty="0">
              <a:latin typeface="Garamond" pitchFamily="18" charset="0"/>
            </a:endParaRPr>
          </a:p>
          <a:p>
            <a:endParaRPr lang="pl-PL" dirty="0"/>
          </a:p>
        </p:txBody>
      </p:sp>
    </p:spTree>
    <p:extLst>
      <p:ext uri="{BB962C8B-B14F-4D97-AF65-F5344CB8AC3E}">
        <p14:creationId xmlns:p14="http://schemas.microsoft.com/office/powerpoint/2010/main" val="21255732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chemeClr val="tx1"/>
                </a:solidFill>
                <a:latin typeface="Garamond" panose="02020404030301010803" pitchFamily="18" charset="0"/>
              </a:rPr>
              <a:t>NIEPRAWIDŁOWOŚCI I UCHYBIENIA STWIERDZONE W TOKU KONTROLI </a:t>
            </a:r>
            <a:endParaRPr lang="pl-PL" dirty="0"/>
          </a:p>
        </p:txBody>
      </p:sp>
      <p:sp>
        <p:nvSpPr>
          <p:cNvPr id="3" name="Symbol zastępczy zawartości 2"/>
          <p:cNvSpPr>
            <a:spLocks noGrp="1"/>
          </p:cNvSpPr>
          <p:nvPr>
            <p:ph idx="1"/>
          </p:nvPr>
        </p:nvSpPr>
        <p:spPr/>
        <p:txBody>
          <a:bodyPr>
            <a:normAutofit fontScale="92500" lnSpcReduction="20000"/>
          </a:bodyPr>
          <a:lstStyle/>
          <a:p>
            <a:pPr algn="just"/>
            <a:r>
              <a:rPr lang="pl-PL" sz="2200" dirty="0" smtClean="0">
                <a:latin typeface="Garamond" panose="02020404030301010803" pitchFamily="18" charset="0"/>
              </a:rPr>
              <a:t>Brak podejmowania działań w zakresie niepodjętych depozytów po zmarłych mieszkańcach DPS. </a:t>
            </a:r>
            <a:r>
              <a:rPr lang="pl-PL" sz="2200" b="1" dirty="0" smtClean="0">
                <a:latin typeface="Garamond" panose="02020404030301010803" pitchFamily="18" charset="0"/>
              </a:rPr>
              <a:t>Ustawa z dnia 18 października 2006 r. o likwidacji niepodjętych depozytów reguluje zasady i tryb likwidacji niepodjętych depozytów znajdujących się w dyspozycji jednostek sektora finansów publicznych.</a:t>
            </a:r>
          </a:p>
          <a:p>
            <a:pPr algn="just"/>
            <a:r>
              <a:rPr lang="pl-PL" sz="2200" dirty="0" smtClean="0">
                <a:latin typeface="Garamond" panose="02020404030301010803" pitchFamily="18" charset="0"/>
              </a:rPr>
              <a:t>Powierzanie w zakresach czynności pokojowych, wykonywanie czynności opiekunów,</a:t>
            </a:r>
          </a:p>
          <a:p>
            <a:pPr algn="just"/>
            <a:r>
              <a:rPr lang="pl-PL" sz="2200" dirty="0" smtClean="0">
                <a:latin typeface="Garamond" panose="02020404030301010803" pitchFamily="18" charset="0"/>
              </a:rPr>
              <a:t>Pracownicy </a:t>
            </a:r>
            <a:r>
              <a:rPr lang="pl-PL" sz="2200" dirty="0">
                <a:latin typeface="Garamond" panose="02020404030301010803" pitchFamily="18" charset="0"/>
              </a:rPr>
              <a:t>DPS zatrudnieni na stanowisku </a:t>
            </a:r>
            <a:r>
              <a:rPr lang="pl-PL" sz="2200" dirty="0" smtClean="0">
                <a:latin typeface="Garamond" panose="02020404030301010803" pitchFamily="18" charset="0"/>
              </a:rPr>
              <a:t>pokojowych </a:t>
            </a:r>
            <a:r>
              <a:rPr lang="pl-PL" sz="2200" dirty="0">
                <a:latin typeface="Garamond" panose="02020404030301010803" pitchFamily="18" charset="0"/>
              </a:rPr>
              <a:t>nie wykonywali pracy zgodnie z zakresem czynności, faktycznie </a:t>
            </a:r>
            <a:r>
              <a:rPr lang="pl-PL" sz="2200" dirty="0" smtClean="0">
                <a:latin typeface="Garamond" panose="02020404030301010803" pitchFamily="18" charset="0"/>
              </a:rPr>
              <a:t>wykonywali </a:t>
            </a:r>
            <a:r>
              <a:rPr lang="pl-PL" sz="2200" dirty="0">
                <a:latin typeface="Garamond" panose="02020404030301010803" pitchFamily="18" charset="0"/>
              </a:rPr>
              <a:t>prace ogólnobudowlane oraz </a:t>
            </a:r>
            <a:r>
              <a:rPr lang="pl-PL" sz="2200" dirty="0" smtClean="0">
                <a:latin typeface="Garamond" panose="02020404030301010803" pitchFamily="18" charset="0"/>
              </a:rPr>
              <a:t>obsługiwali </a:t>
            </a:r>
            <a:r>
              <a:rPr lang="pl-PL" sz="2200" dirty="0">
                <a:latin typeface="Garamond" panose="02020404030301010803" pitchFamily="18" charset="0"/>
              </a:rPr>
              <a:t>systemy grzewcze </a:t>
            </a:r>
            <a:r>
              <a:rPr lang="pl-PL" sz="2200" dirty="0" smtClean="0">
                <a:latin typeface="Garamond" panose="02020404030301010803" pitchFamily="18" charset="0"/>
              </a:rPr>
              <a:t>DPS (naruszenie </a:t>
            </a:r>
            <a:r>
              <a:rPr lang="pl-PL" sz="2200" dirty="0">
                <a:latin typeface="Garamond" panose="02020404030301010803" pitchFamily="18" charset="0"/>
              </a:rPr>
              <a:t>przepisów prawa </a:t>
            </a:r>
            <a:r>
              <a:rPr lang="pl-PL" sz="2200" dirty="0" smtClean="0">
                <a:latin typeface="Garamond" panose="02020404030301010803" pitchFamily="18" charset="0"/>
              </a:rPr>
              <a:t>pracy).</a:t>
            </a:r>
            <a:r>
              <a:rPr lang="pl-PL" sz="2200" b="1" dirty="0" smtClean="0">
                <a:latin typeface="Garamond" panose="02020404030301010803" pitchFamily="18" charset="0"/>
              </a:rPr>
              <a:t> </a:t>
            </a:r>
          </a:p>
          <a:p>
            <a:pPr algn="just"/>
            <a:r>
              <a:rPr lang="pl-PL" sz="2200" dirty="0">
                <a:latin typeface="Garamond" panose="02020404030301010803" pitchFamily="18" charset="0"/>
              </a:rPr>
              <a:t>Pracownicy merytoryczni DPS prowadzili sprzedaż, w działającym na terenie DPS sklepiku, co powodowało wykorzystywanie czasu pracy </a:t>
            </a:r>
            <a:r>
              <a:rPr lang="pl-PL" sz="2200" dirty="0" smtClean="0">
                <a:latin typeface="Garamond" panose="02020404030301010803" pitchFamily="18" charset="0"/>
              </a:rPr>
              <a:t>niezgodnie </a:t>
            </a:r>
            <a:r>
              <a:rPr lang="pl-PL" sz="2200" dirty="0">
                <a:latin typeface="Garamond" panose="02020404030301010803" pitchFamily="18" charset="0"/>
              </a:rPr>
              <a:t>z zakresem ich obowiązków. </a:t>
            </a:r>
          </a:p>
        </p:txBody>
      </p:sp>
    </p:spTree>
    <p:extLst>
      <p:ext uri="{BB962C8B-B14F-4D97-AF65-F5344CB8AC3E}">
        <p14:creationId xmlns:p14="http://schemas.microsoft.com/office/powerpoint/2010/main" val="3512468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solidFill>
                  <a:schemeClr val="tx1"/>
                </a:solidFill>
                <a:latin typeface="Garamond" panose="02020404030301010803" pitchFamily="18" charset="0"/>
              </a:rPr>
              <a:t>NIEPRAWIDŁOWOŚCI I UCHYBIENIA STWIERDZONE W TOKU KONTROLI </a:t>
            </a:r>
            <a:endParaRPr lang="pl-PL" dirty="0"/>
          </a:p>
        </p:txBody>
      </p:sp>
      <p:sp>
        <p:nvSpPr>
          <p:cNvPr id="3" name="Symbol zastępczy zawartości 2"/>
          <p:cNvSpPr>
            <a:spLocks noGrp="1"/>
          </p:cNvSpPr>
          <p:nvPr>
            <p:ph idx="1"/>
          </p:nvPr>
        </p:nvSpPr>
        <p:spPr/>
        <p:txBody>
          <a:bodyPr/>
          <a:lstStyle/>
          <a:p>
            <a:pPr algn="just"/>
            <a:r>
              <a:rPr lang="pl-PL" sz="2200" dirty="0" smtClean="0">
                <a:latin typeface="Garamond" panose="02020404030301010803" pitchFamily="18" charset="0"/>
              </a:rPr>
              <a:t>Wykorzystywanie </a:t>
            </a:r>
            <a:r>
              <a:rPr lang="pl-PL" sz="2200" dirty="0">
                <a:latin typeface="Garamond" panose="02020404030301010803" pitchFamily="18" charset="0"/>
              </a:rPr>
              <a:t>czasu pracy terapeuty niezgodnie z zakresem obowiązków, jak również wykorzystaniem pracowni terapeutycznej niezgodnie z przeznaczeniem. </a:t>
            </a:r>
            <a:endParaRPr lang="pl-PL" sz="2200" dirty="0" smtClean="0">
              <a:latin typeface="Garamond" panose="02020404030301010803" pitchFamily="18" charset="0"/>
            </a:endParaRPr>
          </a:p>
          <a:p>
            <a:pPr marL="0" indent="0" algn="just">
              <a:buNone/>
            </a:pPr>
            <a:r>
              <a:rPr lang="pl-PL" sz="2200" dirty="0" smtClean="0">
                <a:latin typeface="Garamond" panose="02020404030301010803" pitchFamily="18" charset="0"/>
              </a:rPr>
              <a:t>Terapeuta </a:t>
            </a:r>
            <a:r>
              <a:rPr lang="pl-PL" sz="2200" dirty="0">
                <a:latin typeface="Garamond" panose="02020404030301010803" pitchFamily="18" charset="0"/>
              </a:rPr>
              <a:t>zajęciowy poza zaplanowanymi formami terapii zajęciowej, nadzorował wyrób papierosów przez mieszkańców na ich potrzeby </a:t>
            </a:r>
            <a:r>
              <a:rPr lang="pl-PL" sz="2200" dirty="0" smtClean="0">
                <a:latin typeface="Garamond" panose="02020404030301010803" pitchFamily="18" charset="0"/>
              </a:rPr>
              <a:t/>
            </a:r>
            <a:br>
              <a:rPr lang="pl-PL" sz="2200" dirty="0" smtClean="0">
                <a:latin typeface="Garamond" panose="02020404030301010803" pitchFamily="18" charset="0"/>
              </a:rPr>
            </a:br>
            <a:r>
              <a:rPr lang="pl-PL" sz="2200" dirty="0" smtClean="0">
                <a:latin typeface="Garamond" panose="02020404030301010803" pitchFamily="18" charset="0"/>
              </a:rPr>
              <a:t>w </a:t>
            </a:r>
            <a:r>
              <a:rPr lang="pl-PL" sz="2200" dirty="0">
                <a:latin typeface="Garamond" panose="02020404030301010803" pitchFamily="18" charset="0"/>
              </a:rPr>
              <a:t>pracowni terapii zajęciowej. Powyższe nie </a:t>
            </a:r>
            <a:r>
              <a:rPr lang="pl-PL" sz="2200" dirty="0" smtClean="0">
                <a:latin typeface="Garamond" panose="02020404030301010803" pitchFamily="18" charset="0"/>
              </a:rPr>
              <a:t>było żadną </a:t>
            </a:r>
            <a:r>
              <a:rPr lang="pl-PL" sz="2200" dirty="0">
                <a:latin typeface="Garamond" panose="02020404030301010803" pitchFamily="18" charset="0"/>
              </a:rPr>
              <a:t>z form zajęć rehabilitacji społecznej, o których mowa </a:t>
            </a:r>
            <a:r>
              <a:rPr lang="pl-PL" sz="2200" dirty="0" smtClean="0">
                <a:latin typeface="Garamond" panose="02020404030301010803" pitchFamily="18" charset="0"/>
              </a:rPr>
              <a:t>rozporządzeniu </a:t>
            </a:r>
            <a:r>
              <a:rPr lang="pl-PL" sz="2200" dirty="0">
                <a:latin typeface="Garamond" panose="02020404030301010803" pitchFamily="18" charset="0"/>
              </a:rPr>
              <a:t>w sprawie zajęć rehabilitacji społecznej w </a:t>
            </a:r>
            <a:r>
              <a:rPr lang="pl-PL" sz="2200" dirty="0" err="1">
                <a:latin typeface="Garamond" panose="02020404030301010803" pitchFamily="18" charset="0"/>
              </a:rPr>
              <a:t>dps</a:t>
            </a:r>
            <a:r>
              <a:rPr lang="pl-PL" sz="2200" dirty="0">
                <a:latin typeface="Garamond" panose="02020404030301010803" pitchFamily="18" charset="0"/>
              </a:rPr>
              <a:t> dla osób z zaburzeniami psychicznymi, ani też żadną z form terapii zajęciowej </a:t>
            </a:r>
            <a:r>
              <a:rPr lang="pl-PL" sz="2200" dirty="0" smtClean="0">
                <a:latin typeface="Garamond" panose="02020404030301010803" pitchFamily="18" charset="0"/>
              </a:rPr>
              <a:t>wynikającej </a:t>
            </a:r>
            <a:r>
              <a:rPr lang="pl-PL" sz="2200" dirty="0">
                <a:latin typeface="Garamond" panose="02020404030301010803" pitchFamily="18" charset="0"/>
              </a:rPr>
              <a:t>z indywidualnych planów wsparcia mieszkańców.</a:t>
            </a:r>
          </a:p>
          <a:p>
            <a:endParaRPr lang="pl-PL" dirty="0"/>
          </a:p>
        </p:txBody>
      </p:sp>
    </p:spTree>
    <p:extLst>
      <p:ext uri="{BB962C8B-B14F-4D97-AF65-F5344CB8AC3E}">
        <p14:creationId xmlns:p14="http://schemas.microsoft.com/office/powerpoint/2010/main" val="22866698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solidFill>
                  <a:schemeClr val="tx1"/>
                </a:solidFill>
                <a:latin typeface="Garamond" panose="02020404030301010803" pitchFamily="18" charset="0"/>
              </a:rPr>
              <a:t>NIEPRAWIDŁOWOŚCI I UCHYBIENIA STWIERDZONE W TOKU KONTROLI </a:t>
            </a:r>
            <a:endParaRPr lang="pl-PL" dirty="0"/>
          </a:p>
        </p:txBody>
      </p:sp>
      <p:sp>
        <p:nvSpPr>
          <p:cNvPr id="3" name="Symbol zastępczy zawartości 2"/>
          <p:cNvSpPr>
            <a:spLocks noGrp="1"/>
          </p:cNvSpPr>
          <p:nvPr>
            <p:ph idx="1"/>
          </p:nvPr>
        </p:nvSpPr>
        <p:spPr>
          <a:xfrm>
            <a:off x="677334" y="1906073"/>
            <a:ext cx="8596668" cy="4135289"/>
          </a:xfrm>
        </p:spPr>
        <p:txBody>
          <a:bodyPr>
            <a:noAutofit/>
          </a:bodyPr>
          <a:lstStyle/>
          <a:p>
            <a:pPr algn="just"/>
            <a:r>
              <a:rPr lang="pl-PL" sz="2200" dirty="0">
                <a:latin typeface="Garamond" panose="02020404030301010803" pitchFamily="18" charset="0"/>
              </a:rPr>
              <a:t>Brak zgody sądu wyrażonej </a:t>
            </a:r>
            <a:r>
              <a:rPr lang="pl-PL" sz="2200" dirty="0" smtClean="0">
                <a:latin typeface="Garamond" panose="02020404030301010803" pitchFamily="18" charset="0"/>
              </a:rPr>
              <a:t>opiekunom </a:t>
            </a:r>
            <a:r>
              <a:rPr lang="pl-PL" sz="2200" dirty="0">
                <a:latin typeface="Garamond" panose="02020404030301010803" pitchFamily="18" charset="0"/>
              </a:rPr>
              <a:t>prawnym na umieszczenie w DPS osób </a:t>
            </a:r>
            <a:r>
              <a:rPr lang="pl-PL" sz="2200" dirty="0" smtClean="0">
                <a:latin typeface="Garamond" panose="02020404030301010803" pitchFamily="18" charset="0"/>
              </a:rPr>
              <a:t>całkowicie </a:t>
            </a:r>
            <a:r>
              <a:rPr lang="pl-PL" sz="2200" dirty="0">
                <a:latin typeface="Garamond" panose="02020404030301010803" pitchFamily="18" charset="0"/>
              </a:rPr>
              <a:t>ubezwłasnowolnionych,</a:t>
            </a:r>
          </a:p>
          <a:p>
            <a:pPr marL="0" lvl="0" indent="0" algn="just">
              <a:buNone/>
            </a:pPr>
            <a:r>
              <a:rPr lang="pl-PL" sz="2000" b="1" dirty="0" smtClean="0">
                <a:latin typeface="Garamond" panose="02020404030301010803" pitchFamily="18" charset="0"/>
              </a:rPr>
              <a:t>Wyrok </a:t>
            </a:r>
            <a:r>
              <a:rPr lang="pl-PL" sz="2000" b="1" dirty="0">
                <a:latin typeface="Garamond" panose="02020404030301010803" pitchFamily="18" charset="0"/>
              </a:rPr>
              <a:t>NSA w Warszawie z dnia 18 maja 1999 roku I SA 114/99 (ONSA 2000/2/82) – </a:t>
            </a:r>
            <a:r>
              <a:rPr lang="pl-PL" sz="2000" dirty="0">
                <a:latin typeface="Garamond" panose="02020404030301010803" pitchFamily="18" charset="0"/>
              </a:rPr>
              <a:t>opiekun prawny osoby ubezwłasnowolnionej całkowicie musi uzyskać zezwolenie sądu opiekuńczego na złożenie wniosku o  umieszczenie takiej osoby w domu pomocy społecznej.</a:t>
            </a:r>
          </a:p>
          <a:p>
            <a:pPr marL="0" lvl="0" indent="0" algn="just">
              <a:buNone/>
            </a:pPr>
            <a:r>
              <a:rPr lang="pl-PL" sz="2000" dirty="0">
                <a:latin typeface="Garamond" panose="02020404030301010803" pitchFamily="18" charset="0"/>
              </a:rPr>
              <a:t>Sprawowanie opieki nad ubezwłasnowolnionym całkowicie (podobnie jak nad małoletnim) podlega stosownie do art. 155 </a:t>
            </a:r>
            <a:r>
              <a:rPr lang="pl-PL" sz="2000" dirty="0">
                <a:latin typeface="Garamond" panose="02020404030301010803" pitchFamily="18" charset="0"/>
                <a:cs typeface="Times New Roman" panose="02020603050405020304" pitchFamily="18" charset="0"/>
              </a:rPr>
              <a:t>§</a:t>
            </a:r>
            <a:r>
              <a:rPr lang="pl-PL" sz="2000" dirty="0">
                <a:latin typeface="Garamond" panose="02020404030301010803" pitchFamily="18" charset="0"/>
              </a:rPr>
              <a:t> 1 w związku z art. 175 kodeksu rodzinnego i opiekuńczego – nadzorowi sądu opiekuńczego. Nadzór ten przejawia się w tym między innymi, </a:t>
            </a:r>
            <a:r>
              <a:rPr lang="pl-PL" sz="2000" u="sng" dirty="0">
                <a:solidFill>
                  <a:srgbClr val="FF0000"/>
                </a:solidFill>
                <a:latin typeface="Garamond" panose="02020404030301010803" pitchFamily="18" charset="0"/>
              </a:rPr>
              <a:t>że opiekun powinien uzyskiwać zezwolenie sądu opiekuńczego we wszystkich ważniejszych sprawach, które dotyczą osoby lub majątku ubezwłasnowolnionego całkowicie (art.156 w związku z art. 175 </a:t>
            </a:r>
            <a:r>
              <a:rPr lang="pl-PL" sz="2000" u="sng" dirty="0" err="1">
                <a:solidFill>
                  <a:srgbClr val="FF0000"/>
                </a:solidFill>
                <a:latin typeface="Garamond" panose="02020404030301010803" pitchFamily="18" charset="0"/>
              </a:rPr>
              <a:t>k.r.o</a:t>
            </a:r>
            <a:r>
              <a:rPr lang="pl-PL" sz="2000" u="sng" dirty="0">
                <a:solidFill>
                  <a:srgbClr val="FF0000"/>
                </a:solidFill>
                <a:latin typeface="Garamond" panose="02020404030301010803" pitchFamily="18" charset="0"/>
              </a:rPr>
              <a:t>.) </a:t>
            </a:r>
          </a:p>
        </p:txBody>
      </p:sp>
    </p:spTree>
    <p:extLst>
      <p:ext uri="{BB962C8B-B14F-4D97-AF65-F5344CB8AC3E}">
        <p14:creationId xmlns:p14="http://schemas.microsoft.com/office/powerpoint/2010/main" val="35521067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solidFill>
                  <a:schemeClr val="tx1"/>
                </a:solidFill>
                <a:latin typeface="Garamond" panose="02020404030301010803" pitchFamily="18" charset="0"/>
              </a:rPr>
              <a:t>NIEPRAWIDŁOWOŚCI I UCHYBIENIA STWIERDZONE W TOKU KONTROLI </a:t>
            </a:r>
            <a:endParaRPr lang="pl-PL" dirty="0"/>
          </a:p>
        </p:txBody>
      </p:sp>
      <p:sp>
        <p:nvSpPr>
          <p:cNvPr id="3" name="Symbol zastępczy zawartości 2"/>
          <p:cNvSpPr>
            <a:spLocks noGrp="1"/>
          </p:cNvSpPr>
          <p:nvPr>
            <p:ph idx="1"/>
          </p:nvPr>
        </p:nvSpPr>
        <p:spPr>
          <a:xfrm>
            <a:off x="677334" y="2369713"/>
            <a:ext cx="8596668" cy="3671649"/>
          </a:xfrm>
        </p:spPr>
        <p:txBody>
          <a:bodyPr>
            <a:normAutofit/>
          </a:bodyPr>
          <a:lstStyle/>
          <a:p>
            <a:pPr algn="just"/>
            <a:r>
              <a:rPr lang="pl-PL" sz="2200" dirty="0" smtClean="0">
                <a:latin typeface="Garamond" panose="02020404030301010803" pitchFamily="18" charset="0"/>
              </a:rPr>
              <a:t>Zgodnie z </a:t>
            </a:r>
            <a:r>
              <a:rPr lang="pl-PL" sz="2200" dirty="0" smtClean="0">
                <a:latin typeface="Times New Roman"/>
                <a:cs typeface="Times New Roman"/>
              </a:rPr>
              <a:t>§ 8 ust 2 pkt 7 rozporządzenia Ministra Pracy i Polityki Społecznej z dnia 23 sierpnia 2012 r. w sprawie domów pomocy społecznej zmieniającego m. in. rozporządzenie z dniem 22 lutego </a:t>
            </a:r>
            <a:br>
              <a:rPr lang="pl-PL" sz="2200" dirty="0" smtClean="0">
                <a:latin typeface="Times New Roman"/>
                <a:cs typeface="Times New Roman"/>
              </a:rPr>
            </a:br>
            <a:r>
              <a:rPr lang="pl-PL" sz="2200" dirty="0" smtClean="0">
                <a:latin typeface="Times New Roman"/>
                <a:cs typeface="Times New Roman"/>
              </a:rPr>
              <a:t>2017 r.</a:t>
            </a:r>
          </a:p>
          <a:p>
            <a:pPr marL="0" indent="0" algn="just">
              <a:buNone/>
            </a:pPr>
            <a:r>
              <a:rPr lang="pl-PL" sz="2200" dirty="0" smtClean="0">
                <a:latin typeface="Times New Roman"/>
                <a:cs typeface="Times New Roman"/>
              </a:rPr>
              <a:t>- do wniosku osoby ubiegającej się o skierowanie do DPS dołącza się </a:t>
            </a:r>
            <a:br>
              <a:rPr lang="pl-PL" sz="2200" dirty="0" smtClean="0">
                <a:latin typeface="Times New Roman"/>
                <a:cs typeface="Times New Roman"/>
              </a:rPr>
            </a:br>
            <a:r>
              <a:rPr lang="pl-PL" sz="2200" dirty="0" smtClean="0">
                <a:latin typeface="Times New Roman"/>
                <a:cs typeface="Times New Roman"/>
              </a:rPr>
              <a:t>m. in. </a:t>
            </a:r>
            <a:r>
              <a:rPr lang="pl-PL" sz="2200" u="sng" dirty="0" smtClean="0">
                <a:solidFill>
                  <a:srgbClr val="FF0000"/>
                </a:solidFill>
                <a:latin typeface="Times New Roman"/>
                <a:cs typeface="Times New Roman"/>
              </a:rPr>
              <a:t>postanowienie sądu opiekuńczego w przedmiocie udzielenie zezwolenia na skierowanie do domu pomocy społecznej – w przypadku osób całkowicie ubezwłasnowolnionych oraz małoletnich.</a:t>
            </a:r>
          </a:p>
          <a:p>
            <a:pPr marL="0" indent="0" algn="just">
              <a:buNone/>
            </a:pPr>
            <a:endParaRPr lang="pl-PL" sz="2200" dirty="0">
              <a:latin typeface="Garamond" panose="02020404030301010803" pitchFamily="18" charset="0"/>
            </a:endParaRPr>
          </a:p>
        </p:txBody>
      </p:sp>
    </p:spTree>
    <p:extLst>
      <p:ext uri="{BB962C8B-B14F-4D97-AF65-F5344CB8AC3E}">
        <p14:creationId xmlns:p14="http://schemas.microsoft.com/office/powerpoint/2010/main" val="5596368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solidFill>
                  <a:schemeClr val="tx1"/>
                </a:solidFill>
                <a:latin typeface="Garamond" panose="02020404030301010803" pitchFamily="18" charset="0"/>
              </a:rPr>
              <a:t>NIEPRAWIDŁOWOŚCI I UCHYBIENIA STWIERDZONE W TOKU KONTROLI </a:t>
            </a:r>
            <a:endParaRPr lang="pl-PL" dirty="0"/>
          </a:p>
        </p:txBody>
      </p:sp>
      <p:sp>
        <p:nvSpPr>
          <p:cNvPr id="3" name="Symbol zastępczy zawartości 2"/>
          <p:cNvSpPr>
            <a:spLocks noGrp="1"/>
          </p:cNvSpPr>
          <p:nvPr>
            <p:ph idx="1"/>
          </p:nvPr>
        </p:nvSpPr>
        <p:spPr/>
        <p:txBody>
          <a:bodyPr>
            <a:normAutofit fontScale="92500"/>
          </a:bodyPr>
          <a:lstStyle/>
          <a:p>
            <a:pPr algn="just"/>
            <a:r>
              <a:rPr lang="pl-PL" sz="2400" dirty="0">
                <a:latin typeface="Garamond" panose="02020404030301010803" pitchFamily="18" charset="0"/>
              </a:rPr>
              <a:t>Brak pisemnego potwierdzenia o zapoznaniu mieszkańców lub ich opiekunów prawnych, kuratorów, z prawami i obowiązkami mieszkańca DPS</a:t>
            </a:r>
            <a:r>
              <a:rPr lang="pl-PL" sz="2400" dirty="0" smtClean="0">
                <a:latin typeface="Garamond" panose="02020404030301010803" pitchFamily="18" charset="0"/>
              </a:rPr>
              <a:t>,</a:t>
            </a:r>
          </a:p>
          <a:p>
            <a:pPr algn="just"/>
            <a:r>
              <a:rPr lang="pl-PL" sz="2400" dirty="0" smtClean="0">
                <a:latin typeface="Times New Roman" panose="02020603050405020304" pitchFamily="18" charset="0"/>
                <a:cs typeface="Times New Roman" panose="02020603050405020304" pitchFamily="18" charset="0"/>
              </a:rPr>
              <a:t>Przyjmowanie osoby </a:t>
            </a:r>
            <a:r>
              <a:rPr lang="pl-PL" sz="2400" dirty="0">
                <a:latin typeface="Times New Roman" panose="02020603050405020304" pitchFamily="18" charset="0"/>
                <a:cs typeface="Times New Roman" panose="02020603050405020304" pitchFamily="18" charset="0"/>
              </a:rPr>
              <a:t>do nieodpowiedniego dla </a:t>
            </a:r>
            <a:r>
              <a:rPr lang="pl-PL" sz="2400" dirty="0" smtClean="0">
                <a:latin typeface="Times New Roman" panose="02020603050405020304" pitchFamily="18" charset="0"/>
                <a:cs typeface="Times New Roman" panose="02020603050405020304" pitchFamily="18" charset="0"/>
              </a:rPr>
              <a:t>niej typu </a:t>
            </a:r>
            <a:r>
              <a:rPr lang="pl-PL" sz="2400" dirty="0">
                <a:latin typeface="Times New Roman" panose="02020603050405020304" pitchFamily="18" charset="0"/>
                <a:cs typeface="Times New Roman" panose="02020603050405020304" pitchFamily="18" charset="0"/>
              </a:rPr>
              <a:t>domu pomocy społecznej, wbrew art. 54 ust. 2 ustawy</a:t>
            </a:r>
            <a:r>
              <a:rPr lang="pl-PL" sz="2400" dirty="0" smtClean="0">
                <a:latin typeface="Times New Roman" panose="02020603050405020304" pitchFamily="18" charset="0"/>
                <a:cs typeface="Times New Roman" panose="02020603050405020304" pitchFamily="18" charset="0"/>
              </a:rPr>
              <a:t>.</a:t>
            </a:r>
          </a:p>
          <a:p>
            <a:pPr marL="0" indent="0" algn="just">
              <a:buNone/>
            </a:pPr>
            <a:r>
              <a:rPr lang="pl-PL" sz="2400" dirty="0">
                <a:latin typeface="Garamond" panose="02020404030301010803" pitchFamily="18" charset="0"/>
              </a:rPr>
              <a:t>Osobę, wymagająca całodobowej opieki, kieruje się do domu pomocy społecznej odpowiedniego typu, zlokalizowanego jak najbliżej miejsca zamieszkania osoby zainteresowanej umieszczeniem w placówce, chyba że okoliczności sprawy wskazują inaczej, </a:t>
            </a:r>
            <a:r>
              <a:rPr lang="pl-PL" sz="2400" u="sng" dirty="0">
                <a:solidFill>
                  <a:srgbClr val="FF0000"/>
                </a:solidFill>
                <a:latin typeface="Garamond" panose="02020404030301010803" pitchFamily="18" charset="0"/>
              </a:rPr>
              <a:t>po uzyskaniu zgody tej osoby lub jej przedstawiciela ustawowego na umieszczenie w domu pomocy społecznej</a:t>
            </a:r>
            <a:r>
              <a:rPr lang="pl-PL" sz="2400" dirty="0">
                <a:latin typeface="Garamond" panose="02020404030301010803" pitchFamily="18" charset="0"/>
              </a:rPr>
              <a:t>.</a:t>
            </a:r>
          </a:p>
          <a:p>
            <a:pPr algn="just"/>
            <a:endParaRPr lang="pl-PL" sz="2400" dirty="0">
              <a:latin typeface="Times New Roman" panose="02020603050405020304" pitchFamily="18" charset="0"/>
              <a:cs typeface="Times New Roman" panose="02020603050405020304" pitchFamily="18" charset="0"/>
            </a:endParaRPr>
          </a:p>
          <a:p>
            <a:pPr algn="just"/>
            <a:endParaRPr lang="pl-PL" sz="2400" dirty="0">
              <a:latin typeface="Garamond" panose="02020404030301010803" pitchFamily="18" charset="0"/>
            </a:endParaRPr>
          </a:p>
          <a:p>
            <a:endParaRPr lang="pl-PL" sz="2000" b="1" dirty="0" smtClean="0">
              <a:solidFill>
                <a:schemeClr val="tx1"/>
              </a:solidFill>
              <a:latin typeface="Times New Roman" panose="02020603050405020304" pitchFamily="18" charset="0"/>
              <a:cs typeface="Times New Roman" panose="02020603050405020304" pitchFamily="18" charset="0"/>
            </a:endParaRPr>
          </a:p>
          <a:p>
            <a:endParaRPr lang="pl-PL" sz="2000" dirty="0"/>
          </a:p>
        </p:txBody>
      </p:sp>
    </p:spTree>
    <p:extLst>
      <p:ext uri="{BB962C8B-B14F-4D97-AF65-F5344CB8AC3E}">
        <p14:creationId xmlns:p14="http://schemas.microsoft.com/office/powerpoint/2010/main" val="39851983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solidFill>
                  <a:schemeClr val="tx1"/>
                </a:solidFill>
                <a:latin typeface="Garamond" panose="02020404030301010803" pitchFamily="18" charset="0"/>
              </a:rPr>
              <a:t>NIEPRAWIDŁOWOŚCI I UCHYBIENIA STWIERDZONE W TOKU KONTROLI </a:t>
            </a:r>
            <a:endParaRPr lang="pl-PL" dirty="0"/>
          </a:p>
        </p:txBody>
      </p:sp>
      <p:sp>
        <p:nvSpPr>
          <p:cNvPr id="3" name="Symbol zastępczy zawartości 2"/>
          <p:cNvSpPr>
            <a:spLocks noGrp="1"/>
          </p:cNvSpPr>
          <p:nvPr>
            <p:ph idx="1"/>
          </p:nvPr>
        </p:nvSpPr>
        <p:spPr/>
        <p:txBody>
          <a:bodyPr>
            <a:normAutofit/>
          </a:bodyPr>
          <a:lstStyle/>
          <a:p>
            <a:r>
              <a:rPr lang="pl-PL" sz="2400" dirty="0" smtClean="0">
                <a:latin typeface="Garamond" panose="02020404030301010803" pitchFamily="18" charset="0"/>
              </a:rPr>
              <a:t>Brak palarni.</a:t>
            </a:r>
          </a:p>
          <a:p>
            <a:pPr marL="0" indent="0">
              <a:buNone/>
            </a:pPr>
            <a:r>
              <a:rPr lang="pl-PL" sz="2400" b="1" dirty="0" smtClean="0">
                <a:latin typeface="Times New Roman"/>
                <a:cs typeface="Times New Roman"/>
              </a:rPr>
              <a:t>- §</a:t>
            </a:r>
            <a:r>
              <a:rPr lang="pl-PL" sz="2400" b="1" dirty="0">
                <a:latin typeface="Garamond" panose="02020404030301010803" pitchFamily="18" charset="0"/>
              </a:rPr>
              <a:t> </a:t>
            </a:r>
            <a:r>
              <a:rPr lang="pl-PL" sz="2400" b="1" dirty="0" smtClean="0">
                <a:latin typeface="Garamond" panose="02020404030301010803" pitchFamily="18" charset="0"/>
              </a:rPr>
              <a:t>6 ust. 1</a:t>
            </a:r>
            <a:r>
              <a:rPr lang="pl-PL" sz="2400" b="1" dirty="0">
                <a:latin typeface="Garamond" panose="02020404030301010803" pitchFamily="18" charset="0"/>
              </a:rPr>
              <a:t> </a:t>
            </a:r>
            <a:r>
              <a:rPr lang="pl-PL" sz="2400" b="1" dirty="0" smtClean="0">
                <a:latin typeface="Garamond" panose="02020404030301010803" pitchFamily="18" charset="0"/>
              </a:rPr>
              <a:t>pkt 2 lit. h stanowi, że </a:t>
            </a:r>
            <a:r>
              <a:rPr lang="pl-PL" sz="2400" dirty="0" smtClean="0">
                <a:latin typeface="Garamond" panose="02020404030301010803" pitchFamily="18" charset="0"/>
              </a:rPr>
              <a:t>Dom </a:t>
            </a:r>
            <a:r>
              <a:rPr lang="pl-PL" sz="2400" dirty="0">
                <a:latin typeface="Garamond" panose="02020404030301010803" pitchFamily="18" charset="0"/>
              </a:rPr>
              <a:t>uznaje się za spełniający warunki, </a:t>
            </a:r>
            <a:r>
              <a:rPr lang="pl-PL" sz="2400" dirty="0" smtClean="0">
                <a:latin typeface="Garamond" panose="02020404030301010803" pitchFamily="18" charset="0"/>
              </a:rPr>
              <a:t>jeżeli znajdują </a:t>
            </a:r>
            <a:r>
              <a:rPr lang="pl-PL" sz="2400" dirty="0">
                <a:latin typeface="Garamond" panose="02020404030301010803" pitchFamily="18" charset="0"/>
              </a:rPr>
              <a:t>się w nim następujące pomieszczenia:</a:t>
            </a:r>
          </a:p>
          <a:p>
            <a:pPr>
              <a:buFontTx/>
              <a:buChar char="-"/>
            </a:pPr>
            <a:r>
              <a:rPr lang="pl-PL" sz="2400" b="1" dirty="0" smtClean="0">
                <a:latin typeface="Garamond" panose="02020404030301010803" pitchFamily="18" charset="0"/>
              </a:rPr>
              <a:t>palarnia</a:t>
            </a:r>
            <a:r>
              <a:rPr lang="pl-PL" sz="2400" b="1" dirty="0">
                <a:latin typeface="Garamond" panose="02020404030301010803" pitchFamily="18" charset="0"/>
              </a:rPr>
              <a:t>, jeżeli wśród mieszkańców domu są osoby </a:t>
            </a:r>
            <a:r>
              <a:rPr lang="pl-PL" sz="2400" b="1" dirty="0" smtClean="0">
                <a:latin typeface="Garamond" panose="02020404030301010803" pitchFamily="18" charset="0"/>
              </a:rPr>
              <a:t>palące.</a:t>
            </a:r>
          </a:p>
          <a:p>
            <a:pPr marL="0" indent="0">
              <a:buNone/>
            </a:pPr>
            <a:endParaRPr lang="pl-PL" sz="2400" b="1" dirty="0" smtClean="0">
              <a:latin typeface="Garamond" panose="02020404030301010803" pitchFamily="18" charset="0"/>
            </a:endParaRPr>
          </a:p>
          <a:p>
            <a:pPr algn="just">
              <a:buFont typeface="Wingdings" panose="05000000000000000000" pitchFamily="2" charset="2"/>
              <a:buChar char="Ø"/>
            </a:pPr>
            <a:r>
              <a:rPr lang="pl-PL" sz="2400" dirty="0">
                <a:latin typeface="Garamond" panose="02020404030301010803" pitchFamily="18" charset="0"/>
              </a:rPr>
              <a:t>Niewłaściwe zapisy </a:t>
            </a:r>
            <a:r>
              <a:rPr lang="pl-PL" sz="2400" dirty="0" smtClean="0">
                <a:latin typeface="Garamond" panose="02020404030301010803" pitchFamily="18" charset="0"/>
              </a:rPr>
              <a:t>w </a:t>
            </a:r>
            <a:r>
              <a:rPr lang="pl-PL" sz="2400" dirty="0">
                <a:latin typeface="Garamond" panose="02020404030301010803" pitchFamily="18" charset="0"/>
              </a:rPr>
              <a:t>raportach z dyżurów dziennych i nocnych dokonywane przez opiekunów. </a:t>
            </a:r>
            <a:endParaRPr lang="pl-PL" sz="2400" dirty="0" smtClean="0">
              <a:latin typeface="Garamond" panose="02020404030301010803" pitchFamily="18" charset="0"/>
            </a:endParaRPr>
          </a:p>
          <a:p>
            <a:pPr algn="just">
              <a:buFont typeface="Wingdings" panose="05000000000000000000" pitchFamily="2" charset="2"/>
              <a:buChar char="Ø"/>
            </a:pPr>
            <a:endParaRPr lang="pl-PL" sz="2400" dirty="0" smtClean="0">
              <a:latin typeface="Garamond" panose="02020404030301010803" pitchFamily="18" charset="0"/>
            </a:endParaRPr>
          </a:p>
          <a:p>
            <a:pPr marL="457200" indent="-457200">
              <a:buAutoNum type="alphaLcParenR" startAt="8"/>
            </a:pPr>
            <a:endParaRPr lang="pl-PL" sz="2400" dirty="0">
              <a:latin typeface="Garamond" panose="02020404030301010803" pitchFamily="18" charset="0"/>
            </a:endParaRPr>
          </a:p>
          <a:p>
            <a:pPr marL="0" indent="0">
              <a:buNone/>
            </a:pPr>
            <a:endParaRPr lang="pl-PL" sz="2400" dirty="0">
              <a:latin typeface="Garamond" panose="02020404030301010803" pitchFamily="18" charset="0"/>
            </a:endParaRPr>
          </a:p>
        </p:txBody>
      </p:sp>
    </p:spTree>
    <p:extLst>
      <p:ext uri="{BB962C8B-B14F-4D97-AF65-F5344CB8AC3E}">
        <p14:creationId xmlns:p14="http://schemas.microsoft.com/office/powerpoint/2010/main" val="2458184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latin typeface="Garamond" panose="02020404030301010803" pitchFamily="18" charset="0"/>
              </a:rPr>
              <a:t>TYPY DOMÓW POMOCY SPOŁECZNEJ</a:t>
            </a:r>
            <a:endParaRPr lang="pl-PL" dirty="0">
              <a:latin typeface="Garamond" panose="02020404030301010803" pitchFamily="18" charset="0"/>
            </a:endParaRPr>
          </a:p>
        </p:txBody>
      </p:sp>
      <p:sp>
        <p:nvSpPr>
          <p:cNvPr id="3" name="Symbol zastępczy zawartości 2"/>
          <p:cNvSpPr>
            <a:spLocks noGrp="1"/>
          </p:cNvSpPr>
          <p:nvPr>
            <p:ph idx="1"/>
          </p:nvPr>
        </p:nvSpPr>
        <p:spPr>
          <a:xfrm>
            <a:off x="934912" y="1828800"/>
            <a:ext cx="8596668" cy="4161048"/>
          </a:xfrm>
        </p:spPr>
        <p:style>
          <a:lnRef idx="2">
            <a:schemeClr val="accent6"/>
          </a:lnRef>
          <a:fillRef idx="1">
            <a:schemeClr val="lt1"/>
          </a:fillRef>
          <a:effectRef idx="0">
            <a:schemeClr val="accent6"/>
          </a:effectRef>
          <a:fontRef idx="minor">
            <a:schemeClr val="dk1"/>
          </a:fontRef>
        </p:style>
        <p:txBody>
          <a:bodyPr>
            <a:normAutofit fontScale="92500" lnSpcReduction="10000"/>
          </a:bodyPr>
          <a:lstStyle/>
          <a:p>
            <a:pPr marL="0" indent="0" algn="just">
              <a:buNone/>
            </a:pPr>
            <a:r>
              <a:rPr lang="pl-PL" sz="2400" dirty="0">
                <a:latin typeface="Garamond" panose="02020404030301010803" pitchFamily="18" charset="0"/>
                <a:cs typeface="Times New Roman" panose="02020603050405020304" pitchFamily="18" charset="0"/>
              </a:rPr>
              <a:t>Domy pomocy społecznej (art. 56 ustawy o pomocy społecznej), w zależności od tego, dla kogo są przeznaczone, dzielą się na następujące typy domów, dla:</a:t>
            </a:r>
          </a:p>
          <a:p>
            <a:pPr marL="0" indent="0" algn="just">
              <a:buNone/>
            </a:pPr>
            <a:r>
              <a:rPr lang="pl-PL" sz="2400" dirty="0">
                <a:latin typeface="Garamond" panose="02020404030301010803" pitchFamily="18" charset="0"/>
                <a:cs typeface="Times New Roman" panose="02020603050405020304" pitchFamily="18" charset="0"/>
              </a:rPr>
              <a:t>1) osób w podeszłym wieku;</a:t>
            </a:r>
          </a:p>
          <a:p>
            <a:pPr marL="0" indent="0" algn="just">
              <a:buNone/>
            </a:pPr>
            <a:r>
              <a:rPr lang="pl-PL" sz="2400" dirty="0">
                <a:latin typeface="Garamond" panose="02020404030301010803" pitchFamily="18" charset="0"/>
                <a:cs typeface="Times New Roman" panose="02020603050405020304" pitchFamily="18" charset="0"/>
              </a:rPr>
              <a:t>2) osób przewlekle somatycznie chorych;</a:t>
            </a:r>
          </a:p>
          <a:p>
            <a:pPr marL="0" indent="0" algn="just">
              <a:buNone/>
            </a:pPr>
            <a:r>
              <a:rPr lang="pl-PL" sz="2400" dirty="0">
                <a:latin typeface="Garamond" panose="02020404030301010803" pitchFamily="18" charset="0"/>
                <a:cs typeface="Times New Roman" panose="02020603050405020304" pitchFamily="18" charset="0"/>
              </a:rPr>
              <a:t>3) osób przewlekle psychicznie chorych;</a:t>
            </a:r>
          </a:p>
          <a:p>
            <a:pPr marL="0" indent="0" algn="just">
              <a:buNone/>
            </a:pPr>
            <a:r>
              <a:rPr lang="pl-PL" sz="2400" dirty="0">
                <a:latin typeface="Garamond" panose="02020404030301010803" pitchFamily="18" charset="0"/>
                <a:cs typeface="Times New Roman" panose="02020603050405020304" pitchFamily="18" charset="0"/>
              </a:rPr>
              <a:t>4) dorosłych niepełnosprawnych intelektualnie;</a:t>
            </a:r>
          </a:p>
          <a:p>
            <a:pPr marL="0" indent="0" algn="just">
              <a:buNone/>
            </a:pPr>
            <a:r>
              <a:rPr lang="pl-PL" sz="2400" dirty="0">
                <a:latin typeface="Garamond" panose="02020404030301010803" pitchFamily="18" charset="0"/>
                <a:cs typeface="Times New Roman" panose="02020603050405020304" pitchFamily="18" charset="0"/>
              </a:rPr>
              <a:t>5) dzieci i młodzieży niepełnosprawnych intelektualnie;</a:t>
            </a:r>
          </a:p>
          <a:p>
            <a:pPr marL="0" indent="0" algn="just">
              <a:buNone/>
            </a:pPr>
            <a:r>
              <a:rPr lang="pl-PL" sz="2400" dirty="0">
                <a:latin typeface="Garamond" panose="02020404030301010803" pitchFamily="18" charset="0"/>
                <a:cs typeface="Times New Roman" panose="02020603050405020304" pitchFamily="18" charset="0"/>
              </a:rPr>
              <a:t>6) osób niepełnosprawnych fizycznie;</a:t>
            </a:r>
          </a:p>
          <a:p>
            <a:pPr marL="0" indent="0" algn="just">
              <a:buNone/>
            </a:pPr>
            <a:r>
              <a:rPr lang="pl-PL" sz="2400" dirty="0">
                <a:latin typeface="Garamond" panose="02020404030301010803" pitchFamily="18" charset="0"/>
                <a:cs typeface="Times New Roman" panose="02020603050405020304" pitchFamily="18" charset="0"/>
              </a:rPr>
              <a:t>7) osób uzależnionych od alkoholu.</a:t>
            </a:r>
          </a:p>
          <a:p>
            <a:pPr marL="0" indent="0">
              <a:buNone/>
            </a:pPr>
            <a:endParaRPr lang="pl-PL" sz="2000" dirty="0" smtClean="0">
              <a:solidFill>
                <a:srgbClr val="FF0000"/>
              </a:solidFill>
              <a:latin typeface="Garamond" panose="02020404030301010803" pitchFamily="18" charset="0"/>
              <a:cs typeface="Times New Roman" panose="02020603050405020304" pitchFamily="18" charset="0"/>
            </a:endParaRPr>
          </a:p>
          <a:p>
            <a:endParaRPr lang="pl-PL"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3053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solidFill>
                  <a:schemeClr val="tx1"/>
                </a:solidFill>
                <a:latin typeface="Garamond" panose="02020404030301010803" pitchFamily="18" charset="0"/>
              </a:rPr>
              <a:t>NIEPRAWIDŁOWOŚCI I UCHYBIENIA STWIERDZONE W TOKU KONTROLI </a:t>
            </a:r>
            <a:endParaRPr lang="pl-PL" dirty="0"/>
          </a:p>
        </p:txBody>
      </p:sp>
      <p:sp>
        <p:nvSpPr>
          <p:cNvPr id="3" name="Symbol zastępczy zawartości 2"/>
          <p:cNvSpPr>
            <a:spLocks noGrp="1"/>
          </p:cNvSpPr>
          <p:nvPr>
            <p:ph idx="1"/>
          </p:nvPr>
        </p:nvSpPr>
        <p:spPr/>
        <p:txBody>
          <a:bodyPr>
            <a:normAutofit/>
          </a:bodyPr>
          <a:lstStyle/>
          <a:p>
            <a:pPr algn="just"/>
            <a:r>
              <a:rPr lang="pl-PL" sz="2200" dirty="0" smtClean="0">
                <a:latin typeface="Garamond" panose="02020404030301010803" pitchFamily="18" charset="0"/>
              </a:rPr>
              <a:t>Brak organizowania </a:t>
            </a:r>
            <a:r>
              <a:rPr lang="pl-PL" sz="2200" dirty="0">
                <a:latin typeface="Garamond" panose="02020404030301010803" pitchFamily="18" charset="0"/>
              </a:rPr>
              <a:t>zajęć z psychologiem o których mowa w </a:t>
            </a:r>
            <a:r>
              <a:rPr lang="pl-PL" sz="2200" dirty="0" smtClean="0">
                <a:latin typeface="Garamond" panose="02020404030301010803" pitchFamily="18" charset="0"/>
                <a:cs typeface="Times New Roman"/>
              </a:rPr>
              <a:t>§</a:t>
            </a:r>
            <a:r>
              <a:rPr lang="pl-PL" sz="2200" dirty="0">
                <a:latin typeface="Garamond" panose="02020404030301010803" pitchFamily="18" charset="0"/>
              </a:rPr>
              <a:t> 3  </a:t>
            </a:r>
            <a:r>
              <a:rPr lang="pl-PL" sz="2200" dirty="0" smtClean="0">
                <a:latin typeface="Garamond" panose="02020404030301010803" pitchFamily="18" charset="0"/>
              </a:rPr>
              <a:t>pkt</a:t>
            </a:r>
            <a:r>
              <a:rPr lang="pl-PL" sz="2200" dirty="0">
                <a:latin typeface="Garamond" panose="02020404030301010803" pitchFamily="18" charset="0"/>
              </a:rPr>
              <a:t> 2 </a:t>
            </a:r>
            <a:r>
              <a:rPr lang="pl-PL" sz="2200" dirty="0" smtClean="0">
                <a:latin typeface="Garamond" panose="02020404030301010803" pitchFamily="18" charset="0"/>
              </a:rPr>
              <a:t>rozporządzenia </a:t>
            </a:r>
            <a:r>
              <a:rPr lang="pl-PL" sz="2200" dirty="0">
                <a:latin typeface="Garamond" panose="02020404030301010803" pitchFamily="18" charset="0"/>
              </a:rPr>
              <a:t>Ministra Pracy i Polityki Społecznej z dnia 14 stycznia 2014 r. (Dz.U. poz. 250) w sprawie zajęć rehabilitacji społecznej w domach pomocy społecznej dla osób z zaburzeniami psychicznymi.</a:t>
            </a:r>
          </a:p>
          <a:p>
            <a:pPr algn="just"/>
            <a:r>
              <a:rPr lang="pl-PL" sz="2200" dirty="0" smtClean="0">
                <a:latin typeface="Garamond" panose="02020404030301010803" pitchFamily="18" charset="0"/>
              </a:rPr>
              <a:t>Brak </a:t>
            </a:r>
            <a:r>
              <a:rPr lang="pl-PL" sz="2200" dirty="0">
                <a:latin typeface="Garamond" panose="02020404030301010803" pitchFamily="18" charset="0"/>
              </a:rPr>
              <a:t>dziennika zajęć z </a:t>
            </a:r>
            <a:r>
              <a:rPr lang="pl-PL" sz="2200" dirty="0" smtClean="0">
                <a:latin typeface="Garamond" panose="02020404030301010803" pitchFamily="18" charset="0"/>
              </a:rPr>
              <a:t>psychologiem (</a:t>
            </a:r>
            <a:r>
              <a:rPr lang="pl-PL" sz="2200" dirty="0">
                <a:latin typeface="Garamond" panose="02020404030301010803" pitchFamily="18" charset="0"/>
                <a:cs typeface="Times New Roman"/>
              </a:rPr>
              <a:t>§ </a:t>
            </a:r>
            <a:r>
              <a:rPr lang="pl-PL" sz="2200" dirty="0" smtClean="0">
                <a:latin typeface="Garamond" panose="02020404030301010803" pitchFamily="18" charset="0"/>
              </a:rPr>
              <a:t>6 ust. 1 ww. rozporządzenia)</a:t>
            </a:r>
            <a:endParaRPr lang="pl-PL" sz="2200" dirty="0">
              <a:latin typeface="Garamond" panose="02020404030301010803" pitchFamily="18" charset="0"/>
            </a:endParaRPr>
          </a:p>
          <a:p>
            <a:pPr lvl="0" algn="just"/>
            <a:r>
              <a:rPr lang="pl-PL" sz="2200" dirty="0" smtClean="0">
                <a:latin typeface="Garamond" panose="02020404030301010803" pitchFamily="18" charset="0"/>
              </a:rPr>
              <a:t>Brak </a:t>
            </a:r>
            <a:r>
              <a:rPr lang="pl-PL" sz="2200" dirty="0">
                <a:latin typeface="Garamond" panose="02020404030301010803" pitchFamily="18" charset="0"/>
              </a:rPr>
              <a:t>w dziennikach </a:t>
            </a:r>
            <a:r>
              <a:rPr lang="pl-PL" sz="2200" dirty="0" smtClean="0">
                <a:latin typeface="Garamond" panose="02020404030301010803" pitchFamily="18" charset="0"/>
              </a:rPr>
              <a:t>zajęć: </a:t>
            </a:r>
            <a:r>
              <a:rPr lang="pl-PL" sz="2200" dirty="0">
                <a:latin typeface="Garamond" panose="02020404030301010803" pitchFamily="18" charset="0"/>
              </a:rPr>
              <a:t>tematyki zajęć, absencji i jej przyczyn, oceny współpracy z </a:t>
            </a:r>
            <a:r>
              <a:rPr lang="pl-PL" sz="2200" dirty="0" smtClean="0">
                <a:latin typeface="Garamond" panose="02020404030301010803" pitchFamily="18" charset="0"/>
              </a:rPr>
              <a:t>terapeutą, co stanowi naruszenie </a:t>
            </a:r>
            <a:r>
              <a:rPr lang="pl-PL" sz="2200" dirty="0" smtClean="0">
                <a:latin typeface="Garamond" panose="02020404030301010803" pitchFamily="18" charset="0"/>
                <a:cs typeface="Times New Roman"/>
              </a:rPr>
              <a:t>§</a:t>
            </a:r>
            <a:r>
              <a:rPr lang="pl-PL" sz="2200" dirty="0">
                <a:latin typeface="Garamond" panose="02020404030301010803" pitchFamily="18" charset="0"/>
              </a:rPr>
              <a:t> 6 ust. 2 </a:t>
            </a:r>
            <a:r>
              <a:rPr lang="pl-PL" sz="2200" dirty="0" smtClean="0">
                <a:latin typeface="Garamond" panose="02020404030301010803" pitchFamily="18" charset="0"/>
              </a:rPr>
              <a:t>ww. rozporządzenia w</a:t>
            </a:r>
            <a:r>
              <a:rPr lang="pl-PL" sz="2200" dirty="0">
                <a:latin typeface="Garamond" panose="02020404030301010803" pitchFamily="18" charset="0"/>
              </a:rPr>
              <a:t> sprawie zajęć rehabilitacji społecznej w domach pomocy społecznej dla osób z zaburzeniami psychicznymi.</a:t>
            </a:r>
          </a:p>
          <a:p>
            <a:pPr algn="just"/>
            <a:endParaRPr lang="pl-PL" sz="2200" dirty="0">
              <a:latin typeface="Garamond" panose="02020404030301010803" pitchFamily="18" charset="0"/>
            </a:endParaRPr>
          </a:p>
          <a:p>
            <a:pPr algn="just"/>
            <a:endParaRPr lang="pl-PL" sz="2200" dirty="0">
              <a:latin typeface="Garamond" panose="02020404030301010803" pitchFamily="18" charset="0"/>
            </a:endParaRPr>
          </a:p>
        </p:txBody>
      </p:sp>
    </p:spTree>
    <p:extLst>
      <p:ext uri="{BB962C8B-B14F-4D97-AF65-F5344CB8AC3E}">
        <p14:creationId xmlns:p14="http://schemas.microsoft.com/office/powerpoint/2010/main" val="24839918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chemeClr val="tx1"/>
                </a:solidFill>
                <a:latin typeface="Garamond" panose="02020404030301010803" pitchFamily="18" charset="0"/>
              </a:rPr>
              <a:t>NIEPRAWIDŁOWOŚCI I UCHYBIENIA STWIERDZONE W TOKU KONTROLI </a:t>
            </a:r>
            <a:endParaRPr lang="pl-PL" dirty="0"/>
          </a:p>
        </p:txBody>
      </p:sp>
      <p:sp>
        <p:nvSpPr>
          <p:cNvPr id="3" name="Symbol zastępczy zawartości 2"/>
          <p:cNvSpPr>
            <a:spLocks noGrp="1"/>
          </p:cNvSpPr>
          <p:nvPr>
            <p:ph idx="1"/>
          </p:nvPr>
        </p:nvSpPr>
        <p:spPr/>
        <p:txBody>
          <a:bodyPr>
            <a:normAutofit/>
          </a:bodyPr>
          <a:lstStyle/>
          <a:p>
            <a:pPr lvl="0" algn="just"/>
            <a:r>
              <a:rPr lang="pl-PL" sz="2400" dirty="0">
                <a:latin typeface="Garamond" panose="02020404030301010803" pitchFamily="18" charset="0"/>
              </a:rPr>
              <a:t>Zatrudnianie na stanowisku p.o. dyrektora </a:t>
            </a:r>
            <a:r>
              <a:rPr lang="pl-PL" sz="2400" dirty="0" err="1">
                <a:latin typeface="Garamond" panose="02020404030301010803" pitchFamily="18" charset="0"/>
              </a:rPr>
              <a:t>dps</a:t>
            </a:r>
            <a:r>
              <a:rPr lang="pl-PL" sz="2400" dirty="0">
                <a:latin typeface="Garamond" panose="02020404030301010803" pitchFamily="18" charset="0"/>
              </a:rPr>
              <a:t> </a:t>
            </a:r>
            <a:r>
              <a:rPr lang="pl-PL" sz="2400" dirty="0" smtClean="0">
                <a:latin typeface="Garamond" panose="02020404030301010803" pitchFamily="18" charset="0"/>
              </a:rPr>
              <a:t>osoby </a:t>
            </a:r>
            <a:r>
              <a:rPr lang="pl-PL" sz="2400" dirty="0">
                <a:latin typeface="Garamond" panose="02020404030301010803" pitchFamily="18" charset="0"/>
              </a:rPr>
              <a:t>niespełniającej  wymogów określonych w art. 122 ust. 1 ustawy o pomocy społecznej</a:t>
            </a:r>
            <a:r>
              <a:rPr lang="pl-PL" sz="2400" dirty="0" smtClean="0">
                <a:latin typeface="Garamond" panose="02020404030301010803" pitchFamily="18" charset="0"/>
              </a:rPr>
              <a:t>.</a:t>
            </a:r>
          </a:p>
          <a:p>
            <a:pPr marL="0" lvl="0" indent="0" algn="just">
              <a:buNone/>
            </a:pPr>
            <a:endParaRPr lang="pl-PL" sz="2400" dirty="0" smtClean="0">
              <a:latin typeface="Garamond" panose="02020404030301010803" pitchFamily="18" charset="0"/>
            </a:endParaRPr>
          </a:p>
          <a:p>
            <a:pPr marL="0" indent="0" algn="just">
              <a:buNone/>
            </a:pPr>
            <a:r>
              <a:rPr lang="pl-PL" sz="2400" b="1" dirty="0">
                <a:latin typeface="Garamond" panose="02020404030301010803" pitchFamily="18" charset="0"/>
              </a:rPr>
              <a:t>Art. 122. 1. Osoby kierujące jednostkami organizacyjnymi pomocy społecznej są obowiązane posiadać co najmniej 3-letni staż pracy w pomocy społecznej oraz specjalizację z zakresu organizacji pomocy społecznej.</a:t>
            </a:r>
          </a:p>
          <a:p>
            <a:pPr lvl="0" algn="just"/>
            <a:endParaRPr lang="pl-PL" sz="2200" dirty="0">
              <a:latin typeface="Garamond" panose="02020404030301010803" pitchFamily="18" charset="0"/>
            </a:endParaRPr>
          </a:p>
          <a:p>
            <a:endParaRPr lang="pl-PL" dirty="0">
              <a:latin typeface="Garamond" panose="02020404030301010803" pitchFamily="18" charset="0"/>
            </a:endParaRPr>
          </a:p>
        </p:txBody>
      </p:sp>
    </p:spTree>
    <p:extLst>
      <p:ext uri="{BB962C8B-B14F-4D97-AF65-F5344CB8AC3E}">
        <p14:creationId xmlns:p14="http://schemas.microsoft.com/office/powerpoint/2010/main" val="6812339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chemeClr val="tx1"/>
                </a:solidFill>
                <a:latin typeface="Garamond" panose="02020404030301010803" pitchFamily="18" charset="0"/>
              </a:rPr>
              <a:t>NIEPRAWIDŁOWOŚCI I UCHYBIENIA STWIERDZONE W TOKU KONTROLI </a:t>
            </a:r>
            <a:endParaRPr lang="pl-PL" dirty="0"/>
          </a:p>
        </p:txBody>
      </p:sp>
      <p:sp>
        <p:nvSpPr>
          <p:cNvPr id="3" name="Symbol zastępczy zawartości 2"/>
          <p:cNvSpPr>
            <a:spLocks noGrp="1"/>
          </p:cNvSpPr>
          <p:nvPr>
            <p:ph idx="1"/>
          </p:nvPr>
        </p:nvSpPr>
        <p:spPr/>
        <p:txBody>
          <a:bodyPr>
            <a:normAutofit fontScale="92500" lnSpcReduction="10000"/>
          </a:bodyPr>
          <a:lstStyle/>
          <a:p>
            <a:pPr algn="just"/>
            <a:r>
              <a:rPr lang="pl-PL" sz="2400" dirty="0" smtClean="0">
                <a:latin typeface="Garamond" panose="02020404030301010803" pitchFamily="18" charset="0"/>
              </a:rPr>
              <a:t>Brak wskaźnika </a:t>
            </a:r>
            <a:r>
              <a:rPr lang="pl-PL" sz="2400" dirty="0">
                <a:latin typeface="Garamond" panose="02020404030301010803" pitchFamily="18" charset="0"/>
              </a:rPr>
              <a:t>zatrudnienia pracowników zespołu terapeutyczno - opiekuńczego  </a:t>
            </a:r>
            <a:r>
              <a:rPr lang="pl-PL" sz="2400" dirty="0" smtClean="0">
                <a:latin typeface="Garamond" panose="02020404030301010803" pitchFamily="18" charset="0"/>
              </a:rPr>
              <a:t>DPS określonym </a:t>
            </a:r>
            <a:r>
              <a:rPr lang="pl-PL" sz="2400" dirty="0">
                <a:latin typeface="Garamond" panose="02020404030301010803" pitchFamily="18" charset="0"/>
              </a:rPr>
              <a:t>w </a:t>
            </a:r>
            <a:r>
              <a:rPr lang="pl-PL" sz="2400" dirty="0" smtClean="0">
                <a:latin typeface="Times New Roman"/>
                <a:cs typeface="Times New Roman"/>
              </a:rPr>
              <a:t>§</a:t>
            </a:r>
            <a:r>
              <a:rPr lang="pl-PL" sz="2400" dirty="0" smtClean="0">
                <a:latin typeface="Garamond" panose="02020404030301010803" pitchFamily="18" charset="0"/>
              </a:rPr>
              <a:t> </a:t>
            </a:r>
            <a:r>
              <a:rPr lang="pl-PL" sz="2400" dirty="0">
                <a:latin typeface="Garamond" panose="02020404030301010803" pitchFamily="18" charset="0"/>
              </a:rPr>
              <a:t>6 ust. 2 pkt 3 lit. c rozporządzenia w sprawie </a:t>
            </a:r>
            <a:r>
              <a:rPr lang="pl-PL" sz="2400" dirty="0" err="1">
                <a:latin typeface="Garamond" panose="02020404030301010803" pitchFamily="18" charset="0"/>
              </a:rPr>
              <a:t>dps</a:t>
            </a:r>
            <a:r>
              <a:rPr lang="pl-PL" sz="2400" dirty="0">
                <a:latin typeface="Garamond" panose="02020404030301010803" pitchFamily="18" charset="0"/>
              </a:rPr>
              <a:t>. </a:t>
            </a:r>
            <a:endParaRPr lang="pl-PL" sz="2200" dirty="0">
              <a:latin typeface="Garamond" panose="02020404030301010803" pitchFamily="18" charset="0"/>
            </a:endParaRPr>
          </a:p>
          <a:p>
            <a:pPr lvl="0" algn="just"/>
            <a:r>
              <a:rPr lang="pl-PL" sz="2400" dirty="0" smtClean="0">
                <a:latin typeface="Garamond" panose="02020404030301010803" pitchFamily="18" charset="0"/>
              </a:rPr>
              <a:t>Przekroczenie terminu szkoleń pracowników </a:t>
            </a:r>
            <a:r>
              <a:rPr lang="pl-PL" sz="2400" dirty="0">
                <a:latin typeface="Garamond" panose="02020404030301010803" pitchFamily="18" charset="0"/>
              </a:rPr>
              <a:t>zespołu </a:t>
            </a:r>
            <a:r>
              <a:rPr lang="pl-PL" sz="2400" dirty="0" smtClean="0">
                <a:latin typeface="Garamond" panose="02020404030301010803" pitchFamily="18" charset="0"/>
              </a:rPr>
              <a:t>terapeutyczno-opiekuńczego, organizowanych przez dyrektora domu, co najmniej raz na dwa lata na </a:t>
            </a:r>
            <a:r>
              <a:rPr lang="pl-PL" sz="2400" dirty="0">
                <a:latin typeface="Garamond" panose="02020404030301010803" pitchFamily="18" charset="0"/>
              </a:rPr>
              <a:t>temat praw </a:t>
            </a:r>
            <a:r>
              <a:rPr lang="pl-PL" sz="2400" dirty="0" smtClean="0">
                <a:latin typeface="Garamond" panose="02020404030301010803" pitchFamily="18" charset="0"/>
              </a:rPr>
              <a:t>mieszkańców domu oraz </a:t>
            </a:r>
            <a:r>
              <a:rPr lang="pl-PL" sz="2400" dirty="0">
                <a:latin typeface="Garamond" panose="02020404030301010803" pitchFamily="18" charset="0"/>
              </a:rPr>
              <a:t>kierunków prowadzonej </a:t>
            </a:r>
            <a:r>
              <a:rPr lang="pl-PL" sz="2400" dirty="0" smtClean="0">
                <a:latin typeface="Garamond" panose="02020404030301010803" pitchFamily="18" charset="0"/>
              </a:rPr>
              <a:t>terapii, a także metod pracy z mieszkańcami, o</a:t>
            </a:r>
            <a:r>
              <a:rPr lang="pl-PL" sz="2400" dirty="0">
                <a:latin typeface="Garamond" panose="02020404030301010803" pitchFamily="18" charset="0"/>
              </a:rPr>
              <a:t> którym mowa w </a:t>
            </a:r>
            <a:r>
              <a:rPr lang="pl-PL" sz="2400" dirty="0" smtClean="0">
                <a:latin typeface="Times New Roman"/>
                <a:cs typeface="Times New Roman"/>
              </a:rPr>
              <a:t>§</a:t>
            </a:r>
            <a:r>
              <a:rPr lang="pl-PL" sz="2400" dirty="0" smtClean="0">
                <a:latin typeface="Garamond" panose="02020404030301010803" pitchFamily="18" charset="0"/>
              </a:rPr>
              <a:t> </a:t>
            </a:r>
            <a:r>
              <a:rPr lang="pl-PL" sz="2400" dirty="0">
                <a:latin typeface="Garamond" panose="02020404030301010803" pitchFamily="18" charset="0"/>
              </a:rPr>
              <a:t>6 ust. 2 pkt 4 rozporządzenia w sprawie </a:t>
            </a:r>
            <a:r>
              <a:rPr lang="pl-PL" sz="2400" dirty="0" err="1" smtClean="0">
                <a:latin typeface="Garamond" panose="02020404030301010803" pitchFamily="18" charset="0"/>
              </a:rPr>
              <a:t>dps</a:t>
            </a:r>
            <a:r>
              <a:rPr lang="pl-PL" sz="2400" dirty="0" smtClean="0">
                <a:latin typeface="Garamond" panose="02020404030301010803" pitchFamily="18" charset="0"/>
              </a:rPr>
              <a:t>.</a:t>
            </a:r>
          </a:p>
          <a:p>
            <a:pPr lvl="0" algn="just"/>
            <a:r>
              <a:rPr lang="pl-PL" sz="2200" dirty="0" smtClean="0">
                <a:latin typeface="Garamond" panose="02020404030301010803" pitchFamily="18" charset="0"/>
              </a:rPr>
              <a:t>Regulamin organizacyjny DPS posiadał zapisy </a:t>
            </a:r>
            <a:r>
              <a:rPr lang="pl-PL" sz="2200" dirty="0">
                <a:latin typeface="Garamond" panose="02020404030301010803" pitchFamily="18" charset="0"/>
              </a:rPr>
              <a:t>niezgodne </a:t>
            </a:r>
            <a:r>
              <a:rPr lang="pl-PL" sz="2200" dirty="0" smtClean="0">
                <a:latin typeface="Garamond" panose="02020404030301010803" pitchFamily="18" charset="0"/>
              </a:rPr>
              <a:t>przepisami  ustawy </a:t>
            </a:r>
            <a:r>
              <a:rPr lang="pl-PL" sz="2200" dirty="0">
                <a:latin typeface="Garamond" panose="02020404030301010803" pitchFamily="18" charset="0"/>
              </a:rPr>
              <a:t>o pomocy społecznej oraz </a:t>
            </a:r>
            <a:r>
              <a:rPr lang="pl-PL" sz="2200" dirty="0" smtClean="0">
                <a:latin typeface="Garamond" panose="02020404030301010803" pitchFamily="18" charset="0"/>
              </a:rPr>
              <a:t>rozporządzenia </a:t>
            </a:r>
            <a:r>
              <a:rPr lang="pl-PL" sz="2200" dirty="0">
                <a:latin typeface="Garamond" panose="02020404030301010803" pitchFamily="18" charset="0"/>
              </a:rPr>
              <a:t>w sprawie </a:t>
            </a:r>
            <a:r>
              <a:rPr lang="pl-PL" sz="2200" dirty="0" err="1">
                <a:latin typeface="Garamond" panose="02020404030301010803" pitchFamily="18" charset="0"/>
              </a:rPr>
              <a:t>dps</a:t>
            </a:r>
            <a:r>
              <a:rPr lang="pl-PL" sz="2200" dirty="0">
                <a:latin typeface="Garamond" panose="02020404030301010803" pitchFamily="18" charset="0"/>
              </a:rPr>
              <a:t>, </a:t>
            </a:r>
            <a:r>
              <a:rPr lang="pl-PL" sz="2200" dirty="0">
                <a:solidFill>
                  <a:srgbClr val="FF0000"/>
                </a:solidFill>
                <a:latin typeface="Garamond" panose="02020404030301010803" pitchFamily="18" charset="0"/>
              </a:rPr>
              <a:t>dotyczące pokrywania przez dom opłat ryczałtowych i częściowej odpłatności do wysokości limitu ceny </a:t>
            </a:r>
            <a:r>
              <a:rPr lang="pl-PL" sz="2200" dirty="0" smtClean="0">
                <a:solidFill>
                  <a:srgbClr val="FF0000"/>
                </a:solidFill>
                <a:latin typeface="Garamond" panose="02020404030301010803" pitchFamily="18" charset="0"/>
              </a:rPr>
              <a:t>leków.</a:t>
            </a:r>
            <a:endParaRPr lang="pl-PL" sz="2200" u="sng" dirty="0">
              <a:solidFill>
                <a:srgbClr val="FF0000"/>
              </a:solidFill>
              <a:latin typeface="Garamond" panose="02020404030301010803" pitchFamily="18" charset="0"/>
            </a:endParaRPr>
          </a:p>
          <a:p>
            <a:pPr marL="0" lvl="0" indent="0" algn="just">
              <a:buNone/>
            </a:pPr>
            <a:endParaRPr lang="pl-PL" sz="2000" dirty="0">
              <a:solidFill>
                <a:srgbClr val="FF0000"/>
              </a:solidFill>
              <a:latin typeface="Garamond" panose="02020404030301010803" pitchFamily="18" charset="0"/>
            </a:endParaRPr>
          </a:p>
        </p:txBody>
      </p:sp>
    </p:spTree>
    <p:extLst>
      <p:ext uri="{BB962C8B-B14F-4D97-AF65-F5344CB8AC3E}">
        <p14:creationId xmlns:p14="http://schemas.microsoft.com/office/powerpoint/2010/main" val="42328607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solidFill>
                  <a:schemeClr val="tx1"/>
                </a:solidFill>
                <a:latin typeface="Garamond" panose="02020404030301010803" pitchFamily="18" charset="0"/>
              </a:rPr>
              <a:t>NIEPRAWIDŁOWOŚCI I UCHYBIENIA STWIERDZONE W TOKU KONTROLI </a:t>
            </a:r>
            <a:endParaRPr lang="pl-PL" dirty="0"/>
          </a:p>
        </p:txBody>
      </p:sp>
      <p:sp>
        <p:nvSpPr>
          <p:cNvPr id="3" name="Symbol zastępczy zawartości 2"/>
          <p:cNvSpPr>
            <a:spLocks noGrp="1"/>
          </p:cNvSpPr>
          <p:nvPr>
            <p:ph idx="1"/>
          </p:nvPr>
        </p:nvSpPr>
        <p:spPr/>
        <p:txBody>
          <a:bodyPr>
            <a:normAutofit/>
          </a:bodyPr>
          <a:lstStyle/>
          <a:p>
            <a:pPr lvl="0" algn="just"/>
            <a:r>
              <a:rPr lang="pl-PL" sz="1900" dirty="0">
                <a:latin typeface="Garamond" panose="02020404030301010803" pitchFamily="18" charset="0"/>
              </a:rPr>
              <a:t>Ograniczanie praw mieszkańca do swobodnego przebywania poza domem polegające na </a:t>
            </a:r>
            <a:r>
              <a:rPr lang="pl-PL" sz="1900" dirty="0" smtClean="0">
                <a:latin typeface="Garamond" panose="02020404030301010803" pitchFamily="18" charset="0"/>
              </a:rPr>
              <a:t>zawarciu zapisów w wewnętrznych </a:t>
            </a:r>
            <a:r>
              <a:rPr lang="pl-PL" sz="1900" dirty="0">
                <a:latin typeface="Garamond" panose="02020404030301010803" pitchFamily="18" charset="0"/>
              </a:rPr>
              <a:t>regulaminach dotyczących urlopów </a:t>
            </a:r>
            <a:r>
              <a:rPr lang="pl-PL" sz="1900" dirty="0" smtClean="0">
                <a:latin typeface="Garamond" panose="02020404030301010803" pitchFamily="18" charset="0"/>
              </a:rPr>
              <a:t/>
            </a:r>
            <a:br>
              <a:rPr lang="pl-PL" sz="1900" dirty="0" smtClean="0">
                <a:latin typeface="Garamond" panose="02020404030301010803" pitchFamily="18" charset="0"/>
              </a:rPr>
            </a:br>
            <a:r>
              <a:rPr lang="pl-PL" sz="1900" dirty="0" smtClean="0">
                <a:latin typeface="Garamond" panose="02020404030301010803" pitchFamily="18" charset="0"/>
              </a:rPr>
              <a:t>i </a:t>
            </a:r>
            <a:r>
              <a:rPr lang="pl-PL" sz="1900" dirty="0">
                <a:latin typeface="Garamond" panose="02020404030301010803" pitchFamily="18" charset="0"/>
              </a:rPr>
              <a:t>przepustek mieszkańca </a:t>
            </a:r>
            <a:r>
              <a:rPr lang="pl-PL" sz="1900" dirty="0" err="1" smtClean="0">
                <a:latin typeface="Garamond" panose="02020404030301010803" pitchFamily="18" charset="0"/>
              </a:rPr>
              <a:t>dps</a:t>
            </a:r>
            <a:r>
              <a:rPr lang="pl-PL" sz="1900" dirty="0" smtClean="0">
                <a:latin typeface="Garamond" panose="02020404030301010803" pitchFamily="18" charset="0"/>
              </a:rPr>
              <a:t>, </a:t>
            </a:r>
            <a:r>
              <a:rPr lang="pl-PL" sz="1900" dirty="0">
                <a:latin typeface="Garamond" panose="02020404030301010803" pitchFamily="18" charset="0"/>
              </a:rPr>
              <a:t>nie znajdujących uzasadnienia prawnego</a:t>
            </a:r>
            <a:r>
              <a:rPr lang="pl-PL" sz="1900" dirty="0" smtClean="0">
                <a:latin typeface="Garamond" panose="02020404030301010803" pitchFamily="18" charset="0"/>
              </a:rPr>
              <a:t>.</a:t>
            </a:r>
          </a:p>
          <a:p>
            <a:pPr algn="just"/>
            <a:r>
              <a:rPr lang="pl-PL" sz="1900" dirty="0" smtClean="0">
                <a:latin typeface="Garamond" panose="02020404030301010803" pitchFamily="18" charset="0"/>
              </a:rPr>
              <a:t>Nakłanianie </a:t>
            </a:r>
            <a:r>
              <a:rPr lang="pl-PL" sz="1900" dirty="0">
                <a:latin typeface="Garamond" panose="02020404030301010803" pitchFamily="18" charset="0"/>
              </a:rPr>
              <a:t>mieszkańców DPS do wykonywania nieodpłatnie prac remontowych. </a:t>
            </a:r>
          </a:p>
          <a:p>
            <a:pPr lvl="0" algn="just"/>
            <a:r>
              <a:rPr lang="pl-PL" sz="1900" dirty="0">
                <a:latin typeface="Garamond" panose="02020404030301010803" pitchFamily="18" charset="0"/>
              </a:rPr>
              <a:t>Uchybienia w prowadzeniu indywidualnych planów wsparcia </a:t>
            </a:r>
            <a:r>
              <a:rPr lang="pl-PL" sz="1900" dirty="0" smtClean="0">
                <a:latin typeface="Garamond" panose="02020404030301010803" pitchFamily="18" charset="0"/>
              </a:rPr>
              <a:t>mieszkańców:</a:t>
            </a:r>
          </a:p>
          <a:p>
            <a:pPr lvl="0" algn="just">
              <a:buFontTx/>
              <a:buChar char="-"/>
            </a:pPr>
            <a:r>
              <a:rPr lang="pl-PL" sz="1900" dirty="0" smtClean="0">
                <a:latin typeface="Garamond" panose="02020404030301010803" pitchFamily="18" charset="0"/>
              </a:rPr>
              <a:t>bardzo ogólne zapisy dotyczące </a:t>
            </a:r>
            <a:r>
              <a:rPr lang="pl-PL" sz="1900" dirty="0">
                <a:latin typeface="Garamond" panose="02020404030301010803" pitchFamily="18" charset="0"/>
              </a:rPr>
              <a:t>celów, </a:t>
            </a:r>
            <a:r>
              <a:rPr lang="pl-PL" sz="1900" dirty="0" smtClean="0">
                <a:latin typeface="Garamond" panose="02020404030301010803" pitchFamily="18" charset="0"/>
              </a:rPr>
              <a:t>metod </a:t>
            </a:r>
            <a:r>
              <a:rPr lang="pl-PL" sz="1900" dirty="0">
                <a:latin typeface="Garamond" panose="02020404030301010803" pitchFamily="18" charset="0"/>
              </a:rPr>
              <a:t>i </a:t>
            </a:r>
            <a:r>
              <a:rPr lang="pl-PL" sz="1900" dirty="0" smtClean="0">
                <a:latin typeface="Garamond" panose="02020404030301010803" pitchFamily="18" charset="0"/>
              </a:rPr>
              <a:t>form </a:t>
            </a:r>
            <a:r>
              <a:rPr lang="pl-PL" sz="1900" dirty="0">
                <a:latin typeface="Garamond" panose="02020404030301010803" pitchFamily="18" charset="0"/>
              </a:rPr>
              <a:t>pracy z mieszkańcem</a:t>
            </a:r>
            <a:r>
              <a:rPr lang="pl-PL" sz="1900" dirty="0" smtClean="0">
                <a:latin typeface="Garamond" panose="02020404030301010803" pitchFamily="18" charset="0"/>
              </a:rPr>
              <a:t>,</a:t>
            </a:r>
          </a:p>
          <a:p>
            <a:pPr lvl="0" algn="just">
              <a:buFontTx/>
              <a:buChar char="-"/>
            </a:pPr>
            <a:r>
              <a:rPr lang="pl-PL" sz="1900" dirty="0" smtClean="0">
                <a:latin typeface="Garamond" panose="02020404030301010803" pitchFamily="18" charset="0"/>
              </a:rPr>
              <a:t>brak </a:t>
            </a:r>
            <a:r>
              <a:rPr lang="pl-PL" sz="1900" dirty="0">
                <a:latin typeface="Garamond" panose="02020404030301010803" pitchFamily="18" charset="0"/>
              </a:rPr>
              <a:t>odniesienia się do szczególnych potrzeb </a:t>
            </a:r>
            <a:r>
              <a:rPr lang="pl-PL" sz="1900" dirty="0" smtClean="0">
                <a:latin typeface="Garamond" panose="02020404030301010803" pitchFamily="18" charset="0"/>
              </a:rPr>
              <a:t>mieszkańca oraz brak </a:t>
            </a:r>
            <a:r>
              <a:rPr lang="pl-PL" sz="1900" dirty="0">
                <a:latin typeface="Garamond" panose="02020404030301010803" pitchFamily="18" charset="0"/>
              </a:rPr>
              <a:t>wskazanej pracy </a:t>
            </a:r>
            <a:r>
              <a:rPr lang="pl-PL" sz="1900" dirty="0" smtClean="0">
                <a:latin typeface="Garamond" panose="02020404030301010803" pitchFamily="18" charset="0"/>
              </a:rPr>
              <a:t/>
            </a:r>
            <a:br>
              <a:rPr lang="pl-PL" sz="1900" dirty="0" smtClean="0">
                <a:latin typeface="Garamond" panose="02020404030301010803" pitchFamily="18" charset="0"/>
              </a:rPr>
            </a:br>
            <a:r>
              <a:rPr lang="pl-PL" sz="1900" dirty="0" smtClean="0">
                <a:latin typeface="Garamond" panose="02020404030301010803" pitchFamily="18" charset="0"/>
              </a:rPr>
              <a:t>z psychologiem,</a:t>
            </a:r>
          </a:p>
          <a:p>
            <a:pPr lvl="0" algn="just">
              <a:buFontTx/>
              <a:buChar char="-"/>
            </a:pPr>
            <a:r>
              <a:rPr lang="pl-PL" sz="1900" dirty="0" smtClean="0">
                <a:latin typeface="Garamond" panose="02020404030301010803" pitchFamily="18" charset="0"/>
              </a:rPr>
              <a:t>brak  </a:t>
            </a:r>
            <a:r>
              <a:rPr lang="pl-PL" sz="1900" dirty="0">
                <a:latin typeface="Garamond" panose="02020404030301010803" pitchFamily="18" charset="0"/>
              </a:rPr>
              <a:t>oceny skuteczności działań w odniesieniu </a:t>
            </a:r>
            <a:r>
              <a:rPr lang="pl-PL" sz="1900" dirty="0" smtClean="0">
                <a:latin typeface="Garamond" panose="02020404030301010803" pitchFamily="18" charset="0"/>
              </a:rPr>
              <a:t>do </a:t>
            </a:r>
            <a:r>
              <a:rPr lang="pl-PL" sz="1900" dirty="0">
                <a:latin typeface="Garamond" panose="02020404030301010803" pitchFamily="18" charset="0"/>
              </a:rPr>
              <a:t>diagnozy i </a:t>
            </a:r>
            <a:r>
              <a:rPr lang="pl-PL" sz="1900" dirty="0" smtClean="0">
                <a:latin typeface="Garamond" panose="02020404030301010803" pitchFamily="18" charset="0"/>
              </a:rPr>
              <a:t>potrzeb </a:t>
            </a:r>
            <a:r>
              <a:rPr lang="pl-PL" sz="1900" dirty="0">
                <a:latin typeface="Garamond" panose="02020404030301010803" pitchFamily="18" charset="0"/>
              </a:rPr>
              <a:t>mieszkańca.</a:t>
            </a:r>
          </a:p>
          <a:p>
            <a:endParaRPr lang="pl-PL" sz="1900" dirty="0"/>
          </a:p>
          <a:p>
            <a:endParaRPr lang="pl-PL" dirty="0"/>
          </a:p>
        </p:txBody>
      </p:sp>
    </p:spTree>
    <p:extLst>
      <p:ext uri="{BB962C8B-B14F-4D97-AF65-F5344CB8AC3E}">
        <p14:creationId xmlns:p14="http://schemas.microsoft.com/office/powerpoint/2010/main" val="42231176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solidFill>
                  <a:schemeClr val="tx1"/>
                </a:solidFill>
                <a:latin typeface="Garamond" panose="02020404030301010803" pitchFamily="18" charset="0"/>
              </a:rPr>
              <a:t>NIEPRAWIDŁOWOŚCI I UCHYBIENIA STWIERDZONE W TOKU KONTROLI </a:t>
            </a:r>
            <a:endParaRPr lang="pl-PL" dirty="0"/>
          </a:p>
        </p:txBody>
      </p:sp>
      <p:sp>
        <p:nvSpPr>
          <p:cNvPr id="3" name="Symbol zastępczy zawartości 2"/>
          <p:cNvSpPr>
            <a:spLocks noGrp="1"/>
          </p:cNvSpPr>
          <p:nvPr>
            <p:ph idx="1"/>
          </p:nvPr>
        </p:nvSpPr>
        <p:spPr/>
        <p:txBody>
          <a:bodyPr/>
          <a:lstStyle/>
          <a:p>
            <a:pPr algn="just"/>
            <a:r>
              <a:rPr lang="pl-PL" sz="2200" dirty="0" smtClean="0">
                <a:latin typeface="Garamond" panose="02020404030301010803" pitchFamily="18" charset="0"/>
              </a:rPr>
              <a:t>Przechowywanie </a:t>
            </a:r>
            <a:r>
              <a:rPr lang="pl-PL" sz="2200" dirty="0">
                <a:latin typeface="Garamond" panose="02020404030301010803" pitchFamily="18" charset="0"/>
              </a:rPr>
              <a:t>środków </a:t>
            </a:r>
            <a:r>
              <a:rPr lang="pl-PL" sz="2200" dirty="0" smtClean="0">
                <a:latin typeface="Garamond" panose="02020404030301010803" pitchFamily="18" charset="0"/>
              </a:rPr>
              <a:t>pieniężnych mieszkańców </a:t>
            </a:r>
            <a:r>
              <a:rPr lang="pl-PL" sz="2200" dirty="0">
                <a:latin typeface="Garamond" panose="02020404030301010803" pitchFamily="18" charset="0"/>
              </a:rPr>
              <a:t>w sposób niezapewniający </a:t>
            </a:r>
            <a:r>
              <a:rPr lang="pl-PL" sz="2200" dirty="0" smtClean="0">
                <a:latin typeface="Garamond" panose="02020404030301010803" pitchFamily="18" charset="0"/>
              </a:rPr>
              <a:t>ich bezpieczeństwa</a:t>
            </a:r>
            <a:r>
              <a:rPr lang="pl-PL" sz="2200" dirty="0">
                <a:latin typeface="Garamond" panose="02020404030301010803" pitchFamily="18" charset="0"/>
              </a:rPr>
              <a:t>. </a:t>
            </a:r>
            <a:endParaRPr lang="pl-PL" sz="2200" dirty="0" smtClean="0">
              <a:latin typeface="Garamond" panose="02020404030301010803" pitchFamily="18" charset="0"/>
            </a:endParaRPr>
          </a:p>
          <a:p>
            <a:pPr marL="0" indent="0" algn="just">
              <a:buNone/>
            </a:pPr>
            <a:r>
              <a:rPr lang="pl-PL" sz="2200" dirty="0" smtClean="0">
                <a:latin typeface="Garamond" panose="02020404030301010803" pitchFamily="18" charset="0"/>
              </a:rPr>
              <a:t>Środki </a:t>
            </a:r>
            <a:r>
              <a:rPr lang="pl-PL" sz="2200" dirty="0">
                <a:latin typeface="Garamond" panose="02020404030301010803" pitchFamily="18" charset="0"/>
              </a:rPr>
              <a:t>pieniężne mieszkańców odprowadzane były na wyodrębniony pomocniczy rachunek bankowy prowadzony na zlecenie podmiotu niepublicznego, prowadzącego (brak oddzielnego rachunku depozytowego mieszkańców). Dodatkowo część środków pieniężnych mieszkańców DPS  przechowywana była na lokacie terminowej, która została założona na nazwisko właściciela podmiotu prowadzącego dom pomocy społecznej, bez zgody i wiedzy  mieszkańców.</a:t>
            </a:r>
          </a:p>
          <a:p>
            <a:endParaRPr lang="pl-PL" dirty="0"/>
          </a:p>
        </p:txBody>
      </p:sp>
    </p:spTree>
    <p:extLst>
      <p:ext uri="{BB962C8B-B14F-4D97-AF65-F5344CB8AC3E}">
        <p14:creationId xmlns:p14="http://schemas.microsoft.com/office/powerpoint/2010/main" val="14439006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solidFill>
                  <a:schemeClr val="tx1"/>
                </a:solidFill>
                <a:latin typeface="Garamond" panose="02020404030301010803" pitchFamily="18" charset="0"/>
              </a:rPr>
              <a:t>NIEPRAWIDŁOWOŚCI I UCHYBIENIA STWIERDZONE W TOKU KONTROLI </a:t>
            </a:r>
            <a:endParaRPr lang="pl-PL" dirty="0"/>
          </a:p>
        </p:txBody>
      </p:sp>
      <p:sp>
        <p:nvSpPr>
          <p:cNvPr id="3" name="Symbol zastępczy zawartości 2"/>
          <p:cNvSpPr>
            <a:spLocks noGrp="1"/>
          </p:cNvSpPr>
          <p:nvPr>
            <p:ph idx="1"/>
          </p:nvPr>
        </p:nvSpPr>
        <p:spPr/>
        <p:txBody>
          <a:bodyPr/>
          <a:lstStyle/>
          <a:p>
            <a:pPr lvl="0" algn="just"/>
            <a:r>
              <a:rPr lang="pl-PL" sz="2200" dirty="0" smtClean="0">
                <a:latin typeface="Garamond" panose="02020404030301010803" pitchFamily="18" charset="0"/>
              </a:rPr>
              <a:t>Brak przygotowania </a:t>
            </a:r>
            <a:r>
              <a:rPr lang="pl-PL" sz="2200" dirty="0">
                <a:latin typeface="Garamond" panose="02020404030301010803" pitchFamily="18" charset="0"/>
              </a:rPr>
              <a:t>pracowników do roli pracownika pierwszego kontaktu. </a:t>
            </a:r>
            <a:endParaRPr lang="pl-PL" sz="2200" dirty="0" smtClean="0">
              <a:latin typeface="Garamond" panose="02020404030301010803" pitchFamily="18" charset="0"/>
            </a:endParaRPr>
          </a:p>
          <a:p>
            <a:pPr marL="0" lvl="0" indent="0" algn="just">
              <a:buNone/>
            </a:pPr>
            <a:r>
              <a:rPr lang="pl-PL" sz="2200" dirty="0" smtClean="0">
                <a:latin typeface="Garamond" panose="02020404030301010803" pitchFamily="18" charset="0"/>
              </a:rPr>
              <a:t>Pracownicy </a:t>
            </a:r>
            <a:r>
              <a:rPr lang="pl-PL" sz="2200" dirty="0">
                <a:latin typeface="Garamond" panose="02020404030301010803" pitchFamily="18" charset="0"/>
              </a:rPr>
              <a:t>pierwszego kontaktu nie znali dokumentu jakim jest indywidualny plan wsparcia, nie wiedzieli  jakie potrzeby i zakres usług jest wpisany w planie odnośnie </a:t>
            </a:r>
            <a:r>
              <a:rPr lang="pl-PL" sz="2200" dirty="0" smtClean="0">
                <a:latin typeface="Garamond" panose="02020404030301010803" pitchFamily="18" charset="0"/>
              </a:rPr>
              <a:t>mieszkańców. </a:t>
            </a:r>
            <a:r>
              <a:rPr lang="pl-PL" sz="2200" dirty="0">
                <a:latin typeface="Garamond" panose="02020404030301010803" pitchFamily="18" charset="0"/>
              </a:rPr>
              <a:t>Stwierdzono potrzebę  przeszkolenia pracowników pierwszego kontaktu.</a:t>
            </a:r>
          </a:p>
          <a:p>
            <a:pPr lvl="0" algn="just"/>
            <a:r>
              <a:rPr lang="pl-PL" sz="2200" dirty="0">
                <a:latin typeface="Garamond" panose="02020404030301010803" pitchFamily="18" charset="0"/>
              </a:rPr>
              <a:t>Pracownicy pierwszego kontaktu nie uczestniczyli w pracach zespołu terapeutyczno-opiekuńczego, nie brali udziału w </a:t>
            </a:r>
            <a:r>
              <a:rPr lang="pl-PL" sz="2200" dirty="0" smtClean="0">
                <a:latin typeface="Garamond" panose="02020404030301010803" pitchFamily="18" charset="0"/>
              </a:rPr>
              <a:t>posiedzeniach, </a:t>
            </a:r>
            <a:r>
              <a:rPr lang="pl-PL" sz="2200" dirty="0">
                <a:latin typeface="Garamond" panose="02020404030301010803" pitchFamily="18" charset="0"/>
              </a:rPr>
              <a:t>na których omawiano indywidualne plany wsparcia ich podopiecznych. </a:t>
            </a:r>
          </a:p>
          <a:p>
            <a:endParaRPr lang="pl-PL" dirty="0"/>
          </a:p>
        </p:txBody>
      </p:sp>
    </p:spTree>
    <p:extLst>
      <p:ext uri="{BB962C8B-B14F-4D97-AF65-F5344CB8AC3E}">
        <p14:creationId xmlns:p14="http://schemas.microsoft.com/office/powerpoint/2010/main" val="36145998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solidFill>
                  <a:schemeClr val="tx1"/>
                </a:solidFill>
                <a:latin typeface="Garamond" panose="02020404030301010803" pitchFamily="18" charset="0"/>
              </a:rPr>
              <a:t>NIEPRAWIDŁOWOŚCI I UCHYBIENIA STWIERDZONE W TOKU KONTROLI </a:t>
            </a:r>
            <a:endParaRPr lang="pl-PL" dirty="0"/>
          </a:p>
        </p:txBody>
      </p:sp>
      <p:sp>
        <p:nvSpPr>
          <p:cNvPr id="3" name="Symbol zastępczy zawartości 2"/>
          <p:cNvSpPr>
            <a:spLocks noGrp="1"/>
          </p:cNvSpPr>
          <p:nvPr>
            <p:ph idx="1"/>
          </p:nvPr>
        </p:nvSpPr>
        <p:spPr/>
        <p:txBody>
          <a:bodyPr>
            <a:normAutofit/>
          </a:bodyPr>
          <a:lstStyle/>
          <a:p>
            <a:pPr lvl="0" algn="just"/>
            <a:r>
              <a:rPr lang="pl-PL" sz="2200" dirty="0">
                <a:latin typeface="Garamond" panose="02020404030301010803" pitchFamily="18" charset="0"/>
              </a:rPr>
              <a:t> </a:t>
            </a:r>
            <a:r>
              <a:rPr lang="pl-PL" sz="2200" dirty="0" smtClean="0">
                <a:latin typeface="Garamond" panose="02020404030301010803" pitchFamily="18" charset="0"/>
              </a:rPr>
              <a:t>brak ustanowienia kuratora dla mieszkańców DPS wymagających pomocy w prowadzeniu swoich spraw finansowych.</a:t>
            </a:r>
          </a:p>
          <a:p>
            <a:pPr marL="0" lvl="0" indent="0" algn="just">
              <a:buNone/>
            </a:pPr>
            <a:r>
              <a:rPr lang="pl-PL" sz="2200" dirty="0" smtClean="0">
                <a:latin typeface="Garamond" panose="02020404030301010803" pitchFamily="18" charset="0"/>
              </a:rPr>
              <a:t>Mieszkańcy DPS nie byli </a:t>
            </a:r>
            <a:r>
              <a:rPr lang="pl-PL" sz="2200" dirty="0">
                <a:latin typeface="Garamond" panose="02020404030301010803" pitchFamily="18" charset="0"/>
              </a:rPr>
              <a:t>w stanie decydować o przeznaczeniu posiadanych środków finansowych oraz zgłaszać potrzeb materialnych. Kontakt słowny z tymi osobami był niemożliwy, wymagały całkowitej pomocy w codziennym funkcjonowaniu. </a:t>
            </a:r>
            <a:r>
              <a:rPr lang="pl-PL" sz="2200" dirty="0" smtClean="0">
                <a:latin typeface="Garamond" panose="02020404030301010803" pitchFamily="18" charset="0"/>
              </a:rPr>
              <a:t>Dom </a:t>
            </a:r>
            <a:r>
              <a:rPr lang="pl-PL" sz="2200" dirty="0">
                <a:latin typeface="Garamond" panose="02020404030301010803" pitchFamily="18" charset="0"/>
              </a:rPr>
              <a:t>nie podjął działań  w celu ustanowienia dla tych osób kuratora do spraw </a:t>
            </a:r>
            <a:r>
              <a:rPr lang="pl-PL" sz="2200" dirty="0" smtClean="0">
                <a:latin typeface="Garamond" panose="02020404030301010803" pitchFamily="18" charset="0"/>
              </a:rPr>
              <a:t>majątkowych (w porozumieniu z</a:t>
            </a:r>
            <a:r>
              <a:rPr lang="pl-PL" sz="2200" dirty="0">
                <a:latin typeface="Garamond" panose="02020404030301010803" pitchFamily="18" charset="0"/>
              </a:rPr>
              <a:t> członkami </a:t>
            </a:r>
            <a:r>
              <a:rPr lang="pl-PL" sz="2200" dirty="0" smtClean="0">
                <a:latin typeface="Garamond" panose="02020404030301010803" pitchFamily="18" charset="0"/>
              </a:rPr>
              <a:t>rodziny).</a:t>
            </a:r>
            <a:endParaRPr lang="pl-PL" sz="2200" dirty="0">
              <a:latin typeface="Garamond" panose="02020404030301010803" pitchFamily="18" charset="0"/>
            </a:endParaRPr>
          </a:p>
          <a:p>
            <a:pPr lvl="0"/>
            <a:r>
              <a:rPr lang="pl-PL" sz="2200" dirty="0">
                <a:latin typeface="Garamond" panose="02020404030301010803" pitchFamily="18" charset="0"/>
              </a:rPr>
              <a:t>Liczba osób przebywających w DPS  była wyższa, niż liczba miejsc na jakie organ prowadzący jednostkę otrzymał zezwolenie wojewody.</a:t>
            </a:r>
          </a:p>
          <a:p>
            <a:endParaRPr lang="pl-PL" dirty="0"/>
          </a:p>
        </p:txBody>
      </p:sp>
    </p:spTree>
    <p:extLst>
      <p:ext uri="{BB962C8B-B14F-4D97-AF65-F5344CB8AC3E}">
        <p14:creationId xmlns:p14="http://schemas.microsoft.com/office/powerpoint/2010/main" val="18712378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solidFill>
                  <a:schemeClr val="tx1"/>
                </a:solidFill>
                <a:latin typeface="Garamond" panose="02020404030301010803" pitchFamily="18" charset="0"/>
              </a:rPr>
              <a:t>NIEPRAWIDŁOWOŚCI I UCHYBIENIA STWIERDZONE W TOKU KONTROLI </a:t>
            </a:r>
            <a:endParaRPr lang="pl-PL" dirty="0"/>
          </a:p>
        </p:txBody>
      </p:sp>
      <p:sp>
        <p:nvSpPr>
          <p:cNvPr id="3" name="Symbol zastępczy zawartości 2"/>
          <p:cNvSpPr>
            <a:spLocks noGrp="1"/>
          </p:cNvSpPr>
          <p:nvPr>
            <p:ph idx="1"/>
          </p:nvPr>
        </p:nvSpPr>
        <p:spPr/>
        <p:txBody>
          <a:bodyPr>
            <a:normAutofit lnSpcReduction="10000"/>
          </a:bodyPr>
          <a:lstStyle/>
          <a:p>
            <a:pPr algn="just"/>
            <a:r>
              <a:rPr lang="pl-PL" sz="2200" dirty="0">
                <a:latin typeface="Garamond" panose="02020404030301010803" pitchFamily="18" charset="0"/>
              </a:rPr>
              <a:t>Umowy cywilnoprawne z mieszkańcami skierowanymi przez ośrodki pomocy społecznej do </a:t>
            </a:r>
            <a:r>
              <a:rPr lang="pl-PL" sz="2200" dirty="0" err="1">
                <a:latin typeface="Garamond" panose="02020404030301010803" pitchFamily="18" charset="0"/>
              </a:rPr>
              <a:t>dps</a:t>
            </a:r>
            <a:r>
              <a:rPr lang="pl-PL" sz="2200" dirty="0">
                <a:latin typeface="Garamond" panose="02020404030301010803" pitchFamily="18" charset="0"/>
              </a:rPr>
              <a:t>, które </a:t>
            </a:r>
            <a:r>
              <a:rPr lang="pl-PL" sz="2200" dirty="0" smtClean="0">
                <a:latin typeface="Garamond" panose="02020404030301010803" pitchFamily="18" charset="0"/>
              </a:rPr>
              <a:t>działają </a:t>
            </a:r>
            <a:r>
              <a:rPr lang="pl-PL" sz="2200" dirty="0">
                <a:latin typeface="Garamond" panose="02020404030301010803" pitchFamily="18" charset="0"/>
              </a:rPr>
              <a:t>bez zlecenia samorządu </a:t>
            </a:r>
            <a:r>
              <a:rPr lang="pl-PL" sz="2200" dirty="0" smtClean="0">
                <a:latin typeface="Garamond" panose="02020404030301010803" pitchFamily="18" charset="0"/>
              </a:rPr>
              <a:t>(na zasadach komercyjnych) </a:t>
            </a:r>
            <a:r>
              <a:rPr lang="pl-PL" sz="2200" dirty="0">
                <a:latin typeface="Garamond" panose="02020404030301010803" pitchFamily="18" charset="0"/>
              </a:rPr>
              <a:t>zawierały postanowienia niezgodne z brzmieniem art. 63 ust.1 ww. ustawy o pomocy </a:t>
            </a:r>
            <a:r>
              <a:rPr lang="pl-PL" sz="2200" dirty="0" smtClean="0">
                <a:latin typeface="Garamond" panose="02020404030301010803" pitchFamily="18" charset="0"/>
              </a:rPr>
              <a:t>społecznej, co skutkowało brakiem </a:t>
            </a:r>
            <a:r>
              <a:rPr lang="pl-PL" sz="2200" dirty="0">
                <a:latin typeface="Garamond" panose="02020404030301010803" pitchFamily="18" charset="0"/>
              </a:rPr>
              <a:t>zwrotu odpłatności za okres nieobecności mieszkańca w DPS, </a:t>
            </a:r>
            <a:endParaRPr lang="pl-PL" sz="2200" dirty="0" smtClean="0">
              <a:latin typeface="Garamond" panose="02020404030301010803" pitchFamily="18" charset="0"/>
            </a:endParaRPr>
          </a:p>
          <a:p>
            <a:pPr marL="0" lvl="0" indent="0" algn="just">
              <a:buNone/>
            </a:pPr>
            <a:r>
              <a:rPr lang="pl-PL" sz="2200" dirty="0" smtClean="0">
                <a:latin typeface="Garamond" panose="02020404030301010803" pitchFamily="18" charset="0"/>
              </a:rPr>
              <a:t>Przytoczony </a:t>
            </a:r>
            <a:r>
              <a:rPr lang="pl-PL" sz="2200" dirty="0">
                <a:latin typeface="Garamond" panose="02020404030301010803" pitchFamily="18" charset="0"/>
              </a:rPr>
              <a:t>przepis stanowi, że mieszkaniec domu, a także inna osoba obowiązana do wnoszenia opłat za pobyt w domu pomocy społecznej, jeżeli mieszkaniec domu przebywa u tej osoby, nie ponoszą opłat za okres nieobecności mieszkańca w domu nieprzekraczającej 21 dni w roku kalendarzowym. </a:t>
            </a:r>
            <a:r>
              <a:rPr lang="pl-PL" sz="2200" dirty="0" smtClean="0">
                <a:latin typeface="Garamond" panose="02020404030301010803" pitchFamily="18" charset="0"/>
              </a:rPr>
              <a:t>Zapis </a:t>
            </a:r>
            <a:r>
              <a:rPr lang="pl-PL" sz="2200" dirty="0">
                <a:latin typeface="Garamond" panose="02020404030301010803" pitchFamily="18" charset="0"/>
              </a:rPr>
              <a:t>w umowie naruszał prawa mieszkańców </a:t>
            </a:r>
            <a:r>
              <a:rPr lang="pl-PL" sz="2200" dirty="0" smtClean="0">
                <a:latin typeface="Garamond" panose="02020404030301010803" pitchFamily="18" charset="0"/>
              </a:rPr>
              <a:t/>
            </a:r>
            <a:br>
              <a:rPr lang="pl-PL" sz="2200" dirty="0" smtClean="0">
                <a:latin typeface="Garamond" panose="02020404030301010803" pitchFamily="18" charset="0"/>
              </a:rPr>
            </a:br>
            <a:r>
              <a:rPr lang="pl-PL" sz="2200" dirty="0" smtClean="0">
                <a:latin typeface="Garamond" panose="02020404030301010803" pitchFamily="18" charset="0"/>
              </a:rPr>
              <a:t>do </a:t>
            </a:r>
            <a:r>
              <a:rPr lang="pl-PL" sz="2200" dirty="0">
                <a:latin typeface="Garamond" panose="02020404030301010803" pitchFamily="18" charset="0"/>
              </a:rPr>
              <a:t>otrzymania zwrotu opłaty za czas nieobecności w domu nieprzekraczającej 21 dni w roku kalendarzowym.</a:t>
            </a:r>
          </a:p>
          <a:p>
            <a:endParaRPr lang="pl-PL" dirty="0"/>
          </a:p>
        </p:txBody>
      </p:sp>
    </p:spTree>
    <p:extLst>
      <p:ext uri="{BB962C8B-B14F-4D97-AF65-F5344CB8AC3E}">
        <p14:creationId xmlns:p14="http://schemas.microsoft.com/office/powerpoint/2010/main" val="40539761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solidFill>
                  <a:schemeClr val="tx1"/>
                </a:solidFill>
                <a:latin typeface="Garamond" panose="02020404030301010803" pitchFamily="18" charset="0"/>
              </a:rPr>
              <a:t>NIEPRAWIDŁOWOŚCI I UCHYBIENIA STWIERDZONE W TOKU KONTROLI </a:t>
            </a:r>
            <a:endParaRPr lang="pl-PL" dirty="0"/>
          </a:p>
        </p:txBody>
      </p:sp>
      <p:sp>
        <p:nvSpPr>
          <p:cNvPr id="3" name="Symbol zastępczy zawartości 2"/>
          <p:cNvSpPr>
            <a:spLocks noGrp="1"/>
          </p:cNvSpPr>
          <p:nvPr>
            <p:ph idx="1"/>
          </p:nvPr>
        </p:nvSpPr>
        <p:spPr/>
        <p:txBody>
          <a:bodyPr>
            <a:normAutofit lnSpcReduction="10000"/>
          </a:bodyPr>
          <a:lstStyle/>
          <a:p>
            <a:pPr lvl="0" algn="just"/>
            <a:r>
              <a:rPr lang="pl-PL" sz="2200" dirty="0" smtClean="0">
                <a:latin typeface="Garamond" panose="02020404030301010803" pitchFamily="18" charset="0"/>
              </a:rPr>
              <a:t>Brak standardu powierzchni pokoi, określonego </a:t>
            </a:r>
            <a:r>
              <a:rPr lang="pl-PL" sz="2200" dirty="0">
                <a:latin typeface="Garamond" panose="02020404030301010803" pitchFamily="18" charset="0"/>
              </a:rPr>
              <a:t>w </a:t>
            </a:r>
            <a:r>
              <a:rPr lang="pl-PL" sz="2200" dirty="0" smtClean="0">
                <a:latin typeface="Times New Roman"/>
                <a:cs typeface="Times New Roman"/>
              </a:rPr>
              <a:t>§</a:t>
            </a:r>
            <a:r>
              <a:rPr lang="pl-PL" sz="2200" dirty="0" smtClean="0">
                <a:latin typeface="Garamond" panose="02020404030301010803" pitchFamily="18" charset="0"/>
              </a:rPr>
              <a:t> </a:t>
            </a:r>
            <a:r>
              <a:rPr lang="pl-PL" sz="2200" dirty="0">
                <a:latin typeface="Garamond" panose="02020404030301010803" pitchFamily="18" charset="0"/>
              </a:rPr>
              <a:t>6 ust.1 pkt 3 lit. b rozporządzenia w sprawie </a:t>
            </a:r>
            <a:r>
              <a:rPr lang="pl-PL" sz="2200" dirty="0" err="1" smtClean="0">
                <a:latin typeface="Garamond" panose="02020404030301010803" pitchFamily="18" charset="0"/>
              </a:rPr>
              <a:t>dps</a:t>
            </a:r>
            <a:r>
              <a:rPr lang="pl-PL" sz="2200" dirty="0" smtClean="0">
                <a:latin typeface="Garamond" panose="02020404030301010803" pitchFamily="18" charset="0"/>
              </a:rPr>
              <a:t> oraz przekroczenie liczby osób </a:t>
            </a:r>
            <a:r>
              <a:rPr lang="pl-PL" sz="2200" dirty="0">
                <a:latin typeface="Garamond" panose="02020404030301010803" pitchFamily="18" charset="0"/>
              </a:rPr>
              <a:t>zamieszkujących w </a:t>
            </a:r>
            <a:r>
              <a:rPr lang="pl-PL" sz="2200" dirty="0" smtClean="0">
                <a:latin typeface="Garamond" panose="02020404030301010803" pitchFamily="18" charset="0"/>
              </a:rPr>
              <a:t>pokojach</a:t>
            </a:r>
            <a:r>
              <a:rPr lang="pl-PL" sz="2200" dirty="0">
                <a:latin typeface="Garamond" panose="02020404030301010803" pitchFamily="18" charset="0"/>
              </a:rPr>
              <a:t>:</a:t>
            </a:r>
            <a:endParaRPr lang="pl-PL" sz="2200" dirty="0" smtClean="0">
              <a:latin typeface="Garamond" panose="02020404030301010803" pitchFamily="18" charset="0"/>
            </a:endParaRPr>
          </a:p>
          <a:p>
            <a:pPr marL="0" indent="0">
              <a:buNone/>
            </a:pPr>
            <a:r>
              <a:rPr lang="pl-PL" sz="2200" dirty="0" smtClean="0">
                <a:latin typeface="Garamond" panose="02020404030301010803" pitchFamily="18" charset="0"/>
              </a:rPr>
              <a:t>pokój mieszkalny:</a:t>
            </a:r>
          </a:p>
          <a:p>
            <a:pPr marL="0" indent="0">
              <a:buNone/>
            </a:pPr>
            <a:r>
              <a:rPr lang="pl-PL" sz="2200" dirty="0" smtClean="0">
                <a:solidFill>
                  <a:srgbClr val="FF0000"/>
                </a:solidFill>
                <a:latin typeface="Garamond" panose="02020404030301010803" pitchFamily="18" charset="0"/>
              </a:rPr>
              <a:t>a)</a:t>
            </a:r>
            <a:r>
              <a:rPr lang="pl-PL" sz="2200" dirty="0" smtClean="0">
                <a:latin typeface="Garamond" panose="02020404030301010803" pitchFamily="18" charset="0"/>
              </a:rPr>
              <a:t>	</a:t>
            </a:r>
            <a:r>
              <a:rPr lang="pl-PL" sz="2200" dirty="0" smtClean="0">
                <a:solidFill>
                  <a:srgbClr val="FF0000"/>
                </a:solidFill>
                <a:latin typeface="Garamond" panose="02020404030301010803" pitchFamily="18" charset="0"/>
              </a:rPr>
              <a:t>jednoosobowy ma powierzchnię nie mniejszą niż 9 m</a:t>
            </a:r>
            <a:r>
              <a:rPr lang="pl-PL" sz="2200" baseline="30000" dirty="0" smtClean="0">
                <a:solidFill>
                  <a:srgbClr val="FF0000"/>
                </a:solidFill>
                <a:latin typeface="Garamond" panose="02020404030301010803" pitchFamily="18" charset="0"/>
              </a:rPr>
              <a:t>2</a:t>
            </a:r>
            <a:r>
              <a:rPr lang="pl-PL" sz="2200" dirty="0" smtClean="0">
                <a:solidFill>
                  <a:srgbClr val="FF0000"/>
                </a:solidFill>
                <a:latin typeface="Garamond" panose="02020404030301010803" pitchFamily="18" charset="0"/>
              </a:rPr>
              <a:t>,</a:t>
            </a:r>
          </a:p>
          <a:p>
            <a:pPr marL="0" indent="0">
              <a:buNone/>
            </a:pPr>
            <a:r>
              <a:rPr lang="pl-PL" sz="2200" dirty="0" smtClean="0">
                <a:solidFill>
                  <a:srgbClr val="FF0000"/>
                </a:solidFill>
                <a:latin typeface="Garamond" panose="02020404030301010803" pitchFamily="18" charset="0"/>
              </a:rPr>
              <a:t>b)	wieloosobowy ma powierzchnię nie mniejszą niż 6 m</a:t>
            </a:r>
            <a:r>
              <a:rPr lang="pl-PL" sz="2200" baseline="30000" dirty="0" smtClean="0">
                <a:solidFill>
                  <a:srgbClr val="FF0000"/>
                </a:solidFill>
                <a:latin typeface="Garamond" panose="02020404030301010803" pitchFamily="18" charset="0"/>
              </a:rPr>
              <a:t>2</a:t>
            </a:r>
            <a:r>
              <a:rPr lang="pl-PL" sz="2200" dirty="0" smtClean="0">
                <a:solidFill>
                  <a:srgbClr val="FF0000"/>
                </a:solidFill>
                <a:latin typeface="Garamond" panose="02020404030301010803" pitchFamily="18" charset="0"/>
              </a:rPr>
              <a:t> na osobę i:</a:t>
            </a:r>
          </a:p>
          <a:p>
            <a:pPr marL="0" indent="0">
              <a:buNone/>
            </a:pPr>
            <a:r>
              <a:rPr lang="pl-PL" sz="2200" dirty="0" smtClean="0">
                <a:solidFill>
                  <a:srgbClr val="FF0000"/>
                </a:solidFill>
                <a:latin typeface="Garamond" panose="02020404030301010803" pitchFamily="18" charset="0"/>
              </a:rPr>
              <a:t>–</a:t>
            </a:r>
            <a:r>
              <a:rPr lang="pl-PL" sz="2200" dirty="0">
                <a:solidFill>
                  <a:srgbClr val="FF0000"/>
                </a:solidFill>
                <a:latin typeface="Garamond" panose="02020404030301010803" pitchFamily="18" charset="0"/>
              </a:rPr>
              <a:t>	w przypadku osób poruszających się samodzielnie - jest przeznaczony dla nie więcej niż trzech osób,</a:t>
            </a:r>
          </a:p>
          <a:p>
            <a:pPr marL="0" indent="0">
              <a:buNone/>
            </a:pPr>
            <a:r>
              <a:rPr lang="pl-PL" sz="2200" dirty="0">
                <a:solidFill>
                  <a:srgbClr val="FF0000"/>
                </a:solidFill>
                <a:latin typeface="Garamond" panose="02020404030301010803" pitchFamily="18" charset="0"/>
              </a:rPr>
              <a:t>–	w przypadku osób leżących - jest przeznaczony dla nie więcej niż czterech osób,</a:t>
            </a:r>
          </a:p>
          <a:p>
            <a:endParaRPr lang="pl-PL" dirty="0"/>
          </a:p>
        </p:txBody>
      </p:sp>
    </p:spTree>
    <p:extLst>
      <p:ext uri="{BB962C8B-B14F-4D97-AF65-F5344CB8AC3E}">
        <p14:creationId xmlns:p14="http://schemas.microsoft.com/office/powerpoint/2010/main" val="80603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solidFill>
                  <a:schemeClr val="tx1"/>
                </a:solidFill>
                <a:latin typeface="Garamond" panose="02020404030301010803" pitchFamily="18" charset="0"/>
              </a:rPr>
              <a:t>NIEPRAWIDŁOWOŚCI I UCHYBIENIA STWIERDZONE W TOKU KONTROLI </a:t>
            </a:r>
            <a:endParaRPr lang="pl-PL" dirty="0"/>
          </a:p>
        </p:txBody>
      </p:sp>
      <p:sp>
        <p:nvSpPr>
          <p:cNvPr id="3" name="Symbol zastępczy zawartości 2"/>
          <p:cNvSpPr>
            <a:spLocks noGrp="1"/>
          </p:cNvSpPr>
          <p:nvPr>
            <p:ph idx="1"/>
          </p:nvPr>
        </p:nvSpPr>
        <p:spPr/>
        <p:txBody>
          <a:bodyPr>
            <a:normAutofit lnSpcReduction="10000"/>
          </a:bodyPr>
          <a:lstStyle/>
          <a:p>
            <a:pPr lvl="0" algn="just"/>
            <a:r>
              <a:rPr lang="pl-PL" sz="2200" dirty="0">
                <a:latin typeface="Garamond" panose="02020404030301010803" pitchFamily="18" charset="0"/>
              </a:rPr>
              <a:t>Niespełnianie standardów usług bytowych, </a:t>
            </a:r>
            <a:r>
              <a:rPr lang="pl-PL" sz="2200" dirty="0" smtClean="0">
                <a:latin typeface="Garamond" panose="02020404030301010803" pitchFamily="18" charset="0"/>
              </a:rPr>
              <a:t>tj.:</a:t>
            </a:r>
            <a:endParaRPr lang="pl-PL" sz="2200" dirty="0">
              <a:latin typeface="Garamond" panose="02020404030301010803" pitchFamily="18" charset="0"/>
            </a:endParaRPr>
          </a:p>
          <a:p>
            <a:pPr marL="0" indent="0" algn="just">
              <a:buNone/>
            </a:pPr>
            <a:r>
              <a:rPr lang="pl-PL" sz="2200" dirty="0">
                <a:latin typeface="Garamond" panose="02020404030301010803" pitchFamily="18" charset="0"/>
              </a:rPr>
              <a:t>- Występowanie barier architektonicznych </a:t>
            </a:r>
            <a:r>
              <a:rPr lang="pl-PL" sz="2200" dirty="0" smtClean="0">
                <a:latin typeface="Garamond" panose="02020404030301010803" pitchFamily="18" charset="0"/>
              </a:rPr>
              <a:t>w </a:t>
            </a:r>
            <a:r>
              <a:rPr lang="pl-PL" sz="2200" dirty="0">
                <a:latin typeface="Garamond" panose="02020404030301010803" pitchFamily="18" charset="0"/>
              </a:rPr>
              <a:t>budynku </a:t>
            </a:r>
            <a:r>
              <a:rPr lang="pl-PL" sz="2200" dirty="0" smtClean="0">
                <a:latin typeface="Garamond" panose="02020404030301010803" pitchFamily="18" charset="0"/>
              </a:rPr>
              <a:t>DPS w </a:t>
            </a:r>
            <a:r>
              <a:rPr lang="pl-PL" sz="2200" dirty="0">
                <a:latin typeface="Garamond" panose="02020404030301010803" pitchFamily="18" charset="0"/>
              </a:rPr>
              <a:t>postaci schodów oraz </a:t>
            </a:r>
            <a:r>
              <a:rPr lang="pl-PL" sz="2200" dirty="0" smtClean="0">
                <a:latin typeface="Garamond" panose="02020404030301010803" pitchFamily="18" charset="0"/>
              </a:rPr>
              <a:t>progów. </a:t>
            </a:r>
            <a:endParaRPr lang="pl-PL" sz="2200" dirty="0">
              <a:latin typeface="Garamond" panose="02020404030301010803" pitchFamily="18" charset="0"/>
            </a:endParaRPr>
          </a:p>
          <a:p>
            <a:pPr marL="0" indent="0" algn="just">
              <a:buNone/>
            </a:pPr>
            <a:r>
              <a:rPr lang="pl-PL" sz="2200" b="1" dirty="0">
                <a:latin typeface="Garamond" panose="02020404030301010803" pitchFamily="18" charset="0"/>
              </a:rPr>
              <a:t>-  Budynek DPS </a:t>
            </a:r>
            <a:r>
              <a:rPr lang="pl-PL" sz="2200" b="1" dirty="0" smtClean="0">
                <a:latin typeface="Garamond" panose="02020404030301010803" pitchFamily="18" charset="0"/>
              </a:rPr>
              <a:t>był niedogrzany (w </a:t>
            </a:r>
            <a:r>
              <a:rPr lang="pl-PL" sz="2200" b="1" dirty="0">
                <a:latin typeface="Garamond" panose="02020404030301010803" pitchFamily="18" charset="0"/>
              </a:rPr>
              <a:t>godzinach wieczornych i nocnych panował </a:t>
            </a:r>
            <a:r>
              <a:rPr lang="pl-PL" sz="2200" b="1" dirty="0" smtClean="0">
                <a:latin typeface="Garamond" panose="02020404030301010803" pitchFamily="18" charset="0"/>
              </a:rPr>
              <a:t>chłód). </a:t>
            </a:r>
            <a:endParaRPr lang="pl-PL" sz="2200" b="1" dirty="0">
              <a:latin typeface="Garamond" panose="02020404030301010803" pitchFamily="18" charset="0"/>
            </a:endParaRPr>
          </a:p>
          <a:p>
            <a:pPr marL="0" indent="0" algn="just">
              <a:buNone/>
            </a:pPr>
            <a:r>
              <a:rPr lang="pl-PL" sz="2200" dirty="0">
                <a:latin typeface="Garamond" panose="02020404030301010803" pitchFamily="18" charset="0"/>
              </a:rPr>
              <a:t>- Pomieszczenia mieszkalne domu były nieestetyczne: brudne ściany, połamane meble, uszkodzone ściany</a:t>
            </a:r>
          </a:p>
          <a:p>
            <a:pPr marL="0" indent="0" algn="just">
              <a:buNone/>
            </a:pPr>
            <a:r>
              <a:rPr lang="pl-PL" sz="2200" dirty="0" smtClean="0">
                <a:latin typeface="Garamond" panose="02020404030301010803" pitchFamily="18" charset="0"/>
              </a:rPr>
              <a:t>- w </a:t>
            </a:r>
            <a:r>
              <a:rPr lang="pl-PL" sz="2200" dirty="0">
                <a:latin typeface="Garamond" panose="02020404030301010803" pitchFamily="18" charset="0"/>
              </a:rPr>
              <a:t>łazienkach </a:t>
            </a:r>
            <a:r>
              <a:rPr lang="pl-PL" sz="2200" dirty="0" smtClean="0">
                <a:latin typeface="Garamond" panose="02020404030301010803" pitchFamily="18" charset="0"/>
              </a:rPr>
              <a:t>stwierdzono </a:t>
            </a:r>
            <a:r>
              <a:rPr lang="pl-PL" sz="2200" dirty="0">
                <a:latin typeface="Garamond" panose="02020404030301010803" pitchFamily="18" charset="0"/>
              </a:rPr>
              <a:t>konieczność remontu i dostosowania do potrzeb osób niepełnosprawnych.</a:t>
            </a:r>
          </a:p>
          <a:p>
            <a:pPr marL="0" indent="0" algn="just">
              <a:buNone/>
            </a:pPr>
            <a:r>
              <a:rPr lang="pl-PL" sz="2200" dirty="0">
                <a:latin typeface="Garamond" panose="02020404030301010803" pitchFamily="18" charset="0"/>
              </a:rPr>
              <a:t> </a:t>
            </a:r>
          </a:p>
          <a:p>
            <a:endParaRPr lang="pl-PL" dirty="0"/>
          </a:p>
        </p:txBody>
      </p:sp>
    </p:spTree>
    <p:extLst>
      <p:ext uri="{BB962C8B-B14F-4D97-AF65-F5344CB8AC3E}">
        <p14:creationId xmlns:p14="http://schemas.microsoft.com/office/powerpoint/2010/main" val="432114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latin typeface="Garamond" panose="02020404030301010803" pitchFamily="18" charset="0"/>
              </a:rPr>
              <a:t>ŁĄCZENIE TYPÓW DOMÓW POMOCY SPOŁECZNEJ </a:t>
            </a:r>
            <a:endParaRPr lang="pl-PL" dirty="0"/>
          </a:p>
        </p:txBody>
      </p:sp>
      <p:sp>
        <p:nvSpPr>
          <p:cNvPr id="3" name="Symbol zastępczy zawartości 2"/>
          <p:cNvSpPr>
            <a:spLocks noGrp="1"/>
          </p:cNvSpPr>
          <p:nvPr>
            <p:ph idx="1"/>
          </p:nvPr>
        </p:nvSpPr>
        <p:spPr/>
        <p:txBody>
          <a:bodyPr>
            <a:normAutofit lnSpcReduction="10000"/>
          </a:bodyPr>
          <a:lstStyle/>
          <a:p>
            <a:pPr marL="0" indent="0" algn="just">
              <a:buNone/>
            </a:pPr>
            <a:r>
              <a:rPr lang="pl-PL" sz="2000" dirty="0">
                <a:latin typeface="Times New Roman" panose="02020603050405020304" pitchFamily="18" charset="0"/>
                <a:cs typeface="Times New Roman" panose="02020603050405020304" pitchFamily="18" charset="0"/>
              </a:rPr>
              <a:t>Zgodnie z art. 56a ust. 1 ustawy o pomocy społecznej, dom pomocy społecznej może być prowadzony w jednym budynku łącznie dla:</a:t>
            </a:r>
          </a:p>
          <a:p>
            <a:pPr marL="0" indent="0" algn="just">
              <a:buNone/>
            </a:pPr>
            <a:r>
              <a:rPr lang="pl-PL" sz="2000" dirty="0">
                <a:latin typeface="Times New Roman" panose="02020603050405020304" pitchFamily="18" charset="0"/>
                <a:cs typeface="Times New Roman" panose="02020603050405020304" pitchFamily="18" charset="0"/>
              </a:rPr>
              <a:t>1) osób w podeszłym wieku oraz osób przewlekle somatycznie chorych;</a:t>
            </a:r>
          </a:p>
          <a:p>
            <a:pPr marL="0" indent="0" algn="just">
              <a:buNone/>
            </a:pPr>
            <a:r>
              <a:rPr lang="pl-PL" sz="2000" dirty="0">
                <a:latin typeface="Times New Roman" panose="02020603050405020304" pitchFamily="18" charset="0"/>
                <a:cs typeface="Times New Roman" panose="02020603050405020304" pitchFamily="18" charset="0"/>
              </a:rPr>
              <a:t>2) osób przewlekle somatycznie chorych oraz osób niepełnosprawnych fizycznie;</a:t>
            </a:r>
          </a:p>
          <a:p>
            <a:pPr marL="0" indent="0" algn="just">
              <a:buNone/>
            </a:pPr>
            <a:r>
              <a:rPr lang="pl-PL" sz="2000" dirty="0">
                <a:latin typeface="Times New Roman" panose="02020603050405020304" pitchFamily="18" charset="0"/>
                <a:cs typeface="Times New Roman" panose="02020603050405020304" pitchFamily="18" charset="0"/>
              </a:rPr>
              <a:t>3) osób w podeszłym wieku oraz osób niepełnosprawnych fizycznie;</a:t>
            </a:r>
          </a:p>
          <a:p>
            <a:pPr marL="0" indent="0" algn="just">
              <a:buNone/>
            </a:pPr>
            <a:r>
              <a:rPr lang="pl-PL" sz="2000" dirty="0">
                <a:latin typeface="Times New Roman" panose="02020603050405020304" pitchFamily="18" charset="0"/>
                <a:cs typeface="Times New Roman" panose="02020603050405020304" pitchFamily="18" charset="0"/>
              </a:rPr>
              <a:t>4) osób dorosłych niepełnosprawnych intelektualnie oraz dzieci i młodzieży niepełnosprawnych intelektualnie.</a:t>
            </a:r>
          </a:p>
          <a:p>
            <a:pPr marL="0" indent="0" algn="just">
              <a:buNone/>
            </a:pPr>
            <a:r>
              <a:rPr lang="pl-PL" sz="2000" dirty="0">
                <a:solidFill>
                  <a:srgbClr val="FF0000"/>
                </a:solidFill>
                <a:latin typeface="Times New Roman" panose="02020603050405020304" pitchFamily="18" charset="0"/>
                <a:cs typeface="Times New Roman" panose="02020603050405020304" pitchFamily="18" charset="0"/>
              </a:rPr>
              <a:t>Typy domów pomocy społecznej mogą być łączone w inny sposób niż określony w ust. 1, pod warunkiem usytuowania każdego z nich w odrębnym budynku.</a:t>
            </a:r>
          </a:p>
          <a:p>
            <a:pPr marL="0" indent="0">
              <a:buNone/>
            </a:pPr>
            <a:r>
              <a:rPr lang="pl-PL" sz="2200" u="sng" dirty="0" smtClean="0">
                <a:solidFill>
                  <a:srgbClr val="FF0000"/>
                </a:solidFill>
                <a:latin typeface="Garamond" panose="02020404030301010803" pitchFamily="18" charset="0"/>
              </a:rPr>
              <a:t>Wojewoda prowadzi rejestr domów pomocy społecznej</a:t>
            </a:r>
            <a:endParaRPr lang="pl-PL" sz="2200" u="sng" dirty="0">
              <a:solidFill>
                <a:srgbClr val="FF0000"/>
              </a:solidFill>
              <a:latin typeface="Garamond" panose="02020404030301010803" pitchFamily="18" charset="0"/>
            </a:endParaRPr>
          </a:p>
          <a:p>
            <a:endParaRPr lang="pl-PL" dirty="0"/>
          </a:p>
        </p:txBody>
      </p:sp>
    </p:spTree>
    <p:extLst>
      <p:ext uri="{BB962C8B-B14F-4D97-AF65-F5344CB8AC3E}">
        <p14:creationId xmlns:p14="http://schemas.microsoft.com/office/powerpoint/2010/main" val="41456261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solidFill>
                  <a:schemeClr val="tx1"/>
                </a:solidFill>
                <a:latin typeface="Garamond" panose="02020404030301010803" pitchFamily="18" charset="0"/>
              </a:rPr>
              <a:t>NIEPRAWIDŁOWOŚCI I UCHYBIENIA STWIERDZONE W TOKU KONTROLI </a:t>
            </a:r>
            <a:endParaRPr lang="pl-PL" dirty="0"/>
          </a:p>
        </p:txBody>
      </p:sp>
      <p:sp>
        <p:nvSpPr>
          <p:cNvPr id="3" name="Symbol zastępczy zawartości 2"/>
          <p:cNvSpPr>
            <a:spLocks noGrp="1"/>
          </p:cNvSpPr>
          <p:nvPr>
            <p:ph idx="1"/>
          </p:nvPr>
        </p:nvSpPr>
        <p:spPr/>
        <p:txBody>
          <a:bodyPr/>
          <a:lstStyle/>
          <a:p>
            <a:pPr algn="just"/>
            <a:r>
              <a:rPr lang="pl-PL" sz="2200" dirty="0" smtClean="0">
                <a:latin typeface="Garamond" panose="02020404030301010803" pitchFamily="18" charset="0"/>
              </a:rPr>
              <a:t>Brak pokrywania przez DPS opłat </a:t>
            </a:r>
            <a:r>
              <a:rPr lang="pl-PL" sz="2200" dirty="0">
                <a:latin typeface="Garamond" panose="02020404030301010803" pitchFamily="18" charset="0"/>
              </a:rPr>
              <a:t>ryczałtowych i częściowej odpłatności do wysokości limitu ceny, przewidzianych w przepisach o świadczeniach opieki zdrowotnej finansowanych ze środków </a:t>
            </a:r>
            <a:r>
              <a:rPr lang="pl-PL" sz="2200" dirty="0" smtClean="0">
                <a:latin typeface="Garamond" panose="02020404030301010803" pitchFamily="18" charset="0"/>
              </a:rPr>
              <a:t>publicznych (art</a:t>
            </a:r>
            <a:r>
              <a:rPr lang="pl-PL" sz="2200" dirty="0">
                <a:latin typeface="Garamond" panose="02020404030301010803" pitchFamily="18" charset="0"/>
              </a:rPr>
              <a:t>. 58 ust. 3 ustawy o pomocy </a:t>
            </a:r>
            <a:r>
              <a:rPr lang="pl-PL" sz="2200" dirty="0" smtClean="0">
                <a:latin typeface="Garamond" panose="02020404030301010803" pitchFamily="18" charset="0"/>
              </a:rPr>
              <a:t>społecznej).</a:t>
            </a:r>
          </a:p>
          <a:p>
            <a:pPr algn="just"/>
            <a:endParaRPr lang="pl-PL" sz="2200" dirty="0" smtClean="0">
              <a:latin typeface="Garamond" panose="02020404030301010803" pitchFamily="18" charset="0"/>
            </a:endParaRPr>
          </a:p>
          <a:p>
            <a:pPr algn="just"/>
            <a:endParaRPr lang="pl-PL" sz="2200" dirty="0" smtClean="0">
              <a:latin typeface="Garamond" panose="02020404030301010803" pitchFamily="18" charset="0"/>
            </a:endParaRPr>
          </a:p>
          <a:p>
            <a:pPr algn="just"/>
            <a:endParaRPr lang="pl-PL" sz="2200" dirty="0">
              <a:latin typeface="Garamond" panose="02020404030301010803" pitchFamily="18" charset="0"/>
            </a:endParaRPr>
          </a:p>
          <a:p>
            <a:endParaRPr lang="pl-PL" dirty="0"/>
          </a:p>
        </p:txBody>
      </p:sp>
    </p:spTree>
    <p:extLst>
      <p:ext uri="{BB962C8B-B14F-4D97-AF65-F5344CB8AC3E}">
        <p14:creationId xmlns:p14="http://schemas.microsoft.com/office/powerpoint/2010/main" val="5263490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b="1" dirty="0">
                <a:solidFill>
                  <a:schemeClr val="tx1"/>
                </a:solidFill>
                <a:latin typeface="Garamond" panose="02020404030301010803" pitchFamily="18" charset="0"/>
              </a:rPr>
              <a:t>NIEPRAWIDŁOWOŚCI I UCHYBIENIA STWIERDZONE W TOKU KONTROLI </a:t>
            </a:r>
          </a:p>
        </p:txBody>
      </p:sp>
      <p:sp>
        <p:nvSpPr>
          <p:cNvPr id="3" name="Symbol zastępczy zawartości 2"/>
          <p:cNvSpPr>
            <a:spLocks noGrp="1"/>
          </p:cNvSpPr>
          <p:nvPr>
            <p:ph idx="1"/>
          </p:nvPr>
        </p:nvSpPr>
        <p:spPr/>
        <p:txBody>
          <a:bodyPr>
            <a:noAutofit/>
          </a:bodyPr>
          <a:lstStyle/>
          <a:p>
            <a:pPr algn="just"/>
            <a:r>
              <a:rPr lang="pl-PL" sz="2100" dirty="0">
                <a:solidFill>
                  <a:schemeClr val="tx1"/>
                </a:solidFill>
                <a:latin typeface="Garamond" panose="02020404030301010803" pitchFamily="18" charset="0"/>
                <a:cs typeface="Times New Roman" panose="02020603050405020304" pitchFamily="18" charset="0"/>
              </a:rPr>
              <a:t>Pobieranie przez pracownika socjalnego PCPR dodatku do wynagrodzenia w kwocie 250 zł, pomimo, że nie przeprowadzał wywiadów środowiskowych </a:t>
            </a:r>
            <a:r>
              <a:rPr lang="pl-PL" sz="2100" dirty="0" smtClean="0">
                <a:solidFill>
                  <a:schemeClr val="tx1"/>
                </a:solidFill>
                <a:latin typeface="Garamond" panose="02020404030301010803" pitchFamily="18" charset="0"/>
                <a:cs typeface="Times New Roman" panose="02020603050405020304" pitchFamily="18" charset="0"/>
              </a:rPr>
              <a:t>oraz </a:t>
            </a:r>
            <a:r>
              <a:rPr lang="pl-PL" sz="2100" dirty="0">
                <a:solidFill>
                  <a:schemeClr val="tx1"/>
                </a:solidFill>
                <a:latin typeface="Garamond" panose="02020404030301010803" pitchFamily="18" charset="0"/>
                <a:cs typeface="Times New Roman" panose="02020603050405020304" pitchFamily="18" charset="0"/>
              </a:rPr>
              <a:t>nie realizował zadań z ustawy o pomocy społecznej</a:t>
            </a:r>
            <a:r>
              <a:rPr lang="pl-PL" sz="2100" dirty="0" smtClean="0">
                <a:solidFill>
                  <a:schemeClr val="tx1"/>
                </a:solidFill>
                <a:latin typeface="Garamond" panose="02020404030301010803" pitchFamily="18" charset="0"/>
                <a:cs typeface="Times New Roman" panose="02020603050405020304" pitchFamily="18" charset="0"/>
              </a:rPr>
              <a:t>. (Pracownik socjalny realizował zadania z ustawy o wspieraniu rodziny i systemie pieczy zastępczej)</a:t>
            </a:r>
            <a:endParaRPr lang="pl-PL" sz="2100" dirty="0">
              <a:solidFill>
                <a:schemeClr val="tx1"/>
              </a:solidFill>
              <a:latin typeface="Garamond" panose="02020404030301010803" pitchFamily="18" charset="0"/>
              <a:cs typeface="Times New Roman" panose="02020603050405020304" pitchFamily="18" charset="0"/>
            </a:endParaRPr>
          </a:p>
          <a:p>
            <a:pPr marL="0" indent="0" algn="just">
              <a:buNone/>
            </a:pPr>
            <a:r>
              <a:rPr lang="pl-PL" sz="2100" b="1" dirty="0">
                <a:latin typeface="Garamond" panose="02020404030301010803" pitchFamily="18" charset="0"/>
              </a:rPr>
              <a:t>art. 121 ust. 3a.</a:t>
            </a:r>
            <a:r>
              <a:rPr lang="pl-PL" sz="2100" dirty="0">
                <a:solidFill>
                  <a:schemeClr val="tx1"/>
                </a:solidFill>
                <a:latin typeface="Garamond" panose="02020404030301010803" pitchFamily="18" charset="0"/>
                <a:cs typeface="Times New Roman" panose="02020603050405020304" pitchFamily="18" charset="0"/>
              </a:rPr>
              <a:t> ustawy o pomocy społecznej</a:t>
            </a:r>
            <a:r>
              <a:rPr lang="pl-PL" sz="2100" dirty="0">
                <a:latin typeface="Garamond" panose="02020404030301010803" pitchFamily="18" charset="0"/>
              </a:rPr>
              <a:t> Pracownikowi socjalnemu zatrudnionemu w pełnym wymiarze czasu pracy w samorządowych jednostkach organizacyjnych pomocy społecznej, do którego podstawowych obowiązków należy świadczenie pracy socjalnej w środowisku, </a:t>
            </a:r>
            <a:r>
              <a:rPr lang="pl-PL" sz="2100" u="sng" dirty="0">
                <a:solidFill>
                  <a:srgbClr val="FF0000"/>
                </a:solidFill>
                <a:latin typeface="Garamond" panose="02020404030301010803" pitchFamily="18" charset="0"/>
              </a:rPr>
              <a:t>w tym przeprowadzanie rodzinnych wywiadów środowiskowych poza siedzibą jednostki, </a:t>
            </a:r>
            <a:r>
              <a:rPr lang="pl-PL" sz="2100" dirty="0">
                <a:latin typeface="Garamond" panose="02020404030301010803" pitchFamily="18" charset="0"/>
              </a:rPr>
              <a:t>przysługuje wypłacany co miesiąc dodatek do wynagrodzenia w wysokości 250 zł. </a:t>
            </a:r>
            <a:r>
              <a:rPr lang="pl-PL" sz="2100" u="sng" dirty="0">
                <a:solidFill>
                  <a:srgbClr val="FF0000"/>
                </a:solidFill>
                <a:latin typeface="Garamond" panose="02020404030301010803" pitchFamily="18" charset="0"/>
              </a:rPr>
              <a:t>W przypadku zatrudnienia w mniejszym wymiarze czasu pracy dodatek przysługuje w wysokości proporcjonalnej do czasu pracy.</a:t>
            </a:r>
          </a:p>
          <a:p>
            <a:endParaRPr lang="pl-PL" sz="2200" dirty="0">
              <a:latin typeface="Garamond" panose="02020404030301010803" pitchFamily="18" charset="0"/>
            </a:endParaRPr>
          </a:p>
          <a:p>
            <a:endParaRPr lang="pl-PL" sz="2200" dirty="0">
              <a:latin typeface="Garamond" panose="02020404030301010803" pitchFamily="18" charset="0"/>
            </a:endParaRPr>
          </a:p>
        </p:txBody>
      </p:sp>
    </p:spTree>
    <p:extLst>
      <p:ext uri="{BB962C8B-B14F-4D97-AF65-F5344CB8AC3E}">
        <p14:creationId xmlns:p14="http://schemas.microsoft.com/office/powerpoint/2010/main" val="39231314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solidFill>
                  <a:schemeClr val="tx1"/>
                </a:solidFill>
                <a:latin typeface="Garamond" panose="02020404030301010803" pitchFamily="18" charset="0"/>
              </a:rPr>
              <a:t>NIEPRAWIDŁOWOŚCI I UCHYBIENIA STWIERDZONE W TOKU KONTROLI </a:t>
            </a:r>
            <a:endParaRPr lang="pl-PL" dirty="0"/>
          </a:p>
        </p:txBody>
      </p:sp>
      <p:sp>
        <p:nvSpPr>
          <p:cNvPr id="3" name="Symbol zastępczy zawartości 2"/>
          <p:cNvSpPr>
            <a:spLocks noGrp="1"/>
          </p:cNvSpPr>
          <p:nvPr>
            <p:ph idx="1"/>
          </p:nvPr>
        </p:nvSpPr>
        <p:spPr/>
        <p:txBody>
          <a:bodyPr>
            <a:normAutofit lnSpcReduction="10000"/>
          </a:bodyPr>
          <a:lstStyle/>
          <a:p>
            <a:pPr lvl="0" algn="just"/>
            <a:r>
              <a:rPr lang="pl-PL" sz="2200" dirty="0">
                <a:latin typeface="Garamond" panose="02020404030301010803" pitchFamily="18" charset="0"/>
              </a:rPr>
              <a:t>Regulamin organizacyjny wymagał aktualizacji w zakresie zadań własnych powiatu z zakresu pomocy społecznej, zgodnie z obowiązującymi przepisami prawa</a:t>
            </a:r>
            <a:r>
              <a:rPr lang="pl-PL" sz="2200" dirty="0" smtClean="0">
                <a:latin typeface="Garamond" panose="02020404030301010803" pitchFamily="18" charset="0"/>
              </a:rPr>
              <a:t>.</a:t>
            </a:r>
          </a:p>
          <a:p>
            <a:pPr algn="just"/>
            <a:r>
              <a:rPr lang="pl-PL" sz="2200" dirty="0" smtClean="0">
                <a:latin typeface="Garamond" panose="02020404030301010803" pitchFamily="18" charset="0"/>
              </a:rPr>
              <a:t>Niezałatwienie sprawy w terminie określonym w art. 35 </a:t>
            </a:r>
            <a:r>
              <a:rPr lang="pl-PL" sz="2200" dirty="0">
                <a:latin typeface="Garamond" panose="02020404030301010803" pitchFamily="18" charset="0"/>
              </a:rPr>
              <a:t>Kodeksu postępowania </a:t>
            </a:r>
            <a:r>
              <a:rPr lang="pl-PL" sz="2200" dirty="0" smtClean="0">
                <a:latin typeface="Garamond" panose="02020404030301010803" pitchFamily="18" charset="0"/>
              </a:rPr>
              <a:t>administracyjnego, (brak </a:t>
            </a:r>
            <a:r>
              <a:rPr lang="pl-PL" sz="2200" dirty="0">
                <a:latin typeface="Garamond" panose="02020404030301010803" pitchFamily="18" charset="0"/>
              </a:rPr>
              <a:t>poinformowania strony o niezałatwieniu sprawy w terminie </a:t>
            </a:r>
            <a:r>
              <a:rPr lang="pl-PL" sz="2200" dirty="0" smtClean="0">
                <a:latin typeface="Garamond" panose="02020404030301010803" pitchFamily="18" charset="0"/>
              </a:rPr>
              <a:t>oraz brak wyznaczenia nowego </a:t>
            </a:r>
            <a:r>
              <a:rPr lang="pl-PL" sz="2200" dirty="0">
                <a:latin typeface="Garamond" panose="02020404030301010803" pitchFamily="18" charset="0"/>
              </a:rPr>
              <a:t>terminu załatwienia </a:t>
            </a:r>
            <a:r>
              <a:rPr lang="pl-PL" sz="2200" dirty="0" smtClean="0">
                <a:latin typeface="Garamond" panose="02020404030301010803" pitchFamily="18" charset="0"/>
              </a:rPr>
              <a:t>sprawy – art. 36 </a:t>
            </a:r>
            <a:r>
              <a:rPr lang="pl-PL" sz="2200" dirty="0" smtClean="0">
                <a:latin typeface="Times New Roman"/>
                <a:cs typeface="Times New Roman"/>
              </a:rPr>
              <a:t>§</a:t>
            </a:r>
            <a:r>
              <a:rPr lang="pl-PL" sz="2200" dirty="0" smtClean="0">
                <a:latin typeface="Garamond" panose="02020404030301010803" pitchFamily="18" charset="0"/>
              </a:rPr>
              <a:t> </a:t>
            </a:r>
            <a:r>
              <a:rPr lang="pl-PL" sz="2200" dirty="0">
                <a:latin typeface="Garamond" panose="02020404030301010803" pitchFamily="18" charset="0"/>
              </a:rPr>
              <a:t>1 </a:t>
            </a:r>
            <a:r>
              <a:rPr lang="pl-PL" sz="2200" dirty="0" smtClean="0">
                <a:latin typeface="Garamond" panose="02020404030301010803" pitchFamily="18" charset="0"/>
              </a:rPr>
              <a:t>k.p.a.). </a:t>
            </a:r>
          </a:p>
          <a:p>
            <a:pPr algn="just"/>
            <a:r>
              <a:rPr lang="pl-PL" sz="2200" dirty="0" smtClean="0">
                <a:latin typeface="Garamond" panose="02020404030301010803" pitchFamily="18" charset="0"/>
              </a:rPr>
              <a:t>brak </a:t>
            </a:r>
            <a:r>
              <a:rPr lang="pl-PL" sz="2200" dirty="0">
                <a:latin typeface="Garamond" panose="02020404030301010803" pitchFamily="18" charset="0"/>
              </a:rPr>
              <a:t>aktualizacji rodzinnych wywiadów środowiskowych, </a:t>
            </a:r>
            <a:r>
              <a:rPr lang="pl-PL" sz="2200" dirty="0" smtClean="0">
                <a:latin typeface="Garamond" panose="02020404030301010803" pitchFamily="18" charset="0"/>
              </a:rPr>
              <a:t>nie </a:t>
            </a:r>
            <a:r>
              <a:rPr lang="pl-PL" sz="2200" dirty="0">
                <a:latin typeface="Garamond" panose="02020404030301010803" pitchFamily="18" charset="0"/>
              </a:rPr>
              <a:t>rzadziej niż co 6 miesięcy, mimo braku zmiany </a:t>
            </a:r>
            <a:r>
              <a:rPr lang="pl-PL" sz="2200" dirty="0" smtClean="0">
                <a:latin typeface="Garamond" panose="02020404030301010803" pitchFamily="18" charset="0"/>
              </a:rPr>
              <a:t>danych lub aktualizacja wywiadu sporządzona po terminie, </a:t>
            </a:r>
            <a:r>
              <a:rPr lang="pl-PL" sz="2200">
                <a:latin typeface="Garamond" panose="02020404030301010803" pitchFamily="18" charset="0"/>
              </a:rPr>
              <a:t>o </a:t>
            </a:r>
            <a:r>
              <a:rPr lang="pl-PL" sz="2200" smtClean="0">
                <a:latin typeface="Garamond" panose="02020404030301010803" pitchFamily="18" charset="0"/>
              </a:rPr>
              <a:t>którym stanowi </a:t>
            </a:r>
            <a:r>
              <a:rPr lang="pl-PL" sz="2200" dirty="0">
                <a:latin typeface="Garamond" panose="02020404030301010803" pitchFamily="18" charset="0"/>
              </a:rPr>
              <a:t>art. 107 ust.4 </a:t>
            </a:r>
            <a:r>
              <a:rPr lang="pl-PL" sz="2200" dirty="0" smtClean="0">
                <a:latin typeface="Garamond" panose="02020404030301010803" pitchFamily="18" charset="0"/>
              </a:rPr>
              <a:t>ustawy o pomocy społecznej. </a:t>
            </a:r>
            <a:endParaRPr lang="pl-PL" sz="2200" dirty="0">
              <a:latin typeface="Garamond" panose="02020404030301010803" pitchFamily="18" charset="0"/>
            </a:endParaRPr>
          </a:p>
        </p:txBody>
      </p:sp>
    </p:spTree>
    <p:extLst>
      <p:ext uri="{BB962C8B-B14F-4D97-AF65-F5344CB8AC3E}">
        <p14:creationId xmlns:p14="http://schemas.microsoft.com/office/powerpoint/2010/main" val="23348607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solidFill>
                  <a:schemeClr val="tx1"/>
                </a:solidFill>
                <a:latin typeface="Garamond" panose="02020404030301010803" pitchFamily="18" charset="0"/>
              </a:rPr>
              <a:t>NIEPRAWIDŁOWOŚCI I UCHYBIENIA STWIERDZONE W TOKU KONTROLI </a:t>
            </a:r>
            <a:endParaRPr lang="pl-PL" dirty="0"/>
          </a:p>
        </p:txBody>
      </p:sp>
      <p:sp>
        <p:nvSpPr>
          <p:cNvPr id="3" name="Symbol zastępczy zawartości 2"/>
          <p:cNvSpPr>
            <a:spLocks noGrp="1"/>
          </p:cNvSpPr>
          <p:nvPr>
            <p:ph idx="1"/>
          </p:nvPr>
        </p:nvSpPr>
        <p:spPr/>
        <p:txBody>
          <a:bodyPr/>
          <a:lstStyle/>
          <a:p>
            <a:pPr lvl="0" algn="just"/>
            <a:r>
              <a:rPr lang="pl-PL" sz="2200" dirty="0" smtClean="0">
                <a:latin typeface="Garamond" panose="02020404030301010803" pitchFamily="18" charset="0"/>
              </a:rPr>
              <a:t>Wydanie decyzji administracyjnych </a:t>
            </a:r>
            <a:r>
              <a:rPr lang="pl-PL" sz="2200" dirty="0">
                <a:latin typeface="Garamond" panose="02020404030301010803" pitchFamily="18" charset="0"/>
              </a:rPr>
              <a:t>bez przeprowadzenia rodzinnego wywiadu środowiskowego, co stanowi naruszenie przepisów art. 106 ust. 4 ustawy o pomocy </a:t>
            </a:r>
            <a:r>
              <a:rPr lang="pl-PL" sz="2200" dirty="0" smtClean="0">
                <a:latin typeface="Garamond" panose="02020404030301010803" pitchFamily="18" charset="0"/>
              </a:rPr>
              <a:t>społecznej.</a:t>
            </a:r>
          </a:p>
          <a:p>
            <a:pPr marL="0" lvl="0" indent="0" algn="just">
              <a:buNone/>
            </a:pPr>
            <a:r>
              <a:rPr lang="pl-PL" sz="2200" dirty="0" smtClean="0">
                <a:latin typeface="Garamond" panose="02020404030301010803" pitchFamily="18" charset="0"/>
              </a:rPr>
              <a:t>w </a:t>
            </a:r>
            <a:r>
              <a:rPr lang="pl-PL" sz="2200" dirty="0">
                <a:latin typeface="Garamond" panose="02020404030301010803" pitchFamily="18" charset="0"/>
              </a:rPr>
              <a:t>przypadku decyzji zmieniających odpłatność za pobyt </a:t>
            </a:r>
            <a:r>
              <a:rPr lang="pl-PL" sz="2200" dirty="0" smtClean="0">
                <a:latin typeface="Garamond" panose="02020404030301010803" pitchFamily="18" charset="0"/>
              </a:rPr>
              <a:t>w </a:t>
            </a:r>
            <a:r>
              <a:rPr lang="pl-PL" sz="2200" dirty="0">
                <a:latin typeface="Garamond" panose="02020404030301010803" pitchFamily="18" charset="0"/>
              </a:rPr>
              <a:t>domu pomocy społecznej osobom przebywającym w </a:t>
            </a:r>
            <a:r>
              <a:rPr lang="pl-PL" sz="2200" dirty="0" err="1">
                <a:latin typeface="Garamond" panose="02020404030301010803" pitchFamily="18" charset="0"/>
              </a:rPr>
              <a:t>dps</a:t>
            </a:r>
            <a:r>
              <a:rPr lang="pl-PL" sz="2200" dirty="0">
                <a:latin typeface="Garamond" panose="02020404030301010803" pitchFamily="18" charset="0"/>
              </a:rPr>
              <a:t> na podstawie skierowania wydanego przed 1 stycznia 2004 r. oraz w przypadku decyzji przyznających pomoc w formie pobytu w mieszkaniu </a:t>
            </a:r>
            <a:r>
              <a:rPr lang="pl-PL" sz="2200" dirty="0" smtClean="0">
                <a:latin typeface="Garamond" panose="02020404030301010803" pitchFamily="18" charset="0"/>
              </a:rPr>
              <a:t>chronionym. </a:t>
            </a:r>
            <a:endParaRPr lang="pl-PL" sz="2200" dirty="0">
              <a:latin typeface="Garamond" panose="02020404030301010803" pitchFamily="18" charset="0"/>
            </a:endParaRPr>
          </a:p>
          <a:p>
            <a:endParaRPr lang="pl-PL" dirty="0"/>
          </a:p>
        </p:txBody>
      </p:sp>
    </p:spTree>
    <p:extLst>
      <p:ext uri="{BB962C8B-B14F-4D97-AF65-F5344CB8AC3E}">
        <p14:creationId xmlns:p14="http://schemas.microsoft.com/office/powerpoint/2010/main" val="25666599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solidFill>
                  <a:schemeClr val="tx1"/>
                </a:solidFill>
                <a:latin typeface="Garamond" panose="02020404030301010803" pitchFamily="18" charset="0"/>
              </a:rPr>
              <a:t>NIEPRAWIDŁOWOŚCI I UCHYBIENIA STWIERDZONE W TOKU KONTROLI </a:t>
            </a:r>
            <a:endParaRPr lang="pl-PL" dirty="0"/>
          </a:p>
        </p:txBody>
      </p:sp>
      <p:sp>
        <p:nvSpPr>
          <p:cNvPr id="3" name="Symbol zastępczy zawartości 2"/>
          <p:cNvSpPr>
            <a:spLocks noGrp="1"/>
          </p:cNvSpPr>
          <p:nvPr>
            <p:ph idx="1"/>
          </p:nvPr>
        </p:nvSpPr>
        <p:spPr/>
        <p:txBody>
          <a:bodyPr>
            <a:noAutofit/>
          </a:bodyPr>
          <a:lstStyle/>
          <a:p>
            <a:pPr lvl="0" algn="just"/>
            <a:r>
              <a:rPr lang="pl-PL" sz="2200" dirty="0">
                <a:latin typeface="Garamond" panose="02020404030301010803" pitchFamily="18" charset="0"/>
              </a:rPr>
              <a:t>Zapisy </a:t>
            </a:r>
            <a:r>
              <a:rPr lang="pl-PL" sz="2200" dirty="0" smtClean="0">
                <a:solidFill>
                  <a:srgbClr val="FF0000"/>
                </a:solidFill>
                <a:latin typeface="Garamond" panose="02020404030301010803" pitchFamily="18" charset="0"/>
              </a:rPr>
              <a:t>uchwały </a:t>
            </a:r>
            <a:r>
              <a:rPr lang="pl-PL" sz="2200" dirty="0">
                <a:solidFill>
                  <a:srgbClr val="FF0000"/>
                </a:solidFill>
                <a:latin typeface="Garamond" panose="02020404030301010803" pitchFamily="18" charset="0"/>
              </a:rPr>
              <a:t>r</a:t>
            </a:r>
            <a:r>
              <a:rPr lang="pl-PL" sz="2200" dirty="0" smtClean="0">
                <a:solidFill>
                  <a:srgbClr val="FF0000"/>
                </a:solidFill>
                <a:latin typeface="Garamond" panose="02020404030301010803" pitchFamily="18" charset="0"/>
              </a:rPr>
              <a:t>ady </a:t>
            </a:r>
            <a:r>
              <a:rPr lang="pl-PL" sz="2200" dirty="0">
                <a:solidFill>
                  <a:srgbClr val="FF0000"/>
                </a:solidFill>
                <a:latin typeface="Garamond" panose="02020404030301010803" pitchFamily="18" charset="0"/>
              </a:rPr>
              <a:t>p</a:t>
            </a:r>
            <a:r>
              <a:rPr lang="pl-PL" sz="2200" dirty="0" smtClean="0">
                <a:solidFill>
                  <a:srgbClr val="FF0000"/>
                </a:solidFill>
                <a:latin typeface="Garamond" panose="02020404030301010803" pitchFamily="18" charset="0"/>
              </a:rPr>
              <a:t>owiatu </a:t>
            </a:r>
            <a:r>
              <a:rPr lang="pl-PL" sz="2200" dirty="0">
                <a:latin typeface="Garamond" panose="02020404030301010803" pitchFamily="18" charset="0"/>
              </a:rPr>
              <a:t>w sprawie organizowania i prowadzenia mieszkań chronionych oraz regulamin mieszkania chronionego były niezgodne z przepisami ustawy o pomocy społecznej oraz rozporządzenia Ministra Pracy i Polityki Społecznej z dnia 14 marca 2012 r. w sprawie mieszkań chronionych (Dz. U. z dnia 22 marca 2012 r. poz. 305) </a:t>
            </a:r>
            <a:r>
              <a:rPr lang="pl-PL" sz="2200" dirty="0" smtClean="0">
                <a:latin typeface="Garamond" panose="02020404030301010803" pitchFamily="18" charset="0"/>
              </a:rPr>
              <a:t/>
            </a:r>
            <a:br>
              <a:rPr lang="pl-PL" sz="2200" dirty="0" smtClean="0">
                <a:latin typeface="Garamond" panose="02020404030301010803" pitchFamily="18" charset="0"/>
              </a:rPr>
            </a:br>
            <a:r>
              <a:rPr lang="pl-PL" sz="2200" dirty="0" smtClean="0">
                <a:solidFill>
                  <a:srgbClr val="FF0000"/>
                </a:solidFill>
                <a:latin typeface="Garamond" panose="02020404030301010803" pitchFamily="18" charset="0"/>
              </a:rPr>
              <a:t>w </a:t>
            </a:r>
            <a:r>
              <a:rPr lang="pl-PL" sz="2200" dirty="0">
                <a:solidFill>
                  <a:srgbClr val="FF0000"/>
                </a:solidFill>
                <a:latin typeface="Garamond" panose="02020404030301010803" pitchFamily="18" charset="0"/>
              </a:rPr>
              <a:t>przedmiocie</a:t>
            </a:r>
            <a:r>
              <a:rPr lang="pl-PL" sz="2200" dirty="0">
                <a:latin typeface="Garamond" panose="02020404030301010803" pitchFamily="18" charset="0"/>
              </a:rPr>
              <a:t>: </a:t>
            </a:r>
          </a:p>
          <a:p>
            <a:pPr marL="0" indent="0" algn="just">
              <a:buNone/>
            </a:pPr>
            <a:r>
              <a:rPr lang="pl-PL" sz="2200" dirty="0">
                <a:latin typeface="Garamond" panose="02020404030301010803" pitchFamily="18" charset="0"/>
              </a:rPr>
              <a:t>- zasad ponoszenia odpłatności za pobyt w mieszkaniu chronionym (art. 97 ust. 1 </a:t>
            </a:r>
            <a:r>
              <a:rPr lang="pl-PL" sz="2200" dirty="0" smtClean="0">
                <a:latin typeface="Garamond" panose="02020404030301010803" pitchFamily="18" charset="0"/>
              </a:rPr>
              <a:t>ustawy </a:t>
            </a:r>
            <a:r>
              <a:rPr lang="pl-PL" sz="2200" dirty="0">
                <a:latin typeface="Garamond" panose="02020404030301010803" pitchFamily="18" charset="0"/>
              </a:rPr>
              <a:t>o pomocy społecznej oraz </a:t>
            </a:r>
            <a:r>
              <a:rPr lang="pl-PL" sz="2200" dirty="0" smtClean="0">
                <a:latin typeface="Times New Roman"/>
                <a:cs typeface="Times New Roman"/>
              </a:rPr>
              <a:t>§</a:t>
            </a:r>
            <a:r>
              <a:rPr lang="pl-PL" sz="2200" dirty="0" smtClean="0">
                <a:latin typeface="Garamond" panose="02020404030301010803" pitchFamily="18" charset="0"/>
              </a:rPr>
              <a:t> </a:t>
            </a:r>
            <a:r>
              <a:rPr lang="pl-PL" sz="2200" dirty="0">
                <a:latin typeface="Garamond" panose="02020404030301010803" pitchFamily="18" charset="0"/>
              </a:rPr>
              <a:t>3 ust. 4 pkt 4 ww. rozporządzenia), </a:t>
            </a:r>
            <a:r>
              <a:rPr lang="pl-PL" sz="2200" dirty="0" smtClean="0">
                <a:latin typeface="Garamond" panose="02020404030301010803" pitchFamily="18" charset="0"/>
              </a:rPr>
              <a:t>- </a:t>
            </a:r>
            <a:r>
              <a:rPr lang="pl-PL" sz="2200" dirty="0">
                <a:latin typeface="Garamond" panose="02020404030301010803" pitchFamily="18" charset="0"/>
              </a:rPr>
              <a:t>okresu pobytu w mieszkaniu chronionym </a:t>
            </a:r>
            <a:r>
              <a:rPr lang="pl-PL" sz="2200" dirty="0" smtClean="0">
                <a:latin typeface="Garamond" panose="02020404030301010803" pitchFamily="18" charset="0"/>
              </a:rPr>
              <a:t>(</a:t>
            </a:r>
            <a:r>
              <a:rPr lang="pl-PL" sz="2200" dirty="0">
                <a:latin typeface="Times New Roman"/>
                <a:cs typeface="Times New Roman"/>
              </a:rPr>
              <a:t>§</a:t>
            </a:r>
            <a:r>
              <a:rPr lang="pl-PL" sz="2200" dirty="0" smtClean="0">
                <a:latin typeface="Garamond" panose="02020404030301010803" pitchFamily="18" charset="0"/>
              </a:rPr>
              <a:t> </a:t>
            </a:r>
            <a:r>
              <a:rPr lang="pl-PL" sz="2200" dirty="0">
                <a:latin typeface="Garamond" panose="02020404030301010803" pitchFamily="18" charset="0"/>
              </a:rPr>
              <a:t>3 ust. 1 i </a:t>
            </a:r>
            <a:r>
              <a:rPr lang="pl-PL" sz="2200" dirty="0" smtClean="0">
                <a:latin typeface="Garamond" panose="02020404030301010803" pitchFamily="18" charset="0"/>
              </a:rPr>
              <a:t>2 ww. rozporządzenia</a:t>
            </a:r>
            <a:r>
              <a:rPr lang="pl-PL" sz="2200" dirty="0">
                <a:latin typeface="Garamond" panose="02020404030301010803" pitchFamily="18" charset="0"/>
              </a:rPr>
              <a:t>) </a:t>
            </a:r>
            <a:r>
              <a:rPr lang="pl-PL" sz="2200" dirty="0" smtClean="0">
                <a:latin typeface="Garamond" panose="02020404030301010803" pitchFamily="18" charset="0"/>
              </a:rPr>
              <a:t>-</a:t>
            </a:r>
            <a:r>
              <a:rPr lang="pl-PL" sz="2200" dirty="0">
                <a:latin typeface="Garamond" panose="02020404030301010803" pitchFamily="18" charset="0"/>
              </a:rPr>
              <a:t>zakresu wsparcia świadczonego w mieszkaniu chronionym </a:t>
            </a:r>
            <a:r>
              <a:rPr lang="pl-PL" sz="2200" dirty="0" smtClean="0">
                <a:latin typeface="Garamond" panose="02020404030301010803" pitchFamily="18" charset="0"/>
              </a:rPr>
              <a:t>(</a:t>
            </a:r>
            <a:r>
              <a:rPr lang="pl-PL" sz="2200" dirty="0">
                <a:latin typeface="Times New Roman"/>
                <a:cs typeface="Times New Roman"/>
              </a:rPr>
              <a:t>§ </a:t>
            </a:r>
            <a:r>
              <a:rPr lang="pl-PL" sz="2200" dirty="0" smtClean="0">
                <a:latin typeface="Garamond" panose="02020404030301010803" pitchFamily="18" charset="0"/>
              </a:rPr>
              <a:t>2 ww. rozporządzenia</a:t>
            </a:r>
            <a:r>
              <a:rPr lang="pl-PL" sz="2200" dirty="0">
                <a:latin typeface="Garamond" panose="02020404030301010803" pitchFamily="18" charset="0"/>
              </a:rPr>
              <a:t>). </a:t>
            </a:r>
          </a:p>
        </p:txBody>
      </p:sp>
    </p:spTree>
    <p:extLst>
      <p:ext uri="{BB962C8B-B14F-4D97-AF65-F5344CB8AC3E}">
        <p14:creationId xmlns:p14="http://schemas.microsoft.com/office/powerpoint/2010/main" val="14697532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solidFill>
                  <a:schemeClr val="tx1"/>
                </a:solidFill>
                <a:latin typeface="Garamond" panose="02020404030301010803" pitchFamily="18" charset="0"/>
              </a:rPr>
              <a:t>NIEPRAWIDŁOWOŚCI I UCHYBIENIA STWIERDZONE W TOKU KONTROLI </a:t>
            </a:r>
            <a:endParaRPr lang="pl-PL" dirty="0"/>
          </a:p>
        </p:txBody>
      </p:sp>
      <p:sp>
        <p:nvSpPr>
          <p:cNvPr id="3" name="Symbol zastępczy zawartości 2"/>
          <p:cNvSpPr>
            <a:spLocks noGrp="1"/>
          </p:cNvSpPr>
          <p:nvPr>
            <p:ph idx="1"/>
          </p:nvPr>
        </p:nvSpPr>
        <p:spPr>
          <a:xfrm>
            <a:off x="677334" y="1854558"/>
            <a:ext cx="8596668" cy="4739425"/>
          </a:xfrm>
        </p:spPr>
        <p:txBody>
          <a:bodyPr>
            <a:noAutofit/>
          </a:bodyPr>
          <a:lstStyle/>
          <a:p>
            <a:pPr lvl="0" algn="just"/>
            <a:r>
              <a:rPr lang="pl-PL" sz="2000" dirty="0" smtClean="0">
                <a:latin typeface="Garamond" panose="02020404030301010803" pitchFamily="18" charset="0"/>
              </a:rPr>
              <a:t>Brak dokonania </a:t>
            </a:r>
            <a:r>
              <a:rPr lang="pl-PL" sz="2000" dirty="0">
                <a:latin typeface="Garamond" panose="02020404030301010803" pitchFamily="18" charset="0"/>
              </a:rPr>
              <a:t>uzgodnień pomiędzy pracownikiem socjalnym jednostki organizacyjnej pomocy społecznej prowadzącej mieszkanie chronione a osobą ubiegająca się o skierowanie do korzystania ze wsparcia w formie pobytu </a:t>
            </a:r>
            <a:r>
              <a:rPr lang="pl-PL" sz="2000" dirty="0" smtClean="0">
                <a:latin typeface="Garamond" panose="02020404030301010803" pitchFamily="18" charset="0"/>
              </a:rPr>
              <a:t>w </a:t>
            </a:r>
            <a:r>
              <a:rPr lang="pl-PL" sz="2000" dirty="0">
                <a:latin typeface="Garamond" panose="02020404030301010803" pitchFamily="18" charset="0"/>
              </a:rPr>
              <a:t>mieszkaniu chronionym, </a:t>
            </a:r>
            <a:r>
              <a:rPr lang="pl-PL" sz="2000" dirty="0" smtClean="0">
                <a:latin typeface="Garamond" panose="02020404030301010803" pitchFamily="18" charset="0"/>
              </a:rPr>
              <a:t>przed </a:t>
            </a:r>
            <a:r>
              <a:rPr lang="pl-PL" sz="2000" dirty="0">
                <a:latin typeface="Garamond" panose="02020404030301010803" pitchFamily="18" charset="0"/>
              </a:rPr>
              <a:t>wydaniem decyzji przyznającej pomoc </a:t>
            </a:r>
            <a:r>
              <a:rPr lang="pl-PL" sz="2000" dirty="0" smtClean="0">
                <a:latin typeface="Garamond" panose="02020404030301010803" pitchFamily="18" charset="0"/>
              </a:rPr>
              <a:t>w tej formie, co </a:t>
            </a:r>
            <a:r>
              <a:rPr lang="pl-PL" sz="2000" dirty="0">
                <a:latin typeface="Garamond" panose="02020404030301010803" pitchFamily="18" charset="0"/>
              </a:rPr>
              <a:t>stanowi naruszenie przepisów </a:t>
            </a:r>
            <a:r>
              <a:rPr lang="pl-PL" sz="2000" dirty="0" smtClean="0">
                <a:latin typeface="Garamond" panose="02020404030301010803" pitchFamily="18" charset="0"/>
                <a:cs typeface="Times New Roman"/>
              </a:rPr>
              <a:t>§</a:t>
            </a:r>
            <a:r>
              <a:rPr lang="pl-PL" sz="2000" dirty="0" smtClean="0">
                <a:latin typeface="Garamond" panose="02020404030301010803" pitchFamily="18" charset="0"/>
              </a:rPr>
              <a:t> </a:t>
            </a:r>
            <a:r>
              <a:rPr lang="pl-PL" sz="2000" dirty="0">
                <a:latin typeface="Garamond" panose="02020404030301010803" pitchFamily="18" charset="0"/>
              </a:rPr>
              <a:t>3 ust. 3 ww. rozporządzenia w sprawie mieszkań chronionych. </a:t>
            </a:r>
            <a:endParaRPr lang="pl-PL" sz="2000" dirty="0" smtClean="0">
              <a:latin typeface="Garamond" panose="02020404030301010803" pitchFamily="18" charset="0"/>
            </a:endParaRPr>
          </a:p>
          <a:p>
            <a:pPr algn="just"/>
            <a:r>
              <a:rPr lang="pl-PL" sz="2000" dirty="0" smtClean="0">
                <a:latin typeface="Garamond" panose="02020404030301010803" pitchFamily="18" charset="0"/>
              </a:rPr>
              <a:t>Brak spełnienia standardów w mieszkaniu chronionym w zakresie: </a:t>
            </a:r>
            <a:r>
              <a:rPr lang="pl-PL" sz="2000" dirty="0">
                <a:latin typeface="Garamond" panose="02020404030301010803" pitchFamily="18" charset="0"/>
              </a:rPr>
              <a:t>liczby miejsc i minimalnej powierzchni użytkowej oraz dostosowania dla osób </a:t>
            </a:r>
            <a:r>
              <a:rPr lang="pl-PL" sz="2000" dirty="0" smtClean="0">
                <a:latin typeface="Garamond" panose="02020404030301010803" pitchFamily="18" charset="0"/>
              </a:rPr>
              <a:t>niepełnosprawnych - </a:t>
            </a:r>
            <a:r>
              <a:rPr lang="pl-PL" sz="2000" dirty="0" smtClean="0">
                <a:latin typeface="Garamond" panose="02020404030301010803" pitchFamily="18" charset="0"/>
                <a:cs typeface="Times New Roman"/>
              </a:rPr>
              <a:t>§</a:t>
            </a:r>
            <a:r>
              <a:rPr lang="pl-PL" sz="2000" dirty="0" smtClean="0">
                <a:latin typeface="Garamond" panose="02020404030301010803" pitchFamily="18" charset="0"/>
              </a:rPr>
              <a:t> </a:t>
            </a:r>
            <a:r>
              <a:rPr lang="pl-PL" sz="2000" dirty="0">
                <a:latin typeface="Garamond" panose="02020404030301010803" pitchFamily="18" charset="0"/>
              </a:rPr>
              <a:t>6 pkt 2 </a:t>
            </a:r>
            <a:r>
              <a:rPr lang="pl-PL" sz="2000" dirty="0" smtClean="0">
                <a:latin typeface="Garamond" panose="02020404030301010803" pitchFamily="18" charset="0"/>
              </a:rPr>
              <a:t>rozporządzenia w</a:t>
            </a:r>
            <a:r>
              <a:rPr lang="pl-PL" sz="2000" dirty="0">
                <a:latin typeface="Garamond" panose="02020404030301010803" pitchFamily="18" charset="0"/>
              </a:rPr>
              <a:t> sprawie mieszkań </a:t>
            </a:r>
            <a:r>
              <a:rPr lang="pl-PL" sz="2000" dirty="0" smtClean="0">
                <a:latin typeface="Garamond" panose="02020404030301010803" pitchFamily="18" charset="0"/>
              </a:rPr>
              <a:t>chronionych (jedno </a:t>
            </a:r>
            <a:r>
              <a:rPr lang="pl-PL" sz="2000" dirty="0">
                <a:latin typeface="Garamond" panose="02020404030301010803" pitchFamily="18" charset="0"/>
              </a:rPr>
              <a:t>mieszkanie chronione przeznaczone jest dla nie mniej niż 3 osób, </a:t>
            </a:r>
            <a:r>
              <a:rPr lang="pl-PL" sz="2000" dirty="0" smtClean="0">
                <a:latin typeface="Garamond" panose="02020404030301010803" pitchFamily="18" charset="0"/>
              </a:rPr>
              <a:t/>
            </a:r>
            <a:br>
              <a:rPr lang="pl-PL" sz="2000" dirty="0" smtClean="0">
                <a:latin typeface="Garamond" panose="02020404030301010803" pitchFamily="18" charset="0"/>
              </a:rPr>
            </a:br>
            <a:r>
              <a:rPr lang="pl-PL" sz="2000" dirty="0" smtClean="0">
                <a:latin typeface="Garamond" panose="02020404030301010803" pitchFamily="18" charset="0"/>
              </a:rPr>
              <a:t>a </a:t>
            </a:r>
            <a:r>
              <a:rPr lang="pl-PL" sz="2000" dirty="0">
                <a:latin typeface="Garamond" panose="02020404030301010803" pitchFamily="18" charset="0"/>
              </a:rPr>
              <a:t>minimalna powierzchnia użytkowa dla jednej osoby nie może być mniejsza niż 12 </a:t>
            </a:r>
            <a:r>
              <a:rPr lang="pl-PL" sz="2000" dirty="0" smtClean="0">
                <a:latin typeface="Garamond" panose="02020404030301010803" pitchFamily="18" charset="0"/>
              </a:rPr>
              <a:t>m². W mieszkaniu chronionym </a:t>
            </a:r>
            <a:r>
              <a:rPr lang="pl-PL" sz="2000" dirty="0">
                <a:latin typeface="Garamond" panose="02020404030301010803" pitchFamily="18" charset="0"/>
              </a:rPr>
              <a:t>nie było możliwości wykonania manewru wózkiem inwalidzkim w miejscu zmiany kierunku </a:t>
            </a:r>
            <a:r>
              <a:rPr lang="pl-PL" sz="2000" dirty="0" smtClean="0">
                <a:latin typeface="Garamond" panose="02020404030301010803" pitchFamily="18" charset="0"/>
              </a:rPr>
              <a:t>ruchu (</a:t>
            </a:r>
            <a:r>
              <a:rPr lang="pl-PL" sz="2000" dirty="0" smtClean="0">
                <a:latin typeface="Garamond" panose="02020404030301010803" pitchFamily="18" charset="0"/>
                <a:cs typeface="Times New Roman"/>
              </a:rPr>
              <a:t>§</a:t>
            </a:r>
            <a:r>
              <a:rPr lang="pl-PL" sz="2000" dirty="0" smtClean="0">
                <a:latin typeface="Garamond" panose="02020404030301010803" pitchFamily="18" charset="0"/>
              </a:rPr>
              <a:t> </a:t>
            </a:r>
            <a:r>
              <a:rPr lang="pl-PL" sz="2000" dirty="0">
                <a:latin typeface="Garamond" panose="02020404030301010803" pitchFamily="18" charset="0"/>
              </a:rPr>
              <a:t>6 ust. 4 </a:t>
            </a:r>
            <a:r>
              <a:rPr lang="pl-PL" sz="2000" dirty="0" smtClean="0">
                <a:latin typeface="Garamond" panose="02020404030301010803" pitchFamily="18" charset="0"/>
              </a:rPr>
              <a:t>ww. rozporządzenia). </a:t>
            </a:r>
            <a:endParaRPr lang="pl-PL" sz="2000" dirty="0">
              <a:latin typeface="Garamond" panose="02020404030301010803" pitchFamily="18" charset="0"/>
            </a:endParaRPr>
          </a:p>
          <a:p>
            <a:pPr lvl="0" algn="just"/>
            <a:endParaRPr lang="pl-PL" dirty="0">
              <a:latin typeface="Garamond" panose="02020404030301010803" pitchFamily="18" charset="0"/>
            </a:endParaRPr>
          </a:p>
          <a:p>
            <a:pPr algn="just"/>
            <a:endParaRPr lang="pl-PL" dirty="0">
              <a:latin typeface="Garamond" panose="02020404030301010803" pitchFamily="18" charset="0"/>
            </a:endParaRPr>
          </a:p>
        </p:txBody>
      </p:sp>
    </p:spTree>
    <p:extLst>
      <p:ext uri="{BB962C8B-B14F-4D97-AF65-F5344CB8AC3E}">
        <p14:creationId xmlns:p14="http://schemas.microsoft.com/office/powerpoint/2010/main" val="36405925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chemeClr val="tx1"/>
                </a:solidFill>
                <a:latin typeface="Garamond" panose="02020404030301010803" pitchFamily="18" charset="0"/>
              </a:rPr>
              <a:t>NIEPRAWIDŁOWOŚCI I UCHYBIENIA STWIERDZONE W TOKU KONTROLI </a:t>
            </a:r>
            <a:endParaRPr lang="pl-PL" dirty="0"/>
          </a:p>
        </p:txBody>
      </p:sp>
      <p:sp>
        <p:nvSpPr>
          <p:cNvPr id="3" name="Symbol zastępczy zawartości 2"/>
          <p:cNvSpPr>
            <a:spLocks noGrp="1"/>
          </p:cNvSpPr>
          <p:nvPr>
            <p:ph idx="1"/>
          </p:nvPr>
        </p:nvSpPr>
        <p:spPr/>
        <p:txBody>
          <a:bodyPr>
            <a:normAutofit/>
          </a:bodyPr>
          <a:lstStyle/>
          <a:p>
            <a:pPr lvl="0" algn="just"/>
            <a:r>
              <a:rPr lang="pl-PL" sz="2200" dirty="0">
                <a:latin typeface="Garamond" panose="02020404030301010803" pitchFamily="18" charset="0"/>
              </a:rPr>
              <a:t>Powiat nie </a:t>
            </a:r>
            <a:r>
              <a:rPr lang="pl-PL" sz="2200" dirty="0" smtClean="0">
                <a:latin typeface="Garamond" panose="02020404030301010803" pitchFamily="18" charset="0"/>
              </a:rPr>
              <a:t>posiadał i nie </a:t>
            </a:r>
            <a:r>
              <a:rPr lang="pl-PL" sz="2200" dirty="0">
                <a:latin typeface="Garamond" panose="02020404030301010803" pitchFamily="18" charset="0"/>
              </a:rPr>
              <a:t>realizował przez okres </a:t>
            </a:r>
            <a:r>
              <a:rPr lang="pl-PL" sz="2200" dirty="0" smtClean="0">
                <a:latin typeface="Garamond" panose="02020404030301010803" pitchFamily="18" charset="0"/>
              </a:rPr>
              <a:t>około </a:t>
            </a:r>
            <a:r>
              <a:rPr lang="pl-PL" sz="2200" dirty="0">
                <a:latin typeface="Garamond" panose="02020404030301010803" pitchFamily="18" charset="0"/>
              </a:rPr>
              <a:t>roku powiatowej strategii rozwiązywania problemów społecznych, co jest naruszeniem </a:t>
            </a:r>
            <a:r>
              <a:rPr lang="pl-PL" sz="2200" dirty="0" smtClean="0">
                <a:latin typeface="Garamond" panose="02020404030301010803" pitchFamily="18" charset="0"/>
              </a:rPr>
              <a:t/>
            </a:r>
            <a:br>
              <a:rPr lang="pl-PL" sz="2200" dirty="0" smtClean="0">
                <a:latin typeface="Garamond" panose="02020404030301010803" pitchFamily="18" charset="0"/>
              </a:rPr>
            </a:br>
            <a:r>
              <a:rPr lang="pl-PL" sz="2200" dirty="0" smtClean="0">
                <a:latin typeface="Garamond" panose="02020404030301010803" pitchFamily="18" charset="0"/>
              </a:rPr>
              <a:t>art</a:t>
            </a:r>
            <a:r>
              <a:rPr lang="pl-PL" sz="2200" dirty="0">
                <a:latin typeface="Garamond" panose="02020404030301010803" pitchFamily="18" charset="0"/>
              </a:rPr>
              <a:t>. 19 pkt 1 ustawy o pomocy społecznej.</a:t>
            </a:r>
          </a:p>
          <a:p>
            <a:pPr lvl="0" algn="just"/>
            <a:r>
              <a:rPr lang="pl-PL" sz="2200" dirty="0">
                <a:latin typeface="Garamond" panose="02020404030301010803" pitchFamily="18" charset="0"/>
              </a:rPr>
              <a:t>Powiatowa strategia rozwiązywania problemów społecznych nie zawierała ram </a:t>
            </a:r>
            <a:r>
              <a:rPr lang="pl-PL" sz="2200" dirty="0" smtClean="0">
                <a:latin typeface="Garamond" panose="02020404030301010803" pitchFamily="18" charset="0"/>
              </a:rPr>
              <a:t>finansowych, </a:t>
            </a:r>
            <a:r>
              <a:rPr lang="pl-PL" sz="2200" dirty="0">
                <a:latin typeface="Garamond" panose="02020404030301010803" pitchFamily="18" charset="0"/>
              </a:rPr>
              <a:t>o </a:t>
            </a:r>
            <a:r>
              <a:rPr lang="pl-PL" sz="2200" dirty="0" smtClean="0">
                <a:latin typeface="Garamond" panose="02020404030301010803" pitchFamily="18" charset="0"/>
              </a:rPr>
              <a:t>których </a:t>
            </a:r>
            <a:r>
              <a:rPr lang="pl-PL" sz="2200" dirty="0">
                <a:latin typeface="Garamond" panose="02020404030301010803" pitchFamily="18" charset="0"/>
              </a:rPr>
              <a:t>mowa w  art. 16b ust 3 </a:t>
            </a:r>
            <a:r>
              <a:rPr lang="pl-PL" sz="2200" dirty="0" err="1">
                <a:latin typeface="Garamond" panose="02020404030301010803" pitchFamily="18" charset="0"/>
              </a:rPr>
              <a:t>lit.c</a:t>
            </a:r>
            <a:r>
              <a:rPr lang="pl-PL" sz="2200" dirty="0">
                <a:latin typeface="Garamond" panose="02020404030301010803" pitchFamily="18" charset="0"/>
              </a:rPr>
              <a:t> ustawy o pomocy społecznej.</a:t>
            </a:r>
          </a:p>
          <a:p>
            <a:pPr lvl="0" algn="just"/>
            <a:r>
              <a:rPr lang="pl-PL" sz="2200" dirty="0">
                <a:latin typeface="Garamond" panose="02020404030301010803" pitchFamily="18" charset="0"/>
              </a:rPr>
              <a:t>Stosowanie </a:t>
            </a:r>
            <a:r>
              <a:rPr lang="pl-PL" sz="2200" dirty="0" smtClean="0">
                <a:latin typeface="Garamond" panose="02020404030301010803" pitchFamily="18" charset="0"/>
              </a:rPr>
              <a:t>druku </a:t>
            </a:r>
            <a:r>
              <a:rPr lang="pl-PL" sz="2200" dirty="0">
                <a:latin typeface="Garamond" panose="02020404030301010803" pitchFamily="18" charset="0"/>
              </a:rPr>
              <a:t>rodzinnego wywiadu środowiskowego określonego w ustawie o pomocy społecznej na potrzeby ustawy o wspieraniu rodziny </a:t>
            </a:r>
            <a:r>
              <a:rPr lang="pl-PL" sz="2200" dirty="0" smtClean="0">
                <a:latin typeface="Garamond" panose="02020404030301010803" pitchFamily="18" charset="0"/>
              </a:rPr>
              <a:t/>
            </a:r>
            <a:br>
              <a:rPr lang="pl-PL" sz="2200" dirty="0" smtClean="0">
                <a:latin typeface="Garamond" panose="02020404030301010803" pitchFamily="18" charset="0"/>
              </a:rPr>
            </a:br>
            <a:r>
              <a:rPr lang="pl-PL" sz="2200" dirty="0" smtClean="0">
                <a:latin typeface="Garamond" panose="02020404030301010803" pitchFamily="18" charset="0"/>
              </a:rPr>
              <a:t>i </a:t>
            </a:r>
            <a:r>
              <a:rPr lang="pl-PL" sz="2200" dirty="0">
                <a:latin typeface="Garamond" panose="02020404030301010803" pitchFamily="18" charset="0"/>
              </a:rPr>
              <a:t>systemu pieczy zastępczej.</a:t>
            </a:r>
          </a:p>
          <a:p>
            <a:endParaRPr lang="pl-PL" sz="2200" dirty="0">
              <a:latin typeface="Garamond" panose="02020404030301010803" pitchFamily="18" charset="0"/>
            </a:endParaRPr>
          </a:p>
        </p:txBody>
      </p:sp>
    </p:spTree>
    <p:extLst>
      <p:ext uri="{BB962C8B-B14F-4D97-AF65-F5344CB8AC3E}">
        <p14:creationId xmlns:p14="http://schemas.microsoft.com/office/powerpoint/2010/main" val="18230826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solidFill>
                  <a:schemeClr val="tx1"/>
                </a:solidFill>
                <a:latin typeface="Garamond" panose="02020404030301010803" pitchFamily="18" charset="0"/>
              </a:rPr>
              <a:t>NIEPRAWIDŁOWOŚCI I UCHYBIENIA STWIERDZONE W TOKU KONTROLI </a:t>
            </a:r>
            <a:endParaRPr lang="pl-PL" dirty="0"/>
          </a:p>
        </p:txBody>
      </p:sp>
      <p:sp>
        <p:nvSpPr>
          <p:cNvPr id="3" name="Symbol zastępczy zawartości 2"/>
          <p:cNvSpPr>
            <a:spLocks noGrp="1"/>
          </p:cNvSpPr>
          <p:nvPr>
            <p:ph idx="1"/>
          </p:nvPr>
        </p:nvSpPr>
        <p:spPr/>
        <p:txBody>
          <a:bodyPr>
            <a:normAutofit/>
          </a:bodyPr>
          <a:lstStyle/>
          <a:p>
            <a:pPr lvl="0" algn="just"/>
            <a:r>
              <a:rPr lang="pl-PL" sz="2200" dirty="0">
                <a:latin typeface="Garamond" panose="02020404030301010803" pitchFamily="18" charset="0"/>
              </a:rPr>
              <a:t>Dokonywano zmiany odpłatności za pobyt w </a:t>
            </a:r>
            <a:r>
              <a:rPr lang="pl-PL" sz="2200" dirty="0" err="1">
                <a:latin typeface="Garamond" panose="02020404030301010803" pitchFamily="18" charset="0"/>
              </a:rPr>
              <a:t>dps</a:t>
            </a:r>
            <a:r>
              <a:rPr lang="pl-PL" sz="2200" dirty="0">
                <a:latin typeface="Garamond" panose="02020404030301010803" pitchFamily="18" charset="0"/>
              </a:rPr>
              <a:t> z naruszeniem art. 106 ust. 3b ustawy o pomocy społecznej, tj. zwiększano odpłatność jeśli kwota zmiany nie przekroczyła 10% odpowiednio kryterium dochodowego osoby samotnie gospodarującej lub kryterium dochodowego na osobę </a:t>
            </a:r>
            <a:r>
              <a:rPr lang="pl-PL" sz="2200" dirty="0" smtClean="0">
                <a:latin typeface="Garamond" panose="02020404030301010803" pitchFamily="18" charset="0"/>
              </a:rPr>
              <a:t/>
            </a:r>
            <a:br>
              <a:rPr lang="pl-PL" sz="2200" dirty="0" smtClean="0">
                <a:latin typeface="Garamond" panose="02020404030301010803" pitchFamily="18" charset="0"/>
              </a:rPr>
            </a:br>
            <a:r>
              <a:rPr lang="pl-PL" sz="2200" dirty="0" smtClean="0">
                <a:latin typeface="Garamond" panose="02020404030301010803" pitchFamily="18" charset="0"/>
              </a:rPr>
              <a:t>w </a:t>
            </a:r>
            <a:r>
              <a:rPr lang="pl-PL" sz="2200" dirty="0">
                <a:latin typeface="Garamond" panose="02020404030301010803" pitchFamily="18" charset="0"/>
              </a:rPr>
              <a:t>rodzinie</a:t>
            </a:r>
            <a:r>
              <a:rPr lang="pl-PL" sz="2200" dirty="0" smtClean="0">
                <a:latin typeface="Garamond" panose="02020404030301010803" pitchFamily="18" charset="0"/>
              </a:rPr>
              <a:t>.</a:t>
            </a:r>
          </a:p>
          <a:p>
            <a:pPr algn="just"/>
            <a:r>
              <a:rPr lang="pl-PL" sz="2400" dirty="0">
                <a:latin typeface="Garamond" panose="02020404030301010803" pitchFamily="18" charset="0"/>
              </a:rPr>
              <a:t>Indywidualne programy usamodzielnienia </a:t>
            </a:r>
            <a:r>
              <a:rPr lang="pl-PL" sz="2400" dirty="0" smtClean="0">
                <a:latin typeface="Garamond" panose="02020404030301010803" pitchFamily="18" charset="0"/>
              </a:rPr>
              <a:t>nie były </a:t>
            </a:r>
            <a:r>
              <a:rPr lang="pl-PL" sz="2400" dirty="0">
                <a:latin typeface="Garamond" panose="02020404030301010803" pitchFamily="18" charset="0"/>
              </a:rPr>
              <a:t>zatwierdzone przez kierownika </a:t>
            </a:r>
            <a:r>
              <a:rPr lang="pl-PL" sz="2400" dirty="0" smtClean="0">
                <a:latin typeface="Garamond" panose="02020404030301010803" pitchFamily="18" charset="0"/>
              </a:rPr>
              <a:t>PCPR, </a:t>
            </a:r>
            <a:r>
              <a:rPr lang="pl-PL" sz="2400" dirty="0">
                <a:latin typeface="Garamond" panose="02020404030301010803" pitchFamily="18" charset="0"/>
              </a:rPr>
              <a:t>co jest niezgodne z art. 88 ust. 5 ustawy </a:t>
            </a:r>
            <a:r>
              <a:rPr lang="pl-PL" sz="2400" dirty="0" smtClean="0">
                <a:latin typeface="Garamond" panose="02020404030301010803" pitchFamily="18" charset="0"/>
              </a:rPr>
              <a:t/>
            </a:r>
            <a:br>
              <a:rPr lang="pl-PL" sz="2400" dirty="0" smtClean="0">
                <a:latin typeface="Garamond" panose="02020404030301010803" pitchFamily="18" charset="0"/>
              </a:rPr>
            </a:br>
            <a:r>
              <a:rPr lang="pl-PL" sz="2400" dirty="0" smtClean="0">
                <a:latin typeface="Garamond" panose="02020404030301010803" pitchFamily="18" charset="0"/>
              </a:rPr>
              <a:t>o </a:t>
            </a:r>
            <a:r>
              <a:rPr lang="pl-PL" sz="2400" dirty="0">
                <a:latin typeface="Garamond" panose="02020404030301010803" pitchFamily="18" charset="0"/>
              </a:rPr>
              <a:t>pomocy społecznej.</a:t>
            </a:r>
          </a:p>
          <a:p>
            <a:pPr lvl="0" algn="just"/>
            <a:endParaRPr lang="pl-PL" sz="2200" dirty="0">
              <a:latin typeface="Garamond" panose="02020404030301010803" pitchFamily="18" charset="0"/>
            </a:endParaRPr>
          </a:p>
          <a:p>
            <a:pPr algn="just"/>
            <a:endParaRPr lang="pl-PL" sz="2200" dirty="0">
              <a:latin typeface="Garamond" panose="02020404030301010803" pitchFamily="18" charset="0"/>
            </a:endParaRPr>
          </a:p>
        </p:txBody>
      </p:sp>
    </p:spTree>
    <p:extLst>
      <p:ext uri="{BB962C8B-B14F-4D97-AF65-F5344CB8AC3E}">
        <p14:creationId xmlns:p14="http://schemas.microsoft.com/office/powerpoint/2010/main" val="30108410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solidFill>
                  <a:schemeClr val="tx1"/>
                </a:solidFill>
                <a:latin typeface="Garamond" panose="02020404030301010803" pitchFamily="18" charset="0"/>
              </a:rPr>
              <a:t>NIEPRAWIDŁOWOŚCI I UCHYBIENIA STWIERDZONE W TOKU KONTROLI </a:t>
            </a:r>
            <a:endParaRPr lang="pl-PL" dirty="0"/>
          </a:p>
        </p:txBody>
      </p:sp>
      <p:sp>
        <p:nvSpPr>
          <p:cNvPr id="3" name="Symbol zastępczy zawartości 2"/>
          <p:cNvSpPr>
            <a:spLocks noGrp="1"/>
          </p:cNvSpPr>
          <p:nvPr>
            <p:ph idx="1"/>
          </p:nvPr>
        </p:nvSpPr>
        <p:spPr/>
        <p:txBody>
          <a:bodyPr/>
          <a:lstStyle/>
          <a:p>
            <a:pPr algn="just"/>
            <a:r>
              <a:rPr lang="pl-PL" sz="2000" dirty="0">
                <a:latin typeface="Garamond" panose="02020404030301010803" pitchFamily="18" charset="0"/>
              </a:rPr>
              <a:t>Wydawanie decyzji dotyczącej zmiany odpłatności mieszkańców za pobyt w domu pomocy społecznej z mocą wsteczną. Zgodnie ze stanowiskiem sądów administracyjnych, ustanowienie odpłatności za pobyt w </a:t>
            </a:r>
            <a:r>
              <a:rPr lang="pl-PL" sz="2000" dirty="0" err="1">
                <a:latin typeface="Garamond" panose="02020404030301010803" pitchFamily="18" charset="0"/>
              </a:rPr>
              <a:t>dps</a:t>
            </a:r>
            <a:r>
              <a:rPr lang="pl-PL" sz="2000" dirty="0">
                <a:latin typeface="Garamond" panose="02020404030301010803" pitchFamily="18" charset="0"/>
              </a:rPr>
              <a:t> z mocą wsteczną stanowi działanie wadliwe (por. Wyrok WSA w Łodzi z dnia 19.01.2016 r. sygn. akt II SA/</a:t>
            </a:r>
            <a:r>
              <a:rPr lang="pl-PL" sz="2000" dirty="0" err="1">
                <a:latin typeface="Garamond" panose="02020404030301010803" pitchFamily="18" charset="0"/>
              </a:rPr>
              <a:t>Łd</a:t>
            </a:r>
            <a:r>
              <a:rPr lang="pl-PL" sz="2000" dirty="0">
                <a:latin typeface="Garamond" panose="02020404030301010803" pitchFamily="18" charset="0"/>
              </a:rPr>
              <a:t> 798/15, Wyrok WSA w Gdańsku z 14.12.2016 r. sygn. akt III SA/Gd 853/15). </a:t>
            </a:r>
            <a:endParaRPr lang="pl-PL" sz="2000" dirty="0" smtClean="0">
              <a:latin typeface="Garamond" panose="02020404030301010803" pitchFamily="18" charset="0"/>
            </a:endParaRPr>
          </a:p>
          <a:p>
            <a:pPr marL="0" indent="0" algn="just">
              <a:buNone/>
            </a:pPr>
            <a:r>
              <a:rPr lang="pl-PL" sz="2000" dirty="0" smtClean="0">
                <a:latin typeface="Garamond" panose="02020404030301010803" pitchFamily="18" charset="0"/>
              </a:rPr>
              <a:t>Organ </a:t>
            </a:r>
            <a:r>
              <a:rPr lang="pl-PL" sz="2000" dirty="0">
                <a:latin typeface="Garamond" panose="02020404030301010803" pitchFamily="18" charset="0"/>
              </a:rPr>
              <a:t>wydając decyzję zmieniającą, ustalił odpłatność mieszkańców od miesiąca, w którym nastąpiła zmiana sytuacji dochodowej osoby, nie zaś od miesiąca następującego po miesiącu faktycznej zmiany dochodu. </a:t>
            </a:r>
            <a:endParaRPr lang="pl-PL" dirty="0"/>
          </a:p>
        </p:txBody>
      </p:sp>
    </p:spTree>
    <p:extLst>
      <p:ext uri="{BB962C8B-B14F-4D97-AF65-F5344CB8AC3E}">
        <p14:creationId xmlns:p14="http://schemas.microsoft.com/office/powerpoint/2010/main" val="33341011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4294967295"/>
          </p:nvPr>
        </p:nvSpPr>
        <p:spPr>
          <a:xfrm>
            <a:off x="540913" y="2511380"/>
            <a:ext cx="9324304" cy="3517766"/>
          </a:xfrm>
        </p:spPr>
        <p:txBody>
          <a:bodyPr>
            <a:normAutofit/>
          </a:bodyPr>
          <a:lstStyle/>
          <a:p>
            <a:pPr marL="0" indent="0" algn="ctr">
              <a:buNone/>
            </a:pPr>
            <a:r>
              <a:rPr lang="pl-PL" sz="6000" b="1" dirty="0" smtClean="0">
                <a:latin typeface="Garamond" panose="02020404030301010803" pitchFamily="18" charset="0"/>
              </a:rPr>
              <a:t>DZIĘKUJĘ ZA UWAGĘ</a:t>
            </a:r>
            <a:endParaRPr lang="pl-PL" sz="6000" b="1" dirty="0">
              <a:latin typeface="Garamond" panose="02020404030301010803" pitchFamily="18" charset="0"/>
            </a:endParaRPr>
          </a:p>
        </p:txBody>
      </p:sp>
    </p:spTree>
    <p:extLst>
      <p:ext uri="{BB962C8B-B14F-4D97-AF65-F5344CB8AC3E}">
        <p14:creationId xmlns:p14="http://schemas.microsoft.com/office/powerpoint/2010/main" val="154426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latin typeface="Garamond" panose="02020404030301010803" pitchFamily="18" charset="0"/>
              </a:rPr>
              <a:t>Przesłanki  skierowania do DPS-u</a:t>
            </a:r>
            <a:r>
              <a:rPr lang="pl-PL" dirty="0">
                <a:latin typeface="Garamond" panose="02020404030301010803" pitchFamily="18" charset="0"/>
              </a:rPr>
              <a:t/>
            </a:r>
            <a:br>
              <a:rPr lang="pl-PL" dirty="0">
                <a:latin typeface="Garamond" panose="02020404030301010803" pitchFamily="18" charset="0"/>
              </a:rPr>
            </a:br>
            <a:endParaRPr lang="pl-PL" dirty="0"/>
          </a:p>
        </p:txBody>
      </p:sp>
      <p:sp>
        <p:nvSpPr>
          <p:cNvPr id="3" name="Symbol zastępczy zawartości 2"/>
          <p:cNvSpPr>
            <a:spLocks noGrp="1"/>
          </p:cNvSpPr>
          <p:nvPr>
            <p:ph idx="1"/>
          </p:nvPr>
        </p:nvSpPr>
        <p:spPr>
          <a:xfrm>
            <a:off x="677334" y="1777285"/>
            <a:ext cx="8596668" cy="4264077"/>
          </a:xfrm>
        </p:spPr>
        <p:txBody>
          <a:bodyPr>
            <a:noAutofit/>
          </a:bodyPr>
          <a:lstStyle/>
          <a:p>
            <a:pPr marL="0" indent="0">
              <a:buNone/>
            </a:pPr>
            <a:r>
              <a:rPr lang="pl-PL" sz="2400" dirty="0">
                <a:latin typeface="Garamond" panose="02020404030301010803" pitchFamily="18" charset="0"/>
                <a:cs typeface="Times New Roman" panose="02020603050405020304" pitchFamily="18" charset="0"/>
              </a:rPr>
              <a:t>Na podstawie art. 54 ust.1  ustawy </a:t>
            </a:r>
            <a:r>
              <a:rPr lang="pl-PL" sz="2400" dirty="0" smtClean="0">
                <a:latin typeface="Garamond" panose="02020404030301010803" pitchFamily="18" charset="0"/>
                <a:cs typeface="Times New Roman" panose="02020603050405020304" pitchFamily="18" charset="0"/>
              </a:rPr>
              <a:t>z dnia 12 marca 2004 r. o </a:t>
            </a:r>
            <a:r>
              <a:rPr lang="pl-PL" sz="2400" dirty="0">
                <a:latin typeface="Garamond" panose="02020404030301010803" pitchFamily="18" charset="0"/>
                <a:cs typeface="Times New Roman" panose="02020603050405020304" pitchFamily="18" charset="0"/>
              </a:rPr>
              <a:t>pomocy </a:t>
            </a:r>
            <a:r>
              <a:rPr lang="pl-PL" sz="2400" dirty="0" smtClean="0">
                <a:latin typeface="Garamond" panose="02020404030301010803" pitchFamily="18" charset="0"/>
                <a:cs typeface="Times New Roman" panose="02020603050405020304" pitchFamily="18" charset="0"/>
              </a:rPr>
              <a:t>społecznej:</a:t>
            </a:r>
            <a:endParaRPr lang="pl-PL" sz="2400" dirty="0">
              <a:latin typeface="Garamond" panose="02020404030301010803" pitchFamily="18" charset="0"/>
              <a:cs typeface="Times New Roman" panose="02020603050405020304" pitchFamily="18" charset="0"/>
            </a:endParaRPr>
          </a:p>
          <a:p>
            <a:pPr>
              <a:buFont typeface="Wingdings" panose="05000000000000000000" pitchFamily="2" charset="2"/>
              <a:buChar char="Ø"/>
            </a:pPr>
            <a:r>
              <a:rPr lang="pl-PL" sz="2400" dirty="0">
                <a:latin typeface="Garamond" panose="02020404030301010803" pitchFamily="18" charset="0"/>
                <a:cs typeface="Times New Roman" panose="02020603050405020304" pitchFamily="18" charset="0"/>
              </a:rPr>
              <a:t>osobie wymagającej całodobowej opieki z powodu wieku, choroby lub niepełnosprawności, </a:t>
            </a:r>
          </a:p>
          <a:p>
            <a:pPr>
              <a:buFont typeface="Wingdings" panose="05000000000000000000" pitchFamily="2" charset="2"/>
              <a:buChar char="Ø"/>
            </a:pPr>
            <a:r>
              <a:rPr lang="pl-PL" sz="2400" dirty="0">
                <a:latin typeface="Garamond" panose="02020404030301010803" pitchFamily="18" charset="0"/>
                <a:cs typeface="Times New Roman" panose="02020603050405020304" pitchFamily="18" charset="0"/>
              </a:rPr>
              <a:t>niemogącej samodzielnie funkcjonować w codziennym życiu, </a:t>
            </a:r>
          </a:p>
          <a:p>
            <a:pPr>
              <a:buFont typeface="Wingdings" panose="05000000000000000000" pitchFamily="2" charset="2"/>
              <a:buChar char="Ø"/>
            </a:pPr>
            <a:r>
              <a:rPr lang="pl-PL" sz="2400" dirty="0">
                <a:latin typeface="Garamond" panose="02020404030301010803" pitchFamily="18" charset="0"/>
                <a:cs typeface="Times New Roman" panose="02020603050405020304" pitchFamily="18" charset="0"/>
              </a:rPr>
              <a:t>której nie można zapewnić niezbędnej pomocy w formie usług opiekuńczych, </a:t>
            </a:r>
          </a:p>
          <a:p>
            <a:pPr marL="0" indent="0">
              <a:buNone/>
            </a:pPr>
            <a:r>
              <a:rPr lang="pl-PL" sz="2400" b="1" dirty="0">
                <a:solidFill>
                  <a:srgbClr val="FF0000"/>
                </a:solidFill>
                <a:latin typeface="Garamond" panose="02020404030301010803" pitchFamily="18" charset="0"/>
                <a:cs typeface="Times New Roman" panose="02020603050405020304" pitchFamily="18" charset="0"/>
              </a:rPr>
              <a:t>przysługuje prawo do umieszczenia w domu pomocy społecznej.</a:t>
            </a:r>
          </a:p>
          <a:p>
            <a:pPr marL="0" indent="0">
              <a:buNone/>
            </a:pPr>
            <a:r>
              <a:rPr lang="pl-PL" sz="2400" b="1" u="sng" dirty="0">
                <a:latin typeface="Garamond" panose="02020404030301010803" pitchFamily="18" charset="0"/>
                <a:cs typeface="Times New Roman" panose="02020603050405020304" pitchFamily="18" charset="0"/>
              </a:rPr>
              <a:t>Po świadczenie to należy sięgać, po wykorzystaniu wszystkich możliwości pomocy środowiskowej w miejscu zamieszkania.</a:t>
            </a:r>
            <a:endParaRPr lang="pl-PL" sz="2400" u="sng" dirty="0">
              <a:latin typeface="Garamond" panose="02020404030301010803" pitchFamily="18" charset="0"/>
              <a:cs typeface="Times New Roman" panose="02020603050405020304" pitchFamily="18" charset="0"/>
            </a:endParaRPr>
          </a:p>
          <a:p>
            <a:endParaRPr lang="pl-PL" sz="2400" dirty="0">
              <a:latin typeface="Garamond" panose="02020404030301010803" pitchFamily="18" charset="0"/>
            </a:endParaRPr>
          </a:p>
        </p:txBody>
      </p:sp>
    </p:spTree>
    <p:extLst>
      <p:ext uri="{BB962C8B-B14F-4D97-AF65-F5344CB8AC3E}">
        <p14:creationId xmlns:p14="http://schemas.microsoft.com/office/powerpoint/2010/main" val="3365190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940158" y="1378038"/>
            <a:ext cx="8139448" cy="4524315"/>
          </a:xfrm>
          <a:prstGeom prst="rect">
            <a:avLst/>
          </a:prstGeom>
        </p:spPr>
        <p:txBody>
          <a:bodyPr wrap="square">
            <a:spAutoFit/>
          </a:bodyPr>
          <a:lstStyle/>
          <a:p>
            <a:pPr algn="just"/>
            <a:r>
              <a:rPr lang="pl-PL" sz="2400" dirty="0">
                <a:latin typeface="Garamond" panose="02020404030301010803" pitchFamily="18" charset="0"/>
              </a:rPr>
              <a:t>W orzecznictwie podkreśla się, że organ pomocy społecznej, dokonując wyboru domu pomocy społecznej, do którego skierowana ma być osoba wymagająca całodobowej opieki, zobowiązany jest brać pod uwagę </a:t>
            </a:r>
            <a:r>
              <a:rPr lang="pl-PL" sz="2400" u="sng" dirty="0">
                <a:latin typeface="Garamond" panose="02020404030301010803" pitchFamily="18" charset="0"/>
              </a:rPr>
              <a:t>nie tylko typ domu pomocy społecznej, czas oczekiwania na miejsce w tym domu i zakres świadczonych w nim usług, </a:t>
            </a:r>
            <a:r>
              <a:rPr lang="pl-PL" sz="2400" dirty="0">
                <a:latin typeface="Garamond" panose="02020404030301010803" pitchFamily="18" charset="0"/>
              </a:rPr>
              <a:t>ale </a:t>
            </a:r>
            <a:r>
              <a:rPr lang="pl-PL" sz="2400" u="sng" dirty="0">
                <a:solidFill>
                  <a:srgbClr val="FF0000"/>
                </a:solidFill>
                <a:latin typeface="Garamond" panose="02020404030301010803" pitchFamily="18" charset="0"/>
              </a:rPr>
              <a:t>również jej indywidualne potrzeby</a:t>
            </a:r>
            <a:r>
              <a:rPr lang="pl-PL" sz="2400" dirty="0">
                <a:latin typeface="Garamond" panose="02020404030301010803" pitchFamily="18" charset="0"/>
              </a:rPr>
              <a:t>. Szczególnie musi uwzględnić, który z domów pomocy społecznej w sposób najpełniejszy zapewni, zgodnie z jej indywidualnymi potrzebami, wolność, w tym swobodę praktyk religijnych, intymność, godność i poczucie </a:t>
            </a:r>
            <a:r>
              <a:rPr lang="pl-PL" sz="2400" dirty="0" smtClean="0">
                <a:latin typeface="Garamond" panose="02020404030301010803" pitchFamily="18" charset="0"/>
              </a:rPr>
              <a:t>bezpieczeństwa</a:t>
            </a:r>
            <a:r>
              <a:rPr lang="pl-PL" sz="2400" dirty="0">
                <a:latin typeface="Garamond" panose="02020404030301010803" pitchFamily="18" charset="0"/>
              </a:rPr>
              <a:t> </a:t>
            </a:r>
            <a:r>
              <a:rPr lang="pl-PL" sz="2400" dirty="0" smtClean="0">
                <a:latin typeface="Garamond" panose="02020404030301010803" pitchFamily="18" charset="0"/>
              </a:rPr>
              <a:t>(I. Sierpowska, Komentarz do art. 54 ustawy o pomocy społecznej)</a:t>
            </a:r>
          </a:p>
          <a:p>
            <a:pPr algn="just"/>
            <a:endParaRPr lang="pl-PL" sz="2400" dirty="0">
              <a:latin typeface="Garamond" panose="02020404030301010803" pitchFamily="18" charset="0"/>
            </a:endParaRPr>
          </a:p>
        </p:txBody>
      </p:sp>
    </p:spTree>
    <p:extLst>
      <p:ext uri="{BB962C8B-B14F-4D97-AF65-F5344CB8AC3E}">
        <p14:creationId xmlns:p14="http://schemas.microsoft.com/office/powerpoint/2010/main" val="1619460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056068" y="1305342"/>
            <a:ext cx="8087932" cy="4801314"/>
          </a:xfrm>
          <a:prstGeom prst="rect">
            <a:avLst/>
          </a:prstGeom>
          <a:ln>
            <a:solidFill>
              <a:schemeClr val="accent1"/>
            </a:solidFill>
          </a:ln>
        </p:spPr>
        <p:txBody>
          <a:bodyPr wrap="square">
            <a:spAutoFit/>
          </a:bodyPr>
          <a:lstStyle/>
          <a:p>
            <a:pPr algn="just"/>
            <a:r>
              <a:rPr lang="pl-PL" sz="2200" dirty="0">
                <a:latin typeface="Times New Roman" panose="02020603050405020304" pitchFamily="18" charset="0"/>
                <a:cs typeface="Times New Roman" panose="02020603050405020304" pitchFamily="18" charset="0"/>
              </a:rPr>
              <a:t>Wyrok Wojewódzkiego Sądu Administracyjnego w Szczecinie z dnia 20 maja 2010r. II SA/</a:t>
            </a:r>
            <a:r>
              <a:rPr lang="pl-PL" sz="2200" dirty="0" err="1">
                <a:latin typeface="Times New Roman" panose="02020603050405020304" pitchFamily="18" charset="0"/>
                <a:cs typeface="Times New Roman" panose="02020603050405020304" pitchFamily="18" charset="0"/>
              </a:rPr>
              <a:t>Sz</a:t>
            </a:r>
            <a:r>
              <a:rPr lang="pl-PL" sz="2200" dirty="0">
                <a:latin typeface="Times New Roman" panose="02020603050405020304" pitchFamily="18" charset="0"/>
                <a:cs typeface="Times New Roman" panose="02020603050405020304" pitchFamily="18" charset="0"/>
              </a:rPr>
              <a:t> 1349/2010 </a:t>
            </a:r>
          </a:p>
          <a:p>
            <a:pPr algn="just"/>
            <a:r>
              <a:rPr lang="pl-PL" sz="2200" dirty="0">
                <a:latin typeface="Times New Roman" panose="02020603050405020304" pitchFamily="18" charset="0"/>
                <a:cs typeface="Times New Roman" panose="02020603050405020304" pitchFamily="18" charset="0"/>
              </a:rPr>
              <a:t>Sprawa dotyczy zmiany miejsca umieszczenia pensjonariusza z </a:t>
            </a:r>
            <a:r>
              <a:rPr lang="pl-PL" sz="2200" dirty="0" smtClean="0">
                <a:latin typeface="Times New Roman" panose="02020603050405020304" pitchFamily="18" charset="0"/>
                <a:cs typeface="Times New Roman" panose="02020603050405020304" pitchFamily="18" charset="0"/>
              </a:rPr>
              <a:t/>
            </a:r>
            <a:br>
              <a:rPr lang="pl-PL" sz="2200" dirty="0" smtClean="0">
                <a:latin typeface="Times New Roman" panose="02020603050405020304" pitchFamily="18" charset="0"/>
                <a:cs typeface="Times New Roman" panose="02020603050405020304" pitchFamily="18" charset="0"/>
              </a:rPr>
            </a:br>
            <a:r>
              <a:rPr lang="pl-PL" sz="2200" dirty="0" smtClean="0">
                <a:latin typeface="Times New Roman" panose="02020603050405020304" pitchFamily="18" charset="0"/>
                <a:cs typeface="Times New Roman" panose="02020603050405020304" pitchFamily="18" charset="0"/>
              </a:rPr>
              <a:t>DPS-u </a:t>
            </a:r>
            <a:r>
              <a:rPr lang="pl-PL" sz="2200" dirty="0">
                <a:latin typeface="Times New Roman" panose="02020603050405020304" pitchFamily="18" charset="0"/>
                <a:cs typeface="Times New Roman" panose="02020603050405020304" pitchFamily="18" charset="0"/>
              </a:rPr>
              <a:t>dla osób przewlekle somatycznie chorych - </a:t>
            </a:r>
            <a:r>
              <a:rPr lang="pl-PL" sz="2200" dirty="0" smtClean="0">
                <a:latin typeface="Times New Roman" panose="02020603050405020304" pitchFamily="18" charset="0"/>
                <a:cs typeface="Times New Roman" panose="02020603050405020304" pitchFamily="18" charset="0"/>
              </a:rPr>
              <a:t>do DPS-u </a:t>
            </a:r>
            <a:r>
              <a:rPr lang="pl-PL" sz="2200" dirty="0">
                <a:latin typeface="Times New Roman" panose="02020603050405020304" pitchFamily="18" charset="0"/>
                <a:cs typeface="Times New Roman" panose="02020603050405020304" pitchFamily="18" charset="0"/>
              </a:rPr>
              <a:t>przeznaczonego dla osób z zaburzeniami psychicznymi z uwagi na nadużywanie alkoholu, libacje alkoholowe i spowodowane tym awantury, częste interwencje policji itp</a:t>
            </a:r>
            <a:r>
              <a:rPr lang="pl-PL" sz="2200" dirty="0" smtClean="0">
                <a:latin typeface="Times New Roman" panose="02020603050405020304" pitchFamily="18" charset="0"/>
                <a:cs typeface="Times New Roman" panose="02020603050405020304" pitchFamily="18" charset="0"/>
              </a:rPr>
              <a:t>. </a:t>
            </a:r>
            <a:endParaRPr lang="pl-PL" sz="2200" dirty="0">
              <a:latin typeface="Times New Roman" panose="02020603050405020304" pitchFamily="18" charset="0"/>
              <a:cs typeface="Times New Roman" panose="02020603050405020304" pitchFamily="18" charset="0"/>
            </a:endParaRPr>
          </a:p>
          <a:p>
            <a:pPr algn="just">
              <a:spcAft>
                <a:spcPts val="0"/>
              </a:spcAft>
            </a:pPr>
            <a:endParaRPr lang="pl-PL" sz="22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pl-PL" sz="2200" dirty="0" smtClean="0">
                <a:latin typeface="Times New Roman" panose="02020603050405020304" pitchFamily="18" charset="0"/>
                <a:ea typeface="Times New Roman" panose="02020603050405020304" pitchFamily="18" charset="0"/>
                <a:cs typeface="Times New Roman" panose="02020603050405020304" pitchFamily="18" charset="0"/>
              </a:rPr>
              <a:t>W </a:t>
            </a:r>
            <a:r>
              <a:rPr lang="pl-PL" sz="2200" dirty="0">
                <a:latin typeface="Times New Roman" panose="02020603050405020304" pitchFamily="18" charset="0"/>
                <a:ea typeface="Times New Roman" panose="02020603050405020304" pitchFamily="18" charset="0"/>
                <a:cs typeface="Times New Roman" panose="02020603050405020304" pitchFamily="18" charset="0"/>
              </a:rPr>
              <a:t>ocenie Sądu - umieszczenie osoby w domu pomocy społecznej </a:t>
            </a:r>
            <a:r>
              <a:rPr lang="pl-PL" sz="2200" u="sng" dirty="0">
                <a:latin typeface="Times New Roman" panose="02020603050405020304" pitchFamily="18" charset="0"/>
                <a:ea typeface="Times New Roman" panose="02020603050405020304" pitchFamily="18" charset="0"/>
                <a:cs typeface="Times New Roman" panose="02020603050405020304" pitchFamily="18" charset="0"/>
              </a:rPr>
              <a:t>wymaga przede wszystkim jej zgody</a:t>
            </a:r>
            <a:r>
              <a:rPr lang="pl-PL" sz="2200" dirty="0">
                <a:latin typeface="Times New Roman" panose="02020603050405020304" pitchFamily="18" charset="0"/>
                <a:ea typeface="Times New Roman" panose="02020603050405020304" pitchFamily="18" charset="0"/>
                <a:cs typeface="Times New Roman" panose="02020603050405020304" pitchFamily="18" charset="0"/>
              </a:rPr>
              <a:t>. Zgoda na umieszczenie osoby w domu pomocy społecznej powinna być wyrażona na piśmie i może wynikać z samego podania o umieszczenie w domu pomocy społecznej. </a:t>
            </a:r>
            <a:endParaRPr lang="pl-PL" sz="22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endParaRPr lang="pl-PL"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16567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978795" y="1443841"/>
            <a:ext cx="8165206" cy="400110"/>
          </a:xfrm>
          <a:prstGeom prst="rect">
            <a:avLst/>
          </a:prstGeom>
        </p:spPr>
        <p:txBody>
          <a:bodyPr wrap="square">
            <a:spAutoFit/>
          </a:bodyPr>
          <a:lstStyle/>
          <a:p>
            <a:pPr indent="273685" algn="just">
              <a:spcAft>
                <a:spcPts val="0"/>
              </a:spcAft>
            </a:pPr>
            <a:endParaRPr lang="pl-PL"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16" name="Symbol zastępczy zawartości 15"/>
          <p:cNvGraphicFramePr>
            <a:graphicFrameLocks noGrp="1"/>
          </p:cNvGraphicFramePr>
          <p:nvPr>
            <p:ph idx="4294967295"/>
            <p:extLst>
              <p:ext uri="{D42A27DB-BD31-4B8C-83A1-F6EECF244321}">
                <p14:modId xmlns:p14="http://schemas.microsoft.com/office/powerpoint/2010/main" val="4143126151"/>
              </p:ext>
            </p:extLst>
          </p:nvPr>
        </p:nvGraphicFramePr>
        <p:xfrm>
          <a:off x="978796" y="837127"/>
          <a:ext cx="8397024" cy="4971245"/>
        </p:xfrm>
        <a:graphic>
          <a:graphicData uri="http://schemas.openxmlformats.org/drawingml/2006/table">
            <a:tbl>
              <a:tblPr firstRow="1" firstCol="1" lastRow="1" lastCol="1" bandRow="1" bandCol="1">
                <a:effectLst>
                  <a:outerShdw blurRad="63500" sx="102000" sy="102000" algn="ctr" rotWithShape="0">
                    <a:prstClr val="black">
                      <a:alpha val="40000"/>
                    </a:prstClr>
                  </a:outerShdw>
                </a:effectLst>
                <a:tableStyleId>{21E4AEA4-8DFA-4A89-87EB-49C32662AFE0}</a:tableStyleId>
              </a:tblPr>
              <a:tblGrid>
                <a:gridCol w="8397024"/>
              </a:tblGrid>
              <a:tr h="4971245">
                <a:tc>
                  <a:txBody>
                    <a:bodyPr/>
                    <a:lstStyle/>
                    <a:p>
                      <a:pPr algn="just">
                        <a:spcAft>
                          <a:spcPts val="0"/>
                        </a:spcAft>
                      </a:pPr>
                      <a:endParaRPr lang="pl-PL" sz="2400" dirty="0" smtClean="0">
                        <a:solidFill>
                          <a:schemeClr val="tx1"/>
                        </a:solidFill>
                        <a:effectLst/>
                        <a:latin typeface="Garamond" panose="02020404030301010803" pitchFamily="18" charset="0"/>
                      </a:endParaRPr>
                    </a:p>
                    <a:p>
                      <a:pPr algn="just">
                        <a:spcAft>
                          <a:spcPts val="0"/>
                        </a:spcAft>
                      </a:pPr>
                      <a:r>
                        <a:rPr lang="pl-PL" sz="2400" dirty="0" smtClean="0">
                          <a:solidFill>
                            <a:schemeClr val="tx1"/>
                          </a:solidFill>
                          <a:effectLst/>
                          <a:latin typeface="Garamond" panose="02020404030301010803" pitchFamily="18" charset="0"/>
                        </a:rPr>
                        <a:t>Wyrok </a:t>
                      </a:r>
                      <a:r>
                        <a:rPr lang="pl-PL" sz="2400" dirty="0">
                          <a:solidFill>
                            <a:schemeClr val="tx1"/>
                          </a:solidFill>
                          <a:effectLst/>
                          <a:latin typeface="Garamond" panose="02020404030301010803" pitchFamily="18" charset="0"/>
                        </a:rPr>
                        <a:t>Naczelnego Sądu Administracyjnego z dnia 02.12.1998 roku sygn</a:t>
                      </a:r>
                      <a:r>
                        <a:rPr lang="pl-PL" sz="2400" dirty="0" smtClean="0">
                          <a:solidFill>
                            <a:schemeClr val="tx1"/>
                          </a:solidFill>
                          <a:effectLst/>
                          <a:latin typeface="Garamond" panose="02020404030301010803" pitchFamily="18" charset="0"/>
                        </a:rPr>
                        <a:t>. akt </a:t>
                      </a:r>
                      <a:r>
                        <a:rPr lang="pl-PL" sz="2400" dirty="0">
                          <a:solidFill>
                            <a:schemeClr val="tx1"/>
                          </a:solidFill>
                          <a:effectLst/>
                          <a:latin typeface="Garamond" panose="02020404030301010803" pitchFamily="18" charset="0"/>
                        </a:rPr>
                        <a:t>I SA 1435/98 (Lex nr 45762) </a:t>
                      </a:r>
                      <a:r>
                        <a:rPr lang="pl-PL" sz="2400" dirty="0" smtClean="0">
                          <a:solidFill>
                            <a:schemeClr val="tx1"/>
                          </a:solidFill>
                          <a:effectLst/>
                          <a:latin typeface="Garamond" panose="02020404030301010803" pitchFamily="18" charset="0"/>
                        </a:rPr>
                        <a:t>„w </a:t>
                      </a:r>
                      <a:r>
                        <a:rPr lang="pl-PL" sz="2400" dirty="0">
                          <a:solidFill>
                            <a:schemeClr val="tx1"/>
                          </a:solidFill>
                          <a:effectLst/>
                          <a:latin typeface="Garamond" panose="02020404030301010803" pitchFamily="18" charset="0"/>
                        </a:rPr>
                        <a:t>domu opieki społecznej dla osób przewlekle psychicznie chorych lub umysłowo upośledzonych może przebywać tylko osoba chora psychicznie lub umysłowo upośledzona. Osoba ta lub jej przedstawiciel ustawowy  musi wyrazić zgodę na pobyt w </a:t>
                      </a:r>
                      <a:r>
                        <a:rPr lang="pl-PL" sz="2400" dirty="0" smtClean="0">
                          <a:solidFill>
                            <a:schemeClr val="tx1"/>
                          </a:solidFill>
                          <a:effectLst/>
                          <a:latin typeface="Garamond" panose="02020404030301010803" pitchFamily="18" charset="0"/>
                        </a:rPr>
                        <a:t/>
                      </a:r>
                      <a:br>
                        <a:rPr lang="pl-PL" sz="2400" dirty="0" smtClean="0">
                          <a:solidFill>
                            <a:schemeClr val="tx1"/>
                          </a:solidFill>
                          <a:effectLst/>
                          <a:latin typeface="Garamond" panose="02020404030301010803" pitchFamily="18" charset="0"/>
                        </a:rPr>
                      </a:br>
                      <a:r>
                        <a:rPr lang="pl-PL" sz="2400" dirty="0" smtClean="0">
                          <a:solidFill>
                            <a:schemeClr val="tx1"/>
                          </a:solidFill>
                          <a:effectLst/>
                          <a:latin typeface="Garamond" panose="02020404030301010803" pitchFamily="18" charset="0"/>
                        </a:rPr>
                        <a:t>DPS-</a:t>
                      </a:r>
                      <a:r>
                        <a:rPr lang="pl-PL" sz="2400" dirty="0" err="1" smtClean="0">
                          <a:solidFill>
                            <a:schemeClr val="tx1"/>
                          </a:solidFill>
                          <a:effectLst/>
                          <a:latin typeface="Garamond" panose="02020404030301010803" pitchFamily="18" charset="0"/>
                        </a:rPr>
                        <a:t>ie</a:t>
                      </a:r>
                      <a:r>
                        <a:rPr lang="pl-PL" sz="2400" dirty="0">
                          <a:solidFill>
                            <a:schemeClr val="tx1"/>
                          </a:solidFill>
                          <a:effectLst/>
                          <a:latin typeface="Garamond" panose="02020404030301010803" pitchFamily="18" charset="0"/>
                        </a:rPr>
                        <a:t>. </a:t>
                      </a:r>
                      <a:endParaRPr lang="pl-PL" sz="2400" dirty="0" smtClean="0">
                        <a:solidFill>
                          <a:schemeClr val="tx1"/>
                        </a:solidFill>
                        <a:effectLst/>
                        <a:latin typeface="Garamond" panose="02020404030301010803" pitchFamily="18" charset="0"/>
                      </a:endParaRPr>
                    </a:p>
                    <a:p>
                      <a:pPr algn="just">
                        <a:spcAft>
                          <a:spcPts val="0"/>
                        </a:spcAft>
                      </a:pPr>
                      <a:r>
                        <a:rPr lang="pl-PL" sz="2400" dirty="0" smtClean="0">
                          <a:solidFill>
                            <a:schemeClr val="tx1"/>
                          </a:solidFill>
                          <a:effectLst/>
                          <a:latin typeface="Garamond" panose="02020404030301010803" pitchFamily="18" charset="0"/>
                        </a:rPr>
                        <a:t>W </a:t>
                      </a:r>
                      <a:r>
                        <a:rPr lang="pl-PL" sz="2400" dirty="0">
                          <a:solidFill>
                            <a:schemeClr val="tx1"/>
                          </a:solidFill>
                          <a:effectLst/>
                          <a:latin typeface="Garamond" panose="02020404030301010803" pitchFamily="18" charset="0"/>
                        </a:rPr>
                        <a:t>przypadku braku takiej zgody – o takim pobycie orzeka sąd opiekuńczy. </a:t>
                      </a:r>
                      <a:r>
                        <a:rPr lang="pl-PL" sz="2400" u="sng" dirty="0">
                          <a:solidFill>
                            <a:schemeClr val="tx1"/>
                          </a:solidFill>
                          <a:effectLst/>
                          <a:latin typeface="Garamond" panose="02020404030301010803" pitchFamily="18" charset="0"/>
                        </a:rPr>
                        <a:t>Organy administracyjne wydając w takiej sytuacji stosowną decyzję – w oparciu o ustawę o pomocy społecznej  - wykonują jedynie orzeczenie </a:t>
                      </a:r>
                      <a:r>
                        <a:rPr lang="pl-PL" sz="2400" u="sng" dirty="0" smtClean="0">
                          <a:solidFill>
                            <a:schemeClr val="tx1"/>
                          </a:solidFill>
                          <a:effectLst/>
                          <a:latin typeface="Garamond" panose="02020404030301010803" pitchFamily="18" charset="0"/>
                        </a:rPr>
                        <a:t>sądu. </a:t>
                      </a:r>
                      <a:endParaRPr lang="pl-PL" sz="24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bg1"/>
                    </a:solidFill>
                  </a:tcPr>
                </a:tc>
              </a:tr>
            </a:tbl>
          </a:graphicData>
        </a:graphic>
      </p:graphicFrame>
    </p:spTree>
    <p:extLst>
      <p:ext uri="{BB962C8B-B14F-4D97-AF65-F5344CB8AC3E}">
        <p14:creationId xmlns:p14="http://schemas.microsoft.com/office/powerpoint/2010/main" val="31529821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idx="4294967295"/>
          </p:nvPr>
        </p:nvSpPr>
        <p:spPr>
          <a:xfrm>
            <a:off x="631064" y="1429554"/>
            <a:ext cx="9131121" cy="3670479"/>
          </a:xfrm>
        </p:spPr>
        <p:txBody>
          <a:bodyPr>
            <a:normAutofit/>
          </a:bodyPr>
          <a:lstStyle/>
          <a:p>
            <a:pPr algn="ctr"/>
            <a:r>
              <a:rPr lang="pl-PL" sz="5400" b="1" dirty="0">
                <a:solidFill>
                  <a:schemeClr val="tx1"/>
                </a:solidFill>
                <a:latin typeface="Garamond" panose="02020404030301010803" pitchFamily="18" charset="0"/>
              </a:rPr>
              <a:t>ZMIANA ROZPORZĄDZENIA </a:t>
            </a:r>
            <a:r>
              <a:rPr lang="pl-PL" sz="5400" b="1" dirty="0" smtClean="0">
                <a:solidFill>
                  <a:schemeClr val="tx1"/>
                </a:solidFill>
                <a:latin typeface="Garamond" panose="02020404030301010803" pitchFamily="18" charset="0"/>
              </a:rPr>
              <a:t/>
            </a:r>
            <a:br>
              <a:rPr lang="pl-PL" sz="5400" b="1" dirty="0" smtClean="0">
                <a:solidFill>
                  <a:schemeClr val="tx1"/>
                </a:solidFill>
                <a:latin typeface="Garamond" panose="02020404030301010803" pitchFamily="18" charset="0"/>
              </a:rPr>
            </a:br>
            <a:r>
              <a:rPr lang="pl-PL" sz="5400" b="1" dirty="0" smtClean="0">
                <a:solidFill>
                  <a:schemeClr val="tx1"/>
                </a:solidFill>
                <a:latin typeface="Garamond" panose="02020404030301010803" pitchFamily="18" charset="0"/>
              </a:rPr>
              <a:t>W </a:t>
            </a:r>
            <a:r>
              <a:rPr lang="pl-PL" sz="5400" b="1" dirty="0">
                <a:solidFill>
                  <a:schemeClr val="tx1"/>
                </a:solidFill>
                <a:latin typeface="Garamond" panose="02020404030301010803" pitchFamily="18" charset="0"/>
              </a:rPr>
              <a:t>SPRAWIE </a:t>
            </a:r>
            <a:r>
              <a:rPr lang="pl-PL" sz="5400" b="1" dirty="0" smtClean="0">
                <a:solidFill>
                  <a:schemeClr val="tx1"/>
                </a:solidFill>
                <a:latin typeface="Garamond" panose="02020404030301010803" pitchFamily="18" charset="0"/>
              </a:rPr>
              <a:t>DOMÓW </a:t>
            </a:r>
            <a:r>
              <a:rPr lang="pl-PL" sz="5400" b="1" dirty="0">
                <a:solidFill>
                  <a:schemeClr val="tx1"/>
                </a:solidFill>
                <a:latin typeface="Garamond" panose="02020404030301010803" pitchFamily="18" charset="0"/>
              </a:rPr>
              <a:t>POMOCY </a:t>
            </a:r>
            <a:r>
              <a:rPr lang="pl-PL" sz="5400" b="1" dirty="0" smtClean="0">
                <a:solidFill>
                  <a:schemeClr val="tx1"/>
                </a:solidFill>
                <a:latin typeface="Garamond" panose="02020404030301010803" pitchFamily="18" charset="0"/>
              </a:rPr>
              <a:t>SPOŁECZNEJ</a:t>
            </a:r>
            <a:endParaRPr lang="pl-PL" sz="5400" dirty="0"/>
          </a:p>
        </p:txBody>
      </p:sp>
    </p:spTree>
    <p:extLst>
      <p:ext uri="{BB962C8B-B14F-4D97-AF65-F5344CB8AC3E}">
        <p14:creationId xmlns:p14="http://schemas.microsoft.com/office/powerpoint/2010/main" val="1783822709"/>
      </p:ext>
    </p:extLst>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3740</TotalTime>
  <Words>2199</Words>
  <Application>Microsoft Office PowerPoint</Application>
  <PresentationFormat>Panoramiczny</PresentationFormat>
  <Paragraphs>207</Paragraphs>
  <Slides>49</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49</vt:i4>
      </vt:variant>
    </vt:vector>
  </HeadingPairs>
  <TitlesOfParts>
    <vt:vector size="56" baseType="lpstr">
      <vt:lpstr>Arial</vt:lpstr>
      <vt:lpstr>Garamond</vt:lpstr>
      <vt:lpstr>Times New Roman</vt:lpstr>
      <vt:lpstr>Trebuchet MS</vt:lpstr>
      <vt:lpstr>Wingdings</vt:lpstr>
      <vt:lpstr>Wingdings 3</vt:lpstr>
      <vt:lpstr>Faseta</vt:lpstr>
      <vt:lpstr>NARADA  DOMÓW POMOCY SPOŁECZNEJ oraz POWIATOWYCH CENTRÓW POMOCY RODZINIE</vt:lpstr>
      <vt:lpstr>USŁUGI ŚWIADCZONE PRZEZ DOM POMOCY SPOŁECZNEJ</vt:lpstr>
      <vt:lpstr>TYPY DOMÓW POMOCY SPOŁECZNEJ</vt:lpstr>
      <vt:lpstr>ŁĄCZENIE TYPÓW DOMÓW POMOCY SPOŁECZNEJ </vt:lpstr>
      <vt:lpstr>Przesłanki  skierowania do DPS-u </vt:lpstr>
      <vt:lpstr>Prezentacja programu PowerPoint</vt:lpstr>
      <vt:lpstr>Prezentacja programu PowerPoint</vt:lpstr>
      <vt:lpstr>Prezentacja programu PowerPoint</vt:lpstr>
      <vt:lpstr>ZMIANA ROZPORZĄDZENIA  W SPRAWIE DOMÓW POMOCY SPOŁECZNEJ</vt:lpstr>
      <vt:lpstr>ZMIANA ROZPORZĄDZENIA W SPRAWIE DOMÓW POMOCY SPOŁECZNEJ</vt:lpstr>
      <vt:lpstr>ZMIANA ROZPORZĄDZENIA W SPRAWIE DOMÓW POMOCY SPOŁECZNEJ c.d.</vt:lpstr>
      <vt:lpstr>ZMIANA ROZPORZĄDZENIA W SPRAWIE DOMÓW POMOCY SPOŁECZNEJ c.d.</vt:lpstr>
      <vt:lpstr>Prezentacja programu PowerPoint</vt:lpstr>
      <vt:lpstr>PROJEKT z dnia 22 marca 2017 r. do ROZPORZĄDZENIA MRPiPS WS. DPS</vt:lpstr>
      <vt:lpstr>PROJEKT z dnia 22 marca 2017 r. do ROZPORZĄDZENIA MRPiPS WS. DPS - c.d.</vt:lpstr>
      <vt:lpstr>PROJEKT z dnia 22 marca 2017 r. do ROZPORZĄDZENIA MRPiPS WS. DPS - c.d.</vt:lpstr>
      <vt:lpstr>PROJEKT z dnia 22 marca 2017 r. do ROZPORZĄDZENIA MRPiPS WS. DPS - c.d.</vt:lpstr>
      <vt:lpstr>Prezentacja programu PowerPoint</vt:lpstr>
      <vt:lpstr>ŁĄCZENIE JEDNOSTEK ORGANIZACYJNYCH POMOCY SPOŁECZNEJ - ZMIANY</vt:lpstr>
      <vt:lpstr>ŁĄCZENIE JEDNOSTEK ORGANIZACYJNYCH POMOCY SPOŁECZNEJ - ZMIANY</vt:lpstr>
      <vt:lpstr>ŁĄCZENIE JEDNOSTEK ORGANIZACYJNYCH POMOCY SPOŁECZNEJ - ZMIANY</vt:lpstr>
      <vt:lpstr>Prezentacja programu PowerPoint</vt:lpstr>
      <vt:lpstr>NIEPRAWIDŁOWOŚCI I UCHYBIENIA STWIERDZONE W TOKU KONTROLI </vt:lpstr>
      <vt:lpstr>NIEPRAWIDŁOWOŚCI I UCHYBIENIA STWIERDZONE W TOKU KONTROLI </vt:lpstr>
      <vt:lpstr>NIEPRAWIDŁOWOŚCI I UCHYBIENIA STWIERDZONE W TOKU KONTROLI </vt:lpstr>
      <vt:lpstr>NIEPRAWIDŁOWOŚCI I UCHYBIENIA STWIERDZONE W TOKU KONTROLI </vt:lpstr>
      <vt:lpstr>NIEPRAWIDŁOWOŚCI I UCHYBIENIA STWIERDZONE W TOKU KONTROLI </vt:lpstr>
      <vt:lpstr>NIEPRAWIDŁOWOŚCI I UCHYBIENIA STWIERDZONE W TOKU KONTROLI </vt:lpstr>
      <vt:lpstr>NIEPRAWIDŁOWOŚCI I UCHYBIENIA STWIERDZONE W TOKU KONTROLI </vt:lpstr>
      <vt:lpstr>NIEPRAWIDŁOWOŚCI I UCHYBIENIA STWIERDZONE W TOKU KONTROLI </vt:lpstr>
      <vt:lpstr>NIEPRAWIDŁOWOŚCI I UCHYBIENIA STWIERDZONE W TOKU KONTROLI </vt:lpstr>
      <vt:lpstr>NIEPRAWIDŁOWOŚCI I UCHYBIENIA STWIERDZONE W TOKU KONTROLI </vt:lpstr>
      <vt:lpstr>NIEPRAWIDŁOWOŚCI I UCHYBIENIA STWIERDZONE W TOKU KONTROLI </vt:lpstr>
      <vt:lpstr>NIEPRAWIDŁOWOŚCI I UCHYBIENIA STWIERDZONE W TOKU KONTROLI </vt:lpstr>
      <vt:lpstr>NIEPRAWIDŁOWOŚCI I UCHYBIENIA STWIERDZONE W TOKU KONTROLI </vt:lpstr>
      <vt:lpstr>NIEPRAWIDŁOWOŚCI I UCHYBIENIA STWIERDZONE W TOKU KONTROLI </vt:lpstr>
      <vt:lpstr>NIEPRAWIDŁOWOŚCI I UCHYBIENIA STWIERDZONE W TOKU KONTROLI </vt:lpstr>
      <vt:lpstr>NIEPRAWIDŁOWOŚCI I UCHYBIENIA STWIERDZONE W TOKU KONTROLI </vt:lpstr>
      <vt:lpstr>NIEPRAWIDŁOWOŚCI I UCHYBIENIA STWIERDZONE W TOKU KONTROLI </vt:lpstr>
      <vt:lpstr>NIEPRAWIDŁOWOŚCI I UCHYBIENIA STWIERDZONE W TOKU KONTROLI </vt:lpstr>
      <vt:lpstr>NIEPRAWIDŁOWOŚCI I UCHYBIENIA STWIERDZONE W TOKU KONTROLI </vt:lpstr>
      <vt:lpstr>NIEPRAWIDŁOWOŚCI I UCHYBIENIA STWIERDZONE W TOKU KONTROLI </vt:lpstr>
      <vt:lpstr>NIEPRAWIDŁOWOŚCI I UCHYBIENIA STWIERDZONE W TOKU KONTROLI </vt:lpstr>
      <vt:lpstr>NIEPRAWIDŁOWOŚCI I UCHYBIENIA STWIERDZONE W TOKU KONTROLI </vt:lpstr>
      <vt:lpstr>NIEPRAWIDŁOWOŚCI I UCHYBIENIA STWIERDZONE W TOKU KONTROLI </vt:lpstr>
      <vt:lpstr>NIEPRAWIDŁOWOŚCI I UCHYBIENIA STWIERDZONE W TOKU KONTROLI </vt:lpstr>
      <vt:lpstr>NIEPRAWIDŁOWOŚCI I UCHYBIENIA STWIERDZONE W TOKU KONTROLI </vt:lpstr>
      <vt:lpstr>NIEPRAWIDŁOWOŚCI I UCHYBIENIA STWIERDZONE W TOKU KONTROLI </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KIEROWANIE DO DOMU POMOCY SPOŁECZNEJ</dc:title>
  <dc:creator>Kasia</dc:creator>
  <cp:lastModifiedBy>Ewa Puzio</cp:lastModifiedBy>
  <cp:revision>482</cp:revision>
  <cp:lastPrinted>2017-06-19T06:26:08Z</cp:lastPrinted>
  <dcterms:created xsi:type="dcterms:W3CDTF">2014-11-09T12:22:27Z</dcterms:created>
  <dcterms:modified xsi:type="dcterms:W3CDTF">2017-06-29T09:20:47Z</dcterms:modified>
</cp:coreProperties>
</file>