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7"/>
  </p:notesMasterIdLst>
  <p:sldIdLst>
    <p:sldId id="421" r:id="rId6"/>
    <p:sldId id="266" r:id="rId7"/>
    <p:sldId id="395" r:id="rId8"/>
    <p:sldId id="424" r:id="rId9"/>
    <p:sldId id="423" r:id="rId10"/>
    <p:sldId id="426" r:id="rId11"/>
    <p:sldId id="425" r:id="rId12"/>
    <p:sldId id="422" r:id="rId13"/>
    <p:sldId id="419" r:id="rId14"/>
    <p:sldId id="420" r:id="rId15"/>
    <p:sldId id="313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22C684-B9F3-F5E2-E676-D17446FFE812}" name="Koc Joanna" initials="JK" userId="S::j.koc@mz.gov.pl::bfbd70d2-b6c6-44aa-9459-3d9b62284f23" providerId="AD"/>
  <p188:author id="{8E82F885-D188-AA6C-F6F0-3D94C1B9065D}" name="Kajaniec Kamila" initials="KK" userId="S::k.kajaniec@mz.gov.pl::2e4e6f27-3600-419b-8692-6268a0f467b2" providerId="AD"/>
  <p188:author id="{53E560E9-B220-6CEC-514A-4E7341B2445B}" name="Wajrach Justyna" initials="JW" userId="S::j.wajrach@mz.gov.pl::d323000c-7b5f-46d8-be05-69ef556073f1" providerId="AD"/>
  <p188:author id="{023384FF-86B6-B817-F749-314EC3BA7771}" name="Dzięcioł Kinga" initials="KD" userId="S::k.dzieciol@mz.gov.pl::45c9ae7a-cb13-4baf-a71d-2167caffba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9DB"/>
    <a:srgbClr val="4472C4"/>
    <a:srgbClr val="D00000"/>
    <a:srgbClr val="1A24C0"/>
    <a:srgbClr val="9E0000"/>
    <a:srgbClr val="002F67"/>
    <a:srgbClr val="012C61"/>
    <a:srgbClr val="001274"/>
    <a:srgbClr val="012C5F"/>
    <a:srgbClr val="002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6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428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3FBCF-DAF0-4AF9-AB62-831A121953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A8108-E77A-4336-9E50-AC4FFC0A1985}">
      <dgm:prSet custT="1"/>
      <dgm:spPr/>
      <dgm:t>
        <a:bodyPr/>
        <a:lstStyle/>
        <a:p>
          <a:r>
            <a:rPr lang="pl-PL" sz="1800" b="1" dirty="0">
              <a:latin typeface="Lato" panose="020F0502020204030203" pitchFamily="34" charset="-18"/>
            </a:rPr>
            <a:t>lepszy komfort leczenia i pobytu w szpitalu</a:t>
          </a:r>
          <a:endParaRPr lang="en-US" sz="1800" b="1" dirty="0">
            <a:latin typeface="Lato" panose="020F0502020204030203" pitchFamily="34" charset="-18"/>
          </a:endParaRPr>
        </a:p>
      </dgm:t>
    </dgm:pt>
    <dgm:pt modelId="{7EC11294-6378-47B2-B38E-24AC5464DB95}" type="parTrans" cxnId="{1460187A-0489-482D-85D3-738108A6E7F9}">
      <dgm:prSet/>
      <dgm:spPr/>
      <dgm:t>
        <a:bodyPr/>
        <a:lstStyle/>
        <a:p>
          <a:endParaRPr lang="en-US"/>
        </a:p>
      </dgm:t>
    </dgm:pt>
    <dgm:pt modelId="{3C111627-3941-4E17-84C1-6F3991399BF1}" type="sibTrans" cxnId="{1460187A-0489-482D-85D3-738108A6E7F9}">
      <dgm:prSet/>
      <dgm:spPr/>
      <dgm:t>
        <a:bodyPr/>
        <a:lstStyle/>
        <a:p>
          <a:endParaRPr lang="en-US"/>
        </a:p>
      </dgm:t>
    </dgm:pt>
    <dgm:pt modelId="{6FD8A1E7-50B8-4468-B4FA-A4B53421048C}">
      <dgm:prSet custT="1"/>
      <dgm:spPr/>
      <dgm:t>
        <a:bodyPr/>
        <a:lstStyle/>
        <a:p>
          <a:r>
            <a:rPr lang="pl-PL" sz="1600" b="1" dirty="0">
              <a:latin typeface="Lato" panose="020F0502020204030203" pitchFamily="34" charset="-18"/>
            </a:rPr>
            <a:t>opieka onkologiczna bliżej </a:t>
          </a:r>
          <a:r>
            <a:rPr lang="pl-PL" sz="1800" b="1" dirty="0">
              <a:latin typeface="Lato" panose="020F0502020204030203" pitchFamily="34" charset="-18"/>
            </a:rPr>
            <a:t>miejsca</a:t>
          </a:r>
          <a:r>
            <a:rPr lang="pl-PL" sz="1600" b="1" dirty="0">
              <a:latin typeface="Lato" panose="020F0502020204030203" pitchFamily="34" charset="-18"/>
            </a:rPr>
            <a:t> zamieszkania pacjenta </a:t>
          </a:r>
          <a:endParaRPr lang="en-US" sz="1600" b="1" dirty="0">
            <a:latin typeface="Lato" panose="020F0502020204030203" pitchFamily="34" charset="-18"/>
          </a:endParaRPr>
        </a:p>
      </dgm:t>
    </dgm:pt>
    <dgm:pt modelId="{D7029DDF-1392-41E7-BCEE-49A01427FC40}" type="parTrans" cxnId="{50C1F618-3E50-413B-984D-816FFF8AEBA1}">
      <dgm:prSet/>
      <dgm:spPr/>
      <dgm:t>
        <a:bodyPr/>
        <a:lstStyle/>
        <a:p>
          <a:endParaRPr lang="en-US"/>
        </a:p>
      </dgm:t>
    </dgm:pt>
    <dgm:pt modelId="{30F780DC-708F-4F40-8689-97D8D52D3FE0}" type="sibTrans" cxnId="{50C1F618-3E50-413B-984D-816FFF8AEBA1}">
      <dgm:prSet/>
      <dgm:spPr/>
      <dgm:t>
        <a:bodyPr/>
        <a:lstStyle/>
        <a:p>
          <a:endParaRPr lang="en-US"/>
        </a:p>
      </dgm:t>
    </dgm:pt>
    <dgm:pt modelId="{01E20F27-925A-4FA7-BBD8-7E0D63BCCE71}">
      <dgm:prSet custT="1"/>
      <dgm:spPr/>
      <dgm:t>
        <a:bodyPr/>
        <a:lstStyle/>
        <a:p>
          <a:r>
            <a:rPr lang="pl-PL" sz="1800" b="1" dirty="0">
              <a:latin typeface="Lato" panose="020F0502020204030203" pitchFamily="34" charset="-18"/>
            </a:rPr>
            <a:t>lepsza opieka w procesie diagnostyki i leczenia </a:t>
          </a:r>
          <a:endParaRPr lang="en-US" sz="1800" b="1" dirty="0">
            <a:latin typeface="Lato" panose="020F0502020204030203" pitchFamily="34" charset="-18"/>
          </a:endParaRPr>
        </a:p>
      </dgm:t>
    </dgm:pt>
    <dgm:pt modelId="{D2E8194C-1CF4-4208-925A-333B9292320B}" type="parTrans" cxnId="{B07A8F64-DB30-4AB4-A4AB-02D3E689216C}">
      <dgm:prSet/>
      <dgm:spPr/>
      <dgm:t>
        <a:bodyPr/>
        <a:lstStyle/>
        <a:p>
          <a:endParaRPr lang="en-US"/>
        </a:p>
      </dgm:t>
    </dgm:pt>
    <dgm:pt modelId="{70A44B3A-3C16-401D-A967-28D9DD3F571C}" type="sibTrans" cxnId="{B07A8F64-DB30-4AB4-A4AB-02D3E689216C}">
      <dgm:prSet/>
      <dgm:spPr/>
      <dgm:t>
        <a:bodyPr/>
        <a:lstStyle/>
        <a:p>
          <a:endParaRPr lang="en-US"/>
        </a:p>
      </dgm:t>
    </dgm:pt>
    <dgm:pt modelId="{0D73BE49-FF0C-4153-B72C-C4A48A015C1B}">
      <dgm:prSet custT="1"/>
      <dgm:spPr/>
      <dgm:t>
        <a:bodyPr/>
        <a:lstStyle/>
        <a:p>
          <a:r>
            <a:rPr lang="pl-PL" sz="1800" b="1" dirty="0">
              <a:latin typeface="Lato" panose="020F0502020204030203" pitchFamily="34" charset="-18"/>
            </a:rPr>
            <a:t>lepsza diagnostyka                   i większa skuteczność leczenia</a:t>
          </a:r>
          <a:endParaRPr lang="en-US" sz="1800" b="1" dirty="0">
            <a:latin typeface="Lato" panose="020F0502020204030203" pitchFamily="34" charset="-18"/>
          </a:endParaRPr>
        </a:p>
      </dgm:t>
    </dgm:pt>
    <dgm:pt modelId="{EA34107A-026C-4215-B007-329D3C04DF0B}" type="parTrans" cxnId="{B5A00E0C-64D3-428D-B0F0-D64607E7D464}">
      <dgm:prSet/>
      <dgm:spPr/>
      <dgm:t>
        <a:bodyPr/>
        <a:lstStyle/>
        <a:p>
          <a:endParaRPr lang="en-US"/>
        </a:p>
      </dgm:t>
    </dgm:pt>
    <dgm:pt modelId="{369EF8AF-89E3-4653-B0C7-E362575CCE76}" type="sibTrans" cxnId="{B5A00E0C-64D3-428D-B0F0-D64607E7D464}">
      <dgm:prSet/>
      <dgm:spPr/>
      <dgm:t>
        <a:bodyPr/>
        <a:lstStyle/>
        <a:p>
          <a:endParaRPr lang="en-US"/>
        </a:p>
      </dgm:t>
    </dgm:pt>
    <dgm:pt modelId="{0C8A17E0-8C4A-44D9-BD63-3B7C3F9E3B18}">
      <dgm:prSet custT="1"/>
      <dgm:spPr/>
      <dgm:t>
        <a:bodyPr/>
        <a:lstStyle/>
        <a:p>
          <a:r>
            <a:rPr lang="pl-PL" sz="1800" b="1" dirty="0">
              <a:latin typeface="Lato" panose="020F0502020204030203" pitchFamily="34" charset="-18"/>
            </a:rPr>
            <a:t>krótszy czas leczenia</a:t>
          </a:r>
          <a:endParaRPr lang="en-US" sz="1800" b="1" dirty="0">
            <a:latin typeface="Lato" panose="020F0502020204030203" pitchFamily="34" charset="-18"/>
          </a:endParaRPr>
        </a:p>
      </dgm:t>
    </dgm:pt>
    <dgm:pt modelId="{EDA4B377-6AC7-4B8D-A994-0EF50DA5489E}" type="parTrans" cxnId="{C46193B1-00C2-47B7-B7A7-0B4141920697}">
      <dgm:prSet/>
      <dgm:spPr/>
      <dgm:t>
        <a:bodyPr/>
        <a:lstStyle/>
        <a:p>
          <a:endParaRPr lang="en-US"/>
        </a:p>
      </dgm:t>
    </dgm:pt>
    <dgm:pt modelId="{E1482CAC-221A-4BFA-93E6-A19CA5B62D25}" type="sibTrans" cxnId="{C46193B1-00C2-47B7-B7A7-0B4141920697}">
      <dgm:prSet/>
      <dgm:spPr/>
      <dgm:t>
        <a:bodyPr/>
        <a:lstStyle/>
        <a:p>
          <a:endParaRPr lang="en-US"/>
        </a:p>
      </dgm:t>
    </dgm:pt>
    <dgm:pt modelId="{71D93A26-0746-48BE-A6C7-97F12D921C61}" type="pres">
      <dgm:prSet presAssocID="{4873FBCF-DAF0-4AF9-AB62-831A121953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A1944F-DD18-44BE-AB3B-F7DC5B11FC15}" type="pres">
      <dgm:prSet presAssocID="{2AAA8108-E77A-4336-9E50-AC4FFC0A1985}" presName="hierRoot1" presStyleCnt="0"/>
      <dgm:spPr/>
    </dgm:pt>
    <dgm:pt modelId="{F61A8488-62AC-44D8-8F1C-A776D0491C27}" type="pres">
      <dgm:prSet presAssocID="{2AAA8108-E77A-4336-9E50-AC4FFC0A1985}" presName="composite" presStyleCnt="0"/>
      <dgm:spPr/>
    </dgm:pt>
    <dgm:pt modelId="{75F8B2A6-3E6E-4797-8F10-4F39E3103C97}" type="pres">
      <dgm:prSet presAssocID="{2AAA8108-E77A-4336-9E50-AC4FFC0A1985}" presName="background" presStyleLbl="node0" presStyleIdx="0" presStyleCnt="5"/>
      <dgm:spPr/>
    </dgm:pt>
    <dgm:pt modelId="{E099DD4E-07DF-4AAA-A663-5FC55EC5388A}" type="pres">
      <dgm:prSet presAssocID="{2AAA8108-E77A-4336-9E50-AC4FFC0A1985}" presName="text" presStyleLbl="fgAcc0" presStyleIdx="0" presStyleCnt="5" custLinFactNeighborX="36039" custLinFactNeighborY="-67448">
        <dgm:presLayoutVars>
          <dgm:chPref val="3"/>
        </dgm:presLayoutVars>
      </dgm:prSet>
      <dgm:spPr/>
    </dgm:pt>
    <dgm:pt modelId="{861FA901-38B7-44A2-AFAA-0EB60AA82F7E}" type="pres">
      <dgm:prSet presAssocID="{2AAA8108-E77A-4336-9E50-AC4FFC0A1985}" presName="hierChild2" presStyleCnt="0"/>
      <dgm:spPr/>
    </dgm:pt>
    <dgm:pt modelId="{8F4850E3-D8B3-4134-A474-E4CF66F68CA2}" type="pres">
      <dgm:prSet presAssocID="{6FD8A1E7-50B8-4468-B4FA-A4B53421048C}" presName="hierRoot1" presStyleCnt="0"/>
      <dgm:spPr/>
    </dgm:pt>
    <dgm:pt modelId="{080243A9-5389-4C97-A56F-A88BE0DF83DE}" type="pres">
      <dgm:prSet presAssocID="{6FD8A1E7-50B8-4468-B4FA-A4B53421048C}" presName="composite" presStyleCnt="0"/>
      <dgm:spPr/>
    </dgm:pt>
    <dgm:pt modelId="{6FBE1D0E-6353-4B10-8BCD-E27EE0A716AD}" type="pres">
      <dgm:prSet presAssocID="{6FD8A1E7-50B8-4468-B4FA-A4B53421048C}" presName="background" presStyleLbl="node0" presStyleIdx="1" presStyleCnt="5"/>
      <dgm:spPr/>
    </dgm:pt>
    <dgm:pt modelId="{9202BC95-0859-48A1-888A-650698CE9B6C}" type="pres">
      <dgm:prSet presAssocID="{6FD8A1E7-50B8-4468-B4FA-A4B53421048C}" presName="text" presStyleLbl="fgAcc0" presStyleIdx="1" presStyleCnt="5" custLinFactNeighborX="10938" custLinFactNeighborY="73219">
        <dgm:presLayoutVars>
          <dgm:chPref val="3"/>
        </dgm:presLayoutVars>
      </dgm:prSet>
      <dgm:spPr/>
    </dgm:pt>
    <dgm:pt modelId="{0FD92692-FA6D-443E-B4A1-7B52297AE631}" type="pres">
      <dgm:prSet presAssocID="{6FD8A1E7-50B8-4468-B4FA-A4B53421048C}" presName="hierChild2" presStyleCnt="0"/>
      <dgm:spPr/>
    </dgm:pt>
    <dgm:pt modelId="{E5DBD387-52BE-4ECB-AFAA-34DADD4F1D62}" type="pres">
      <dgm:prSet presAssocID="{01E20F27-925A-4FA7-BBD8-7E0D63BCCE71}" presName="hierRoot1" presStyleCnt="0"/>
      <dgm:spPr/>
    </dgm:pt>
    <dgm:pt modelId="{353C124C-49AC-4C46-9910-6E7630873AE5}" type="pres">
      <dgm:prSet presAssocID="{01E20F27-925A-4FA7-BBD8-7E0D63BCCE71}" presName="composite" presStyleCnt="0"/>
      <dgm:spPr/>
    </dgm:pt>
    <dgm:pt modelId="{E3C35DE3-E799-4768-A6F9-98565AB2E41F}" type="pres">
      <dgm:prSet presAssocID="{01E20F27-925A-4FA7-BBD8-7E0D63BCCE71}" presName="background" presStyleLbl="node0" presStyleIdx="2" presStyleCnt="5"/>
      <dgm:spPr/>
    </dgm:pt>
    <dgm:pt modelId="{FD295544-6E39-4871-ADB3-CE2F55FCB548}" type="pres">
      <dgm:prSet presAssocID="{01E20F27-925A-4FA7-BBD8-7E0D63BCCE71}" presName="text" presStyleLbl="fgAcc0" presStyleIdx="2" presStyleCnt="5" custLinFactNeighborX="-8009" custLinFactNeighborY="-63082">
        <dgm:presLayoutVars>
          <dgm:chPref val="3"/>
        </dgm:presLayoutVars>
      </dgm:prSet>
      <dgm:spPr/>
    </dgm:pt>
    <dgm:pt modelId="{C1888926-F2FD-4953-A294-CAC72ADB1B3E}" type="pres">
      <dgm:prSet presAssocID="{01E20F27-925A-4FA7-BBD8-7E0D63BCCE71}" presName="hierChild2" presStyleCnt="0"/>
      <dgm:spPr/>
    </dgm:pt>
    <dgm:pt modelId="{2AF96103-6263-4AB9-8DF1-00BFC779F639}" type="pres">
      <dgm:prSet presAssocID="{0D73BE49-FF0C-4153-B72C-C4A48A015C1B}" presName="hierRoot1" presStyleCnt="0"/>
      <dgm:spPr/>
    </dgm:pt>
    <dgm:pt modelId="{31902FF1-2365-4D17-8285-998D74CFB0D8}" type="pres">
      <dgm:prSet presAssocID="{0D73BE49-FF0C-4153-B72C-C4A48A015C1B}" presName="composite" presStyleCnt="0"/>
      <dgm:spPr/>
    </dgm:pt>
    <dgm:pt modelId="{74C3CE39-F637-4A91-BBB0-746E45267F80}" type="pres">
      <dgm:prSet presAssocID="{0D73BE49-FF0C-4153-B72C-C4A48A015C1B}" presName="background" presStyleLbl="node0" presStyleIdx="3" presStyleCnt="5"/>
      <dgm:spPr/>
    </dgm:pt>
    <dgm:pt modelId="{7D69C3BF-125C-4F40-8F3A-97CEBB46676E}" type="pres">
      <dgm:prSet presAssocID="{0D73BE49-FF0C-4153-B72C-C4A48A015C1B}" presName="text" presStyleLbl="fgAcc0" presStyleIdx="3" presStyleCnt="5" custLinFactNeighborX="-26364" custLinFactNeighborY="72375">
        <dgm:presLayoutVars>
          <dgm:chPref val="3"/>
        </dgm:presLayoutVars>
      </dgm:prSet>
      <dgm:spPr/>
    </dgm:pt>
    <dgm:pt modelId="{56C81258-019C-4A95-BF8C-E4D9CD4D4E09}" type="pres">
      <dgm:prSet presAssocID="{0D73BE49-FF0C-4153-B72C-C4A48A015C1B}" presName="hierChild2" presStyleCnt="0"/>
      <dgm:spPr/>
    </dgm:pt>
    <dgm:pt modelId="{EE7AE284-E8E5-4F04-BF03-3FE8F26464A1}" type="pres">
      <dgm:prSet presAssocID="{0C8A17E0-8C4A-44D9-BD63-3B7C3F9E3B18}" presName="hierRoot1" presStyleCnt="0"/>
      <dgm:spPr/>
    </dgm:pt>
    <dgm:pt modelId="{F18C03AA-B85F-4284-A550-95C36CCF54E7}" type="pres">
      <dgm:prSet presAssocID="{0C8A17E0-8C4A-44D9-BD63-3B7C3F9E3B18}" presName="composite" presStyleCnt="0"/>
      <dgm:spPr/>
    </dgm:pt>
    <dgm:pt modelId="{929C7FB5-A89C-4DE6-BDEB-EA2F3F94CB78}" type="pres">
      <dgm:prSet presAssocID="{0C8A17E0-8C4A-44D9-BD63-3B7C3F9E3B18}" presName="background" presStyleLbl="node0" presStyleIdx="4" presStyleCnt="5"/>
      <dgm:spPr/>
    </dgm:pt>
    <dgm:pt modelId="{AFEBC1B4-CA1C-4B13-92D6-60698B546493}" type="pres">
      <dgm:prSet presAssocID="{0C8A17E0-8C4A-44D9-BD63-3B7C3F9E3B18}" presName="text" presStyleLbl="fgAcc0" presStyleIdx="4" presStyleCnt="5" custLinFactNeighborX="-46814" custLinFactNeighborY="-64661">
        <dgm:presLayoutVars>
          <dgm:chPref val="3"/>
        </dgm:presLayoutVars>
      </dgm:prSet>
      <dgm:spPr/>
    </dgm:pt>
    <dgm:pt modelId="{6ECB082D-BFDD-428F-8449-3A10B79AAC7D}" type="pres">
      <dgm:prSet presAssocID="{0C8A17E0-8C4A-44D9-BD63-3B7C3F9E3B18}" presName="hierChild2" presStyleCnt="0"/>
      <dgm:spPr/>
    </dgm:pt>
  </dgm:ptLst>
  <dgm:cxnLst>
    <dgm:cxn modelId="{B5A00E0C-64D3-428D-B0F0-D64607E7D464}" srcId="{4873FBCF-DAF0-4AF9-AB62-831A121953F6}" destId="{0D73BE49-FF0C-4153-B72C-C4A48A015C1B}" srcOrd="3" destOrd="0" parTransId="{EA34107A-026C-4215-B007-329D3C04DF0B}" sibTransId="{369EF8AF-89E3-4653-B0C7-E362575CCE76}"/>
    <dgm:cxn modelId="{50C1F618-3E50-413B-984D-816FFF8AEBA1}" srcId="{4873FBCF-DAF0-4AF9-AB62-831A121953F6}" destId="{6FD8A1E7-50B8-4468-B4FA-A4B53421048C}" srcOrd="1" destOrd="0" parTransId="{D7029DDF-1392-41E7-BCEE-49A01427FC40}" sibTransId="{30F780DC-708F-4F40-8689-97D8D52D3FE0}"/>
    <dgm:cxn modelId="{D1012B1F-8371-4460-8CC3-D34A06699175}" type="presOf" srcId="{6FD8A1E7-50B8-4468-B4FA-A4B53421048C}" destId="{9202BC95-0859-48A1-888A-650698CE9B6C}" srcOrd="0" destOrd="0" presId="urn:microsoft.com/office/officeart/2005/8/layout/hierarchy1"/>
    <dgm:cxn modelId="{B07A8F64-DB30-4AB4-A4AB-02D3E689216C}" srcId="{4873FBCF-DAF0-4AF9-AB62-831A121953F6}" destId="{01E20F27-925A-4FA7-BBD8-7E0D63BCCE71}" srcOrd="2" destOrd="0" parTransId="{D2E8194C-1CF4-4208-925A-333B9292320B}" sibTransId="{70A44B3A-3C16-401D-A967-28D9DD3F571C}"/>
    <dgm:cxn modelId="{DA64A658-9317-437C-ADB7-5015E541750D}" type="presOf" srcId="{0D73BE49-FF0C-4153-B72C-C4A48A015C1B}" destId="{7D69C3BF-125C-4F40-8F3A-97CEBB46676E}" srcOrd="0" destOrd="0" presId="urn:microsoft.com/office/officeart/2005/8/layout/hierarchy1"/>
    <dgm:cxn modelId="{1460187A-0489-482D-85D3-738108A6E7F9}" srcId="{4873FBCF-DAF0-4AF9-AB62-831A121953F6}" destId="{2AAA8108-E77A-4336-9E50-AC4FFC0A1985}" srcOrd="0" destOrd="0" parTransId="{7EC11294-6378-47B2-B38E-24AC5464DB95}" sibTransId="{3C111627-3941-4E17-84C1-6F3991399BF1}"/>
    <dgm:cxn modelId="{314B3E80-3C14-4FBA-8B97-050C1E6ADBCB}" type="presOf" srcId="{0C8A17E0-8C4A-44D9-BD63-3B7C3F9E3B18}" destId="{AFEBC1B4-CA1C-4B13-92D6-60698B546493}" srcOrd="0" destOrd="0" presId="urn:microsoft.com/office/officeart/2005/8/layout/hierarchy1"/>
    <dgm:cxn modelId="{C46193B1-00C2-47B7-B7A7-0B4141920697}" srcId="{4873FBCF-DAF0-4AF9-AB62-831A121953F6}" destId="{0C8A17E0-8C4A-44D9-BD63-3B7C3F9E3B18}" srcOrd="4" destOrd="0" parTransId="{EDA4B377-6AC7-4B8D-A994-0EF50DA5489E}" sibTransId="{E1482CAC-221A-4BFA-93E6-A19CA5B62D25}"/>
    <dgm:cxn modelId="{D8E062B3-9240-4ED3-89D1-E254A2863893}" type="presOf" srcId="{01E20F27-925A-4FA7-BBD8-7E0D63BCCE71}" destId="{FD295544-6E39-4871-ADB3-CE2F55FCB548}" srcOrd="0" destOrd="0" presId="urn:microsoft.com/office/officeart/2005/8/layout/hierarchy1"/>
    <dgm:cxn modelId="{57BE48DD-4083-4EBE-9682-90C98A8F7CC2}" type="presOf" srcId="{2AAA8108-E77A-4336-9E50-AC4FFC0A1985}" destId="{E099DD4E-07DF-4AAA-A663-5FC55EC5388A}" srcOrd="0" destOrd="0" presId="urn:microsoft.com/office/officeart/2005/8/layout/hierarchy1"/>
    <dgm:cxn modelId="{C424E9ED-374F-48B7-9CB3-CE953FDD9432}" type="presOf" srcId="{4873FBCF-DAF0-4AF9-AB62-831A121953F6}" destId="{71D93A26-0746-48BE-A6C7-97F12D921C61}" srcOrd="0" destOrd="0" presId="urn:microsoft.com/office/officeart/2005/8/layout/hierarchy1"/>
    <dgm:cxn modelId="{F8876C57-C224-451B-B946-13F9D6FF8804}" type="presParOf" srcId="{71D93A26-0746-48BE-A6C7-97F12D921C61}" destId="{A9A1944F-DD18-44BE-AB3B-F7DC5B11FC15}" srcOrd="0" destOrd="0" presId="urn:microsoft.com/office/officeart/2005/8/layout/hierarchy1"/>
    <dgm:cxn modelId="{FA6EBF3F-576C-4532-8DFE-337C8AED93EC}" type="presParOf" srcId="{A9A1944F-DD18-44BE-AB3B-F7DC5B11FC15}" destId="{F61A8488-62AC-44D8-8F1C-A776D0491C27}" srcOrd="0" destOrd="0" presId="urn:microsoft.com/office/officeart/2005/8/layout/hierarchy1"/>
    <dgm:cxn modelId="{47A29587-81ED-4086-B89A-37DE192EE74F}" type="presParOf" srcId="{F61A8488-62AC-44D8-8F1C-A776D0491C27}" destId="{75F8B2A6-3E6E-4797-8F10-4F39E3103C97}" srcOrd="0" destOrd="0" presId="urn:microsoft.com/office/officeart/2005/8/layout/hierarchy1"/>
    <dgm:cxn modelId="{63CD7F68-ED4E-4558-8F6D-FD90F1B69EC4}" type="presParOf" srcId="{F61A8488-62AC-44D8-8F1C-A776D0491C27}" destId="{E099DD4E-07DF-4AAA-A663-5FC55EC5388A}" srcOrd="1" destOrd="0" presId="urn:microsoft.com/office/officeart/2005/8/layout/hierarchy1"/>
    <dgm:cxn modelId="{94042FC9-5831-4860-A262-0F8C65AD6AAA}" type="presParOf" srcId="{A9A1944F-DD18-44BE-AB3B-F7DC5B11FC15}" destId="{861FA901-38B7-44A2-AFAA-0EB60AA82F7E}" srcOrd="1" destOrd="0" presId="urn:microsoft.com/office/officeart/2005/8/layout/hierarchy1"/>
    <dgm:cxn modelId="{0646D309-E2E5-4565-9812-0D23D7D95EAD}" type="presParOf" srcId="{71D93A26-0746-48BE-A6C7-97F12D921C61}" destId="{8F4850E3-D8B3-4134-A474-E4CF66F68CA2}" srcOrd="1" destOrd="0" presId="urn:microsoft.com/office/officeart/2005/8/layout/hierarchy1"/>
    <dgm:cxn modelId="{EBC0231D-904E-4B90-8B96-B6AFA6028584}" type="presParOf" srcId="{8F4850E3-D8B3-4134-A474-E4CF66F68CA2}" destId="{080243A9-5389-4C97-A56F-A88BE0DF83DE}" srcOrd="0" destOrd="0" presId="urn:microsoft.com/office/officeart/2005/8/layout/hierarchy1"/>
    <dgm:cxn modelId="{802E738D-8082-46BA-BFB1-43345519D7EB}" type="presParOf" srcId="{080243A9-5389-4C97-A56F-A88BE0DF83DE}" destId="{6FBE1D0E-6353-4B10-8BCD-E27EE0A716AD}" srcOrd="0" destOrd="0" presId="urn:microsoft.com/office/officeart/2005/8/layout/hierarchy1"/>
    <dgm:cxn modelId="{56ACEB93-5194-4DE6-9BB8-C94D01DA8CCE}" type="presParOf" srcId="{080243A9-5389-4C97-A56F-A88BE0DF83DE}" destId="{9202BC95-0859-48A1-888A-650698CE9B6C}" srcOrd="1" destOrd="0" presId="urn:microsoft.com/office/officeart/2005/8/layout/hierarchy1"/>
    <dgm:cxn modelId="{AB9D25F0-5D93-4491-913C-F6B912196A99}" type="presParOf" srcId="{8F4850E3-D8B3-4134-A474-E4CF66F68CA2}" destId="{0FD92692-FA6D-443E-B4A1-7B52297AE631}" srcOrd="1" destOrd="0" presId="urn:microsoft.com/office/officeart/2005/8/layout/hierarchy1"/>
    <dgm:cxn modelId="{63FC4528-BE00-4784-AA8D-DC024D062D78}" type="presParOf" srcId="{71D93A26-0746-48BE-A6C7-97F12D921C61}" destId="{E5DBD387-52BE-4ECB-AFAA-34DADD4F1D62}" srcOrd="2" destOrd="0" presId="urn:microsoft.com/office/officeart/2005/8/layout/hierarchy1"/>
    <dgm:cxn modelId="{21893CE7-41F0-4C7E-9F4C-688247C28B11}" type="presParOf" srcId="{E5DBD387-52BE-4ECB-AFAA-34DADD4F1D62}" destId="{353C124C-49AC-4C46-9910-6E7630873AE5}" srcOrd="0" destOrd="0" presId="urn:microsoft.com/office/officeart/2005/8/layout/hierarchy1"/>
    <dgm:cxn modelId="{969ABFDD-27F9-4C4D-8D1A-6039BAF4C96D}" type="presParOf" srcId="{353C124C-49AC-4C46-9910-6E7630873AE5}" destId="{E3C35DE3-E799-4768-A6F9-98565AB2E41F}" srcOrd="0" destOrd="0" presId="urn:microsoft.com/office/officeart/2005/8/layout/hierarchy1"/>
    <dgm:cxn modelId="{A4C4B8F1-BACA-4930-B3C7-95C60D008824}" type="presParOf" srcId="{353C124C-49AC-4C46-9910-6E7630873AE5}" destId="{FD295544-6E39-4871-ADB3-CE2F55FCB548}" srcOrd="1" destOrd="0" presId="urn:microsoft.com/office/officeart/2005/8/layout/hierarchy1"/>
    <dgm:cxn modelId="{02A4C538-3B65-48EF-9D36-EEF6AABDFE1A}" type="presParOf" srcId="{E5DBD387-52BE-4ECB-AFAA-34DADD4F1D62}" destId="{C1888926-F2FD-4953-A294-CAC72ADB1B3E}" srcOrd="1" destOrd="0" presId="urn:microsoft.com/office/officeart/2005/8/layout/hierarchy1"/>
    <dgm:cxn modelId="{57966088-3498-4FE6-AC7E-97E5F4B9E00F}" type="presParOf" srcId="{71D93A26-0746-48BE-A6C7-97F12D921C61}" destId="{2AF96103-6263-4AB9-8DF1-00BFC779F639}" srcOrd="3" destOrd="0" presId="urn:microsoft.com/office/officeart/2005/8/layout/hierarchy1"/>
    <dgm:cxn modelId="{19800C57-BD09-4C29-90C1-296EFA7A7897}" type="presParOf" srcId="{2AF96103-6263-4AB9-8DF1-00BFC779F639}" destId="{31902FF1-2365-4D17-8285-998D74CFB0D8}" srcOrd="0" destOrd="0" presId="urn:microsoft.com/office/officeart/2005/8/layout/hierarchy1"/>
    <dgm:cxn modelId="{2B4E6431-9C36-4A63-89DB-6FE073328BE3}" type="presParOf" srcId="{31902FF1-2365-4D17-8285-998D74CFB0D8}" destId="{74C3CE39-F637-4A91-BBB0-746E45267F80}" srcOrd="0" destOrd="0" presId="urn:microsoft.com/office/officeart/2005/8/layout/hierarchy1"/>
    <dgm:cxn modelId="{9BB88254-A362-407B-BCC8-299CFF4617F7}" type="presParOf" srcId="{31902FF1-2365-4D17-8285-998D74CFB0D8}" destId="{7D69C3BF-125C-4F40-8F3A-97CEBB46676E}" srcOrd="1" destOrd="0" presId="urn:microsoft.com/office/officeart/2005/8/layout/hierarchy1"/>
    <dgm:cxn modelId="{82FB86D0-2874-42BE-9D57-877A1E032BE2}" type="presParOf" srcId="{2AF96103-6263-4AB9-8DF1-00BFC779F639}" destId="{56C81258-019C-4A95-BF8C-E4D9CD4D4E09}" srcOrd="1" destOrd="0" presId="urn:microsoft.com/office/officeart/2005/8/layout/hierarchy1"/>
    <dgm:cxn modelId="{09C2BC0E-ABE1-4FDC-804E-B3CB541BD78E}" type="presParOf" srcId="{71D93A26-0746-48BE-A6C7-97F12D921C61}" destId="{EE7AE284-E8E5-4F04-BF03-3FE8F26464A1}" srcOrd="4" destOrd="0" presId="urn:microsoft.com/office/officeart/2005/8/layout/hierarchy1"/>
    <dgm:cxn modelId="{A1EA2BFF-0E31-4A8A-8429-A608A02B33B7}" type="presParOf" srcId="{EE7AE284-E8E5-4F04-BF03-3FE8F26464A1}" destId="{F18C03AA-B85F-4284-A550-95C36CCF54E7}" srcOrd="0" destOrd="0" presId="urn:microsoft.com/office/officeart/2005/8/layout/hierarchy1"/>
    <dgm:cxn modelId="{F2FB05C5-6D39-444C-BB95-563CEA44252E}" type="presParOf" srcId="{F18C03AA-B85F-4284-A550-95C36CCF54E7}" destId="{929C7FB5-A89C-4DE6-BDEB-EA2F3F94CB78}" srcOrd="0" destOrd="0" presId="urn:microsoft.com/office/officeart/2005/8/layout/hierarchy1"/>
    <dgm:cxn modelId="{3064D824-4460-4AD4-9604-0FA2C6FBDD05}" type="presParOf" srcId="{F18C03AA-B85F-4284-A550-95C36CCF54E7}" destId="{AFEBC1B4-CA1C-4B13-92D6-60698B546493}" srcOrd="1" destOrd="0" presId="urn:microsoft.com/office/officeart/2005/8/layout/hierarchy1"/>
    <dgm:cxn modelId="{2EAF6753-021B-475D-A434-AB82229FFF81}" type="presParOf" srcId="{EE7AE284-E8E5-4F04-BF03-3FE8F26464A1}" destId="{6ECB082D-BFDD-428F-8449-3A10B79AAC7D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8B2A6-3E6E-4797-8F10-4F39E3103C97}">
      <dsp:nvSpPr>
        <dsp:cNvPr id="0" name=""/>
        <dsp:cNvSpPr/>
      </dsp:nvSpPr>
      <dsp:spPr>
        <a:xfrm>
          <a:off x="726821" y="379949"/>
          <a:ext cx="2005343" cy="1273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9DD4E-07DF-4AAA-A663-5FC55EC5388A}">
      <dsp:nvSpPr>
        <dsp:cNvPr id="0" name=""/>
        <dsp:cNvSpPr/>
      </dsp:nvSpPr>
      <dsp:spPr>
        <a:xfrm>
          <a:off x="949637" y="591625"/>
          <a:ext cx="2005343" cy="1273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Lato" panose="020F0502020204030203" pitchFamily="34" charset="-18"/>
            </a:rPr>
            <a:t>lepszy komfort leczenia i pobytu w szpitalu</a:t>
          </a:r>
          <a:endParaRPr lang="en-US" sz="1800" b="1" kern="1200" dirty="0">
            <a:latin typeface="Lato" panose="020F0502020204030203" pitchFamily="34" charset="-18"/>
          </a:endParaRPr>
        </a:p>
      </dsp:txBody>
      <dsp:txXfrm>
        <a:off x="986933" y="628921"/>
        <a:ext cx="1930751" cy="1198801"/>
      </dsp:txXfrm>
    </dsp:sp>
    <dsp:sp modelId="{6FBE1D0E-6353-4B10-8BCD-E27EE0A716AD}">
      <dsp:nvSpPr>
        <dsp:cNvPr id="0" name=""/>
        <dsp:cNvSpPr/>
      </dsp:nvSpPr>
      <dsp:spPr>
        <a:xfrm>
          <a:off x="2674435" y="2171194"/>
          <a:ext cx="2005343" cy="1273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2BC95-0859-48A1-888A-650698CE9B6C}">
      <dsp:nvSpPr>
        <dsp:cNvPr id="0" name=""/>
        <dsp:cNvSpPr/>
      </dsp:nvSpPr>
      <dsp:spPr>
        <a:xfrm>
          <a:off x="2897251" y="2382869"/>
          <a:ext cx="2005343" cy="1273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Lato" panose="020F0502020204030203" pitchFamily="34" charset="-18"/>
            </a:rPr>
            <a:t>opieka onkologiczna bliżej </a:t>
          </a:r>
          <a:r>
            <a:rPr lang="pl-PL" sz="1800" b="1" kern="1200" dirty="0">
              <a:latin typeface="Lato" panose="020F0502020204030203" pitchFamily="34" charset="-18"/>
            </a:rPr>
            <a:t>miejsca</a:t>
          </a:r>
          <a:r>
            <a:rPr lang="pl-PL" sz="1600" b="1" kern="1200" dirty="0">
              <a:latin typeface="Lato" panose="020F0502020204030203" pitchFamily="34" charset="-18"/>
            </a:rPr>
            <a:t> zamieszkania pacjenta </a:t>
          </a:r>
          <a:endParaRPr lang="en-US" sz="1600" b="1" kern="1200" dirty="0">
            <a:latin typeface="Lato" panose="020F0502020204030203" pitchFamily="34" charset="-18"/>
          </a:endParaRPr>
        </a:p>
      </dsp:txBody>
      <dsp:txXfrm>
        <a:off x="2934547" y="2420165"/>
        <a:ext cx="1930751" cy="1198801"/>
      </dsp:txXfrm>
    </dsp:sp>
    <dsp:sp modelId="{E3C35DE3-E799-4768-A6F9-98565AB2E41F}">
      <dsp:nvSpPr>
        <dsp:cNvPr id="0" name=""/>
        <dsp:cNvSpPr/>
      </dsp:nvSpPr>
      <dsp:spPr>
        <a:xfrm>
          <a:off x="4745458" y="435546"/>
          <a:ext cx="2005343" cy="1273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95544-6E39-4871-ADB3-CE2F55FCB548}">
      <dsp:nvSpPr>
        <dsp:cNvPr id="0" name=""/>
        <dsp:cNvSpPr/>
      </dsp:nvSpPr>
      <dsp:spPr>
        <a:xfrm>
          <a:off x="4968274" y="647221"/>
          <a:ext cx="2005343" cy="1273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Lato" panose="020F0502020204030203" pitchFamily="34" charset="-18"/>
            </a:rPr>
            <a:t>lepsza opieka w procesie diagnostyki i leczenia </a:t>
          </a:r>
          <a:endParaRPr lang="en-US" sz="1800" b="1" kern="1200" dirty="0">
            <a:latin typeface="Lato" panose="020F0502020204030203" pitchFamily="34" charset="-18"/>
          </a:endParaRPr>
        </a:p>
      </dsp:txBody>
      <dsp:txXfrm>
        <a:off x="5005570" y="684517"/>
        <a:ext cx="1930751" cy="1198801"/>
      </dsp:txXfrm>
    </dsp:sp>
    <dsp:sp modelId="{74C3CE39-F637-4A91-BBB0-746E45267F80}">
      <dsp:nvSpPr>
        <dsp:cNvPr id="0" name=""/>
        <dsp:cNvSpPr/>
      </dsp:nvSpPr>
      <dsp:spPr>
        <a:xfrm>
          <a:off x="6828353" y="2160446"/>
          <a:ext cx="2005343" cy="1273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9C3BF-125C-4F40-8F3A-97CEBB46676E}">
      <dsp:nvSpPr>
        <dsp:cNvPr id="0" name=""/>
        <dsp:cNvSpPr/>
      </dsp:nvSpPr>
      <dsp:spPr>
        <a:xfrm>
          <a:off x="7051169" y="2372121"/>
          <a:ext cx="2005343" cy="1273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Lato" panose="020F0502020204030203" pitchFamily="34" charset="-18"/>
            </a:rPr>
            <a:t>lepsza diagnostyka                   i większa skuteczność leczenia</a:t>
          </a:r>
          <a:endParaRPr lang="en-US" sz="1800" b="1" kern="1200" dirty="0">
            <a:latin typeface="Lato" panose="020F0502020204030203" pitchFamily="34" charset="-18"/>
          </a:endParaRPr>
        </a:p>
      </dsp:txBody>
      <dsp:txXfrm>
        <a:off x="7088465" y="2409417"/>
        <a:ext cx="1930751" cy="1198801"/>
      </dsp:txXfrm>
    </dsp:sp>
    <dsp:sp modelId="{929C7FB5-A89C-4DE6-BDEB-EA2F3F94CB78}">
      <dsp:nvSpPr>
        <dsp:cNvPr id="0" name=""/>
        <dsp:cNvSpPr/>
      </dsp:nvSpPr>
      <dsp:spPr>
        <a:xfrm>
          <a:off x="8869236" y="415439"/>
          <a:ext cx="2005343" cy="1273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BC1B4-CA1C-4B13-92D6-60698B546493}">
      <dsp:nvSpPr>
        <dsp:cNvPr id="0" name=""/>
        <dsp:cNvSpPr/>
      </dsp:nvSpPr>
      <dsp:spPr>
        <a:xfrm>
          <a:off x="9092052" y="627114"/>
          <a:ext cx="2005343" cy="1273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Lato" panose="020F0502020204030203" pitchFamily="34" charset="-18"/>
            </a:rPr>
            <a:t>krótszy czas leczenia</a:t>
          </a:r>
          <a:endParaRPr lang="en-US" sz="1800" b="1" kern="1200" dirty="0">
            <a:latin typeface="Lato" panose="020F0502020204030203" pitchFamily="34" charset="-18"/>
          </a:endParaRPr>
        </a:p>
      </dsp:txBody>
      <dsp:txXfrm>
        <a:off x="9129348" y="664410"/>
        <a:ext cx="1930751" cy="1198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2A3C-EAA9-4861-A56C-9413745ABFBF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F619-1CE4-4F21-BC57-2B0639554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16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Aft>
                <a:spcPts val="600"/>
              </a:spcAft>
            </a:pPr>
            <a:r>
              <a:rPr lang="pl-PL" sz="1800" b="1" dirty="0"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Alokacja </a:t>
            </a:r>
            <a:r>
              <a:rPr lang="pl-PL" sz="1800" b="1" dirty="0" err="1"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total</a:t>
            </a:r>
            <a:r>
              <a:rPr lang="pl-PL" sz="1800" b="1" dirty="0"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 zdrowie: 17 779 343 439 zł (17 miliardów, 779 milionów)</a:t>
            </a:r>
            <a:endParaRPr lang="pl-P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9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Onkologia alokacja 5 192 273 861 zł  (5 miliardów 192 miliony)</a:t>
            </a:r>
          </a:p>
          <a:p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-18"/>
                <a:cs typeface="Arial" panose="020B0604020202020204" pitchFamily="34" charset="0"/>
              </a:rPr>
              <a:t>Kardiologia alokacja: 2 694 307 200 zł (2 miliardy 694 miliony)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963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91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26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40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26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6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94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4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59CF5F-A169-24D8-56B2-47612933F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F79BD0-7A15-0BCF-B5E3-DB6154B7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A65483-31ED-4ECB-37F4-96AB0DAB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97-8300-48DD-B478-1D6B0F2E8155}" type="datetime1">
              <a:rPr lang="pl-PL" smtClean="0"/>
              <a:t>03.10.2024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EA8AE6-43AB-9C2C-0414-75120B87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5B4F35-5916-CB23-DDF6-7D09B6B2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63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E6011-C55D-4686-1240-B369C7B7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ADF594-248D-8711-FF1F-81A9C815F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EF9579-325B-326B-7757-CA353043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6E8-49FF-44FA-BD3C-AB022824C5B7}" type="datetime1">
              <a:rPr lang="pl-PL" smtClean="0"/>
              <a:t>03.10.2024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C6EA24-5732-3E51-5531-C221C54D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A5602B-8D9A-5B96-137F-C4F44472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50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1A3515E-96C4-A02F-EA72-B7E7B9D14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5A872B-C78F-CE34-2C3B-7F60965C5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6EB31D-5F36-C649-23B5-6DB8479C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C65B-99D9-4403-90B6-26DBF3A0018F}" type="datetime1">
              <a:rPr lang="pl-PL" smtClean="0"/>
              <a:t>03.10.2024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E80A3C-51E2-4122-1114-BA000BBD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B33DD9-A963-0736-95C1-3B643C13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84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59CF5F-A169-24D8-56B2-47612933F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F79BD0-7A15-0BCF-B5E3-DB6154B7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A65483-31ED-4ECB-37F4-96AB0DAB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EA8AE6-43AB-9C2C-0414-75120B87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5B4F35-5916-CB23-DDF6-7D09B6B2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82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D6FFE-8282-AADE-1C7C-DA63115B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F93252-7A11-6916-1923-22B77DF1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1F1A23-F5E7-909E-A53F-8ABC832A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7A13DF-12DF-E2C6-37A9-D7354327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FFBD57-66CB-146C-26B0-7720D8EA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93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56B44-AAF1-B2B0-983D-DC0E7E8D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EC1A71-2A26-C03A-6ECC-75D00188B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0B96C8-8DD8-40BF-97E1-32571B6D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D10F82-7D4A-6DF1-E9A7-CB545E43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475CBC-7EA8-48B5-FBEB-51C1A69A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4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FE282-EC4A-6B27-B038-185CF890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06EC3B-E116-BAB5-7AC9-F74C5CA6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5CD217-6A7F-66BA-12B1-89C135E36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F6988D-86CA-DD02-F273-93319D04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74A923-20D3-02D6-B656-FA9A9435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E1DF0C-5494-173D-543B-E5496436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53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C6AF3-65BA-5D5C-F5F0-BFDD7A09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F4973C-A136-00DB-2B39-352E6C30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0B3574-8B26-2714-662A-5E9DA83A2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3F34ADF-01B5-44C0-7279-B3987BCAB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E8E2B0-7666-A31B-E3F0-75484DAFE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2798056-B19B-4DF7-1E69-727733EC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E135E7-67D8-CB86-14BB-D1AF9F91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44AA103-B16F-FA77-972A-6D89219A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29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AE9DB-6875-B596-48E2-263EB975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2DCA92-F7C1-8A2C-BFDD-65207797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97D1BF-CB73-0CFD-EE01-609B4417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C06F45-087F-1F8F-F701-D90C2233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764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1C22F3-5B2E-4341-4983-DE53C6C1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3FB530-71F1-C1BF-A178-6258578A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5EF792-3C01-5B87-29E8-7151AC7B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938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0AE34-6A73-CB83-CE88-BC2C5BA5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B9D7F0-35EF-A60E-E792-5E9BCDE3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1AA7C9-9BFA-8299-8B35-70A22A08D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9034CC-DDCB-C2CF-A48C-4403F9F1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B5007B-B183-AF04-380C-6285A937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2303A6-D161-1000-F4A5-09A39BF9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D6FFE-8282-AADE-1C7C-DA63115B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F93252-7A11-6916-1923-22B77DF1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1F1A23-F5E7-909E-A53F-8ABC832A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25F-F045-41F1-A8B9-760DDCC9E3B8}" type="datetime1">
              <a:rPr lang="pl-PL" smtClean="0"/>
              <a:t>03.10.2024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7A13DF-12DF-E2C6-37A9-D7354327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FFBD57-66CB-146C-26B0-7720D8EA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88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7BC64-C84D-5E7A-64A3-22BCC5FD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E8A35A3-9F7A-D69D-C316-ED489D0A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B7D9DB-9CE5-6B6A-AB62-C508523F8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B4612B-D703-5361-A860-6D87C681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E44FFB-38FC-BE86-D5AB-4ABC989C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75FA51-F954-B683-F5C6-5722C37F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02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E6011-C55D-4686-1240-B369C7B7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ADF594-248D-8711-FF1F-81A9C815F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EF9579-325B-326B-7757-CA353043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C6EA24-5732-3E51-5531-C221C54D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A5602B-8D9A-5B96-137F-C4F44472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4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1A3515E-96C4-A02F-EA72-B7E7B9D14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5A872B-C78F-CE34-2C3B-7F60965C5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6EB31D-5F36-C649-23B5-6DB8479C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02.10.2024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E80A3C-51E2-4122-1114-BA000BBD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Webinar dot. inwestycji D4.1.1, 02.10.2024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B33DD9-A963-0736-95C1-3B643C13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75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56B44-AAF1-B2B0-983D-DC0E7E8D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EC1A71-2A26-C03A-6ECC-75D00188B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0B96C8-8DD8-40BF-97E1-32571B6D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6327-52EE-4755-9469-8663239A0A0F}" type="datetime1">
              <a:rPr lang="pl-PL" smtClean="0"/>
              <a:t>03.10.2024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D10F82-7D4A-6DF1-E9A7-CB545E43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475CBC-7EA8-48B5-FBEB-51C1A69A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88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FE282-EC4A-6B27-B038-185CF890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06EC3B-E116-BAB5-7AC9-F74C5CA6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5CD217-6A7F-66BA-12B1-89C135E36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F6988D-86CA-DD02-F273-93319D04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8DD6-A62E-480E-9946-786589B6E8BB}" type="datetime1">
              <a:rPr lang="pl-PL" smtClean="0"/>
              <a:t>03.10.2024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74A923-20D3-02D6-B656-FA9A9435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E1DF0C-5494-173D-543B-E5496436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65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C6AF3-65BA-5D5C-F5F0-BFDD7A09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F4973C-A136-00DB-2B39-352E6C30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0B3574-8B26-2714-662A-5E9DA83A2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3F34ADF-01B5-44C0-7279-B3987BCAB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E8E2B0-7666-A31B-E3F0-75484DAFE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2798056-B19B-4DF7-1E69-727733EC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FE15-20C0-42C4-8464-2B08C684D114}" type="datetime1">
              <a:rPr lang="pl-PL" smtClean="0"/>
              <a:t>03.10.2024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E135E7-67D8-CB86-14BB-D1AF9F91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44AA103-B16F-FA77-972A-6D89219A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34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AE9DB-6875-B596-48E2-263EB975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2DCA92-F7C1-8A2C-BFDD-65207797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4FD7-7417-4559-9FBA-13A2D5AC8657}" type="datetime1">
              <a:rPr lang="pl-PL" smtClean="0"/>
              <a:t>03.10.2024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97D1BF-CB73-0CFD-EE01-609B4417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C06F45-087F-1F8F-F701-D90C2233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12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1C22F3-5B2E-4341-4983-DE53C6C1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67E9-F8D1-42AB-B5C7-A8FE8FFDB27D}" type="datetime1">
              <a:rPr lang="pl-PL" smtClean="0"/>
              <a:t>03.10.2024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3FB530-71F1-C1BF-A178-6258578A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5EF792-3C01-5B87-29E8-7151AC7B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06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0AE34-6A73-CB83-CE88-BC2C5BA5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B9D7F0-35EF-A60E-E792-5E9BCDE3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1AA7C9-9BFA-8299-8B35-70A22A08D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9034CC-DDCB-C2CF-A48C-4403F9F1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6C0E-7C4E-429D-A022-35C4F933A510}" type="datetime1">
              <a:rPr lang="pl-PL" smtClean="0"/>
              <a:t>03.10.2024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B5007B-B183-AF04-380C-6285A937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2303A6-D161-1000-F4A5-09A39BF9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56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7BC64-C84D-5E7A-64A3-22BCC5FD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E8A35A3-9F7A-D69D-C316-ED489D0A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B7D9DB-9CE5-6B6A-AB62-C508523F8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B4612B-D703-5361-A860-6D87C681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A3A5-76CF-46F4-9B2B-1DC9311CAE37}" type="datetime1">
              <a:rPr lang="pl-PL" smtClean="0"/>
              <a:t>03.10.2024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E44FFB-38FC-BE86-D5AB-4ABC989C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75FA51-F954-B683-F5C6-5722C37F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88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9FF6F9-465B-2EFE-DBC8-1FE2D409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405F23-4EC6-9026-A820-EA9BA87FA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02DDCC-F63C-4385-9E1A-08A3966F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23F9-EB36-4059-B9FA-F5414D4A3441}" type="datetime1">
              <a:rPr lang="pl-PL" smtClean="0"/>
              <a:t>03.10.2024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098749-E349-2255-7243-19F49307A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KPO I Nabór D4.1.1, Webinarium informacyjno-edukacyjne,DOI,11.09.2024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E40BA6-898F-893D-8CD2-DFE59A5EC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2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9FF6F9-465B-2EFE-DBC8-1FE2D409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405F23-4EC6-9026-A820-EA9BA87FA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02DDCC-F63C-4385-9E1A-08A3966F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02.10.2024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098749-E349-2255-7243-19F49307A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Webinar dot. inwestycji D4.1.1, 02.10.2024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E40BA6-898F-893D-8CD2-DFE59A5EC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71EE-A6D9-F145-BB7D-A03B040402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60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pl/web/zdrowie/krajowy-plan-odbudowy-i-zwiekszania-odpornosci1" TargetMode="External"/><Relationship Id="rId3" Type="http://schemas.openxmlformats.org/officeDocument/2006/relationships/image" Target="../media/image4.jpg"/><Relationship Id="rId7" Type="http://schemas.openxmlformats.org/officeDocument/2006/relationships/hyperlink" Target="mailto:D111.kpo@mz.gov.p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diagramData" Target="../diagrams/data1.xml"/><Relationship Id="rId5" Type="http://schemas.openxmlformats.org/officeDocument/2006/relationships/image" Target="../media/image6.svg"/><Relationship Id="rId15" Type="http://schemas.microsoft.com/office/2007/relationships/diagramDrawing" Target="../diagrams/drawing1.xml"/><Relationship Id="rId10" Type="http://schemas.openxmlformats.org/officeDocument/2006/relationships/image" Target="../media/image21.svg"/><Relationship Id="rId19" Type="http://schemas.openxmlformats.org/officeDocument/2006/relationships/image" Target="../media/image25.sv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niebieskie, Jaskrawoniebieski, woda, zrzut ekranu&#10;&#10;Opis wygenerowany automatycznie">
            <a:extLst>
              <a:ext uri="{FF2B5EF4-FFF2-40B4-BE49-F238E27FC236}">
                <a16:creationId xmlns:a16="http://schemas.microsoft.com/office/drawing/2014/main" id="{47115325-8D36-3F7F-AC5D-47EDC12D5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4"/>
          <a:stretch/>
        </p:blipFill>
        <p:spPr>
          <a:xfrm>
            <a:off x="-3" y="-1562"/>
            <a:ext cx="12192001" cy="589127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19CB4D1-D0BC-A944-2812-EF421E9CD0B2}"/>
              </a:ext>
            </a:extLst>
          </p:cNvPr>
          <p:cNvSpPr/>
          <p:nvPr/>
        </p:nvSpPr>
        <p:spPr>
          <a:xfrm>
            <a:off x="0" y="5889710"/>
            <a:ext cx="12192000" cy="10087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4400">
                <a:srgbClr val="FFFFFF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" name="Obraz 1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379D1F44-1050-3B67-CEDA-79E17780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5" y="189452"/>
            <a:ext cx="3695283" cy="22337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7DC625D-EF5C-2CA7-37EE-35549F58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10453C7-F2A0-2C8C-F2C0-48CA03486F57}"/>
              </a:ext>
            </a:extLst>
          </p:cNvPr>
          <p:cNvSpPr txBox="1"/>
          <p:nvPr/>
        </p:nvSpPr>
        <p:spPr>
          <a:xfrm>
            <a:off x="0" y="2321864"/>
            <a:ext cx="1195470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algn="ctr">
              <a:spcAft>
                <a:spcPts val="600"/>
              </a:spcAft>
            </a:pPr>
            <a:r>
              <a:rPr lang="pl-PL" sz="4400" b="1" dirty="0">
                <a:solidFill>
                  <a:schemeClr val="bg1"/>
                </a:solidFill>
              </a:rPr>
              <a:t>INWESTYCJE W OCHRONIE ZDROWIA</a:t>
            </a:r>
          </a:p>
          <a:p>
            <a:pPr marL="452438" algn="ctr">
              <a:spcAft>
                <a:spcPts val="600"/>
              </a:spcAft>
            </a:pPr>
            <a:r>
              <a:rPr lang="pl-PL" sz="3200" dirty="0">
                <a:solidFill>
                  <a:schemeClr val="bg1"/>
                </a:solidFill>
              </a:rPr>
              <a:t>z </a:t>
            </a:r>
            <a:r>
              <a:rPr lang="pl-PL" sz="3200" i="0" u="none" strike="noStrike" baseline="0" dirty="0">
                <a:solidFill>
                  <a:schemeClr val="bg1"/>
                </a:solidFill>
              </a:rPr>
              <a:t>Krajowego Planu Odbudowy i Zwiększania Odporności (KPO)</a:t>
            </a:r>
            <a:endParaRPr lang="pl-PL" sz="3200" dirty="0">
              <a:solidFill>
                <a:schemeClr val="bg1"/>
              </a:solidFill>
            </a:endParaRPr>
          </a:p>
          <a:p>
            <a:pPr marL="452438">
              <a:spcAft>
                <a:spcPts val="600"/>
              </a:spcAft>
            </a:pP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9E1513D-6DE8-2018-65E7-FD5FFC639B79}"/>
              </a:ext>
            </a:extLst>
          </p:cNvPr>
          <p:cNvSpPr txBox="1"/>
          <p:nvPr/>
        </p:nvSpPr>
        <p:spPr>
          <a:xfrm>
            <a:off x="346152" y="4561736"/>
            <a:ext cx="1219199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algn="ctr">
              <a:spcAft>
                <a:spcPts val="600"/>
              </a:spcAft>
            </a:pPr>
            <a:r>
              <a:rPr lang="pl-PL" sz="3200" b="1" dirty="0">
                <a:solidFill>
                  <a:schemeClr val="bg1"/>
                </a:solidFill>
              </a:rPr>
              <a:t>Wsparcie dla szpitali zakwalifikowanych do </a:t>
            </a:r>
          </a:p>
          <a:p>
            <a:pPr marL="452438" algn="ctr">
              <a:spcAft>
                <a:spcPts val="600"/>
              </a:spcAft>
            </a:pPr>
            <a:r>
              <a:rPr lang="pl-PL" sz="3200" b="1" dirty="0">
                <a:solidFill>
                  <a:schemeClr val="bg1"/>
                </a:solidFill>
              </a:rPr>
              <a:t>Krajowej Sieci Onkologicznej </a:t>
            </a:r>
          </a:p>
        </p:txBody>
      </p:sp>
    </p:spTree>
    <p:extLst>
      <p:ext uri="{BB962C8B-B14F-4D97-AF65-F5344CB8AC3E}">
        <p14:creationId xmlns:p14="http://schemas.microsoft.com/office/powerpoint/2010/main" val="829859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-340702" y="4404458"/>
            <a:ext cx="1309519" cy="1309519"/>
          </a:xfrm>
          <a:prstGeom prst="rect">
            <a:avLst/>
          </a:prstGeom>
        </p:spPr>
      </p:pic>
      <p:pic>
        <p:nvPicPr>
          <p:cNvPr id="29" name="Grafika 28" descr="bakteria kontur">
            <a:extLst>
              <a:ext uri="{FF2B5EF4-FFF2-40B4-BE49-F238E27FC236}">
                <a16:creationId xmlns:a16="http://schemas.microsoft.com/office/drawing/2014/main" id="{E9335EA0-32C6-B125-CF9B-6ED15B0D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435221" y="5964716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580" y="4511097"/>
            <a:ext cx="686494" cy="686494"/>
          </a:xfrm>
          <a:prstGeom prst="rect">
            <a:avLst/>
          </a:prstGeom>
        </p:spPr>
      </p:pic>
      <p:pic>
        <p:nvPicPr>
          <p:cNvPr id="33" name="Grafika 32" descr="bakteria kontur">
            <a:extLst>
              <a:ext uri="{FF2B5EF4-FFF2-40B4-BE49-F238E27FC236}">
                <a16:creationId xmlns:a16="http://schemas.microsoft.com/office/drawing/2014/main" id="{6294B89E-D99D-4F32-EA7A-6EDE6B61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7972" y="95885"/>
            <a:ext cx="686494" cy="686494"/>
          </a:xfrm>
          <a:prstGeom prst="rect">
            <a:avLst/>
          </a:prstGeom>
        </p:spPr>
      </p:pic>
      <p:pic>
        <p:nvPicPr>
          <p:cNvPr id="6" name="Grafika 5" descr="bakteria kontur">
            <a:extLst>
              <a:ext uri="{FF2B5EF4-FFF2-40B4-BE49-F238E27FC236}">
                <a16:creationId xmlns:a16="http://schemas.microsoft.com/office/drawing/2014/main" id="{473E34AE-BFC3-2ADE-15BF-20077844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788" y="1305036"/>
            <a:ext cx="686494" cy="686494"/>
          </a:xfrm>
          <a:prstGeom prst="rect">
            <a:avLst/>
          </a:prstGeom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B95F411-82DE-DE7C-8064-090E1B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10</a:t>
            </a:fld>
            <a:endParaRPr lang="pl-PL"/>
          </a:p>
        </p:txBody>
      </p:sp>
      <p:pic>
        <p:nvPicPr>
          <p:cNvPr id="10" name="Grafika 9" descr="bakteria kontur">
            <a:extLst>
              <a:ext uri="{FF2B5EF4-FFF2-40B4-BE49-F238E27FC236}">
                <a16:creationId xmlns:a16="http://schemas.microsoft.com/office/drawing/2014/main" id="{25CCF2B4-2C6D-22D7-D5EB-884C173C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0415" y="-114301"/>
            <a:ext cx="1530697" cy="153069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34BD3D-C47A-16C8-22D4-21F34B05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51DF5480-500D-54ED-A35D-F7F2B7F5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0376525" y="701811"/>
            <a:ext cx="1001338" cy="1001338"/>
          </a:xfrm>
          <a:prstGeom prst="rect">
            <a:avLst/>
          </a:prstGeom>
        </p:spPr>
      </p:pic>
      <p:sp>
        <p:nvSpPr>
          <p:cNvPr id="11" name="Symbol zastępczy zawartości 37">
            <a:extLst>
              <a:ext uri="{FF2B5EF4-FFF2-40B4-BE49-F238E27FC236}">
                <a16:creationId xmlns:a16="http://schemas.microsoft.com/office/drawing/2014/main" id="{46137D82-FB0D-97F1-72F6-67D77AEB89A5}"/>
              </a:ext>
            </a:extLst>
          </p:cNvPr>
          <p:cNvSpPr txBox="1">
            <a:spLocks/>
          </p:cNvSpPr>
          <p:nvPr/>
        </p:nvSpPr>
        <p:spPr>
          <a:xfrm>
            <a:off x="57400" y="4325127"/>
            <a:ext cx="12266428" cy="1383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Aft>
                <a:spcPts val="600"/>
              </a:spcAft>
              <a:buNone/>
            </a:pPr>
            <a:endParaRPr lang="pl-PL" sz="1600" b="1" dirty="0">
              <a:solidFill>
                <a:schemeClr val="bg1"/>
              </a:solidFill>
              <a:latin typeface="Lato" panose="020F0502020204030203" pitchFamily="34" charset="-18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457200" lvl="1" indent="0">
              <a:buNone/>
            </a:pPr>
            <a:endParaRPr lang="pl-PL" sz="1200" dirty="0">
              <a:solidFill>
                <a:schemeClr val="bg1"/>
              </a:solidFill>
              <a:latin typeface="Lato" panose="020F0502020204030203" pitchFamily="34" charset="-18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400" dirty="0">
                <a:solidFill>
                  <a:schemeClr val="lt1"/>
                </a:solidFill>
                <a:latin typeface="Lato" panose="020F0502020204030203" pitchFamily="34" charset="-1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D111.kpo@mz.gov.pl</a:t>
            </a:r>
            <a:r>
              <a:rPr lang="pl-PL" sz="2400" dirty="0">
                <a:solidFill>
                  <a:schemeClr val="lt1"/>
                </a:solidFill>
                <a:latin typeface="Lato" panose="020F0502020204030203" pitchFamily="34" charset="-18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400" dirty="0">
                <a:solidFill>
                  <a:schemeClr val="lt1"/>
                </a:solidFill>
                <a:latin typeface="Lato" panose="020F0502020204030203" pitchFamily="34" charset="-18"/>
              </a:rPr>
              <a:t>+48 734 829 962,  +48 532 394 224</a:t>
            </a: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  <a:latin typeface="Lato" panose="020F0502020204030203" pitchFamily="34" charset="-18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Google Shape;391;p19">
            <a:extLst>
              <a:ext uri="{FF2B5EF4-FFF2-40B4-BE49-F238E27FC236}">
                <a16:creationId xmlns:a16="http://schemas.microsoft.com/office/drawing/2014/main" id="{D4F35A4A-5CE9-C6F7-70AC-2E6BAD67F993}"/>
              </a:ext>
            </a:extLst>
          </p:cNvPr>
          <p:cNvSpPr txBox="1"/>
          <p:nvPr/>
        </p:nvSpPr>
        <p:spPr>
          <a:xfrm>
            <a:off x="1747199" y="663073"/>
            <a:ext cx="8697595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4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strike="noStrike" dirty="0" err="1">
                <a:solidFill>
                  <a:srgbClr val="FFFFFF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Wsparcie</a:t>
            </a:r>
            <a:r>
              <a:rPr lang="en-US" sz="3600" u="none" strike="noStrike" dirty="0">
                <a:solidFill>
                  <a:srgbClr val="FFFFFF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 </a:t>
            </a:r>
            <a:r>
              <a:rPr lang="pl-PL" sz="3600" dirty="0">
                <a:solidFill>
                  <a:srgbClr val="FFFFFF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Ministerstwa Zdrowia </a:t>
            </a:r>
            <a:endParaRPr sz="3600" u="none" strike="noStrike" dirty="0">
              <a:solidFill>
                <a:srgbClr val="FFFFFF"/>
              </a:solidFill>
              <a:latin typeface="Lato" panose="020F0502020204030203" pitchFamily="34" charset="-18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8" name="Google Shape;392;p19">
            <a:extLst>
              <a:ext uri="{FF2B5EF4-FFF2-40B4-BE49-F238E27FC236}">
                <a16:creationId xmlns:a16="http://schemas.microsoft.com/office/drawing/2014/main" id="{C58F6A25-A5FA-FF6B-7D7A-F31576CBAC25}"/>
              </a:ext>
            </a:extLst>
          </p:cNvPr>
          <p:cNvSpPr txBox="1"/>
          <p:nvPr/>
        </p:nvSpPr>
        <p:spPr>
          <a:xfrm>
            <a:off x="2214350" y="1727982"/>
            <a:ext cx="848772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Webinary</a:t>
            </a:r>
            <a:r>
              <a:rPr lang="en-US" sz="3200" dirty="0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:</a:t>
            </a:r>
            <a:endParaRPr sz="3200" dirty="0">
              <a:solidFill>
                <a:srgbClr val="8DA9DB"/>
              </a:solidFill>
              <a:latin typeface="Lato" panose="020F0502020204030203" pitchFamily="34" charset="-18"/>
            </a:endParaRPr>
          </a:p>
        </p:txBody>
      </p:sp>
      <p:sp>
        <p:nvSpPr>
          <p:cNvPr id="9" name="Google Shape;385;p19">
            <a:extLst>
              <a:ext uri="{FF2B5EF4-FFF2-40B4-BE49-F238E27FC236}">
                <a16:creationId xmlns:a16="http://schemas.microsoft.com/office/drawing/2014/main" id="{13F23949-BD26-A09B-B571-89B0757E54AF}"/>
              </a:ext>
            </a:extLst>
          </p:cNvPr>
          <p:cNvSpPr txBox="1"/>
          <p:nvPr/>
        </p:nvSpPr>
        <p:spPr>
          <a:xfrm>
            <a:off x="280638" y="2315568"/>
            <a:ext cx="11911362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11</a:t>
            </a:r>
            <a:r>
              <a:rPr lang="en-US" sz="24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 </a:t>
            </a:r>
            <a:r>
              <a:rPr lang="pl-PL" sz="24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października</a:t>
            </a:r>
            <a:r>
              <a:rPr lang="en-US" sz="24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, </a:t>
            </a:r>
            <a:r>
              <a:rPr lang="pl-PL" sz="24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1</a:t>
            </a:r>
            <a:r>
              <a:rPr lang="pl-PL" sz="24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5 </a:t>
            </a:r>
            <a:r>
              <a:rPr lang="en-US" sz="24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li</a:t>
            </a:r>
            <a:r>
              <a:rPr lang="pl-PL" sz="2400" dirty="0" err="1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stopada</a:t>
            </a:r>
            <a:endParaRPr sz="2400" dirty="0">
              <a:solidFill>
                <a:schemeClr val="lt1"/>
              </a:solidFill>
              <a:latin typeface="Lato" panose="020F0502020204030203" pitchFamily="34" charset="-18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Google Shape;394;p19">
            <a:extLst>
              <a:ext uri="{FF2B5EF4-FFF2-40B4-BE49-F238E27FC236}">
                <a16:creationId xmlns:a16="http://schemas.microsoft.com/office/drawing/2014/main" id="{013124D5-09AE-1A39-C85A-CBE4190ACCE5}"/>
              </a:ext>
            </a:extLst>
          </p:cNvPr>
          <p:cNvSpPr txBox="1"/>
          <p:nvPr/>
        </p:nvSpPr>
        <p:spPr>
          <a:xfrm>
            <a:off x="2105346" y="3157278"/>
            <a:ext cx="848772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Szczegóły</a:t>
            </a:r>
            <a:r>
              <a:rPr lang="en-US" sz="3200" dirty="0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200" dirty="0" err="1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na</a:t>
            </a:r>
            <a:r>
              <a:rPr lang="en-US" sz="3200" dirty="0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200" dirty="0" err="1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stronie</a:t>
            </a:r>
            <a:r>
              <a:rPr lang="en-US" sz="3200" dirty="0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:</a:t>
            </a:r>
            <a:endParaRPr sz="3200" dirty="0">
              <a:solidFill>
                <a:srgbClr val="8DA9DB"/>
              </a:solidFill>
              <a:latin typeface="Lato" panose="020F0502020204030203" pitchFamily="34" charset="-18"/>
            </a:endParaRPr>
          </a:p>
        </p:txBody>
      </p:sp>
      <p:sp>
        <p:nvSpPr>
          <p:cNvPr id="15" name="Google Shape;393;p19">
            <a:extLst>
              <a:ext uri="{FF2B5EF4-FFF2-40B4-BE49-F238E27FC236}">
                <a16:creationId xmlns:a16="http://schemas.microsoft.com/office/drawing/2014/main" id="{940B4366-65EB-0265-E0B0-0C10F5B9EECB}"/>
              </a:ext>
            </a:extLst>
          </p:cNvPr>
          <p:cNvSpPr txBox="1"/>
          <p:nvPr/>
        </p:nvSpPr>
        <p:spPr>
          <a:xfrm>
            <a:off x="808074" y="3677326"/>
            <a:ext cx="11096392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lt1"/>
                </a:solidFill>
                <a:latin typeface="Lato" panose="020F0502020204030203" pitchFamily="34" charset="-1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Krajowy Plan Odbudowy i Zwiększania Odporności - Ministerstwo Zdrowia</a:t>
            </a:r>
            <a:endParaRPr sz="2400" dirty="0">
              <a:solidFill>
                <a:schemeClr val="lt1"/>
              </a:solidFill>
              <a:latin typeface="Lato" panose="020F0502020204030203" pitchFamily="34" charset="-18"/>
            </a:endParaRPr>
          </a:p>
        </p:txBody>
      </p:sp>
      <p:sp>
        <p:nvSpPr>
          <p:cNvPr id="16" name="Google Shape;396;p19">
            <a:extLst>
              <a:ext uri="{FF2B5EF4-FFF2-40B4-BE49-F238E27FC236}">
                <a16:creationId xmlns:a16="http://schemas.microsoft.com/office/drawing/2014/main" id="{50605FED-D235-6B91-D9C4-E47AB684312C}"/>
              </a:ext>
            </a:extLst>
          </p:cNvPr>
          <p:cNvSpPr txBox="1"/>
          <p:nvPr/>
        </p:nvSpPr>
        <p:spPr>
          <a:xfrm>
            <a:off x="2105346" y="4371303"/>
            <a:ext cx="848772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Kontakt</a:t>
            </a:r>
            <a:r>
              <a:rPr lang="en-US" sz="3200" dirty="0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:</a:t>
            </a:r>
            <a:endParaRPr sz="3200" dirty="0">
              <a:solidFill>
                <a:srgbClr val="8DA9DB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53951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6A2B0E82-DCF8-6F19-D54C-CC8F6828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566" y="1642241"/>
            <a:ext cx="5952867" cy="35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FB6E98BF-6FE4-D5F0-D4E6-E643D23C3DF2}"/>
              </a:ext>
            </a:extLst>
          </p:cNvPr>
          <p:cNvSpPr/>
          <p:nvPr/>
        </p:nvSpPr>
        <p:spPr>
          <a:xfrm>
            <a:off x="0" y="5987188"/>
            <a:ext cx="12192000" cy="877614"/>
          </a:xfrm>
          <a:prstGeom prst="rect">
            <a:avLst/>
          </a:prstGeom>
          <a:solidFill>
            <a:srgbClr val="002F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1442511" y="2028847"/>
            <a:ext cx="914400" cy="914400"/>
          </a:xfrm>
          <a:prstGeom prst="rect">
            <a:avLst/>
          </a:prstGeom>
        </p:spPr>
      </p:pic>
      <p:pic>
        <p:nvPicPr>
          <p:cNvPr id="17" name="Grafika 16" descr="bakteria kontur">
            <a:extLst>
              <a:ext uri="{FF2B5EF4-FFF2-40B4-BE49-F238E27FC236}">
                <a16:creationId xmlns:a16="http://schemas.microsoft.com/office/drawing/2014/main" id="{D491B43A-0039-9FAD-6BDC-8F1F15DE6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51923">
            <a:off x="11446870" y="-228265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63513" y="3541168"/>
            <a:ext cx="686494" cy="686494"/>
          </a:xfrm>
          <a:prstGeom prst="rect">
            <a:avLst/>
          </a:prstGeom>
        </p:spPr>
      </p:pic>
      <p:pic>
        <p:nvPicPr>
          <p:cNvPr id="16" name="Grafika 15" descr="bakteria kontur">
            <a:extLst>
              <a:ext uri="{FF2B5EF4-FFF2-40B4-BE49-F238E27FC236}">
                <a16:creationId xmlns:a16="http://schemas.microsoft.com/office/drawing/2014/main" id="{B53D8B80-C637-6205-4A51-5E7CF6D15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5603">
            <a:off x="10337660" y="537611"/>
            <a:ext cx="1649383" cy="1649383"/>
          </a:xfrm>
          <a:prstGeom prst="rect">
            <a:avLst/>
          </a:prstGeom>
        </p:spPr>
      </p:pic>
      <p:pic>
        <p:nvPicPr>
          <p:cNvPr id="15" name="Grafika 14" descr="bakteria kontur">
            <a:extLst>
              <a:ext uri="{FF2B5EF4-FFF2-40B4-BE49-F238E27FC236}">
                <a16:creationId xmlns:a16="http://schemas.microsoft.com/office/drawing/2014/main" id="{72EE9083-9E62-511C-07BB-8FF05F235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4226" y="215384"/>
            <a:ext cx="686494" cy="686494"/>
          </a:xfrm>
          <a:prstGeom prst="rect">
            <a:avLst/>
          </a:prstGeom>
        </p:spPr>
      </p:pic>
      <p:pic>
        <p:nvPicPr>
          <p:cNvPr id="18" name="Grafika 17" descr="bakteria kontur">
            <a:extLst>
              <a:ext uri="{FF2B5EF4-FFF2-40B4-BE49-F238E27FC236}">
                <a16:creationId xmlns:a16="http://schemas.microsoft.com/office/drawing/2014/main" id="{6BBA5F49-D973-8AEE-F4F1-511920F39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0007" y="-235922"/>
            <a:ext cx="686494" cy="68649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01E66EB-356A-F8EE-0F99-D19A8156A07E}"/>
              </a:ext>
            </a:extLst>
          </p:cNvPr>
          <p:cNvSpPr txBox="1"/>
          <p:nvPr/>
        </p:nvSpPr>
        <p:spPr>
          <a:xfrm>
            <a:off x="394934" y="2454599"/>
            <a:ext cx="33619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Rozwój i modernizacja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infrastruktury centrów opieki wysokospecjalistycznej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i innych podmiotów leczniczych 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Grafika 7" descr="Szpital kontur">
            <a:extLst>
              <a:ext uri="{FF2B5EF4-FFF2-40B4-BE49-F238E27FC236}">
                <a16:creationId xmlns:a16="http://schemas.microsoft.com/office/drawing/2014/main" id="{3DB2ABA7-7848-00B9-A7BE-70977BA2B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5491" y="1552824"/>
            <a:ext cx="825971" cy="82597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E0ED449-EFE2-11D8-5F15-8BB46D896365}"/>
              </a:ext>
            </a:extLst>
          </p:cNvPr>
          <p:cNvSpPr txBox="1"/>
          <p:nvPr/>
        </p:nvSpPr>
        <p:spPr>
          <a:xfrm>
            <a:off x="4013657" y="1383227"/>
            <a:ext cx="3793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Rozwój usług cyfrowych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w ochronie zdrowia 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1" name="Grafika 20" descr="Spotkanie online kontur">
            <a:extLst>
              <a:ext uri="{FF2B5EF4-FFF2-40B4-BE49-F238E27FC236}">
                <a16:creationId xmlns:a16="http://schemas.microsoft.com/office/drawing/2014/main" id="{01602F97-9630-B47C-EF4B-2D5F8B201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9732" y="361462"/>
            <a:ext cx="825971" cy="82597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B01878B-CD48-7379-705C-640AA8E5D701}"/>
              </a:ext>
            </a:extLst>
          </p:cNvPr>
          <p:cNvSpPr txBox="1"/>
          <p:nvPr/>
        </p:nvSpPr>
        <p:spPr>
          <a:xfrm>
            <a:off x="6534949" y="5797524"/>
            <a:ext cx="5417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Modernizacja infrastruktury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podmiotów leczniczych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w powiatach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8DA9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6" name="Grafika 25" descr="Serce z pulsem kontur">
            <a:extLst>
              <a:ext uri="{FF2B5EF4-FFF2-40B4-BE49-F238E27FC236}">
                <a16:creationId xmlns:a16="http://schemas.microsoft.com/office/drawing/2014/main" id="{A0E5C2C0-94C6-FB5E-4312-4E5EC12164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52843" y="4932520"/>
            <a:ext cx="914400" cy="914400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6D522482-C7BC-0FE9-D432-B1D0C29CE7A1}"/>
              </a:ext>
            </a:extLst>
          </p:cNvPr>
          <p:cNvSpPr txBox="1"/>
          <p:nvPr/>
        </p:nvSpPr>
        <p:spPr>
          <a:xfrm>
            <a:off x="8385480" y="2720717"/>
            <a:ext cx="3567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Modernizacja i doposażenie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obiektów dydaktycznych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8DA9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5FBE305-A565-9C6B-7909-8C799494884E}"/>
              </a:ext>
            </a:extLst>
          </p:cNvPr>
          <p:cNvSpPr txBox="1"/>
          <p:nvPr/>
        </p:nvSpPr>
        <p:spPr>
          <a:xfrm>
            <a:off x="544287" y="5817421"/>
            <a:ext cx="511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Rozwój badań w obszarze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8DA9DB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+mn-cs"/>
              </a:rPr>
              <a:t>nauk medycznych i nauk o zdrowiu 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8DA9D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1" name="Graphique 11" descr="Klasa kontur">
            <a:extLst>
              <a:ext uri="{FF2B5EF4-FFF2-40B4-BE49-F238E27FC236}">
                <a16:creationId xmlns:a16="http://schemas.microsoft.com/office/drawing/2014/main" id="{F7C5FE8A-7A3F-4392-5782-F2E9BC40E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749752" y="1758867"/>
            <a:ext cx="822880" cy="914400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18762595-0289-81D7-2C55-8464AB7C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94" y="5759798"/>
            <a:ext cx="686494" cy="686494"/>
          </a:xfrm>
          <a:prstGeom prst="rect">
            <a:avLst/>
          </a:prstGeom>
        </p:spPr>
      </p:pic>
      <p:pic>
        <p:nvPicPr>
          <p:cNvPr id="44" name="Grafika 43" descr="bakteria kontur">
            <a:extLst>
              <a:ext uri="{FF2B5EF4-FFF2-40B4-BE49-F238E27FC236}">
                <a16:creationId xmlns:a16="http://schemas.microsoft.com/office/drawing/2014/main" id="{A5A39E58-5AE6-AA15-9AC8-B3DFAE746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725" y="4946925"/>
            <a:ext cx="686494" cy="686494"/>
          </a:xfrm>
          <a:prstGeom prst="rect">
            <a:avLst/>
          </a:prstGeom>
        </p:spPr>
      </p:pic>
      <p:pic>
        <p:nvPicPr>
          <p:cNvPr id="45" name="Grafika 44" descr="bakteria kontur">
            <a:extLst>
              <a:ext uri="{FF2B5EF4-FFF2-40B4-BE49-F238E27FC236}">
                <a16:creationId xmlns:a16="http://schemas.microsoft.com/office/drawing/2014/main" id="{C40BB497-DC4E-E37D-A67B-01BAF55BC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8045" y="5766562"/>
            <a:ext cx="686495" cy="686495"/>
          </a:xfrm>
          <a:prstGeom prst="rect">
            <a:avLst/>
          </a:prstGeom>
        </p:spPr>
      </p:pic>
      <p:pic>
        <p:nvPicPr>
          <p:cNvPr id="46" name="Grafika 45" descr="bakteria kontur">
            <a:extLst>
              <a:ext uri="{FF2B5EF4-FFF2-40B4-BE49-F238E27FC236}">
                <a16:creationId xmlns:a16="http://schemas.microsoft.com/office/drawing/2014/main" id="{313A8E0C-1075-AFA6-85A3-8C75EFB10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8159" y="4888316"/>
            <a:ext cx="1052374" cy="1052374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55016072-A8FE-7A1E-1E6F-B97C6453D199}"/>
              </a:ext>
            </a:extLst>
          </p:cNvPr>
          <p:cNvGrpSpPr/>
          <p:nvPr/>
        </p:nvGrpSpPr>
        <p:grpSpPr>
          <a:xfrm>
            <a:off x="4523994" y="3260878"/>
            <a:ext cx="3361996" cy="1104294"/>
            <a:chOff x="4228587" y="2996069"/>
            <a:chExt cx="3382350" cy="1173405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5389E954-9D13-3550-63E8-BA2D5082584D}"/>
                </a:ext>
              </a:extLst>
            </p:cNvPr>
            <p:cNvSpPr/>
            <p:nvPr/>
          </p:nvSpPr>
          <p:spPr>
            <a:xfrm>
              <a:off x="4228587" y="2996069"/>
              <a:ext cx="3382350" cy="11734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8DA9DB"/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rPr>
                <a:t>18 mld zł</a:t>
              </a:r>
            </a:p>
          </p:txBody>
        </p:sp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C86E9A19-D2FE-6418-ADCB-5192C03B9CCE}"/>
                </a:ext>
              </a:extLst>
            </p:cNvPr>
            <p:cNvSpPr txBox="1"/>
            <p:nvPr/>
          </p:nvSpPr>
          <p:spPr>
            <a:xfrm>
              <a:off x="4228587" y="3534678"/>
              <a:ext cx="4253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-18"/>
                  <a:ea typeface="+mn-ea"/>
                  <a:cs typeface="+mn-cs"/>
                </a:rPr>
                <a:t>ok.</a:t>
              </a:r>
            </a:p>
          </p:txBody>
        </p:sp>
      </p:grpSp>
      <p:pic>
        <p:nvPicPr>
          <p:cNvPr id="6" name="Grafika 5" descr="Sen kontur">
            <a:extLst>
              <a:ext uri="{FF2B5EF4-FFF2-40B4-BE49-F238E27FC236}">
                <a16:creationId xmlns:a16="http://schemas.microsoft.com/office/drawing/2014/main" id="{E8DA6904-BB79-26A3-5A7D-A009494E83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67969" y="4887203"/>
            <a:ext cx="942376" cy="901108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1A1BB3-2F03-47B9-C8E0-42545400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D71EE-A6D9-F145-BB7D-A03B0404029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40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21851" y="5369233"/>
            <a:ext cx="914400" cy="914400"/>
          </a:xfrm>
          <a:prstGeom prst="rect">
            <a:avLst/>
          </a:prstGeom>
        </p:spPr>
      </p:pic>
      <p:pic>
        <p:nvPicPr>
          <p:cNvPr id="29" name="Grafika 28" descr="bakteria kontur">
            <a:extLst>
              <a:ext uri="{FF2B5EF4-FFF2-40B4-BE49-F238E27FC236}">
                <a16:creationId xmlns:a16="http://schemas.microsoft.com/office/drawing/2014/main" id="{E9335EA0-32C6-B125-CF9B-6ED15B0D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435221" y="5964716"/>
            <a:ext cx="914400" cy="914400"/>
          </a:xfrm>
          <a:prstGeom prst="rect">
            <a:avLst/>
          </a:prstGeom>
        </p:spPr>
      </p:pic>
      <p:pic>
        <p:nvPicPr>
          <p:cNvPr id="33" name="Grafika 32" descr="bakteria kontur">
            <a:extLst>
              <a:ext uri="{FF2B5EF4-FFF2-40B4-BE49-F238E27FC236}">
                <a16:creationId xmlns:a16="http://schemas.microsoft.com/office/drawing/2014/main" id="{6294B89E-D99D-4F32-EA7A-6EDE6B61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1349" y="112010"/>
            <a:ext cx="686494" cy="686494"/>
          </a:xfrm>
          <a:prstGeom prst="rect">
            <a:avLst/>
          </a:prstGeom>
        </p:spPr>
      </p:pic>
      <p:pic>
        <p:nvPicPr>
          <p:cNvPr id="6" name="Grafika 5" descr="bakteria kontur">
            <a:extLst>
              <a:ext uri="{FF2B5EF4-FFF2-40B4-BE49-F238E27FC236}">
                <a16:creationId xmlns:a16="http://schemas.microsoft.com/office/drawing/2014/main" id="{473E34AE-BFC3-2ADE-15BF-20077844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9522"/>
            <a:ext cx="686494" cy="686494"/>
          </a:xfrm>
          <a:prstGeom prst="rect">
            <a:avLst/>
          </a:prstGeom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B95F411-82DE-DE7C-8064-090E1B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3</a:t>
            </a:fld>
            <a:endParaRPr lang="pl-PL"/>
          </a:p>
        </p:txBody>
      </p:sp>
      <p:pic>
        <p:nvPicPr>
          <p:cNvPr id="10" name="Grafika 9" descr="bakteria kontur">
            <a:extLst>
              <a:ext uri="{FF2B5EF4-FFF2-40B4-BE49-F238E27FC236}">
                <a16:creationId xmlns:a16="http://schemas.microsoft.com/office/drawing/2014/main" id="{25CCF2B4-2C6D-22D7-D5EB-884C173C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5376" y="4347404"/>
            <a:ext cx="1729910" cy="172991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34BD3D-C47A-16C8-22D4-21F34B05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51DF5480-500D-54ED-A35D-F7F2B7F5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0310008" y="169743"/>
            <a:ext cx="1001338" cy="100133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B13686E-DFFF-BF63-F6B8-0227377C9700}"/>
              </a:ext>
            </a:extLst>
          </p:cNvPr>
          <p:cNvSpPr txBox="1"/>
          <p:nvPr/>
        </p:nvSpPr>
        <p:spPr>
          <a:xfrm>
            <a:off x="-78370" y="1742956"/>
            <a:ext cx="12344400" cy="1109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  <a:t>  </a:t>
            </a:r>
            <a:br>
              <a:rPr lang="en-US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</a:br>
            <a:r>
              <a:rPr lang="pl-PL" sz="2400" b="1" dirty="0">
                <a:solidFill>
                  <a:srgbClr val="FFFFFF"/>
                </a:solidFill>
                <a:latin typeface="Lato" panose="020F0502020204030203" pitchFamily="34" charset="-18"/>
                <a:ea typeface="+mj-ea"/>
                <a:cs typeface="+mj-cs"/>
              </a:rPr>
              <a:t>Inwestycje podmiotów leczniczych </a:t>
            </a:r>
            <a:r>
              <a:rPr lang="pl-PL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  <a:t>z zakresu onkologii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pl-PL" sz="2800" b="1" dirty="0">
                <a:solidFill>
                  <a:srgbClr val="8DA9DB"/>
                </a:solidFill>
                <a:latin typeface="Lato" panose="020F0502020204030203" pitchFamily="34" charset="-18"/>
                <a:ea typeface="+mj-ea"/>
                <a:cs typeface="+mj-cs"/>
              </a:rPr>
              <a:t>5,2 mld zł</a:t>
            </a:r>
            <a:endParaRPr lang="pl-PL" sz="2800" b="1" dirty="0">
              <a:solidFill>
                <a:srgbClr val="8DA9DB"/>
              </a:solidFill>
              <a:effectLst/>
              <a:latin typeface="Lato" panose="020F0502020204030203" pitchFamily="34" charset="-18"/>
              <a:ea typeface="+mj-ea"/>
              <a:cs typeface="+mj-cs"/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endParaRPr lang="pl-PL" sz="400" b="1" dirty="0">
              <a:solidFill>
                <a:srgbClr val="FFFFFF"/>
              </a:solidFill>
              <a:effectLst/>
              <a:latin typeface="Lato" panose="020F0502020204030203" pitchFamily="34" charset="-18"/>
              <a:ea typeface="+mj-ea"/>
              <a:cs typeface="+mj-cs"/>
            </a:endParaRPr>
          </a:p>
        </p:txBody>
      </p:sp>
      <p:pic>
        <p:nvPicPr>
          <p:cNvPr id="15" name="Grafika 14" descr="bakteria kontur">
            <a:extLst>
              <a:ext uri="{FF2B5EF4-FFF2-40B4-BE49-F238E27FC236}">
                <a16:creationId xmlns:a16="http://schemas.microsoft.com/office/drawing/2014/main" id="{A195C8CF-2DF8-81C3-1D1C-BE0559D6B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247" y="4347404"/>
            <a:ext cx="686494" cy="686494"/>
          </a:xfrm>
          <a:prstGeom prst="rect">
            <a:avLst/>
          </a:prstGeo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5203E8E8-A9C7-5CEB-68BD-AD3B5CFE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592" y="422769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-18"/>
              </a:rPr>
              <a:t>Wsparcie inwestycyjne dla szpitali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24C3759-BEA7-3A92-1B04-BFD6B9EB74DB}"/>
              </a:ext>
            </a:extLst>
          </p:cNvPr>
          <p:cNvSpPr txBox="1"/>
          <p:nvPr/>
        </p:nvSpPr>
        <p:spPr>
          <a:xfrm>
            <a:off x="-78370" y="2112083"/>
            <a:ext cx="12344400" cy="1812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  <a:t>  </a:t>
            </a:r>
            <a:br>
              <a:rPr lang="en-US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</a:br>
            <a:endParaRPr lang="pl-PL" sz="2400" b="1" dirty="0">
              <a:solidFill>
                <a:srgbClr val="FFFFFF"/>
              </a:solidFill>
              <a:effectLst/>
              <a:latin typeface="Lato" panose="020F0502020204030203" pitchFamily="34" charset="-18"/>
              <a:ea typeface="+mj-ea"/>
              <a:cs typeface="+mj-cs"/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pl-PL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  <a:t>Inwestycje podmiotów leczniczych z zakresu kardiologii oraz modernizacja szpitali ogólnych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pl-PL" sz="2800" b="1" dirty="0">
                <a:solidFill>
                  <a:srgbClr val="8DA9DB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  <a:t> 2,7 mld</a:t>
            </a:r>
            <a:endParaRPr lang="pl-PL" sz="2800" b="1" dirty="0">
              <a:solidFill>
                <a:srgbClr val="8DA9DB"/>
              </a:solidFill>
              <a:effectLst/>
              <a:highlight>
                <a:srgbClr val="D00000"/>
              </a:highlight>
              <a:latin typeface="Lato" panose="020F0502020204030203" pitchFamily="34" charset="-18"/>
              <a:ea typeface="+mj-ea"/>
              <a:cs typeface="+mj-cs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BD65450-5A4D-9373-21FB-33F7A225B10B}"/>
              </a:ext>
            </a:extLst>
          </p:cNvPr>
          <p:cNvSpPr txBox="1"/>
          <p:nvPr/>
        </p:nvSpPr>
        <p:spPr>
          <a:xfrm>
            <a:off x="-25716" y="4585779"/>
            <a:ext cx="12344400" cy="1109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  <a:t>  </a:t>
            </a:r>
            <a:br>
              <a:rPr lang="en-US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</a:br>
            <a:r>
              <a:rPr lang="pl-PL" sz="2400" b="1" dirty="0">
                <a:solidFill>
                  <a:srgbClr val="FFFFFF"/>
                </a:solidFill>
                <a:latin typeface="Lato" panose="020F0502020204030203" pitchFamily="34" charset="-18"/>
                <a:ea typeface="+mj-ea"/>
                <a:cs typeface="+mj-cs"/>
              </a:rPr>
              <a:t>Inwestycje szpitali powiatowych (I </a:t>
            </a:r>
            <a:r>
              <a:rPr lang="pl-PL" sz="2400" b="1" dirty="0" err="1">
                <a:solidFill>
                  <a:srgbClr val="FFFFFF"/>
                </a:solidFill>
                <a:latin typeface="Lato" panose="020F0502020204030203" pitchFamily="34" charset="-18"/>
                <a:ea typeface="+mj-ea"/>
                <a:cs typeface="+mj-cs"/>
              </a:rPr>
              <a:t>i</a:t>
            </a:r>
            <a:r>
              <a:rPr lang="pl-PL" sz="2400" b="1" dirty="0">
                <a:solidFill>
                  <a:srgbClr val="FFFFFF"/>
                </a:solidFill>
                <a:latin typeface="Lato" panose="020F0502020204030203" pitchFamily="34" charset="-18"/>
                <a:ea typeface="+mj-ea"/>
                <a:cs typeface="+mj-cs"/>
              </a:rPr>
              <a:t> II poziom w sieci )  </a:t>
            </a:r>
            <a:r>
              <a:rPr lang="pl-PL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  <a:t>z zakresu </a:t>
            </a:r>
            <a:br>
              <a:rPr lang="pl-PL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</a:br>
            <a:r>
              <a:rPr lang="pl-PL" sz="2400" b="1" dirty="0">
                <a:solidFill>
                  <a:srgbClr val="FFFFFF"/>
                </a:solidFill>
                <a:effectLst/>
                <a:latin typeface="Lato" panose="020F0502020204030203" pitchFamily="34" charset="-18"/>
                <a:ea typeface="+mj-ea"/>
                <a:cs typeface="+mj-cs"/>
              </a:rPr>
              <a:t>opieka długoterminowa i geriatria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pl-PL" sz="2800" b="1" dirty="0">
                <a:solidFill>
                  <a:srgbClr val="8DA9DB"/>
                </a:solidFill>
                <a:latin typeface="Lato" panose="020F0502020204030203" pitchFamily="34" charset="-18"/>
                <a:ea typeface="+mj-ea"/>
                <a:cs typeface="+mj-cs"/>
              </a:rPr>
              <a:t>1,3 mld</a:t>
            </a:r>
            <a:endParaRPr lang="pl-PL" sz="2800" b="1" dirty="0">
              <a:solidFill>
                <a:srgbClr val="8DA9DB"/>
              </a:solidFill>
              <a:effectLst/>
              <a:latin typeface="Lato" panose="020F0502020204030203" pitchFamily="34" charset="-18"/>
              <a:ea typeface="+mj-ea"/>
              <a:cs typeface="+mj-cs"/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endParaRPr lang="pl-PL" sz="400" b="1" dirty="0">
              <a:solidFill>
                <a:srgbClr val="FFFFFF"/>
              </a:solidFill>
              <a:effectLst/>
              <a:latin typeface="Lato" panose="020F0502020204030203" pitchFamily="34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1393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21851" y="5369233"/>
            <a:ext cx="914400" cy="914400"/>
          </a:xfrm>
          <a:prstGeom prst="rect">
            <a:avLst/>
          </a:prstGeom>
        </p:spPr>
      </p:pic>
      <p:pic>
        <p:nvPicPr>
          <p:cNvPr id="29" name="Grafika 28" descr="bakteria kontur">
            <a:extLst>
              <a:ext uri="{FF2B5EF4-FFF2-40B4-BE49-F238E27FC236}">
                <a16:creationId xmlns:a16="http://schemas.microsoft.com/office/drawing/2014/main" id="{E9335EA0-32C6-B125-CF9B-6ED15B0D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435221" y="5964716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580" y="4511097"/>
            <a:ext cx="686494" cy="686494"/>
          </a:xfrm>
          <a:prstGeom prst="rect">
            <a:avLst/>
          </a:prstGeom>
        </p:spPr>
      </p:pic>
      <p:pic>
        <p:nvPicPr>
          <p:cNvPr id="33" name="Grafika 32" descr="bakteria kontur">
            <a:extLst>
              <a:ext uri="{FF2B5EF4-FFF2-40B4-BE49-F238E27FC236}">
                <a16:creationId xmlns:a16="http://schemas.microsoft.com/office/drawing/2014/main" id="{6294B89E-D99D-4F32-EA7A-6EDE6B61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1349" y="112010"/>
            <a:ext cx="686494" cy="686494"/>
          </a:xfrm>
          <a:prstGeom prst="rect">
            <a:avLst/>
          </a:prstGeom>
        </p:spPr>
      </p:pic>
      <p:pic>
        <p:nvPicPr>
          <p:cNvPr id="6" name="Grafika 5" descr="bakteria kontur">
            <a:extLst>
              <a:ext uri="{FF2B5EF4-FFF2-40B4-BE49-F238E27FC236}">
                <a16:creationId xmlns:a16="http://schemas.microsoft.com/office/drawing/2014/main" id="{473E34AE-BFC3-2ADE-15BF-20077844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9522"/>
            <a:ext cx="686494" cy="686494"/>
          </a:xfrm>
          <a:prstGeom prst="rect">
            <a:avLst/>
          </a:prstGeom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B95F411-82DE-DE7C-8064-090E1B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4</a:t>
            </a:fld>
            <a:endParaRPr lang="pl-PL"/>
          </a:p>
        </p:txBody>
      </p:sp>
      <p:pic>
        <p:nvPicPr>
          <p:cNvPr id="10" name="Grafika 9" descr="bakteria kontur">
            <a:extLst>
              <a:ext uri="{FF2B5EF4-FFF2-40B4-BE49-F238E27FC236}">
                <a16:creationId xmlns:a16="http://schemas.microsoft.com/office/drawing/2014/main" id="{25CCF2B4-2C6D-22D7-D5EB-884C173C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5376" y="4347404"/>
            <a:ext cx="1729910" cy="172991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34BD3D-C47A-16C8-22D4-21F34B05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51DF5480-500D-54ED-A35D-F7F2B7F5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0310008" y="169743"/>
            <a:ext cx="1001338" cy="1001338"/>
          </a:xfrm>
          <a:prstGeom prst="rect">
            <a:avLst/>
          </a:prstGeom>
        </p:spPr>
      </p:pic>
      <p:sp>
        <p:nvSpPr>
          <p:cNvPr id="8" name="Tytuł 33">
            <a:extLst>
              <a:ext uri="{FF2B5EF4-FFF2-40B4-BE49-F238E27FC236}">
                <a16:creationId xmlns:a16="http://schemas.microsoft.com/office/drawing/2014/main" id="{83637B59-AD61-97FD-3EDC-919FB5A6F5DE}"/>
              </a:ext>
            </a:extLst>
          </p:cNvPr>
          <p:cNvSpPr txBox="1">
            <a:spLocks/>
          </p:cNvSpPr>
          <p:nvPr/>
        </p:nvSpPr>
        <p:spPr>
          <a:xfrm>
            <a:off x="2678871" y="714142"/>
            <a:ext cx="662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>
                <a:solidFill>
                  <a:srgbClr val="8DA9DB"/>
                </a:solidFill>
                <a:latin typeface="Lato" panose="020F0502020204030203" pitchFamily="34" charset="-18"/>
              </a:rPr>
              <a:t>5,2 mld  zł</a:t>
            </a:r>
          </a:p>
        </p:txBody>
      </p:sp>
      <p:sp>
        <p:nvSpPr>
          <p:cNvPr id="2" name="Google Shape;311;p15">
            <a:extLst>
              <a:ext uri="{FF2B5EF4-FFF2-40B4-BE49-F238E27FC236}">
                <a16:creationId xmlns:a16="http://schemas.microsoft.com/office/drawing/2014/main" id="{3528132C-B5B9-89EE-5BF2-DA462F094C7F}"/>
              </a:ext>
            </a:extLst>
          </p:cNvPr>
          <p:cNvSpPr txBox="1"/>
          <p:nvPr/>
        </p:nvSpPr>
        <p:spPr>
          <a:xfrm>
            <a:off x="759721" y="2382430"/>
            <a:ext cx="10954875" cy="234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u="none" strike="noStrike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Budowa, przebudowa, modernizacja lub doposażenie infrastruktury podmiotów leczniczych udzielających świadczeń w zakresie onkologii, zakwalifikowanych do Krajowej Sieci Onkologicznej </a:t>
            </a:r>
            <a:br>
              <a:rPr lang="pl-PL" sz="2800" u="none" strike="noStrike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</a:br>
            <a:r>
              <a:rPr lang="pl-PL" sz="2800" u="none" strike="noStrike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(SOLO I, SOLO II, SOLO III)</a:t>
            </a:r>
          </a:p>
        </p:txBody>
      </p:sp>
    </p:spTree>
    <p:extLst>
      <p:ext uri="{BB962C8B-B14F-4D97-AF65-F5344CB8AC3E}">
        <p14:creationId xmlns:p14="http://schemas.microsoft.com/office/powerpoint/2010/main" val="286505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-340702" y="4404458"/>
            <a:ext cx="1309519" cy="1309519"/>
          </a:xfrm>
          <a:prstGeom prst="rect">
            <a:avLst/>
          </a:prstGeom>
        </p:spPr>
      </p:pic>
      <p:pic>
        <p:nvPicPr>
          <p:cNvPr id="29" name="Grafika 28" descr="bakteria kontur">
            <a:extLst>
              <a:ext uri="{FF2B5EF4-FFF2-40B4-BE49-F238E27FC236}">
                <a16:creationId xmlns:a16="http://schemas.microsoft.com/office/drawing/2014/main" id="{E9335EA0-32C6-B125-CF9B-6ED15B0D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435221" y="5964716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580" y="4511097"/>
            <a:ext cx="686494" cy="686494"/>
          </a:xfrm>
          <a:prstGeom prst="rect">
            <a:avLst/>
          </a:prstGeom>
        </p:spPr>
      </p:pic>
      <p:pic>
        <p:nvPicPr>
          <p:cNvPr id="33" name="Grafika 32" descr="bakteria kontur">
            <a:extLst>
              <a:ext uri="{FF2B5EF4-FFF2-40B4-BE49-F238E27FC236}">
                <a16:creationId xmlns:a16="http://schemas.microsoft.com/office/drawing/2014/main" id="{6294B89E-D99D-4F32-EA7A-6EDE6B61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7972" y="95885"/>
            <a:ext cx="686494" cy="686494"/>
          </a:xfrm>
          <a:prstGeom prst="rect">
            <a:avLst/>
          </a:prstGeom>
        </p:spPr>
      </p:pic>
      <p:pic>
        <p:nvPicPr>
          <p:cNvPr id="6" name="Grafika 5" descr="bakteria kontur">
            <a:extLst>
              <a:ext uri="{FF2B5EF4-FFF2-40B4-BE49-F238E27FC236}">
                <a16:creationId xmlns:a16="http://schemas.microsoft.com/office/drawing/2014/main" id="{473E34AE-BFC3-2ADE-15BF-20077844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788" y="1305036"/>
            <a:ext cx="686494" cy="686494"/>
          </a:xfrm>
          <a:prstGeom prst="rect">
            <a:avLst/>
          </a:prstGeom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B95F411-82DE-DE7C-8064-090E1B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5</a:t>
            </a:fld>
            <a:endParaRPr lang="pl-PL"/>
          </a:p>
        </p:txBody>
      </p:sp>
      <p:pic>
        <p:nvPicPr>
          <p:cNvPr id="10" name="Grafika 9" descr="bakteria kontur">
            <a:extLst>
              <a:ext uri="{FF2B5EF4-FFF2-40B4-BE49-F238E27FC236}">
                <a16:creationId xmlns:a16="http://schemas.microsoft.com/office/drawing/2014/main" id="{25CCF2B4-2C6D-22D7-D5EB-884C173C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0415" y="-114301"/>
            <a:ext cx="1530697" cy="153069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34BD3D-C47A-16C8-22D4-21F34B05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51DF5480-500D-54ED-A35D-F7F2B7F5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0376525" y="701811"/>
            <a:ext cx="1001338" cy="100133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FAF5A1B-1CBE-B10F-194B-B8478A12C11D}"/>
              </a:ext>
            </a:extLst>
          </p:cNvPr>
          <p:cNvSpPr txBox="1"/>
          <p:nvPr/>
        </p:nvSpPr>
        <p:spPr>
          <a:xfrm>
            <a:off x="918549" y="2109414"/>
            <a:ext cx="56590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Szpitale zakwalifikowane do Krajowej Sieci Onkologicznej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8DA9DB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(SOLO I, SOLO II, SOLO III)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2400" b="1" dirty="0">
              <a:solidFill>
                <a:srgbClr val="8DA9D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Poradnie specjalistyczne </a:t>
            </a:r>
            <a:r>
              <a:rPr lang="pl-PL" sz="2400" b="1" dirty="0">
                <a:solidFill>
                  <a:srgbClr val="8DA9DB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(AOS)</a:t>
            </a:r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 w strukturze szpitali SOLO</a:t>
            </a:r>
          </a:p>
        </p:txBody>
      </p:sp>
      <p:sp>
        <p:nvSpPr>
          <p:cNvPr id="13" name="Tytuł 33">
            <a:extLst>
              <a:ext uri="{FF2B5EF4-FFF2-40B4-BE49-F238E27FC236}">
                <a16:creationId xmlns:a16="http://schemas.microsoft.com/office/drawing/2014/main" id="{B212D2D0-424D-1CEC-9244-9D4704F7FA76}"/>
              </a:ext>
            </a:extLst>
          </p:cNvPr>
          <p:cNvSpPr txBox="1">
            <a:spLocks/>
          </p:cNvSpPr>
          <p:nvPr/>
        </p:nvSpPr>
        <p:spPr>
          <a:xfrm>
            <a:off x="202184" y="433708"/>
            <a:ext cx="662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500" b="1" dirty="0">
                <a:solidFill>
                  <a:schemeClr val="bg1"/>
                </a:solidFill>
                <a:latin typeface="Lato" panose="020F0502020204030203" pitchFamily="34" charset="-18"/>
              </a:rPr>
              <a:t> Beneficjenci wsparcia</a:t>
            </a:r>
          </a:p>
        </p:txBody>
      </p:sp>
      <p:pic>
        <p:nvPicPr>
          <p:cNvPr id="5" name="Obraz 4" descr="Obraz zawierający tekst, mapa, zrzut ekranu, atlas&#10;&#10;Opis wygenerowany automatycznie">
            <a:extLst>
              <a:ext uri="{FF2B5EF4-FFF2-40B4-BE49-F238E27FC236}">
                <a16:creationId xmlns:a16="http://schemas.microsoft.com/office/drawing/2014/main" id="{552EB470-8171-DECD-BC22-0980A8648D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042" y="299703"/>
            <a:ext cx="5141337" cy="52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-340702" y="4404458"/>
            <a:ext cx="1309519" cy="1309519"/>
          </a:xfrm>
          <a:prstGeom prst="rect">
            <a:avLst/>
          </a:prstGeom>
        </p:spPr>
      </p:pic>
      <p:pic>
        <p:nvPicPr>
          <p:cNvPr id="29" name="Grafika 28" descr="bakteria kontur">
            <a:extLst>
              <a:ext uri="{FF2B5EF4-FFF2-40B4-BE49-F238E27FC236}">
                <a16:creationId xmlns:a16="http://schemas.microsoft.com/office/drawing/2014/main" id="{E9335EA0-32C6-B125-CF9B-6ED15B0D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435221" y="5964716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580" y="4511097"/>
            <a:ext cx="686494" cy="686494"/>
          </a:xfrm>
          <a:prstGeom prst="rect">
            <a:avLst/>
          </a:prstGeom>
        </p:spPr>
      </p:pic>
      <p:pic>
        <p:nvPicPr>
          <p:cNvPr id="33" name="Grafika 32" descr="bakteria kontur">
            <a:extLst>
              <a:ext uri="{FF2B5EF4-FFF2-40B4-BE49-F238E27FC236}">
                <a16:creationId xmlns:a16="http://schemas.microsoft.com/office/drawing/2014/main" id="{6294B89E-D99D-4F32-EA7A-6EDE6B61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7972" y="95885"/>
            <a:ext cx="686494" cy="686494"/>
          </a:xfrm>
          <a:prstGeom prst="rect">
            <a:avLst/>
          </a:prstGeom>
        </p:spPr>
      </p:pic>
      <p:pic>
        <p:nvPicPr>
          <p:cNvPr id="6" name="Grafika 5" descr="bakteria kontur">
            <a:extLst>
              <a:ext uri="{FF2B5EF4-FFF2-40B4-BE49-F238E27FC236}">
                <a16:creationId xmlns:a16="http://schemas.microsoft.com/office/drawing/2014/main" id="{473E34AE-BFC3-2ADE-15BF-20077844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788" y="1305036"/>
            <a:ext cx="686494" cy="686494"/>
          </a:xfrm>
          <a:prstGeom prst="rect">
            <a:avLst/>
          </a:prstGeom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B95F411-82DE-DE7C-8064-090E1B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6</a:t>
            </a:fld>
            <a:endParaRPr lang="pl-PL"/>
          </a:p>
        </p:txBody>
      </p:sp>
      <p:pic>
        <p:nvPicPr>
          <p:cNvPr id="10" name="Grafika 9" descr="bakteria kontur">
            <a:extLst>
              <a:ext uri="{FF2B5EF4-FFF2-40B4-BE49-F238E27FC236}">
                <a16:creationId xmlns:a16="http://schemas.microsoft.com/office/drawing/2014/main" id="{25CCF2B4-2C6D-22D7-D5EB-884C173C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0415" y="-114301"/>
            <a:ext cx="1530697" cy="153069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34BD3D-C47A-16C8-22D4-21F34B05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51DF5480-500D-54ED-A35D-F7F2B7F5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0376525" y="701811"/>
            <a:ext cx="1001338" cy="100133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FAF5A1B-1CBE-B10F-194B-B8478A12C11D}"/>
              </a:ext>
            </a:extLst>
          </p:cNvPr>
          <p:cNvSpPr txBox="1"/>
          <p:nvPr/>
        </p:nvSpPr>
        <p:spPr>
          <a:xfrm>
            <a:off x="821010" y="1991530"/>
            <a:ext cx="1124489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3200" b="1" dirty="0">
                <a:solidFill>
                  <a:srgbClr val="8DA9DB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pl-PL" sz="3200" b="1" dirty="0">
                <a:solidFill>
                  <a:srgbClr val="8DA9DB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solidFill>
                  <a:srgbClr val="8DA9DB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mln</a:t>
            </a:r>
            <a:r>
              <a:rPr lang="pl-PL" sz="3200" b="1" dirty="0">
                <a:solidFill>
                  <a:srgbClr val="8DA9DB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zł </a:t>
            </a:r>
            <a:r>
              <a:rPr lang="pl-PL" sz="3200" b="1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(netto) </a:t>
            </a:r>
            <a:r>
              <a:rPr lang="pl-PL" sz="32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-  SOLO I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3200" b="1" dirty="0">
                <a:solidFill>
                  <a:srgbClr val="8DA9DB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80 mln zł </a:t>
            </a:r>
            <a:r>
              <a:rPr lang="pl-PL" sz="3200" b="1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(netto) - </a:t>
            </a:r>
            <a:r>
              <a:rPr lang="pl-PL" sz="32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SOLO II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3200" b="1" dirty="0">
                <a:solidFill>
                  <a:srgbClr val="8DA9DB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125 mln zł </a:t>
            </a:r>
            <a:r>
              <a:rPr lang="pl-PL" sz="3200" b="1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(netto) – SOLO III </a:t>
            </a:r>
            <a:endParaRPr lang="pl-PL" sz="3200" b="1" dirty="0">
              <a:solidFill>
                <a:schemeClr val="bg1">
                  <a:lumMod val="95000"/>
                </a:schemeClr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3200" b="1" dirty="0">
              <a:solidFill>
                <a:srgbClr val="8DA9D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" name="Symbol zastępczy stopki 14">
            <a:extLst>
              <a:ext uri="{FF2B5EF4-FFF2-40B4-BE49-F238E27FC236}">
                <a16:creationId xmlns:a16="http://schemas.microsoft.com/office/drawing/2014/main" id="{E7A4ECFE-23CC-D184-223D-F8B2DD7F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692422"/>
            <a:ext cx="4972050" cy="365125"/>
          </a:xfrm>
        </p:spPr>
        <p:txBody>
          <a:bodyPr/>
          <a:lstStyle/>
          <a:p>
            <a:r>
              <a:rPr lang="pl-PL" sz="900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18"/>
              </a:rPr>
              <a:t>Ogłoszenie naboru wniosków w ramach inwestycji D1.1.1 KPO w zakresie onkologii, 03.10.2024</a:t>
            </a:r>
          </a:p>
        </p:txBody>
      </p:sp>
      <p:sp>
        <p:nvSpPr>
          <p:cNvPr id="13" name="Tytuł 33">
            <a:extLst>
              <a:ext uri="{FF2B5EF4-FFF2-40B4-BE49-F238E27FC236}">
                <a16:creationId xmlns:a16="http://schemas.microsoft.com/office/drawing/2014/main" id="{B212D2D0-424D-1CEC-9244-9D4704F7FA76}"/>
              </a:ext>
            </a:extLst>
          </p:cNvPr>
          <p:cNvSpPr txBox="1">
            <a:spLocks/>
          </p:cNvSpPr>
          <p:nvPr/>
        </p:nvSpPr>
        <p:spPr>
          <a:xfrm>
            <a:off x="2689860" y="665967"/>
            <a:ext cx="662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500" b="1" dirty="0">
                <a:solidFill>
                  <a:schemeClr val="bg1"/>
                </a:solidFill>
                <a:latin typeface="Lato" panose="020F0502020204030203" pitchFamily="34" charset="-18"/>
              </a:rPr>
              <a:t> Maksymalna wartość projektu</a:t>
            </a:r>
          </a:p>
        </p:txBody>
      </p:sp>
    </p:spTree>
    <p:extLst>
      <p:ext uri="{BB962C8B-B14F-4D97-AF65-F5344CB8AC3E}">
        <p14:creationId xmlns:p14="http://schemas.microsoft.com/office/powerpoint/2010/main" val="627203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21851" y="5369233"/>
            <a:ext cx="914400" cy="914400"/>
          </a:xfrm>
          <a:prstGeom prst="rect">
            <a:avLst/>
          </a:prstGeom>
        </p:spPr>
      </p:pic>
      <p:pic>
        <p:nvPicPr>
          <p:cNvPr id="29" name="Grafika 28" descr="bakteria kontur">
            <a:extLst>
              <a:ext uri="{FF2B5EF4-FFF2-40B4-BE49-F238E27FC236}">
                <a16:creationId xmlns:a16="http://schemas.microsoft.com/office/drawing/2014/main" id="{E9335EA0-32C6-B125-CF9B-6ED15B0D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435221" y="5964716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580" y="4511097"/>
            <a:ext cx="686494" cy="686494"/>
          </a:xfrm>
          <a:prstGeom prst="rect">
            <a:avLst/>
          </a:prstGeom>
        </p:spPr>
      </p:pic>
      <p:pic>
        <p:nvPicPr>
          <p:cNvPr id="33" name="Grafika 32" descr="bakteria kontur">
            <a:extLst>
              <a:ext uri="{FF2B5EF4-FFF2-40B4-BE49-F238E27FC236}">
                <a16:creationId xmlns:a16="http://schemas.microsoft.com/office/drawing/2014/main" id="{6294B89E-D99D-4F32-EA7A-6EDE6B61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1349" y="112010"/>
            <a:ext cx="686494" cy="686494"/>
          </a:xfrm>
          <a:prstGeom prst="rect">
            <a:avLst/>
          </a:prstGeom>
        </p:spPr>
      </p:pic>
      <p:pic>
        <p:nvPicPr>
          <p:cNvPr id="6" name="Grafika 5" descr="bakteria kontur">
            <a:extLst>
              <a:ext uri="{FF2B5EF4-FFF2-40B4-BE49-F238E27FC236}">
                <a16:creationId xmlns:a16="http://schemas.microsoft.com/office/drawing/2014/main" id="{473E34AE-BFC3-2ADE-15BF-20077844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9522"/>
            <a:ext cx="686494" cy="686494"/>
          </a:xfrm>
          <a:prstGeom prst="rect">
            <a:avLst/>
          </a:prstGeom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B95F411-82DE-DE7C-8064-090E1B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7</a:t>
            </a:fld>
            <a:endParaRPr lang="pl-PL"/>
          </a:p>
        </p:txBody>
      </p:sp>
      <p:pic>
        <p:nvPicPr>
          <p:cNvPr id="10" name="Grafika 9" descr="bakteria kontur">
            <a:extLst>
              <a:ext uri="{FF2B5EF4-FFF2-40B4-BE49-F238E27FC236}">
                <a16:creationId xmlns:a16="http://schemas.microsoft.com/office/drawing/2014/main" id="{25CCF2B4-2C6D-22D7-D5EB-884C173C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5376" y="4347404"/>
            <a:ext cx="1729910" cy="172991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34BD3D-C47A-16C8-22D4-21F34B05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51DF5480-500D-54ED-A35D-F7F2B7F5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0310008" y="169743"/>
            <a:ext cx="1001338" cy="1001338"/>
          </a:xfrm>
          <a:prstGeom prst="rect">
            <a:avLst/>
          </a:prstGeom>
        </p:spPr>
      </p:pic>
      <p:sp>
        <p:nvSpPr>
          <p:cNvPr id="8" name="Tytuł 33">
            <a:extLst>
              <a:ext uri="{FF2B5EF4-FFF2-40B4-BE49-F238E27FC236}">
                <a16:creationId xmlns:a16="http://schemas.microsoft.com/office/drawing/2014/main" id="{83637B59-AD61-97FD-3EDC-919FB5A6F5DE}"/>
              </a:ext>
            </a:extLst>
          </p:cNvPr>
          <p:cNvSpPr txBox="1">
            <a:spLocks/>
          </p:cNvSpPr>
          <p:nvPr/>
        </p:nvSpPr>
        <p:spPr>
          <a:xfrm>
            <a:off x="2785069" y="210961"/>
            <a:ext cx="662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500" b="1" dirty="0">
                <a:solidFill>
                  <a:schemeClr val="bg1"/>
                </a:solidFill>
                <a:latin typeface="Lato" panose="020F0502020204030203" pitchFamily="34" charset="-18"/>
              </a:rPr>
              <a:t>Ważne terminy</a:t>
            </a:r>
          </a:p>
        </p:txBody>
      </p:sp>
      <p:sp>
        <p:nvSpPr>
          <p:cNvPr id="2" name="Google Shape;311;p15">
            <a:extLst>
              <a:ext uri="{FF2B5EF4-FFF2-40B4-BE49-F238E27FC236}">
                <a16:creationId xmlns:a16="http://schemas.microsoft.com/office/drawing/2014/main" id="{3528132C-B5B9-89EE-5BF2-DA462F094C7F}"/>
              </a:ext>
            </a:extLst>
          </p:cNvPr>
          <p:cNvSpPr txBox="1"/>
          <p:nvPr/>
        </p:nvSpPr>
        <p:spPr>
          <a:xfrm>
            <a:off x="892421" y="1022212"/>
            <a:ext cx="10954875" cy="425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800" u="none" strike="noStrike" dirty="0">
              <a:solidFill>
                <a:schemeClr val="lt1"/>
              </a:solidFill>
              <a:latin typeface="Lato" panose="020F0502020204030203" pitchFamily="34" charset="-18"/>
              <a:ea typeface="League Spartan"/>
              <a:cs typeface="League Spartan"/>
              <a:sym typeface="League Spart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u="none" strike="noStrike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				</a:t>
            </a:r>
            <a:r>
              <a:rPr lang="pl-PL" sz="2800" u="none" strike="noStrike" dirty="0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Ogłoszenie naboru: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                                                   3 października 2024 r.</a:t>
            </a:r>
          </a:p>
          <a:p>
            <a:pPr marL="0" marR="0" lvl="0" indent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200" u="none" strike="noStrike" dirty="0">
              <a:solidFill>
                <a:schemeClr val="lt1"/>
              </a:solidFill>
              <a:latin typeface="Lato" panose="020F0502020204030203" pitchFamily="34" charset="-18"/>
              <a:ea typeface="League Spartan"/>
              <a:cs typeface="League Spartan"/>
              <a:sym typeface="League Spart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				</a:t>
            </a:r>
            <a:r>
              <a:rPr lang="pl-PL" sz="2800" dirty="0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Składanie wniosków: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u="none" strike="noStrike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 		   od 17 października do 2 grudnia 2024 r. </a:t>
            </a:r>
          </a:p>
          <a:p>
            <a:pPr marL="0" marR="0" lvl="0" indent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200" dirty="0">
              <a:solidFill>
                <a:schemeClr val="lt1"/>
              </a:solidFill>
              <a:latin typeface="Lato" panose="020F0502020204030203" pitchFamily="34" charset="-18"/>
              <a:ea typeface="League Spartan"/>
              <a:cs typeface="League Spartan"/>
              <a:sym typeface="League Spart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			      </a:t>
            </a:r>
            <a:r>
              <a:rPr lang="pl-PL" sz="2800" dirty="0">
                <a:solidFill>
                  <a:srgbClr val="8DA9DB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Okres realizacji projektów: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				d</a:t>
            </a:r>
            <a:r>
              <a:rPr lang="pl-PL" sz="2800" u="none" strike="noStrike" dirty="0">
                <a:solidFill>
                  <a:schemeClr val="lt1"/>
                </a:solidFill>
                <a:latin typeface="Lato" panose="020F0502020204030203" pitchFamily="34" charset="-18"/>
                <a:ea typeface="League Spartan"/>
                <a:cs typeface="League Spartan"/>
                <a:sym typeface="League Spartan"/>
              </a:rPr>
              <a:t>o 30 czerwca 2026 r. </a:t>
            </a:r>
          </a:p>
          <a:p>
            <a:pPr marL="0" marR="0" lvl="0" indent="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800" u="none" strike="noStrike" dirty="0">
              <a:solidFill>
                <a:schemeClr val="lt1"/>
              </a:solidFill>
              <a:latin typeface="Lato" panose="020F0502020204030203" pitchFamily="34" charset="-18"/>
              <a:ea typeface="League Spartan"/>
              <a:cs typeface="League Spartan"/>
              <a:sym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1082021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21851" y="5369233"/>
            <a:ext cx="914400" cy="914400"/>
          </a:xfrm>
          <a:prstGeom prst="rect">
            <a:avLst/>
          </a:prstGeom>
        </p:spPr>
      </p:pic>
      <p:pic>
        <p:nvPicPr>
          <p:cNvPr id="29" name="Grafika 28" descr="bakteria kontur">
            <a:extLst>
              <a:ext uri="{FF2B5EF4-FFF2-40B4-BE49-F238E27FC236}">
                <a16:creationId xmlns:a16="http://schemas.microsoft.com/office/drawing/2014/main" id="{E9335EA0-32C6-B125-CF9B-6ED15B0D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435221" y="5964716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580" y="4511097"/>
            <a:ext cx="686494" cy="686494"/>
          </a:xfrm>
          <a:prstGeom prst="rect">
            <a:avLst/>
          </a:prstGeom>
        </p:spPr>
      </p:pic>
      <p:pic>
        <p:nvPicPr>
          <p:cNvPr id="33" name="Grafika 32" descr="bakteria kontur">
            <a:extLst>
              <a:ext uri="{FF2B5EF4-FFF2-40B4-BE49-F238E27FC236}">
                <a16:creationId xmlns:a16="http://schemas.microsoft.com/office/drawing/2014/main" id="{6294B89E-D99D-4F32-EA7A-6EDE6B61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1349" y="112010"/>
            <a:ext cx="686494" cy="686494"/>
          </a:xfrm>
          <a:prstGeom prst="rect">
            <a:avLst/>
          </a:prstGeom>
        </p:spPr>
      </p:pic>
      <p:pic>
        <p:nvPicPr>
          <p:cNvPr id="6" name="Grafika 5" descr="bakteria kontur">
            <a:extLst>
              <a:ext uri="{FF2B5EF4-FFF2-40B4-BE49-F238E27FC236}">
                <a16:creationId xmlns:a16="http://schemas.microsoft.com/office/drawing/2014/main" id="{473E34AE-BFC3-2ADE-15BF-20077844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9522"/>
            <a:ext cx="686494" cy="686494"/>
          </a:xfrm>
          <a:prstGeom prst="rect">
            <a:avLst/>
          </a:prstGeom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B95F411-82DE-DE7C-8064-090E1B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8</a:t>
            </a:fld>
            <a:endParaRPr lang="pl-PL"/>
          </a:p>
        </p:txBody>
      </p:sp>
      <p:pic>
        <p:nvPicPr>
          <p:cNvPr id="10" name="Grafika 9" descr="bakteria kontur">
            <a:extLst>
              <a:ext uri="{FF2B5EF4-FFF2-40B4-BE49-F238E27FC236}">
                <a16:creationId xmlns:a16="http://schemas.microsoft.com/office/drawing/2014/main" id="{25CCF2B4-2C6D-22D7-D5EB-884C173C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5376" y="4347404"/>
            <a:ext cx="1729910" cy="172991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34BD3D-C47A-16C8-22D4-21F34B05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51DF5480-500D-54ED-A35D-F7F2B7F5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0310008" y="169743"/>
            <a:ext cx="1001338" cy="1001338"/>
          </a:xfrm>
          <a:prstGeom prst="rect">
            <a:avLst/>
          </a:prstGeom>
        </p:spPr>
      </p:pic>
      <p:sp>
        <p:nvSpPr>
          <p:cNvPr id="11" name="Symbol zastępczy zawartości 37">
            <a:extLst>
              <a:ext uri="{FF2B5EF4-FFF2-40B4-BE49-F238E27FC236}">
                <a16:creationId xmlns:a16="http://schemas.microsoft.com/office/drawing/2014/main" id="{46137D82-FB0D-97F1-72F6-67D77AEB89A5}"/>
              </a:ext>
            </a:extLst>
          </p:cNvPr>
          <p:cNvSpPr txBox="1">
            <a:spLocks/>
          </p:cNvSpPr>
          <p:nvPr/>
        </p:nvSpPr>
        <p:spPr>
          <a:xfrm>
            <a:off x="343247" y="1180130"/>
            <a:ext cx="11719960" cy="357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Zakup lub modernizacja urządzeń i wyrobów medycznych niezbędnych do realizacji świadczeń w zakresie diagnostyki i leczenia onkologicznego</a:t>
            </a:r>
            <a:endParaRPr lang="pl-PL" dirty="0">
              <a:solidFill>
                <a:schemeClr val="bg1">
                  <a:lumMod val="95000"/>
                </a:schemeClr>
              </a:solidFill>
              <a:effectLst/>
              <a:latin typeface="Lato" panose="020F0502020204030203" pitchFamily="3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Inwestycje w infrastrukturę budowlaną szpitali:</a:t>
            </a:r>
            <a:endParaRPr lang="pl-PL" dirty="0">
              <a:solidFill>
                <a:schemeClr val="bg1">
                  <a:lumMod val="95000"/>
                </a:schemeClr>
              </a:solidFill>
              <a:effectLst/>
              <a:latin typeface="Lato" panose="020F0502020204030203" pitchFamily="3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Modernizacja (przebudowa, rozbudowa, nadbudowa, remont)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Budowa nowej infrastruktury podmiotów leczniczych  niezbędnej do realizacji świadczeń w zakresie diagnostyki i leczenia onkologicznego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Budowa, przebudowa lub remont oraz wyposażenie </a:t>
            </a:r>
            <a:r>
              <a:rPr lang="pl-PL" dirty="0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tzw. stref pacjenta,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tj.  powierzchni wspólnych szpitala przeznaczonych dla pacjentów onkologicznych i ich rodzin (poprawa komfortu przebywania pacjentów onkologicznych i ich rodzin w szpitalu)</a:t>
            </a:r>
          </a:p>
        </p:txBody>
      </p:sp>
      <p:sp>
        <p:nvSpPr>
          <p:cNvPr id="8" name="Tytuł 33">
            <a:extLst>
              <a:ext uri="{FF2B5EF4-FFF2-40B4-BE49-F238E27FC236}">
                <a16:creationId xmlns:a16="http://schemas.microsoft.com/office/drawing/2014/main" id="{83637B59-AD61-97FD-3EDC-919FB5A6F5DE}"/>
              </a:ext>
            </a:extLst>
          </p:cNvPr>
          <p:cNvSpPr txBox="1">
            <a:spLocks/>
          </p:cNvSpPr>
          <p:nvPr/>
        </p:nvSpPr>
        <p:spPr>
          <a:xfrm>
            <a:off x="4472940" y="122410"/>
            <a:ext cx="6621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b="1" dirty="0">
                <a:solidFill>
                  <a:schemeClr val="bg1"/>
                </a:solidFill>
                <a:latin typeface="Lato" panose="020F0502020204030203" pitchFamily="34" charset="-18"/>
              </a:rPr>
              <a:t>Zakres wsparcia</a:t>
            </a:r>
          </a:p>
        </p:txBody>
      </p:sp>
    </p:spTree>
    <p:extLst>
      <p:ext uri="{BB962C8B-B14F-4D97-AF65-F5344CB8AC3E}">
        <p14:creationId xmlns:p14="http://schemas.microsoft.com/office/powerpoint/2010/main" val="373488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a 28" descr="bakteria kontur">
            <a:extLst>
              <a:ext uri="{FF2B5EF4-FFF2-40B4-BE49-F238E27FC236}">
                <a16:creationId xmlns:a16="http://schemas.microsoft.com/office/drawing/2014/main" id="{E9335EA0-32C6-B125-CF9B-6ED15B0D0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435221" y="5964716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66" y="1897837"/>
            <a:ext cx="686494" cy="686494"/>
          </a:xfrm>
          <a:prstGeom prst="rect">
            <a:avLst/>
          </a:prstGeom>
        </p:spPr>
      </p:pic>
      <p:pic>
        <p:nvPicPr>
          <p:cNvPr id="33" name="Grafika 32" descr="bakteria kontur">
            <a:extLst>
              <a:ext uri="{FF2B5EF4-FFF2-40B4-BE49-F238E27FC236}">
                <a16:creationId xmlns:a16="http://schemas.microsoft.com/office/drawing/2014/main" id="{6294B89E-D99D-4F32-EA7A-6EDE6B615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70609"/>
            <a:ext cx="686494" cy="686494"/>
          </a:xfrm>
          <a:prstGeom prst="rect">
            <a:avLst/>
          </a:prstGeom>
        </p:spPr>
      </p:pic>
      <p:pic>
        <p:nvPicPr>
          <p:cNvPr id="6" name="Grafika 5" descr="bakteria kontur">
            <a:extLst>
              <a:ext uri="{FF2B5EF4-FFF2-40B4-BE49-F238E27FC236}">
                <a16:creationId xmlns:a16="http://schemas.microsoft.com/office/drawing/2014/main" id="{473E34AE-BFC3-2ADE-15BF-20077844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6569" y="4561224"/>
            <a:ext cx="686494" cy="686494"/>
          </a:xfrm>
          <a:prstGeom prst="rect">
            <a:avLst/>
          </a:prstGeom>
        </p:spPr>
      </p:pic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B95F411-82DE-DE7C-8064-090E1B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71EE-A6D9-F145-BB7D-A03B04040298}" type="slidenum">
              <a:rPr lang="pl-PL" smtClean="0"/>
              <a:t>9</a:t>
            </a:fld>
            <a:endParaRPr lang="pl-PL"/>
          </a:p>
        </p:txBody>
      </p:sp>
      <p:pic>
        <p:nvPicPr>
          <p:cNvPr id="10" name="Grafika 9" descr="bakteria kontur">
            <a:extLst>
              <a:ext uri="{FF2B5EF4-FFF2-40B4-BE49-F238E27FC236}">
                <a16:creationId xmlns:a16="http://schemas.microsoft.com/office/drawing/2014/main" id="{25CCF2B4-2C6D-22D7-D5EB-884C173C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33286" y="-54425"/>
            <a:ext cx="1729910" cy="172991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D34BD3D-C47A-16C8-22D4-21F34B05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77" y="6016140"/>
            <a:ext cx="7559040" cy="755904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51DF5480-500D-54ED-A35D-F7F2B7F5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73087">
            <a:off x="10539098" y="-351089"/>
            <a:ext cx="1001338" cy="1001338"/>
          </a:xfrm>
          <a:prstGeom prst="rect">
            <a:avLst/>
          </a:prstGeom>
        </p:spPr>
      </p:pic>
      <p:pic>
        <p:nvPicPr>
          <p:cNvPr id="18" name="Grafika 17" descr="Lekarz samic kontur">
            <a:extLst>
              <a:ext uri="{FF2B5EF4-FFF2-40B4-BE49-F238E27FC236}">
                <a16:creationId xmlns:a16="http://schemas.microsoft.com/office/drawing/2014/main" id="{1471A770-A735-CF6E-9708-789703DED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1267" y="2574355"/>
            <a:ext cx="853835" cy="853835"/>
          </a:xfrm>
          <a:prstGeom prst="rect">
            <a:avLst/>
          </a:prstGeom>
        </p:spPr>
      </p:pic>
      <p:pic>
        <p:nvPicPr>
          <p:cNvPr id="19" name="Grafika 18" descr="Dom kontur">
            <a:extLst>
              <a:ext uri="{FF2B5EF4-FFF2-40B4-BE49-F238E27FC236}">
                <a16:creationId xmlns:a16="http://schemas.microsoft.com/office/drawing/2014/main" id="{2A787698-821D-4B51-3F63-2E9916311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4961" y="4291995"/>
            <a:ext cx="914400" cy="914400"/>
          </a:xfrm>
          <a:prstGeom prst="rect">
            <a:avLst/>
          </a:prstGeom>
        </p:spPr>
      </p:pic>
      <p:graphicFrame>
        <p:nvGraphicFramePr>
          <p:cNvPr id="45" name="Symbol zastępczy zawartości 37">
            <a:extLst>
              <a:ext uri="{FF2B5EF4-FFF2-40B4-BE49-F238E27FC236}">
                <a16:creationId xmlns:a16="http://schemas.microsoft.com/office/drawing/2014/main" id="{51C2DDCF-9365-8808-0208-1C2596FFE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484264"/>
              </p:ext>
            </p:extLst>
          </p:nvPr>
        </p:nvGraphicFramePr>
        <p:xfrm>
          <a:off x="0" y="1923064"/>
          <a:ext cx="12040293" cy="396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" name="Grafika 19" descr="Stetoskop kontur">
            <a:extLst>
              <a:ext uri="{FF2B5EF4-FFF2-40B4-BE49-F238E27FC236}">
                <a16:creationId xmlns:a16="http://schemas.microsoft.com/office/drawing/2014/main" id="{AD8970CC-EA3C-7F71-0E30-A24EE24CE2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14170" y="2570105"/>
            <a:ext cx="925459" cy="925459"/>
          </a:xfrm>
          <a:prstGeom prst="rect">
            <a:avLst/>
          </a:prstGeom>
        </p:spPr>
      </p:pic>
      <p:pic>
        <p:nvPicPr>
          <p:cNvPr id="24" name="Grafika 23" descr="bakteria kontur">
            <a:extLst>
              <a:ext uri="{FF2B5EF4-FFF2-40B4-BE49-F238E27FC236}">
                <a16:creationId xmlns:a16="http://schemas.microsoft.com/office/drawing/2014/main" id="{8D667F82-A52E-4B20-65EC-58FAB66A14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583467">
            <a:off x="11046379" y="4268257"/>
            <a:ext cx="914400" cy="914400"/>
          </a:xfrm>
          <a:prstGeom prst="rect">
            <a:avLst/>
          </a:prstGeom>
        </p:spPr>
      </p:pic>
      <p:pic>
        <p:nvPicPr>
          <p:cNvPr id="25" name="Grafika 24" descr="bakteria kontur">
            <a:extLst>
              <a:ext uri="{FF2B5EF4-FFF2-40B4-BE49-F238E27FC236}">
                <a16:creationId xmlns:a16="http://schemas.microsoft.com/office/drawing/2014/main" id="{6C35971D-E353-DA6D-DFC0-8FB8FFC612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831544">
            <a:off x="10696519" y="5083963"/>
            <a:ext cx="686494" cy="686494"/>
          </a:xfrm>
          <a:prstGeom prst="rect">
            <a:avLst/>
          </a:prstGeom>
        </p:spPr>
      </p:pic>
      <p:sp>
        <p:nvSpPr>
          <p:cNvPr id="16" name="Tytuł 33">
            <a:extLst>
              <a:ext uri="{FF2B5EF4-FFF2-40B4-BE49-F238E27FC236}">
                <a16:creationId xmlns:a16="http://schemas.microsoft.com/office/drawing/2014/main" id="{0066EFD8-07BA-C1DC-2D4D-01C557816F56}"/>
              </a:ext>
            </a:extLst>
          </p:cNvPr>
          <p:cNvSpPr txBox="1">
            <a:spLocks/>
          </p:cNvSpPr>
          <p:nvPr/>
        </p:nvSpPr>
        <p:spPr>
          <a:xfrm>
            <a:off x="838200" y="597668"/>
            <a:ext cx="10751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b="1" dirty="0">
                <a:solidFill>
                  <a:schemeClr val="bg1"/>
                </a:solidFill>
                <a:latin typeface="Lato" panose="020F0502020204030203" pitchFamily="34" charset="-18"/>
              </a:rPr>
              <a:t>Efekty wsparcia: </a:t>
            </a:r>
          </a:p>
          <a:p>
            <a:r>
              <a:rPr lang="pl-PL" sz="3500" b="1" dirty="0">
                <a:solidFill>
                  <a:schemeClr val="bg1"/>
                </a:solidFill>
                <a:latin typeface="Lato" panose="020F0502020204030203" pitchFamily="34" charset="-18"/>
              </a:rPr>
              <a:t>zwiększenie dostępności do świadczeń i poprawa jakości </a:t>
            </a:r>
          </a:p>
        </p:txBody>
      </p:sp>
    </p:spTree>
    <p:extLst>
      <p:ext uri="{BB962C8B-B14F-4D97-AF65-F5344CB8AC3E}">
        <p14:creationId xmlns:p14="http://schemas.microsoft.com/office/powerpoint/2010/main" val="3513236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DC4ED7D4D01A4988F3DF5B88BAF2DE" ma:contentTypeVersion="6" ma:contentTypeDescription="Utwórz nowy dokument." ma:contentTypeScope="" ma:versionID="f4504d3ef8711493a47a9329d2591b36">
  <xsd:schema xmlns:xsd="http://www.w3.org/2001/XMLSchema" xmlns:xs="http://www.w3.org/2001/XMLSchema" xmlns:p="http://schemas.microsoft.com/office/2006/metadata/properties" xmlns:ns3="4480c4f1-f3d6-4fc7-882e-2d33ac0110ce" targetNamespace="http://schemas.microsoft.com/office/2006/metadata/properties" ma:root="true" ma:fieldsID="3a25d8247d5080db069903159c49e108" ns3:_="">
    <xsd:import namespace="4480c4f1-f3d6-4fc7-882e-2d33ac0110c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0c4f1-f3d6-4fc7-882e-2d33ac0110c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80c4f1-f3d6-4fc7-882e-2d33ac0110ce" xsi:nil="true"/>
  </documentManagement>
</p:properties>
</file>

<file path=customXml/itemProps1.xml><?xml version="1.0" encoding="utf-8"?>
<ds:datastoreItem xmlns:ds="http://schemas.openxmlformats.org/officeDocument/2006/customXml" ds:itemID="{E2A6078D-497A-4237-9B52-862D3D670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0c4f1-f3d6-4fc7-882e-2d33ac0110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4D1706-1B7F-46CB-80A9-87DFB1DB8D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DA3C05-2414-4410-BD6A-8847B3829002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480c4f1-f3d6-4fc7-882e-2d33ac0110ce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511</Words>
  <Application>Microsoft Office PowerPoint</Application>
  <PresentationFormat>Panoramiczny</PresentationFormat>
  <Paragraphs>84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Lato</vt:lpstr>
      <vt:lpstr>Symbol</vt:lpstr>
      <vt:lpstr>Times New Roman</vt:lpstr>
      <vt:lpstr>Motyw pakietu Office</vt:lpstr>
      <vt:lpstr>1_Motyw pakietu Office</vt:lpstr>
      <vt:lpstr>Prezentacja programu PowerPoint</vt:lpstr>
      <vt:lpstr>Prezentacja programu PowerPoint</vt:lpstr>
      <vt:lpstr>Wsparcie inwestycyjne dla szpitali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Biedermann</dc:creator>
  <cp:lastModifiedBy>Dziak-Masny Małgorzata</cp:lastModifiedBy>
  <cp:revision>194</cp:revision>
  <dcterms:created xsi:type="dcterms:W3CDTF">2024-08-30T07:02:42Z</dcterms:created>
  <dcterms:modified xsi:type="dcterms:W3CDTF">2024-10-03T07:41:07Z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0x010100AFDC4ED7D4D01A4988F3DF5B88BAF2DE</vt:lpwstr>
  </property>
</Properties>
</file>