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89" r:id="rId1"/>
    <p:sldMasterId id="2147483692" r:id="rId2"/>
    <p:sldMasterId id="2147483696" r:id="rId3"/>
  </p:sldMasterIdLst>
  <p:notesMasterIdLst>
    <p:notesMasterId r:id="rId16"/>
  </p:notesMasterIdLst>
  <p:sldIdLst>
    <p:sldId id="298" r:id="rId4"/>
    <p:sldId id="297" r:id="rId5"/>
    <p:sldId id="306" r:id="rId6"/>
    <p:sldId id="305" r:id="rId7"/>
    <p:sldId id="304" r:id="rId8"/>
    <p:sldId id="300" r:id="rId9"/>
    <p:sldId id="302" r:id="rId10"/>
    <p:sldId id="299" r:id="rId11"/>
    <p:sldId id="303" r:id="rId12"/>
    <p:sldId id="301" r:id="rId13"/>
    <p:sldId id="307" r:id="rId14"/>
    <p:sldId id="295" r:id="rId15"/>
  </p:sldIdLst>
  <p:sldSz cx="13442950" cy="7561263"/>
  <p:notesSz cx="6794500" cy="9931400"/>
  <p:defaultTextStyle>
    <a:defPPr>
      <a:defRPr lang="pl-PL"/>
    </a:defPPr>
    <a:lvl1pPr algn="l" defTabSz="468578" rtl="0" eaLnBrk="0" fontAlgn="base" hangingPunct="0">
      <a:spcBef>
        <a:spcPct val="0"/>
      </a:spcBef>
      <a:spcAft>
        <a:spcPct val="0"/>
      </a:spcAft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1pPr>
    <a:lvl2pPr marL="183357" indent="183357" algn="l" defTabSz="468578" rtl="0" eaLnBrk="0" fontAlgn="base" hangingPunct="0">
      <a:spcBef>
        <a:spcPct val="0"/>
      </a:spcBef>
      <a:spcAft>
        <a:spcPct val="0"/>
      </a:spcAft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2pPr>
    <a:lvl3pPr marL="366713" indent="366713" algn="l" defTabSz="468578" rtl="0" eaLnBrk="0" fontAlgn="base" hangingPunct="0">
      <a:spcBef>
        <a:spcPct val="0"/>
      </a:spcBef>
      <a:spcAft>
        <a:spcPct val="0"/>
      </a:spcAft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3pPr>
    <a:lvl4pPr marL="550069" indent="550069" algn="l" defTabSz="468578" rtl="0" eaLnBrk="0" fontAlgn="base" hangingPunct="0">
      <a:spcBef>
        <a:spcPct val="0"/>
      </a:spcBef>
      <a:spcAft>
        <a:spcPct val="0"/>
      </a:spcAft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4pPr>
    <a:lvl5pPr marL="733425" indent="733425" algn="l" defTabSz="468578" rtl="0" eaLnBrk="0" fontAlgn="base" hangingPunct="0">
      <a:spcBef>
        <a:spcPct val="0"/>
      </a:spcBef>
      <a:spcAft>
        <a:spcPct val="0"/>
      </a:spcAft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5pPr>
    <a:lvl6pPr marL="1833564" algn="l" defTabSz="733425" rtl="0" eaLnBrk="1" latinLnBrk="0" hangingPunct="1"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6pPr>
    <a:lvl7pPr marL="2200276" algn="l" defTabSz="733425" rtl="0" eaLnBrk="1" latinLnBrk="0" hangingPunct="1"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7pPr>
    <a:lvl8pPr marL="2566989" algn="l" defTabSz="733425" rtl="0" eaLnBrk="1" latinLnBrk="0" hangingPunct="1"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8pPr>
    <a:lvl9pPr marL="2933701" algn="l" defTabSz="733425" rtl="0" eaLnBrk="1" latinLnBrk="0" hangingPunct="1"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149" userDrawn="1">
          <p15:clr>
            <a:srgbClr val="A4A3A4"/>
          </p15:clr>
        </p15:guide>
        <p15:guide id="3" orient="horz" pos="2382" userDrawn="1">
          <p15:clr>
            <a:srgbClr val="A4A3A4"/>
          </p15:clr>
        </p15:guide>
        <p15:guide id="4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88847F"/>
    <a:srgbClr val="88564E"/>
    <a:srgbClr val="B0564E"/>
    <a:srgbClr val="C9C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27" autoAdjust="0"/>
  </p:normalViewPr>
  <p:slideViewPr>
    <p:cSldViewPr>
      <p:cViewPr varScale="1">
        <p:scale>
          <a:sx n="77" d="100"/>
          <a:sy n="77" d="100"/>
        </p:scale>
        <p:origin x="485" y="53"/>
      </p:cViewPr>
      <p:guideLst>
        <p:guide orient="horz" pos="3072"/>
        <p:guide pos="5149"/>
        <p:guide orient="horz" pos="2382"/>
        <p:guide pos="4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717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pl-PL" noProof="0" smtClean="0">
                <a:sym typeface="Avenir Roman" charset="0"/>
              </a:rPr>
              <a:t>Second level</a:t>
            </a:r>
          </a:p>
          <a:p>
            <a:pPr lvl="2"/>
            <a:r>
              <a:rPr lang="pl-PL" noProof="0" smtClean="0">
                <a:sym typeface="Avenir Roman" charset="0"/>
              </a:rPr>
              <a:t>Third level</a:t>
            </a:r>
          </a:p>
          <a:p>
            <a:pPr lvl="3"/>
            <a:r>
              <a:rPr lang="pl-PL" noProof="0" smtClean="0">
                <a:sym typeface="Avenir Roman" charset="0"/>
              </a:rPr>
              <a:t>Fourth level</a:t>
            </a:r>
          </a:p>
          <a:p>
            <a:pPr lvl="4"/>
            <a:r>
              <a:rPr lang="pl-PL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0282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66713" rtl="0" eaLnBrk="0" fontAlgn="base" hangingPunct="0">
      <a:lnSpc>
        <a:spcPct val="125000"/>
      </a:lnSpc>
      <a:spcBef>
        <a:spcPct val="0"/>
      </a:spcBef>
      <a:spcAft>
        <a:spcPct val="0"/>
      </a:spcAft>
      <a:defRPr sz="20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183357" algn="l" defTabSz="366713" rtl="0" eaLnBrk="0" fontAlgn="base" hangingPunct="0">
      <a:lnSpc>
        <a:spcPct val="125000"/>
      </a:lnSpc>
      <a:spcBef>
        <a:spcPct val="0"/>
      </a:spcBef>
      <a:spcAft>
        <a:spcPct val="0"/>
      </a:spcAft>
      <a:defRPr sz="20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366713" algn="l" defTabSz="366713" rtl="0" eaLnBrk="0" fontAlgn="base" hangingPunct="0">
      <a:lnSpc>
        <a:spcPct val="125000"/>
      </a:lnSpc>
      <a:spcBef>
        <a:spcPct val="0"/>
      </a:spcBef>
      <a:spcAft>
        <a:spcPct val="0"/>
      </a:spcAft>
      <a:defRPr sz="20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550069" algn="l" defTabSz="366713" rtl="0" eaLnBrk="0" fontAlgn="base" hangingPunct="0">
      <a:lnSpc>
        <a:spcPct val="125000"/>
      </a:lnSpc>
      <a:spcBef>
        <a:spcPct val="0"/>
      </a:spcBef>
      <a:spcAft>
        <a:spcPct val="0"/>
      </a:spcAft>
      <a:defRPr sz="20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733425" algn="l" defTabSz="366713" rtl="0" eaLnBrk="0" fontAlgn="base" hangingPunct="0">
      <a:lnSpc>
        <a:spcPct val="125000"/>
      </a:lnSpc>
      <a:spcBef>
        <a:spcPct val="0"/>
      </a:spcBef>
      <a:spcAft>
        <a:spcPct val="0"/>
      </a:spcAft>
      <a:defRPr sz="20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1833564" algn="l" defTabSz="73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00276" algn="l" defTabSz="73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6989" algn="l" defTabSz="73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33701" algn="l" defTabSz="73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2548" y="303214"/>
            <a:ext cx="12097857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48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2547" y="1692275"/>
            <a:ext cx="5939166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2547" y="2397125"/>
            <a:ext cx="5939166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829242" y="1692275"/>
            <a:ext cx="594116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829242" y="2397125"/>
            <a:ext cx="594116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20.02.2018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422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20.02.2018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37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20.02.2018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5369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2547" y="301626"/>
            <a:ext cx="4422443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56640" y="301625"/>
            <a:ext cx="7513764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2547" y="1582739"/>
            <a:ext cx="4422443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29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34308" y="5292726"/>
            <a:ext cx="806656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634308" y="676275"/>
            <a:ext cx="8066568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634308" y="5918201"/>
            <a:ext cx="8066568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20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18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46938" y="303213"/>
            <a:ext cx="3023467" cy="645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72547" y="303213"/>
            <a:ext cx="8882804" cy="6451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4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" y="1111"/>
            <a:ext cx="13443651" cy="7560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47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2548" y="303214"/>
            <a:ext cx="12097857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29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" y="1111"/>
            <a:ext cx="13443649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1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7823" y="2349500"/>
            <a:ext cx="11427306" cy="16208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15644" y="4284664"/>
            <a:ext cx="9411662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86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27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1706" y="4859339"/>
            <a:ext cx="11427306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1706" y="3205164"/>
            <a:ext cx="11427306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18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72547" y="1763713"/>
            <a:ext cx="595313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17269" y="1763713"/>
            <a:ext cx="5953136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51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" y="1111"/>
            <a:ext cx="13443649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8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" y="1111"/>
            <a:ext cx="13443649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0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72548" y="303214"/>
            <a:ext cx="12097857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2548" y="1763713"/>
            <a:ext cx="12097857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72547" y="7008814"/>
            <a:ext cx="3137221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31ECD-FA29-4F36-A688-0D8B79A36AFA}" type="datetimeFigureOut">
              <a:rPr lang="pl-PL" smtClean="0"/>
              <a:t>20.02.2018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592078" y="7008814"/>
            <a:ext cx="4258797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633183" y="7008814"/>
            <a:ext cx="3137221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20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5505" y="287908"/>
            <a:ext cx="9623425" cy="1260475"/>
          </a:xfrm>
          <a:prstGeom prst="rect">
            <a:avLst/>
          </a:prstGeom>
        </p:spPr>
        <p:txBody>
          <a:bodyPr/>
          <a:lstStyle/>
          <a:p>
            <a:pPr algn="l" defTabSz="280128">
              <a:spcBef>
                <a:spcPts val="722"/>
              </a:spcBef>
            </a:pPr>
            <a:r>
              <a:rPr lang="pl-PL" altLang="pl-PL" sz="5400" kern="5000" spc="200" dirty="0" smtClean="0">
                <a:solidFill>
                  <a:srgbClr val="FFFFFF"/>
                </a:solidFill>
                <a:latin typeface="Myriad Pro Cond" pitchFamily="34" charset="0"/>
                <a:ea typeface="Ebrima" panose="02000000000000000000" pitchFamily="2" charset="0"/>
                <a:cs typeface="Lucida Sans Unicode" panose="020B0602030504020204" pitchFamily="34" charset="0"/>
              </a:rPr>
              <a:t>Instrumenty wsparcia</a:t>
            </a:r>
            <a:endParaRPr lang="pl-PL" altLang="pl-PL" sz="5400" kern="5000" spc="200" dirty="0">
              <a:solidFill>
                <a:srgbClr val="FFFFFF"/>
              </a:solidFill>
              <a:latin typeface="Myriad Pro Cond" pitchFamily="34" charset="0"/>
              <a:ea typeface="Ebrima" panose="02000000000000000000" pitchFamily="2" charset="0"/>
              <a:cs typeface="Lucida Sans Unicode" panose="020B060203050402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040956" y="1562101"/>
            <a:ext cx="6232525" cy="561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pl-PL" altLang="pl-PL" sz="2400" spc="300" dirty="0" smtClean="0">
                <a:solidFill>
                  <a:srgbClr val="FFFFFF"/>
                </a:solidFill>
                <a:latin typeface="Myriad Pro Cond" pitchFamily="34" charset="0"/>
                <a:ea typeface="Adobe Heiti Std R" pitchFamily="34" charset="-128"/>
              </a:rPr>
              <a:t>Michał Chomczyk</a:t>
            </a:r>
            <a:endParaRPr lang="pl-PL" altLang="pl-PL" sz="2400" spc="300" dirty="0">
              <a:solidFill>
                <a:srgbClr val="FFFFFF"/>
              </a:solidFill>
              <a:latin typeface="Myriad Pro Cond" pitchFamily="34" charset="0"/>
              <a:ea typeface="Adobe Heiti Std R" pitchFamily="34" charset="-12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569347" y="6732959"/>
            <a:ext cx="2019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www.ncbr.gov.pl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51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1" y="180231"/>
            <a:ext cx="10941640" cy="94515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+mj-lt"/>
                <a:ea typeface="+mj-ea"/>
                <a:cs typeface="+mj-cs"/>
                <a:sym typeface="Bodoni SvtyTwo ITC TT-Book" charset="0"/>
              </a:defRPr>
            </a:lvl1pPr>
            <a:lvl2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2pPr>
            <a:lvl3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3pPr>
            <a:lvl4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4pPr>
            <a:lvl5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5pPr>
            <a:lvl6pPr marL="366713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6pPr>
            <a:lvl7pPr marL="733425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7pPr>
            <a:lvl8pPr marL="1100139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8pPr>
            <a:lvl9pPr marL="1466851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9pPr>
          </a:lstStyle>
          <a:p>
            <a:pPr lvl="0" algn="l" defTabSz="1828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6600" b="1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Nabór wniosków</a:t>
            </a:r>
            <a:endParaRPr lang="pl-PL" sz="3600" spc="300" dirty="0">
              <a:solidFill>
                <a:srgbClr val="FFFFFF"/>
              </a:solidFill>
              <a:latin typeface="Myriad Pro Cond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0755" y="1886260"/>
            <a:ext cx="12961440" cy="355055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100139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1466851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1833564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200276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marL="571500" indent="-571500" defTabSz="388359" eaLnBrk="1">
              <a:spcBef>
                <a:spcPts val="1524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1 marca – 30 maja 2018 </a:t>
            </a: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r.</a:t>
            </a:r>
            <a:endParaRPr lang="pl-PL" altLang="pl-PL" sz="4400" kern="0" spc="80" dirty="0">
              <a:solidFill>
                <a:schemeClr val="tx2"/>
              </a:solidFill>
              <a:latin typeface="Myriad Pro Cond" pitchFamily="34" charset="0"/>
            </a:endParaRPr>
          </a:p>
          <a:p>
            <a:pPr marL="571500" indent="-571500" defTabSz="388359" eaLnBrk="1">
              <a:spcBef>
                <a:spcPts val="1524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Wnioski składane wyłącznie </a:t>
            </a: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w wersji </a:t>
            </a: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elektronicznej</a:t>
            </a:r>
            <a:endParaRPr lang="pl-PL" altLang="pl-PL" sz="4400" kern="0" spc="80" dirty="0">
              <a:solidFill>
                <a:schemeClr val="tx2"/>
              </a:solidFill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1" y="180231"/>
            <a:ext cx="10941640" cy="94515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+mj-lt"/>
                <a:ea typeface="+mj-ea"/>
                <a:cs typeface="+mj-cs"/>
                <a:sym typeface="Bodoni SvtyTwo ITC TT-Book" charset="0"/>
              </a:defRPr>
            </a:lvl1pPr>
            <a:lvl2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2pPr>
            <a:lvl3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3pPr>
            <a:lvl4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4pPr>
            <a:lvl5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5pPr>
            <a:lvl6pPr marL="366713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6pPr>
            <a:lvl7pPr marL="733425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7pPr>
            <a:lvl8pPr marL="1100139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8pPr>
            <a:lvl9pPr marL="1466851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9pPr>
          </a:lstStyle>
          <a:p>
            <a:pPr lvl="0" algn="l" defTabSz="1828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6600" b="1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Wyniki konkursu</a:t>
            </a:r>
            <a:endParaRPr lang="pl-PL" sz="3600" spc="300" dirty="0">
              <a:solidFill>
                <a:srgbClr val="FFFFFF"/>
              </a:solidFill>
              <a:latin typeface="Myriad Pro Cond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81510" y="2556495"/>
            <a:ext cx="12961440" cy="355055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100139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1466851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1833564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200276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defTabSz="388359" eaLnBrk="1">
              <a:spcBef>
                <a:spcPts val="1524"/>
              </a:spcBef>
              <a:buClr>
                <a:srgbClr val="C00000"/>
              </a:buClr>
              <a:buSzPct val="100000"/>
              <a:defRPr/>
            </a:pP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	90 </a:t>
            </a: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dni </a:t>
            </a: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- od </a:t>
            </a: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zamknięcia naboru wniosków </a:t>
            </a: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/>
            </a:r>
            <a:b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</a:b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w </a:t>
            </a: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danej rundzie konkursu do dnia publikacji </a:t>
            </a: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list</a:t>
            </a:r>
            <a:endParaRPr lang="pl-PL" altLang="pl-PL" sz="4400" kern="0" spc="80" dirty="0">
              <a:solidFill>
                <a:schemeClr val="tx2"/>
              </a:solidFill>
              <a:latin typeface="Myriad Pro Cond" pitchFamily="34" charset="0"/>
            </a:endParaRPr>
          </a:p>
          <a:p>
            <a:pPr defTabSz="388359" eaLnBrk="1">
              <a:spcBef>
                <a:spcPts val="1524"/>
              </a:spcBef>
              <a:buClr>
                <a:srgbClr val="C00000"/>
              </a:buClr>
              <a:buSzPct val="100000"/>
              <a:defRPr/>
            </a:pP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  </a:t>
            </a:r>
            <a:endParaRPr lang="pl-PL" altLang="pl-PL" sz="4400" kern="0" spc="80" dirty="0">
              <a:solidFill>
                <a:schemeClr val="tx2"/>
              </a:solidFill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40755" y="1692399"/>
            <a:ext cx="5921053" cy="170056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25"/>
              </a:spcBef>
              <a:defRPr/>
            </a:pPr>
            <a:r>
              <a:rPr lang="pl-PL" sz="5200" dirty="0">
                <a:solidFill>
                  <a:srgbClr val="FFFFFF"/>
                </a:solidFill>
                <a:latin typeface="Myriad Pro Cond" charset="0"/>
              </a:rPr>
              <a:t>Dziękuję za uwagę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84771" y="2700511"/>
            <a:ext cx="6232525" cy="561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pl-PL" altLang="pl-PL" sz="2400" spc="300" dirty="0" smtClean="0">
                <a:solidFill>
                  <a:srgbClr val="FFFFFF"/>
                </a:solidFill>
                <a:latin typeface="Myriad Pro Cond" pitchFamily="34" charset="0"/>
                <a:ea typeface="Adobe Heiti Std R" pitchFamily="34" charset="-128"/>
              </a:rPr>
              <a:t>michal.chomczyk@ncbr.gov.pl</a:t>
            </a:r>
            <a:endParaRPr lang="pl-PL" altLang="pl-PL" sz="2400" spc="300" dirty="0">
              <a:solidFill>
                <a:srgbClr val="FFFFFF"/>
              </a:solidFill>
              <a:latin typeface="Myriad Pro Cond" pitchFamily="34" charset="0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3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1" y="180231"/>
            <a:ext cx="10941640" cy="94515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+mj-lt"/>
                <a:ea typeface="+mj-ea"/>
                <a:cs typeface="+mj-cs"/>
                <a:sym typeface="Bodoni SvtyTwo ITC TT-Book" charset="0"/>
              </a:defRPr>
            </a:lvl1pPr>
            <a:lvl2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2pPr>
            <a:lvl3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3pPr>
            <a:lvl4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4pPr>
            <a:lvl5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5pPr>
            <a:lvl6pPr marL="366713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6pPr>
            <a:lvl7pPr marL="733425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7pPr>
            <a:lvl8pPr marL="1100139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8pPr>
            <a:lvl9pPr marL="1466851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9pPr>
          </a:lstStyle>
          <a:p>
            <a:pPr lvl="0" algn="l" defTabSz="1828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6600" b="1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NCBR</a:t>
            </a:r>
            <a:endParaRPr lang="pl-PL" sz="6600" b="1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9243911" y="4543683"/>
            <a:ext cx="3886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1,4 mld </a:t>
            </a:r>
            <a:r>
              <a:rPr lang="pl-PL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zł </a:t>
            </a:r>
            <a:br>
              <a:rPr lang="pl-PL" sz="5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pl-PL" sz="5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ytuł 1"/>
          <p:cNvSpPr txBox="1">
            <a:spLocks/>
          </p:cNvSpPr>
          <p:nvPr/>
        </p:nvSpPr>
        <p:spPr>
          <a:xfrm>
            <a:off x="888827" y="1476375"/>
            <a:ext cx="11787684" cy="48741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01082" eaLnBrk="0" hangingPunct="0"/>
            <a:r>
              <a:rPr lang="pl-PL" sz="36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NCBR jest największą agencją finansującą i współfinansującą  </a:t>
            </a:r>
            <a:br>
              <a:rPr lang="pl-PL" sz="36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prace badawczo-rozwojowe w Europie </a:t>
            </a:r>
            <a:r>
              <a:rPr lang="pl-PL" sz="3600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Środkowej</a:t>
            </a:r>
            <a:endParaRPr lang="pl-PL" sz="3600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 defTabSz="801082" eaLnBrk="0" hangingPunct="0"/>
            <a:endParaRPr lang="pl-PL" sz="3600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pl-PL" sz="8000" b="1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40mld złotych </a:t>
            </a:r>
            <a:r>
              <a:rPr lang="pl-PL" sz="3600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600" dirty="0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 innowacje i rozwój polskich przedsiębiorstw i jednostek naukowych </a:t>
            </a:r>
            <a:br>
              <a:rPr lang="pl-PL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1" y="180231"/>
            <a:ext cx="10941640" cy="94515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+mj-lt"/>
                <a:ea typeface="+mj-ea"/>
                <a:cs typeface="+mj-cs"/>
                <a:sym typeface="Bodoni SvtyTwo ITC TT-Book" charset="0"/>
              </a:defRPr>
            </a:lvl1pPr>
            <a:lvl2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2pPr>
            <a:lvl3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3pPr>
            <a:lvl4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4pPr>
            <a:lvl5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5pPr>
            <a:lvl6pPr marL="366713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6pPr>
            <a:lvl7pPr marL="733425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7pPr>
            <a:lvl8pPr marL="1100139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8pPr>
            <a:lvl9pPr marL="1466851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9pPr>
          </a:lstStyle>
          <a:p>
            <a:pPr lvl="0" algn="l" defTabSz="1828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6600" b="1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2018r. </a:t>
            </a:r>
            <a:r>
              <a:rPr lang="pl-PL" sz="66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w</a:t>
            </a:r>
            <a:r>
              <a:rPr lang="pl-PL" sz="6600" b="1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liczbach</a:t>
            </a:r>
            <a:endParaRPr lang="pl-PL" sz="3600" spc="300" dirty="0">
              <a:solidFill>
                <a:srgbClr val="FFFFFF"/>
              </a:solidFill>
              <a:latin typeface="Myriad Pro Cond" pitchFamily="34" charset="0"/>
            </a:endParaRPr>
          </a:p>
        </p:txBody>
      </p:sp>
      <p:sp>
        <p:nvSpPr>
          <p:cNvPr id="4" name="Sześciokąt 3"/>
          <p:cNvSpPr/>
          <p:nvPr/>
        </p:nvSpPr>
        <p:spPr>
          <a:xfrm rot="5400000">
            <a:off x="530088" y="3529747"/>
            <a:ext cx="3070847" cy="3140570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ześciokąt 4"/>
          <p:cNvSpPr/>
          <p:nvPr/>
        </p:nvSpPr>
        <p:spPr>
          <a:xfrm rot="5400000">
            <a:off x="518084" y="1090527"/>
            <a:ext cx="3070848" cy="3140572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ześciokąt 5"/>
          <p:cNvSpPr/>
          <p:nvPr/>
        </p:nvSpPr>
        <p:spPr>
          <a:xfrm rot="5400000">
            <a:off x="5127934" y="3529746"/>
            <a:ext cx="3070847" cy="3140570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ześciokąt 7"/>
          <p:cNvSpPr/>
          <p:nvPr/>
        </p:nvSpPr>
        <p:spPr>
          <a:xfrm rot="5400000">
            <a:off x="5127934" y="1090528"/>
            <a:ext cx="3070846" cy="3140572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ześciokąt 8"/>
          <p:cNvSpPr/>
          <p:nvPr/>
        </p:nvSpPr>
        <p:spPr>
          <a:xfrm rot="5400000">
            <a:off x="9702525" y="3533518"/>
            <a:ext cx="3070845" cy="3140570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ześciokąt 9"/>
          <p:cNvSpPr/>
          <p:nvPr/>
        </p:nvSpPr>
        <p:spPr>
          <a:xfrm rot="5400000">
            <a:off x="9651626" y="1013890"/>
            <a:ext cx="3070846" cy="3140572"/>
          </a:xfrm>
          <a:prstGeom prst="hexagon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63259" y="1900063"/>
            <a:ext cx="2998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54434" y="4543683"/>
            <a:ext cx="2998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5 </a:t>
            </a:r>
            <a:r>
              <a:rPr lang="pl-PL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mld zł </a:t>
            </a:r>
            <a:br>
              <a:rPr lang="pl-PL" sz="5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pl-PL" sz="5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093070" y="2038936"/>
            <a:ext cx="3080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5 konkursów </a:t>
            </a:r>
          </a:p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Szybka Ścieżka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9667662" y="1777096"/>
            <a:ext cx="3038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 konkursy </a:t>
            </a:r>
            <a:b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Szybka Ścieżka</a:t>
            </a:r>
          </a:p>
          <a:p>
            <a:pPr algn="ctr"/>
            <a:r>
              <a:rPr lang="pl-PL" sz="3200" dirty="0">
                <a:solidFill>
                  <a:schemeClr val="bg1"/>
                </a:solidFill>
                <a:latin typeface="Calibri" panose="020F0502020204030204" pitchFamily="34" charset="0"/>
              </a:rPr>
              <a:t>d</a:t>
            </a:r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la MŚP </a:t>
            </a:r>
          </a:p>
          <a:p>
            <a:pPr algn="ctr"/>
            <a:endParaRPr lang="pl-PL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pl-PL" sz="32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87116" y="2238064"/>
            <a:ext cx="2799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30 konkursów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707407" y="4546585"/>
            <a:ext cx="3886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2,85 mld </a:t>
            </a:r>
            <a:r>
              <a:rPr lang="pl-PL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zł </a:t>
            </a:r>
            <a:br>
              <a:rPr lang="pl-PL" sz="5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pl-PL" sz="5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9243911" y="4543683"/>
            <a:ext cx="3886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1,4 mld </a:t>
            </a:r>
            <a:r>
              <a:rPr lang="pl-PL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zł </a:t>
            </a:r>
            <a:br>
              <a:rPr lang="pl-PL" sz="5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pl-PL" sz="5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trzałka w prawo 2"/>
          <p:cNvSpPr/>
          <p:nvPr/>
        </p:nvSpPr>
        <p:spPr>
          <a:xfrm>
            <a:off x="3847148" y="3564607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prawo 17"/>
          <p:cNvSpPr/>
          <p:nvPr/>
        </p:nvSpPr>
        <p:spPr>
          <a:xfrm>
            <a:off x="8477379" y="3564607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7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1" y="180231"/>
            <a:ext cx="10941640" cy="94515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+mj-lt"/>
                <a:ea typeface="+mj-ea"/>
                <a:cs typeface="+mj-cs"/>
                <a:sym typeface="Bodoni SvtyTwo ITC TT-Book" charset="0"/>
              </a:defRPr>
            </a:lvl1pPr>
            <a:lvl2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2pPr>
            <a:lvl3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3pPr>
            <a:lvl4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4pPr>
            <a:lvl5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5pPr>
            <a:lvl6pPr marL="366713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6pPr>
            <a:lvl7pPr marL="733425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7pPr>
            <a:lvl8pPr marL="1100139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8pPr>
            <a:lvl9pPr marL="1466851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9pPr>
          </a:lstStyle>
          <a:p>
            <a:pPr lvl="0" algn="l" defTabSz="1828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6600" b="1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Szybka Ścieżka MŚP</a:t>
            </a:r>
            <a:endParaRPr lang="pl-PL" sz="3600" spc="300" dirty="0">
              <a:solidFill>
                <a:srgbClr val="FFFFFF"/>
              </a:solidFill>
              <a:latin typeface="Myriad Pro Cond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2763" y="2268463"/>
            <a:ext cx="12601400" cy="308729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100139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1466851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1833564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200276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marL="571500" indent="-571500" defTabSz="388359" eaLnBrk="1">
              <a:spcBef>
                <a:spcPts val="1524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„</a:t>
            </a: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Szybka ścieżka” </a:t>
            </a: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MŚP</a:t>
            </a:r>
          </a:p>
          <a:p>
            <a:pPr marL="571500" indent="-571500" defTabSz="388359" eaLnBrk="1">
              <a:spcBef>
                <a:spcPts val="1524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Wsparcie </a:t>
            </a: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prowadzenia prac B+R przez przedsiębiorstwa</a:t>
            </a:r>
            <a:r>
              <a:rPr lang="pl-PL" altLang="pl-PL" sz="2000" kern="0" spc="80" dirty="0" smtClean="0">
                <a:solidFill>
                  <a:schemeClr val="tx2"/>
                </a:solidFill>
                <a:latin typeface="Myriad Pro Cond" pitchFamily="34" charset="0"/>
              </a:rPr>
              <a:t/>
            </a:r>
            <a:br>
              <a:rPr lang="pl-PL" altLang="pl-PL" sz="2000" kern="0" spc="80" dirty="0" smtClean="0">
                <a:solidFill>
                  <a:schemeClr val="tx2"/>
                </a:solidFill>
                <a:latin typeface="Myriad Pro Cond" pitchFamily="34" charset="0"/>
              </a:rPr>
            </a:br>
            <a:endParaRPr lang="pl-PL" altLang="pl-PL" sz="2000" b="1" kern="0" spc="80" dirty="0">
              <a:solidFill>
                <a:schemeClr val="tx2"/>
              </a:solidFill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1" y="180231"/>
            <a:ext cx="10941640" cy="94515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+mj-lt"/>
                <a:ea typeface="+mj-ea"/>
                <a:cs typeface="+mj-cs"/>
                <a:sym typeface="Bodoni SvtyTwo ITC TT-Book" charset="0"/>
              </a:defRPr>
            </a:lvl1pPr>
            <a:lvl2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2pPr>
            <a:lvl3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3pPr>
            <a:lvl4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4pPr>
            <a:lvl5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5pPr>
            <a:lvl6pPr marL="366713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6pPr>
            <a:lvl7pPr marL="733425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7pPr>
            <a:lvl8pPr marL="1100139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8pPr>
            <a:lvl9pPr marL="1466851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9pPr>
          </a:lstStyle>
          <a:p>
            <a:pPr lvl="0" algn="l" defTabSz="1828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6600" b="1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Zakres wsparcia</a:t>
            </a:r>
            <a:endParaRPr lang="pl-PL" sz="3600" spc="300" dirty="0">
              <a:solidFill>
                <a:srgbClr val="FFFFFF"/>
              </a:solidFill>
              <a:latin typeface="Myriad Pro Cond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0755" y="1764407"/>
            <a:ext cx="13202195" cy="496855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100139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1466851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1833564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200276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marL="571500" indent="-571500" defTabSz="388359" eaLnBrk="1">
              <a:spcBef>
                <a:spcPts val="1524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I</a:t>
            </a: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nnowacyjne projekty charakteryzujące </a:t>
            </a: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się </a:t>
            </a: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nowością, </a:t>
            </a: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co najmniej w skali polskiego rynku </a:t>
            </a:r>
            <a:endParaRPr lang="pl-PL" altLang="pl-PL" sz="4400" kern="0" spc="80" dirty="0" smtClean="0">
              <a:solidFill>
                <a:schemeClr val="tx2"/>
              </a:solidFill>
              <a:latin typeface="Myriad Pro Cond" pitchFamily="34" charset="0"/>
            </a:endParaRPr>
          </a:p>
          <a:p>
            <a:pPr marL="571500" indent="-571500" defTabSz="388359" eaLnBrk="1">
              <a:spcBef>
                <a:spcPts val="1524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P</a:t>
            </a: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rojekty wpisujące się w Krajowe Inteligentne Specjalizacje</a:t>
            </a:r>
          </a:p>
          <a:p>
            <a:pPr marL="571500" indent="-571500" defTabSz="388359" eaLnBrk="1">
              <a:spcBef>
                <a:spcPts val="1524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Projekty, </a:t>
            </a: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których rezultaty zostaną </a:t>
            </a: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wdrożone</a:t>
            </a:r>
          </a:p>
          <a:p>
            <a:pPr defTabSz="388359" eaLnBrk="1">
              <a:spcBef>
                <a:spcPts val="1524"/>
              </a:spcBef>
              <a:buClr>
                <a:srgbClr val="C00000"/>
              </a:buClr>
              <a:buSzPct val="100000"/>
              <a:defRPr/>
            </a:pPr>
            <a:r>
              <a:rPr lang="pl-PL" altLang="pl-PL" sz="4000" kern="0" spc="80" dirty="0" smtClean="0">
                <a:solidFill>
                  <a:schemeClr val="tx2"/>
                </a:solidFill>
                <a:latin typeface="Myriad Pro Cond" pitchFamily="34" charset="0"/>
              </a:rPr>
              <a:t/>
            </a:r>
            <a:br>
              <a:rPr lang="pl-PL" altLang="pl-PL" sz="4000" kern="0" spc="80" dirty="0" smtClean="0">
                <a:solidFill>
                  <a:schemeClr val="tx2"/>
                </a:solidFill>
                <a:latin typeface="Myriad Pro Cond" pitchFamily="34" charset="0"/>
              </a:rPr>
            </a:br>
            <a:endParaRPr lang="pl-PL" altLang="pl-PL" sz="4000" b="1" kern="0" spc="80" dirty="0">
              <a:solidFill>
                <a:schemeClr val="tx2"/>
              </a:solidFill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1" y="180231"/>
            <a:ext cx="10941640" cy="94515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+mj-lt"/>
                <a:ea typeface="+mj-ea"/>
                <a:cs typeface="+mj-cs"/>
                <a:sym typeface="Bodoni SvtyTwo ITC TT-Book" charset="0"/>
              </a:defRPr>
            </a:lvl1pPr>
            <a:lvl2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2pPr>
            <a:lvl3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3pPr>
            <a:lvl4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4pPr>
            <a:lvl5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5pPr>
            <a:lvl6pPr marL="366713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6pPr>
            <a:lvl7pPr marL="733425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7pPr>
            <a:lvl8pPr marL="1100139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8pPr>
            <a:lvl9pPr marL="1466851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9pPr>
          </a:lstStyle>
          <a:p>
            <a:pPr lvl="0" algn="l" defTabSz="1828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6600" b="1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Zakres wsparcia</a:t>
            </a:r>
            <a:endParaRPr lang="pl-PL" sz="3600" spc="300" dirty="0">
              <a:solidFill>
                <a:srgbClr val="FFFFFF"/>
              </a:solidFill>
              <a:latin typeface="Myriad Pro Cond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0755" y="1620391"/>
            <a:ext cx="12817424" cy="396044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100139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1466851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1833564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200276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marL="571500" indent="-571500" defTabSz="388359" eaLnBrk="1">
              <a:spcBef>
                <a:spcPts val="1524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B</a:t>
            </a: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adania </a:t>
            </a: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przemysłowe </a:t>
            </a: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i </a:t>
            </a: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eksperymentalne prace rozwojowe </a:t>
            </a:r>
            <a:endParaRPr lang="pl-PL" altLang="pl-PL" sz="4400" kern="0" spc="80" dirty="0" smtClean="0">
              <a:solidFill>
                <a:schemeClr val="tx2"/>
              </a:solidFill>
              <a:latin typeface="Myriad Pro Cond" pitchFamily="34" charset="0"/>
            </a:endParaRPr>
          </a:p>
          <a:p>
            <a:pPr marL="571500" indent="-571500" defTabSz="388359" eaLnBrk="1">
              <a:spcBef>
                <a:spcPts val="1524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E</a:t>
            </a: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ksperymentalne </a:t>
            </a: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prace </a:t>
            </a:r>
            <a:r>
              <a:rPr lang="pl-PL" altLang="pl-PL" sz="4400" kern="0" spc="80" dirty="0" smtClean="0">
                <a:solidFill>
                  <a:schemeClr val="tx2"/>
                </a:solidFill>
                <a:latin typeface="Myriad Pro Cond" pitchFamily="34" charset="0"/>
              </a:rPr>
              <a:t>rozwojowe</a:t>
            </a:r>
          </a:p>
          <a:p>
            <a:pPr marL="625475" defTabSz="388359" eaLnBrk="1">
              <a:spcBef>
                <a:spcPts val="1524"/>
              </a:spcBef>
              <a:buClr>
                <a:srgbClr val="C00000"/>
              </a:buClr>
              <a:buSzPct val="100000"/>
              <a:defRPr/>
            </a:pPr>
            <a:r>
              <a:rPr lang="pl-PL" altLang="pl-PL" sz="3200" i="1" kern="0" spc="80" dirty="0" smtClean="0">
                <a:solidFill>
                  <a:schemeClr val="tx2"/>
                </a:solidFill>
                <a:latin typeface="Myriad Pro Cond" pitchFamily="34" charset="0"/>
              </a:rPr>
              <a:t>elementem projektu mogą być prace przedwdrożeniowe</a:t>
            </a:r>
            <a:endParaRPr lang="pl-PL" altLang="pl-PL" sz="3200" b="1" i="1" kern="0" spc="80" dirty="0">
              <a:solidFill>
                <a:schemeClr val="tx2"/>
              </a:solidFill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1" y="180231"/>
            <a:ext cx="10941640" cy="94515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+mj-lt"/>
                <a:ea typeface="+mj-ea"/>
                <a:cs typeface="+mj-cs"/>
                <a:sym typeface="Bodoni SvtyTwo ITC TT-Book" charset="0"/>
              </a:defRPr>
            </a:lvl1pPr>
            <a:lvl2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2pPr>
            <a:lvl3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3pPr>
            <a:lvl4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4pPr>
            <a:lvl5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5pPr>
            <a:lvl6pPr marL="366713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6pPr>
            <a:lvl7pPr marL="733425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7pPr>
            <a:lvl8pPr marL="1100139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8pPr>
            <a:lvl9pPr marL="1466851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9pPr>
          </a:lstStyle>
          <a:p>
            <a:pPr lvl="0" algn="l" defTabSz="1828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6600" b="1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Wartość projektów</a:t>
            </a:r>
            <a:endParaRPr lang="pl-PL" sz="3600" spc="300" dirty="0">
              <a:solidFill>
                <a:srgbClr val="FFFFFF"/>
              </a:solidFill>
              <a:latin typeface="Myriad Pro Cond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8747" y="1598228"/>
            <a:ext cx="12385376" cy="355055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100139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1466851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1833564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200276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marL="571500" indent="-571500" defTabSz="388359" eaLnBrk="1">
              <a:spcBef>
                <a:spcPts val="1524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Minimalna wartość kosztów kwalifikowalnych wynosi </a:t>
            </a:r>
            <a:r>
              <a:rPr lang="pl-PL" altLang="pl-PL" sz="4400" b="1" kern="0" spc="80" dirty="0" smtClean="0">
                <a:solidFill>
                  <a:schemeClr val="tx2"/>
                </a:solidFill>
                <a:latin typeface="Myriad Pro Cond" pitchFamily="34" charset="0"/>
              </a:rPr>
              <a:t>1 </a:t>
            </a:r>
            <a:r>
              <a:rPr lang="pl-PL" altLang="pl-PL" sz="4400" b="1" kern="0" spc="80" dirty="0">
                <a:solidFill>
                  <a:schemeClr val="tx2"/>
                </a:solidFill>
                <a:latin typeface="Myriad Pro Cond" pitchFamily="34" charset="0"/>
              </a:rPr>
              <a:t>mln </a:t>
            </a:r>
            <a:r>
              <a:rPr lang="pl-PL" altLang="pl-PL" sz="4400" b="1" kern="0" spc="80" dirty="0" smtClean="0">
                <a:solidFill>
                  <a:schemeClr val="tx2"/>
                </a:solidFill>
                <a:latin typeface="Myriad Pro Cond" pitchFamily="34" charset="0"/>
              </a:rPr>
              <a:t>złotych</a:t>
            </a:r>
          </a:p>
          <a:p>
            <a:pPr marL="571500" indent="-571500" defTabSz="388359" eaLnBrk="1">
              <a:spcBef>
                <a:spcPts val="1524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altLang="pl-PL" sz="4400" kern="0" spc="80" dirty="0">
                <a:solidFill>
                  <a:schemeClr val="tx2"/>
                </a:solidFill>
                <a:latin typeface="Myriad Pro Cond" pitchFamily="34" charset="0"/>
              </a:rPr>
              <a:t>Całkowita wartość kosztów kwalifikowalnych projektu nie może przekroczyć </a:t>
            </a:r>
            <a:r>
              <a:rPr lang="pl-PL" altLang="pl-PL" sz="4400" b="1" kern="0" spc="80" dirty="0" smtClean="0">
                <a:solidFill>
                  <a:schemeClr val="tx2"/>
                </a:solidFill>
                <a:latin typeface="Myriad Pro Cond" pitchFamily="34" charset="0"/>
              </a:rPr>
              <a:t>50 </a:t>
            </a:r>
            <a:r>
              <a:rPr lang="pl-PL" altLang="pl-PL" sz="4400" b="1" kern="0" spc="80" dirty="0">
                <a:solidFill>
                  <a:schemeClr val="tx2"/>
                </a:solidFill>
                <a:latin typeface="Myriad Pro Cond" pitchFamily="34" charset="0"/>
              </a:rPr>
              <a:t>mln </a:t>
            </a:r>
            <a:r>
              <a:rPr lang="pl-PL" altLang="pl-PL" sz="4400" b="1" kern="0" spc="80" dirty="0" smtClean="0">
                <a:solidFill>
                  <a:schemeClr val="tx2"/>
                </a:solidFill>
                <a:latin typeface="Myriad Pro Cond" pitchFamily="34" charset="0"/>
              </a:rPr>
              <a:t>euro</a:t>
            </a:r>
            <a:endParaRPr lang="pl-PL" altLang="pl-PL" sz="4400" b="1" kern="0" spc="80" dirty="0">
              <a:solidFill>
                <a:schemeClr val="tx2"/>
              </a:solidFill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-47277" y="180231"/>
            <a:ext cx="10941640" cy="94515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+mj-lt"/>
                <a:ea typeface="+mj-ea"/>
                <a:cs typeface="+mj-cs"/>
                <a:sym typeface="Bodoni SvtyTwo ITC TT-Book" charset="0"/>
              </a:defRPr>
            </a:lvl1pPr>
            <a:lvl2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2pPr>
            <a:lvl3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3pPr>
            <a:lvl4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4pPr>
            <a:lvl5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5pPr>
            <a:lvl6pPr marL="366713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6pPr>
            <a:lvl7pPr marL="733425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7pPr>
            <a:lvl8pPr marL="1100139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8pPr>
            <a:lvl9pPr marL="1466851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9pPr>
          </a:lstStyle>
          <a:p>
            <a:pPr lvl="0" algn="l" defTabSz="1828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6600" b="1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Poziom dofinansowania</a:t>
            </a:r>
            <a:endParaRPr lang="pl-PL" sz="3600" spc="300" dirty="0">
              <a:solidFill>
                <a:srgbClr val="FFFFFF"/>
              </a:solidFill>
              <a:latin typeface="Myriad Pro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55" y="1836415"/>
            <a:ext cx="12745095" cy="36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1" y="180231"/>
            <a:ext cx="10941640" cy="94515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+mj-lt"/>
                <a:ea typeface="+mj-ea"/>
                <a:cs typeface="+mj-cs"/>
                <a:sym typeface="Bodoni SvtyTwo ITC TT-Book" charset="0"/>
              </a:defRPr>
            </a:lvl1pPr>
            <a:lvl2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2pPr>
            <a:lvl3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3pPr>
            <a:lvl4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4pPr>
            <a:lvl5pPr algn="ctr" defTabSz="468578" rtl="0" eaLnBrk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5pPr>
            <a:lvl6pPr marL="366713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6pPr>
            <a:lvl7pPr marL="733425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7pPr>
            <a:lvl8pPr marL="1100139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8pPr>
            <a:lvl9pPr marL="1466851" algn="ctr" defTabSz="468578" rtl="0" fontAlgn="base" hangingPunct="0">
              <a:lnSpc>
                <a:spcPct val="90000"/>
              </a:lnSpc>
              <a:spcBef>
                <a:spcPts val="1284"/>
              </a:spcBef>
              <a:spcAft>
                <a:spcPct val="0"/>
              </a:spcAft>
              <a:defRPr sz="5700">
                <a:solidFill>
                  <a:srgbClr val="D93E2B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defRPr>
            </a:lvl9pPr>
          </a:lstStyle>
          <a:p>
            <a:pPr lvl="0" algn="l" defTabSz="1828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6600" b="1" dirty="0" smtClean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Budżet </a:t>
            </a:r>
            <a:r>
              <a:rPr lang="pl-PL" sz="66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konkursu</a:t>
            </a:r>
            <a:endParaRPr lang="pl-PL" sz="3600" spc="300" dirty="0">
              <a:solidFill>
                <a:srgbClr val="FFFFFF"/>
              </a:solidFill>
              <a:latin typeface="Myriad Pro Cond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80915" y="1620391"/>
            <a:ext cx="9857978" cy="355055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1pPr>
            <a:lvl2pPr marL="183357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2pPr>
            <a:lvl3pPr marL="366713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3pPr>
            <a:lvl4pPr marL="550069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4pPr>
            <a:lvl5pPr marL="733425" algn="l" defTabSz="468578" rtl="0" eaLnBrk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5pPr>
            <a:lvl6pPr marL="1100139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1466851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1833564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2200276" algn="l" defTabSz="468578" rtl="0" fontAlgn="base" hangingPunct="0">
              <a:spcBef>
                <a:spcPts val="1925"/>
              </a:spcBef>
              <a:spcAft>
                <a:spcPct val="0"/>
              </a:spcAft>
              <a:defRPr sz="2900">
                <a:solidFill>
                  <a:srgbClr val="414141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pPr algn="ctr" defTabSz="388359" eaLnBrk="1">
              <a:spcBef>
                <a:spcPts val="1524"/>
              </a:spcBef>
              <a:buClr>
                <a:srgbClr val="C00000"/>
              </a:buClr>
              <a:buSzPct val="100000"/>
              <a:defRPr/>
            </a:pPr>
            <a:r>
              <a:rPr lang="pl-PL" altLang="pl-PL" sz="5400" kern="0" spc="80" dirty="0" smtClean="0">
                <a:solidFill>
                  <a:schemeClr val="tx2"/>
                </a:solidFill>
                <a:latin typeface="Myriad Pro Cond" pitchFamily="34" charset="0"/>
              </a:rPr>
              <a:t>700 mln złotych</a:t>
            </a:r>
          </a:p>
          <a:p>
            <a:pPr algn="ctr" defTabSz="388359" eaLnBrk="1">
              <a:spcBef>
                <a:spcPts val="1524"/>
              </a:spcBef>
              <a:buClr>
                <a:srgbClr val="C00000"/>
              </a:buClr>
              <a:buSzPct val="100000"/>
              <a:defRPr/>
            </a:pPr>
            <a:r>
              <a:rPr lang="pl-PL" altLang="pl-PL" sz="5400" kern="0" spc="80" dirty="0" smtClean="0">
                <a:solidFill>
                  <a:schemeClr val="tx2"/>
                </a:solidFill>
                <a:latin typeface="Myriad Pro Cond" pitchFamily="34" charset="0"/>
              </a:rPr>
              <a:t>na innowacyjne projekty</a:t>
            </a:r>
            <a:endParaRPr lang="pl-PL" altLang="pl-PL" sz="3600" kern="0" spc="80" dirty="0">
              <a:solidFill>
                <a:schemeClr val="tx2"/>
              </a:solidFill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 FIRMOWA NCBR_SZABLON_PL_ 26 02 2015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FFFFFF"/>
      </a:accent3>
      <a:accent4>
        <a:srgbClr val="000000"/>
      </a:accent4>
      <a:accent5>
        <a:srgbClr val="BCC6D4"/>
      </a:accent5>
      <a:accent6>
        <a:srgbClr val="68A598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PREZENTACJA_FIRMOWA_NCBR_SZABLON_PL_2015-03-04</Template>
  <TotalTime>147</TotalTime>
  <Words>158</Words>
  <Application>Microsoft Office PowerPoint</Application>
  <PresentationFormat>Niestandardowy</PresentationFormat>
  <Paragraphs>44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25" baseType="lpstr">
      <vt:lpstr>Adobe Heiti Std R</vt:lpstr>
      <vt:lpstr>Arial</vt:lpstr>
      <vt:lpstr>Avenir Roman</vt:lpstr>
      <vt:lpstr>Bodoni SvtyTwo ITC TT-Book</vt:lpstr>
      <vt:lpstr>Calibri</vt:lpstr>
      <vt:lpstr>Ebrima</vt:lpstr>
      <vt:lpstr>Lucida Sans Unicode</vt:lpstr>
      <vt:lpstr>Myriad Pro Cond</vt:lpstr>
      <vt:lpstr>Palatino</vt:lpstr>
      <vt:lpstr>Tahoma</vt:lpstr>
      <vt:lpstr>PREZENTACJA FIRMOWA NCBR_SZABLON_PL_ 26 02 2015</vt:lpstr>
      <vt:lpstr>1_Projekt niestandardowy</vt:lpstr>
      <vt:lpstr>2_Projekt niestandardowy</vt:lpstr>
      <vt:lpstr>Instrumenty wsparcia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Anna Zalewska</dc:creator>
  <cp:lastModifiedBy>Michał Chomczyk</cp:lastModifiedBy>
  <cp:revision>27</cp:revision>
  <dcterms:created xsi:type="dcterms:W3CDTF">2018-02-20T09:07:50Z</dcterms:created>
  <dcterms:modified xsi:type="dcterms:W3CDTF">2018-02-20T20:52:36Z</dcterms:modified>
</cp:coreProperties>
</file>