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2" r:id="rId9"/>
    <p:sldId id="261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83" r:id="rId18"/>
    <p:sldId id="284" r:id="rId19"/>
    <p:sldId id="266" r:id="rId20"/>
    <p:sldId id="268" r:id="rId21"/>
    <p:sldId id="276" r:id="rId22"/>
    <p:sldId id="277" r:id="rId23"/>
    <p:sldId id="278" r:id="rId24"/>
    <p:sldId id="279" r:id="rId25"/>
    <p:sldId id="280" r:id="rId26"/>
    <p:sldId id="267" r:id="rId27"/>
    <p:sldId id="258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WZ\0.%20KRMC\Wzory\Prezentacja_raportu_koncoweggo\budzet_projekt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53</a:t>
                    </a:r>
                    <a:r>
                      <a:rPr lang="en-US" baseline="0" dirty="0"/>
                      <a:t> 508 906,60 </a:t>
                    </a:r>
                    <a:r>
                      <a:rPr lang="en-US" baseline="0" dirty="0" err="1"/>
                      <a:t>zł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32D-41B4-A759-02BDCFD3FE7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 i="0" u="none" strike="noStrike" baseline="0" dirty="0">
                        <a:effectLst/>
                      </a:rPr>
                      <a:t>56 868 497,12 </a:t>
                    </a:r>
                    <a:r>
                      <a:rPr lang="en-US" sz="1200" b="1" i="0" u="none" strike="noStrike" baseline="0" dirty="0" err="1">
                        <a:effectLst/>
                      </a:rPr>
                      <a:t>zł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32D-41B4-A759-02BDCFD3FE7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_("zł"* #,##0.00_);_("zł"* \(#,##0.00\);_("zł"* "-"??_);_(@_)</c:formatCode>
                <c:ptCount val="2"/>
                <c:pt idx="0">
                  <c:v>2000000</c:v>
                </c:pt>
                <c:pt idx="1">
                  <c:v>2500000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2D-41B4-A759-02BDCFD3FE71}"/>
            </c:ext>
          </c:extLst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32D-41B4-A759-02BDCFD3FE71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32D-41B4-A759-02BDCFD3FE71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45 284 587,65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32D-41B4-A759-02BDCFD3FE7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i="0" u="none" strike="noStrike" baseline="0" dirty="0">
                        <a:effectLst/>
                      </a:rPr>
                      <a:t>48  90 418,22 </a:t>
                    </a:r>
                    <a:r>
                      <a:rPr lang="en-US" sz="1200" b="1" i="0" u="none" strike="noStrike" baseline="0" dirty="0" err="1">
                        <a:effectLst/>
                      </a:rPr>
                      <a:t>zł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32D-41B4-A759-02BDCFD3FE7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_("zł"* #,##0.00_);_("zł"* \(#,##0.00\);_("zł"* "-"??_);_(@_)</c:formatCode>
                <c:ptCount val="2"/>
                <c:pt idx="0">
                  <c:v>1700000</c:v>
                </c:pt>
                <c:pt idx="1">
                  <c:v>1700000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32D-41B4-A759-02BDCFD3F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99742328"/>
        <c:axId val="99743504"/>
      </c:barChart>
      <c:catAx>
        <c:axId val="9974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743504"/>
        <c:crosses val="autoZero"/>
        <c:auto val="1"/>
        <c:lblAlgn val="ctr"/>
        <c:lblOffset val="100"/>
        <c:noMultiLvlLbl val="0"/>
      </c:catAx>
      <c:valAx>
        <c:axId val="9974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742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C0BF75C7-6C79-4770-B08E-B1BF0DD5DD22}"/>
              </a:ext>
            </a:extLst>
          </p:cNvPr>
          <p:cNvSpPr txBox="1"/>
          <p:nvPr/>
        </p:nvSpPr>
        <p:spPr>
          <a:xfrm>
            <a:off x="457122" y="2443223"/>
            <a:ext cx="111637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Modernizacja i wdrożenie nowych rozwiązań oraz e-usług w Systemie Zintegrowanej Komunikacji Ogólnopolskiej Sieci Teleinformatycznej numeru 112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46654"/>
              </p:ext>
            </p:extLst>
          </p:nvPr>
        </p:nvGraphicFramePr>
        <p:xfrm>
          <a:off x="695401" y="2347558"/>
          <a:ext cx="10886998" cy="3937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wideokonferencji dla administracji i klientów administracji za pomocą usług webowych oraz z wykorzystaniem urządzeń mobilnych.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A2A. Poziom e-dojrzałości: 4.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Socialminer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Finesse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UCCX / IVR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Klastry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Expressway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Unity (poczta głosowa)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DX80 (+warstwa sieci dla nich)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nagrywania wideo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Zoom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centrum uwierzytelniania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08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518663"/>
              </p:ext>
            </p:extLst>
          </p:nvPr>
        </p:nvGraphicFramePr>
        <p:xfrm>
          <a:off x="547183" y="2209800"/>
          <a:ext cx="10886998" cy="4211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5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wspólnej pracy nad dokumentami i czatu.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A2A. Poziom e-dojrzałości: 4.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WebEx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centrum uwierzytelniania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zdalnego udostępnienia zasobów lokalnych stanowiska komputerowego lub urządzenia mobilnego dla administracji/ Usługa pomocy zdalnej.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A2A. Poziom e-dojrzałości: 4.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WebEx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centrum uwierzytelniania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6109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66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93225"/>
              </p:ext>
            </p:extLst>
          </p:nvPr>
        </p:nvGraphicFramePr>
        <p:xfrm>
          <a:off x="695401" y="2347558"/>
          <a:ext cx="10886998" cy="4258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Centralna Książka Telefoniczna dostępna na telefonach IP i </a:t>
                      </a:r>
                      <a:r>
                        <a:rPr lang="pl-PL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softphonach</a:t>
                      </a: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oraz przez interfejs Webowy.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A2A. Poziom e-dojrzałości: 3.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 &amp;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Presence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centrum uwierzytelniania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zdalnego odsłuchiwania nagranych rozmów przez stronę Web.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usługi: A2A. Poziom e-dojrzałości: 5.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nagrywania wideo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WebSearch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Zoom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centrum uwierzytelniania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429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559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19417"/>
              </p:ext>
            </p:extLst>
          </p:nvPr>
        </p:nvGraphicFramePr>
        <p:xfrm>
          <a:off x="695401" y="2347558"/>
          <a:ext cx="10886998" cy="2406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automatycznej i samodzielnej zmiany konfiguracji urządzenia teleinformatycznego.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A2A. Poziom e-dojrzałości: 5.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</a:t>
                      </a: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CPCP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centrum uwierzytelniania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70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xmlns="" id="{AF7CD244-C7BB-482F-9272-F5E441BB3467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dtytuł 2">
            <a:extLst>
              <a:ext uri="{FF2B5EF4-FFF2-40B4-BE49-F238E27FC236}">
                <a16:creationId xmlns:a16="http://schemas.microsoft.com/office/drawing/2014/main" xmlns="" id="{32246087-80DE-4442-BC23-AEE2B6893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interoperacyjność*</a:t>
            </a:r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7CDB615B-0ECC-4448-A180-78A60780A680}"/>
              </a:ext>
            </a:extLst>
          </p:cNvPr>
          <p:cNvSpPr/>
          <p:nvPr/>
        </p:nvSpPr>
        <p:spPr>
          <a:xfrm>
            <a:off x="6551922" y="2406822"/>
            <a:ext cx="1493999" cy="141872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Rozwiązania  wideokonferencyjne innych </a:t>
            </a:r>
            <a:r>
              <a:rPr lang="pl-PL" sz="1000" i="1" dirty="0" err="1">
                <a:solidFill>
                  <a:schemeClr val="bg1"/>
                </a:solidFill>
              </a:rPr>
              <a:t>vendorów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84AAEAFB-80A8-4978-BB3C-4C4E5F69A276}"/>
              </a:ext>
            </a:extLst>
          </p:cNvPr>
          <p:cNvSpPr/>
          <p:nvPr/>
        </p:nvSpPr>
        <p:spPr>
          <a:xfrm>
            <a:off x="2748897" y="2406821"/>
            <a:ext cx="1494000" cy="1442179"/>
          </a:xfrm>
          <a:prstGeom prst="rect">
            <a:avLst/>
          </a:prstGeom>
          <a:solidFill>
            <a:srgbClr val="F650DE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Policyjny System Wideokonferencyjny </a:t>
            </a:r>
            <a:r>
              <a:rPr lang="pl-PL" sz="1000" i="1" dirty="0" err="1">
                <a:solidFill>
                  <a:schemeClr val="bg1"/>
                </a:solidFill>
              </a:rPr>
              <a:t>Polycom</a:t>
            </a:r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Wideokonferencyjny Rządowego </a:t>
            </a:r>
            <a:r>
              <a:rPr lang="pl-PL" sz="1000" i="1">
                <a:solidFill>
                  <a:schemeClr val="bg1"/>
                </a:solidFill>
              </a:rPr>
              <a:t>Centrum Bezpieczeństwa </a:t>
            </a:r>
            <a:r>
              <a:rPr lang="pl-PL" sz="1000" i="1" dirty="0" err="1">
                <a:solidFill>
                  <a:schemeClr val="bg1"/>
                </a:solidFill>
              </a:rPr>
              <a:t>Polycom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DC178834-5D19-41F1-ABC5-4FA192744E95}"/>
              </a:ext>
            </a:extLst>
          </p:cNvPr>
          <p:cNvSpPr/>
          <p:nvPr/>
        </p:nvSpPr>
        <p:spPr>
          <a:xfrm>
            <a:off x="4655838" y="2420889"/>
            <a:ext cx="1494000" cy="32126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Usługi wideokonferencji CMS, </a:t>
            </a:r>
            <a:r>
              <a:rPr lang="pl-PL" sz="900" b="1" i="1" dirty="0" err="1">
                <a:solidFill>
                  <a:schemeClr val="tx2"/>
                </a:solidFill>
              </a:rPr>
              <a:t>Webex</a:t>
            </a:r>
            <a:r>
              <a:rPr lang="pl-PL" sz="900" b="1" i="1" dirty="0">
                <a:solidFill>
                  <a:schemeClr val="tx2"/>
                </a:solidFill>
              </a:rPr>
              <a:t>, Centralna Książka Telefoniczna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FCE73F58-06F9-4C8B-AAD4-127758581953}"/>
              </a:ext>
            </a:extLst>
          </p:cNvPr>
          <p:cNvSpPr/>
          <p:nvPr/>
        </p:nvSpPr>
        <p:spPr>
          <a:xfrm>
            <a:off x="6549581" y="4447452"/>
            <a:ext cx="1543369" cy="1186040"/>
          </a:xfrm>
          <a:prstGeom prst="rect">
            <a:avLst/>
          </a:prstGeom>
          <a:solidFill>
            <a:srgbClr val="00B05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Wspomagania  Dowodzenia Policji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xmlns="" id="{C4C92C56-D9AE-4D2D-A7F7-B086E93C799D}"/>
              </a:ext>
            </a:extLst>
          </p:cNvPr>
          <p:cNvSpPr/>
          <p:nvPr/>
        </p:nvSpPr>
        <p:spPr>
          <a:xfrm>
            <a:off x="2712727" y="4447452"/>
            <a:ext cx="1494000" cy="1186040"/>
          </a:xfrm>
          <a:prstGeom prst="rect">
            <a:avLst/>
          </a:prstGeom>
          <a:solidFill>
            <a:srgbClr val="00B05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System Wspomagania Decyzji Państwowej Straży Pożarnej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F80AE498-175E-4D3C-9435-F4BB85863033}"/>
              </a:ext>
            </a:extLst>
          </p:cNvPr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89FDB659-DCE3-47A4-99B1-17F5ACE2ABBB}"/>
              </a:ext>
            </a:extLst>
          </p:cNvPr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xmlns="" id="{EB3B69BB-1F01-4F10-B042-5558BBFB4A46}"/>
              </a:ext>
            </a:extLst>
          </p:cNvPr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66D15839-DF29-44C7-BD20-9CDC603A394A}"/>
              </a:ext>
            </a:extLst>
          </p:cNvPr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łamany 2">
            <a:extLst>
              <a:ext uri="{FF2B5EF4-FFF2-40B4-BE49-F238E27FC236}">
                <a16:creationId xmlns:a16="http://schemas.microsoft.com/office/drawing/2014/main" xmlns="" id="{970E9067-7BB1-4226-9BAE-4AFFEDE805B6}"/>
              </a:ext>
            </a:extLst>
          </p:cNvPr>
          <p:cNvCxnSpPr/>
          <p:nvPr/>
        </p:nvCxnSpPr>
        <p:spPr>
          <a:xfrm>
            <a:off x="6183775" y="2597843"/>
            <a:ext cx="395550" cy="35374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6">
            <a:extLst>
              <a:ext uri="{FF2B5EF4-FFF2-40B4-BE49-F238E27FC236}">
                <a16:creationId xmlns:a16="http://schemas.microsoft.com/office/drawing/2014/main" xmlns="" id="{8B5BB71B-6C2E-4F81-B805-38427354750A}"/>
              </a:ext>
            </a:extLst>
          </p:cNvPr>
          <p:cNvCxnSpPr/>
          <p:nvPr/>
        </p:nvCxnSpPr>
        <p:spPr>
          <a:xfrm rot="10800000" flipV="1">
            <a:off x="6149839" y="3301199"/>
            <a:ext cx="399745" cy="218629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łamany 55">
            <a:extLst>
              <a:ext uri="{FF2B5EF4-FFF2-40B4-BE49-F238E27FC236}">
                <a16:creationId xmlns:a16="http://schemas.microsoft.com/office/drawing/2014/main" xmlns="" id="{A62EEFFC-24C3-4049-B57E-8F728D780AC1}"/>
              </a:ext>
            </a:extLst>
          </p:cNvPr>
          <p:cNvCxnSpPr/>
          <p:nvPr/>
        </p:nvCxnSpPr>
        <p:spPr>
          <a:xfrm>
            <a:off x="4242897" y="2597844"/>
            <a:ext cx="428707" cy="36572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łamany 62">
            <a:extLst>
              <a:ext uri="{FF2B5EF4-FFF2-40B4-BE49-F238E27FC236}">
                <a16:creationId xmlns:a16="http://schemas.microsoft.com/office/drawing/2014/main" xmlns="" id="{8DCF40E6-BE8D-4EDC-847D-C2BD01620F52}"/>
              </a:ext>
            </a:extLst>
          </p:cNvPr>
          <p:cNvCxnSpPr/>
          <p:nvPr/>
        </p:nvCxnSpPr>
        <p:spPr>
          <a:xfrm rot="10800000">
            <a:off x="4244466" y="3135010"/>
            <a:ext cx="399741" cy="367450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łamany 64">
            <a:extLst>
              <a:ext uri="{FF2B5EF4-FFF2-40B4-BE49-F238E27FC236}">
                <a16:creationId xmlns:a16="http://schemas.microsoft.com/office/drawing/2014/main" xmlns="" id="{C71CE9AE-1480-4004-AB04-565BB3455C86}"/>
              </a:ext>
            </a:extLst>
          </p:cNvPr>
          <p:cNvCxnSpPr>
            <a:endCxn id="14" idx="3"/>
          </p:cNvCxnSpPr>
          <p:nvPr/>
        </p:nvCxnSpPr>
        <p:spPr>
          <a:xfrm rot="10800000">
            <a:off x="4206728" y="5040472"/>
            <a:ext cx="441193" cy="380122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łamany 72">
            <a:extLst>
              <a:ext uri="{FF2B5EF4-FFF2-40B4-BE49-F238E27FC236}">
                <a16:creationId xmlns:a16="http://schemas.microsoft.com/office/drawing/2014/main" xmlns="" id="{E4739F12-421B-4791-9F9D-95B36A255706}"/>
              </a:ext>
            </a:extLst>
          </p:cNvPr>
          <p:cNvCxnSpPr/>
          <p:nvPr/>
        </p:nvCxnSpPr>
        <p:spPr>
          <a:xfrm rot="10800000">
            <a:off x="6138208" y="5163659"/>
            <a:ext cx="411373" cy="256937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łamany 73">
            <a:extLst>
              <a:ext uri="{FF2B5EF4-FFF2-40B4-BE49-F238E27FC236}">
                <a16:creationId xmlns:a16="http://schemas.microsoft.com/office/drawing/2014/main" xmlns="" id="{FE454A57-F9DE-4B0C-A42F-2A3B71417F16}"/>
              </a:ext>
            </a:extLst>
          </p:cNvPr>
          <p:cNvCxnSpPr/>
          <p:nvPr/>
        </p:nvCxnSpPr>
        <p:spPr>
          <a:xfrm>
            <a:off x="4227692" y="4561456"/>
            <a:ext cx="431541" cy="34831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łamany 74">
            <a:extLst>
              <a:ext uri="{FF2B5EF4-FFF2-40B4-BE49-F238E27FC236}">
                <a16:creationId xmlns:a16="http://schemas.microsoft.com/office/drawing/2014/main" xmlns="" id="{0BC7A5F6-8A58-4F2F-ABA5-B8ECF93F777B}"/>
              </a:ext>
            </a:extLst>
          </p:cNvPr>
          <p:cNvCxnSpPr/>
          <p:nvPr/>
        </p:nvCxnSpPr>
        <p:spPr>
          <a:xfrm>
            <a:off x="6138207" y="4561456"/>
            <a:ext cx="411374" cy="34831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925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xmlns="" id="{F8AFF397-7033-4E74-A49F-AEA3AF9F9111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dtytuł 2">
            <a:extLst>
              <a:ext uri="{FF2B5EF4-FFF2-40B4-BE49-F238E27FC236}">
                <a16:creationId xmlns:a16="http://schemas.microsoft.com/office/drawing/2014/main" xmlns="" id="{1B8F2034-6C4E-46EA-BAEF-401ADA5D5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interoperacyjność*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14513EF9-3D7F-4FBC-831C-7895CAB31FD9}"/>
              </a:ext>
            </a:extLst>
          </p:cNvPr>
          <p:cNvSpPr/>
          <p:nvPr/>
        </p:nvSpPr>
        <p:spPr>
          <a:xfrm>
            <a:off x="6551922" y="2406822"/>
            <a:ext cx="1493999" cy="141872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Publiczna Sieć Telefoniczna  PSTN (Public </a:t>
            </a:r>
            <a:r>
              <a:rPr lang="pl-PL" sz="1000" i="1" dirty="0" err="1">
                <a:solidFill>
                  <a:schemeClr val="bg1"/>
                </a:solidFill>
              </a:rPr>
              <a:t>Switching</a:t>
            </a:r>
            <a:r>
              <a:rPr lang="pl-PL" sz="1000" i="1" dirty="0">
                <a:solidFill>
                  <a:schemeClr val="bg1"/>
                </a:solidFill>
              </a:rPr>
              <a:t> Telephone Network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xmlns="" id="{5E038565-5C58-41F0-AC64-E78AA52DC18B}"/>
              </a:ext>
            </a:extLst>
          </p:cNvPr>
          <p:cNvSpPr/>
          <p:nvPr/>
        </p:nvSpPr>
        <p:spPr>
          <a:xfrm>
            <a:off x="2748897" y="2406821"/>
            <a:ext cx="1494000" cy="1442179"/>
          </a:xfrm>
          <a:prstGeom prst="rect">
            <a:avLst/>
          </a:prstGeom>
          <a:solidFill>
            <a:srgbClr val="F650DE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Wewnętrzna Resortowa Sieć Telekomunikacyjna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xmlns="" id="{DF57FE2F-A81E-4C20-8417-CAD082B94274}"/>
              </a:ext>
            </a:extLst>
          </p:cNvPr>
          <p:cNvSpPr/>
          <p:nvPr/>
        </p:nvSpPr>
        <p:spPr>
          <a:xfrm>
            <a:off x="4655838" y="2420889"/>
            <a:ext cx="1494000" cy="14282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Jednolity Plan Numeracyjny oparty na wyróżniku 47 resortowej sieci telekomunikacyjnej MSWiA zgodnie z Rozporządzeniem Ministra Administracji i Cyfryzacji z dnia 30.10.2013 r. </a:t>
            </a:r>
          </a:p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w sprawie planu numeracji krajowej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xmlns="" id="{ABFB308A-B6C0-4DEB-8820-1D376EB56633}"/>
              </a:ext>
            </a:extLst>
          </p:cNvPr>
          <p:cNvSpPr/>
          <p:nvPr/>
        </p:nvSpPr>
        <p:spPr>
          <a:xfrm>
            <a:off x="6526318" y="4447452"/>
            <a:ext cx="1543369" cy="11860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Policyjnej Poczty Elektronicznej</a:t>
            </a:r>
          </a:p>
        </p:txBody>
      </p:sp>
      <p:sp>
        <p:nvSpPr>
          <p:cNvPr id="34" name="Prostokąt 33">
            <a:extLst>
              <a:ext uri="{FF2B5EF4-FFF2-40B4-BE49-F238E27FC236}">
                <a16:creationId xmlns:a16="http://schemas.microsoft.com/office/drawing/2014/main" xmlns="" id="{EFD8420C-BA11-4FDD-B0F4-F7551EA72251}"/>
              </a:ext>
            </a:extLst>
          </p:cNvPr>
          <p:cNvSpPr/>
          <p:nvPr/>
        </p:nvSpPr>
        <p:spPr>
          <a:xfrm>
            <a:off x="4644207" y="4447452"/>
            <a:ext cx="1494000" cy="1186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Child Alert</a:t>
            </a:r>
          </a:p>
          <a:p>
            <a:pPr algn="ctr"/>
            <a:r>
              <a:rPr lang="pl-PL" sz="900" b="1" i="1" dirty="0">
                <a:solidFill>
                  <a:schemeClr val="tx2"/>
                </a:solidFill>
              </a:rPr>
              <a:t>Numer alarmowy 995 uruchamiany w przypadku zaginięcia dziecka</a:t>
            </a:r>
          </a:p>
        </p:txBody>
      </p:sp>
      <p:sp>
        <p:nvSpPr>
          <p:cNvPr id="35" name="Prostokąt 34">
            <a:extLst>
              <a:ext uri="{FF2B5EF4-FFF2-40B4-BE49-F238E27FC236}">
                <a16:creationId xmlns:a16="http://schemas.microsoft.com/office/drawing/2014/main" xmlns="" id="{BB2DBFA1-6A7F-4C77-9A47-9CDBCF2EFCB4}"/>
              </a:ext>
            </a:extLst>
          </p:cNvPr>
          <p:cNvSpPr/>
          <p:nvPr/>
        </p:nvSpPr>
        <p:spPr>
          <a:xfrm>
            <a:off x="2712727" y="4447452"/>
            <a:ext cx="1494000" cy="11860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Systemy telekomunikacyjne publicznych operatorów telekomunikacyjnych- dwukierunkowa obsługa SMS/MMS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xmlns="" id="{AEBE3B0F-1389-46BE-B542-CD52C5F7B716}"/>
              </a:ext>
            </a:extLst>
          </p:cNvPr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xmlns="" id="{4A1AE78A-C65A-445D-8702-1FFCEAACD9B3}"/>
              </a:ext>
            </a:extLst>
          </p:cNvPr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rostokąt 37">
            <a:extLst>
              <a:ext uri="{FF2B5EF4-FFF2-40B4-BE49-F238E27FC236}">
                <a16:creationId xmlns:a16="http://schemas.microsoft.com/office/drawing/2014/main" xmlns="" id="{973D73B4-7518-421B-B2F9-163B6260FC46}"/>
              </a:ext>
            </a:extLst>
          </p:cNvPr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Prostokąt 38">
            <a:extLst>
              <a:ext uri="{FF2B5EF4-FFF2-40B4-BE49-F238E27FC236}">
                <a16:creationId xmlns:a16="http://schemas.microsoft.com/office/drawing/2014/main" xmlns="" id="{518E58A5-71F2-48B3-A119-B2FC30D6FDA2}"/>
              </a:ext>
            </a:extLst>
          </p:cNvPr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1" name="Łącznik łamany 2">
            <a:extLst>
              <a:ext uri="{FF2B5EF4-FFF2-40B4-BE49-F238E27FC236}">
                <a16:creationId xmlns:a16="http://schemas.microsoft.com/office/drawing/2014/main" xmlns="" id="{463D90D4-6C08-4560-801D-15F1D4563466}"/>
              </a:ext>
            </a:extLst>
          </p:cNvPr>
          <p:cNvCxnSpPr/>
          <p:nvPr/>
        </p:nvCxnSpPr>
        <p:spPr>
          <a:xfrm>
            <a:off x="6183775" y="2597843"/>
            <a:ext cx="395550" cy="35374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łamany 6">
            <a:extLst>
              <a:ext uri="{FF2B5EF4-FFF2-40B4-BE49-F238E27FC236}">
                <a16:creationId xmlns:a16="http://schemas.microsoft.com/office/drawing/2014/main" xmlns="" id="{4A9FA0E5-6FDD-4A8A-AC72-36433A622B24}"/>
              </a:ext>
            </a:extLst>
          </p:cNvPr>
          <p:cNvCxnSpPr>
            <a:endCxn id="32" idx="3"/>
          </p:cNvCxnSpPr>
          <p:nvPr/>
        </p:nvCxnSpPr>
        <p:spPr>
          <a:xfrm rot="10800000">
            <a:off x="6149839" y="3135010"/>
            <a:ext cx="399741" cy="367450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łamany 55">
            <a:extLst>
              <a:ext uri="{FF2B5EF4-FFF2-40B4-BE49-F238E27FC236}">
                <a16:creationId xmlns:a16="http://schemas.microsoft.com/office/drawing/2014/main" xmlns="" id="{828BAC24-BEE0-4B36-B7CB-209040BDADDD}"/>
              </a:ext>
            </a:extLst>
          </p:cNvPr>
          <p:cNvCxnSpPr/>
          <p:nvPr/>
        </p:nvCxnSpPr>
        <p:spPr>
          <a:xfrm>
            <a:off x="4242897" y="2597844"/>
            <a:ext cx="428707" cy="36572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łamany 62">
            <a:extLst>
              <a:ext uri="{FF2B5EF4-FFF2-40B4-BE49-F238E27FC236}">
                <a16:creationId xmlns:a16="http://schemas.microsoft.com/office/drawing/2014/main" xmlns="" id="{E53C1067-8780-4C5C-8BDE-488138071479}"/>
              </a:ext>
            </a:extLst>
          </p:cNvPr>
          <p:cNvCxnSpPr/>
          <p:nvPr/>
        </p:nvCxnSpPr>
        <p:spPr>
          <a:xfrm rot="10800000">
            <a:off x="4244466" y="3135010"/>
            <a:ext cx="399741" cy="367450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łamany 64">
            <a:extLst>
              <a:ext uri="{FF2B5EF4-FFF2-40B4-BE49-F238E27FC236}">
                <a16:creationId xmlns:a16="http://schemas.microsoft.com/office/drawing/2014/main" xmlns="" id="{A5B0285C-E6CC-4A9E-9EAC-393A32E93175}"/>
              </a:ext>
            </a:extLst>
          </p:cNvPr>
          <p:cNvCxnSpPr>
            <a:endCxn id="35" idx="3"/>
          </p:cNvCxnSpPr>
          <p:nvPr/>
        </p:nvCxnSpPr>
        <p:spPr>
          <a:xfrm rot="10800000">
            <a:off x="4206728" y="5040472"/>
            <a:ext cx="441193" cy="380122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łamany 72">
            <a:extLst>
              <a:ext uri="{FF2B5EF4-FFF2-40B4-BE49-F238E27FC236}">
                <a16:creationId xmlns:a16="http://schemas.microsoft.com/office/drawing/2014/main" xmlns="" id="{EC01BC4F-3D71-401B-B491-CC4AFCB5E3D3}"/>
              </a:ext>
            </a:extLst>
          </p:cNvPr>
          <p:cNvCxnSpPr/>
          <p:nvPr/>
        </p:nvCxnSpPr>
        <p:spPr>
          <a:xfrm rot="10800000">
            <a:off x="6138208" y="5163659"/>
            <a:ext cx="411373" cy="256937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łamany 73">
            <a:extLst>
              <a:ext uri="{FF2B5EF4-FFF2-40B4-BE49-F238E27FC236}">
                <a16:creationId xmlns:a16="http://schemas.microsoft.com/office/drawing/2014/main" xmlns="" id="{6680177B-BCBA-40A5-835A-2DB7B6E8A04B}"/>
              </a:ext>
            </a:extLst>
          </p:cNvPr>
          <p:cNvCxnSpPr/>
          <p:nvPr/>
        </p:nvCxnSpPr>
        <p:spPr>
          <a:xfrm>
            <a:off x="4227692" y="4561456"/>
            <a:ext cx="431541" cy="34831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łamany 74">
            <a:extLst>
              <a:ext uri="{FF2B5EF4-FFF2-40B4-BE49-F238E27FC236}">
                <a16:creationId xmlns:a16="http://schemas.microsoft.com/office/drawing/2014/main" xmlns="" id="{7D472553-499A-47B1-9186-7E233A59C862}"/>
              </a:ext>
            </a:extLst>
          </p:cNvPr>
          <p:cNvCxnSpPr/>
          <p:nvPr/>
        </p:nvCxnSpPr>
        <p:spPr>
          <a:xfrm>
            <a:off x="6138207" y="4561456"/>
            <a:ext cx="395550" cy="35374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761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110621"/>
              </p:ext>
            </p:extLst>
          </p:nvPr>
        </p:nvGraphicFramePr>
        <p:xfrm>
          <a:off x="695399" y="2235380"/>
          <a:ext cx="10801199" cy="347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Rekomendowana jest dokładna analiza poszczególnych pozycji kosztowych projektu na etapie oceny projektu przez ekspertów CPPC. Może ona wykazać obniżenie kosztów projektu nawet o 20%. Podczas spotkania beneficjent wykazał, że pracował na rzeczywistych kosztach, których podstawą były zapytania rynkowe. Wartość tych kosztów może ulec zmianie po ogłoszeniu postępowania przetargowego.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Wykonane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Na etapie przygotowania dokumentacji przetargowej zaopatrzyć SIWZ o opisanie funkcji API umożliwiających ponowne wykorzystanie danych (Ustawa o ponownym wykorzystywaniu informacji sektora publicznego). Taki sposób udostępniania danych powinien być czytelnie wskazany jako efekt realizacji projektu. Po rozmowach z ekspertami widać wyraźnie, że projekt może mieć duży potencjał w tym zakresie.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solidFill>
                            <a:srgbClr val="002060"/>
                          </a:solidFill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Koncepcji Technicznej będącej częścią OPZ wpisano wymagania posiadania odpowiedniego API dla poszczególnych komponentów systemu.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13636D28-12E5-49DF-A0DC-A4849C09A1D7}"/>
              </a:ext>
            </a:extLst>
          </p:cNvPr>
          <p:cNvSpPr txBox="1"/>
          <p:nvPr/>
        </p:nvSpPr>
        <p:spPr>
          <a:xfrm>
            <a:off x="788663" y="1988840"/>
            <a:ext cx="10657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Uwaga: ponieważ poszczególne usługi są oparte o funkcjonowanie konkretnych systemów, opis podzielono na dwie części – w pierwszej podano listę usług i systemy, które są potrzebne do ich realizacji, a w drugiej informacje o sposobach zabezpieczenia dostępu do poszczególnych systemów.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094755"/>
              </p:ext>
            </p:extLst>
          </p:nvPr>
        </p:nvGraphicFramePr>
        <p:xfrm>
          <a:off x="629760" y="2743380"/>
          <a:ext cx="10801199" cy="4060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728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Usługa zdalnego udostępnienia zasobów lokalnych stanowiska komputerowego lub urządzenia mobilnego dla administracji/ Usługa pomocy zdalnej.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4.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Komponenty systemu wymagane do realizacji usługi: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Pracy Grupowej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Internet </a:t>
                      </a:r>
                      <a:r>
                        <a:rPr lang="pl-PL" sz="1200" i="0" dirty="0" err="1">
                          <a:solidFill>
                            <a:schemeClr val="tx1"/>
                          </a:solidFill>
                        </a:rPr>
                        <a:t>Reverse</a:t>
                      </a: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 Proxy dla Systemu Pracy Grupowej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Usługa dostępu do funkcjonariuszy z pominięciem osób pośredniczących w realizacji połączenia.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A2C. Poziom e-dojrzałości: 5.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Zarządzania Komunikacją Głosową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Centralnej Książki Telefonicznej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Poczty Głosowej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Bramy dostępowe do PSTN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6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Usługa wideokonferencji dla administracji i klientów administracji za pomocą usług webowych oraz z wykorzystaniem urządzeń mobilnych.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Zarządzania Komunikacją Głosową,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Centralnej Książki Telefonicznej,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Brama multimedialna zewnętrzna i wewnętrzna,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wideokonferencyjny,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wideokonferencji web ‘owych,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nagrywania wideo,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052498"/>
              </p:ext>
            </p:extLst>
          </p:nvPr>
        </p:nvGraphicFramePr>
        <p:xfrm>
          <a:off x="695400" y="2152098"/>
          <a:ext cx="10801199" cy="4520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dostępu do administracji z pominięciem osób pośredniczących w realizacji połączenia.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5.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Zarządzania Komunikacją Głosową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Centralna Książka Telefoniczna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Poczty Głosowej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Bramy dostępowe do PSTN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829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dotycząca możliwości zgłoszenia przez osoby niesłyszące z udziałem tłumacza przez Internet.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A2C. Poziom e-dojrzałości: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Komponenty systemu wymagane do realizacji usługi: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Zarządzania Komunikacją Głosową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Brama Multimedialna 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Centralna Książka Telefoniczna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Wideokonferencyjny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Zarządzania </a:t>
                      </a:r>
                      <a:r>
                        <a:rPr lang="pl-PL" sz="1200" i="0" dirty="0" err="1">
                          <a:solidFill>
                            <a:schemeClr val="tx1"/>
                          </a:solidFill>
                        </a:rPr>
                        <a:t>Contact</a:t>
                      </a: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 Center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Nagrywania Wideo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Centralna Książka Telefoniczna dostępna przez interfejs Webowy. 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A2C. Poziom e-dojrzałości: 3.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Centralna książka telefoniczna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6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wysłania wiadomości SMS Child Alert.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A2C. Poziom e-dojrzałości: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Zarządzania Komunikacją Głosową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Brama Aplikacji CC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Zarządzania </a:t>
                      </a:r>
                      <a:r>
                        <a:rPr lang="pl-PL" sz="12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Contact</a:t>
                      </a: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Center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Dedykowana aplikacja po stronie konsultanta linii zgłoszeniowej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66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64853"/>
              </p:ext>
            </p:extLst>
          </p:nvPr>
        </p:nvGraphicFramePr>
        <p:xfrm>
          <a:off x="695400" y="2346688"/>
          <a:ext cx="10801199" cy="4036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zdalnego odsłuchiwania nagranych rozmów przez stronę Web.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5.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Komponenty systemu wymagane do realizacji usługi: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Rejestracji Rozmów Telefonicznych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Nagrywania Wideo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wspólnej pracy nad dokumentami i czatu.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Pracy Grupowej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Internet </a:t>
                      </a:r>
                      <a:r>
                        <a:rPr lang="pl-PL" sz="12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Reverse</a:t>
                      </a: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Proxy dla Systemu Pracy Grupowej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Zarządzania Komunikacją Głosową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Bramy dostępowe do PSTN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6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zdalnego udostępnienia zasobów lokalnych stanowiska komputerowego lub urządzenia mobilnego dla administracji/ Usługa pomocy zdalnej.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Pracy Grupowej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Internet </a:t>
                      </a:r>
                      <a:r>
                        <a:rPr lang="pl-PL" sz="12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Reverse</a:t>
                      </a: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Proxy dla Systemu Pracy Grupowej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Centralna Książka Telefoniczna dostępna na telefonach IP i </a:t>
                      </a:r>
                      <a:r>
                        <a:rPr lang="pl-PL" sz="12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softphonach</a:t>
                      </a: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oraz przez interfejs Webowy.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3.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Centralna Książka Telefoniczna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System Wideokonferencyjny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	Serwery Zarządzania Statusem Dostępności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4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C0BF75C7-6C79-4770-B08E-B1BF0DD5DD22}"/>
              </a:ext>
            </a:extLst>
          </p:cNvPr>
          <p:cNvSpPr txBox="1"/>
          <p:nvPr/>
        </p:nvSpPr>
        <p:spPr>
          <a:xfrm>
            <a:off x="620895" y="1474232"/>
            <a:ext cx="11163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Modernizacja i wdrożenie nowych rozwiązań oraz e-usług w Systemie Zintegrowanej Komunikacji Ogólnopolskiej Sieci Teleinformatycznej numeru 112</a:t>
            </a:r>
            <a:endParaRPr lang="en-US" sz="24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23392" y="2428787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b="1" dirty="0"/>
              <a:t>Komenda Główna Policji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  <a:endParaRPr lang="pl-PL" dirty="0"/>
          </a:p>
        </p:txBody>
      </p:sp>
      <p:sp>
        <p:nvSpPr>
          <p:cNvPr id="10" name="Podtytuł 2"/>
          <p:cNvSpPr txBox="1">
            <a:spLocks/>
          </p:cNvSpPr>
          <p:nvPr/>
        </p:nvSpPr>
        <p:spPr>
          <a:xfrm>
            <a:off x="0" y="443711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1487488" y="5446457"/>
            <a:ext cx="93610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Poprawa bezpieczeństwa publicznego poprzez usprawnienie komunikacji i udostępnienie nowych e-usług dla obywateli i administracji publicznej w ramach SZK OST 112.</a:t>
            </a:r>
            <a:endParaRPr lang="pl-PL" sz="2000" i="1" dirty="0">
              <a:solidFill>
                <a:srgbClr val="0070C0"/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858708"/>
              </p:ext>
            </p:extLst>
          </p:nvPr>
        </p:nvGraphicFramePr>
        <p:xfrm>
          <a:off x="695400" y="2346688"/>
          <a:ext cx="10801199" cy="2743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automatycznej i samodzielnej zmiany konfiguracji urządzenia teleinformatycznego.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Typ usługi: A2A. Poziom e-dojrzałości: 5.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Komponenty systemu wymagane do realizacji usługi: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zarządzania i monitoringu UC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Zarządzania Komunikacją Głosową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•	System Poczty Głosowej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Usługa dotycząca możliwości zgłoszenia przez osoby niesłyszące z udziałem tłumacza w komisariacie.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Komponenty systemu wymagane do realizacji usługi: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Zarządzania Komunikacją Głosową,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Centralnej Książki Telefonicznej,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Wideokonferencyjny,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Zarządzania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Center,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	System Nagrywania Wideo,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116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CD392181-CC3D-4E68-AD81-B733AF58FFE0}"/>
              </a:ext>
            </a:extLst>
          </p:cNvPr>
          <p:cNvSpPr txBox="1"/>
          <p:nvPr/>
        </p:nvSpPr>
        <p:spPr>
          <a:xfrm>
            <a:off x="623392" y="2066103"/>
            <a:ext cx="10211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Uwaga: wszystkie systemu mają zabezpieczenia wymienione w załączniku A normy ISO 27001 oraz w art. 32 ust. 1 RODO.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87394"/>
              </p:ext>
            </p:extLst>
          </p:nvPr>
        </p:nvGraphicFramePr>
        <p:xfrm>
          <a:off x="695400" y="2491430"/>
          <a:ext cx="10801199" cy="425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systemu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Sposób zapewnienia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Zarządzania Komunikacją Głosową (CUCM)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Dostęp do Systemu Zarządzania Komunikacją Głosową (CUCM) jest ograniczony na kilku poziomach: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Użytkownik musi mieć aktywne konto w systemie,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Administrator Aplikacyjny (Application Administrator) musi mieć przyznane odpowiednie uprawnienia. Oprogramowanie CUCM umożliwia wydzielanie zadań administracyjnych i przyznawanie uprawnień jedynie do tych zadań. Zadania te związane są z obsługą użytkowników końcowych w zakresie świadczonych usług CUCM.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Administrator Systemu Operacyjnego (OS Administrator) jest kontem niezależnym od Administratora Aplikacyjnego. Jego zadaniem jest obsługa serwerów CUCM w zakresie zapewnienia dostępu do usług.</a:t>
                      </a:r>
                      <a:endParaRPr lang="pl-PL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Centralna Książka Telefoniczna (CKT)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Wymagania dla użytkowników wewnętrznych:</a:t>
                      </a:r>
                    </a:p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Dostęp do strony internetowej https://ckt.uc.ost112.gov.pl/ poprzez sieć Policji, przez jeden z dwóch serwerów, które udostępniają system CKT w wersji dla użytkowników wewnętrznych.</a:t>
                      </a:r>
                    </a:p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Uprawnienia na poziomie systemu BTUUTR (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hasło przechowywane w systemie BTUUTR (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Wymagania dla użytkowników zewnętrznych:</a:t>
                      </a:r>
                    </a:p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Dostęp do strony internetowej https://ckt.uc.ost112.gov.pl/ poprzez sieć Internet, przez jeden z dwóch serwerów zlokalizowanych w DMZ, które udostępniają system CKT w wersji dla użytkowników zewnętrznych.</a:t>
                      </a:r>
                    </a:p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Użytkownicy zewnętrzni, przez skorzystaniem z systemu CKT, muszą wykorzystać mechanizm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Captcha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6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Rejestracji Rozmów Telefonicznych (ZOOM)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Uprawnienia na poziomie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systemu BTUUTR - użytkownik musi być członkiem grupy „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ZOOM_adm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lub „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ZOOM_ust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w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477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18972"/>
              </p:ext>
            </p:extLst>
          </p:nvPr>
        </p:nvGraphicFramePr>
        <p:xfrm>
          <a:off x="609600" y="2132856"/>
          <a:ext cx="10801199" cy="4530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systemu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Sposób zapewnienia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Zarządzania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Center (SZCC – UCCX)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Dostęp do portalu zarządzania konfiguracją systemu UCCX jest ograniczony na kilku poziomach:</a:t>
                      </a:r>
                    </a:p>
                    <a:p>
                      <a:pPr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Użytkownik musi mieć aktywne konto w systemie,</a:t>
                      </a:r>
                    </a:p>
                    <a:p>
                      <a:pPr marR="0" lvl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Użytkownik musi posiadać odpowiednie uprawnienia administracyjne do wykonywania działań związanych z zarządzaniem konfiguracji systemu (Application Administrator) oraz obsługi serwerów UCCX w zakresie zapewnienia dostępu do usług (OS Administrator).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66774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System Konferencji Webowych (SKW – CMS)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Dostęp do logowania do systemu CMS na potrzeby administracyjne odbywa się przy posiadaniu danych do logowania jako użytkownik lokalny. 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Dostęp do aplikacji CMM z wykorzystaniem użytkownika lokalnego lub z </a:t>
                      </a:r>
                      <a:r>
                        <a:rPr lang="pl-PL" sz="1200" i="0" dirty="0" err="1">
                          <a:solidFill>
                            <a:schemeClr val="tx1"/>
                          </a:solidFill>
                        </a:rPr>
                        <a:t>OpenLDAP</a:t>
                      </a: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 systemu BTUUTR.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System Pracy Grupowej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Webex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Dostęp do portalu zarządzania konfiguracją Systemu Pracy Grupowej (Webex) jest ograniczony na dwóch poziomach: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Użytkownik musi mieć aktywne konto w systemie,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x-none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Użytkownik musi mieć przyznane uprawnienia Administratora.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6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Systemie Poczty Głosowej (SPG – CUC)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Dostęp do portalu zarządzania konfiguracją Systemu Poczty Głosowej (CUC) jest ograniczony na kilku poziomach: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1) Użytkownik musi mieć aktywne konto w systemie,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2) Administrator Aplikacyjny (Application Administrator) musi mieć przyznane odpowiednie uprawnienia. Oprogramowanie CUC umożliwia wydzielanie zadań administracyjnych i przyznawanie uprawnień jedynie do tych zadań. Zadania te związane są z obsługą użytkowników końcowych w zakresie świadczonych usług CUC.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3) Administrator Systemu Operacyjnego (OS Administrator) jest kontem niezależnym od Administratora Aplikacyjnego. Jego zadaniem jest obsługa serwerów CUC w zakresie zapewnienia dostępu do usług.</a:t>
                      </a:r>
                      <a:endParaRPr lang="pl-PL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197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95400" y="2264239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KGP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787265"/>
              </p:ext>
            </p:extLst>
          </p:nvPr>
        </p:nvGraphicFramePr>
        <p:xfrm>
          <a:off x="335360" y="3500262"/>
          <a:ext cx="11521283" cy="322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4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7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23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7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581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Fluktuacja kadr, odejście z pracy kluczowych dla projektu osób.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 powyżej zakładanego poziomu liczby użytkowników usług elektronicznych świadczonych przez organy administracji publicznej.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Awarie lub błędy działania systemu.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Małe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Kontraktowe zobowiązania gwarancyjne dostawcy i producenta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1707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Niedostosowanie systemu do zmian otoczenia.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Kontraktowe zapewnienie dodatkowych godzin wsparcia przez dostawcę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732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100654"/>
              </p:ext>
            </p:extLst>
          </p:nvPr>
        </p:nvGraphicFramePr>
        <p:xfrm>
          <a:off x="635726" y="2132856"/>
          <a:ext cx="10946674" cy="1005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2016-01-15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2020-02-24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2017-02-24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2020-02-24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Podtytuł 2"/>
          <p:cNvSpPr txBox="1">
            <a:spLocks/>
          </p:cNvSpPr>
          <p:nvPr/>
        </p:nvSpPr>
        <p:spPr>
          <a:xfrm>
            <a:off x="13063" y="3284984"/>
            <a:ext cx="121920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16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6400" dirty="0"/>
              <a:t>Zmiana kosztów wynika z otrzymania dodatkowego dofinansowania</a:t>
            </a:r>
            <a:endParaRPr lang="pl-PL" sz="1300" dirty="0"/>
          </a:p>
        </p:txBody>
      </p:sp>
      <p:graphicFrame>
        <p:nvGraphicFramePr>
          <p:cNvPr id="13" name="Wykres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691426"/>
              </p:ext>
            </p:extLst>
          </p:nvPr>
        </p:nvGraphicFramePr>
        <p:xfrm>
          <a:off x="2135560" y="4323615"/>
          <a:ext cx="7920880" cy="237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51384" y="2355559"/>
            <a:ext cx="109452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ea typeface="Times New Roman" panose="02020603050405020304" pitchFamily="18" charset="0"/>
              </a:rPr>
              <a:t>Realizacja projektu była podzielona na etapy:</a:t>
            </a:r>
          </a:p>
          <a:p>
            <a:pPr marL="342900" indent="-342900">
              <a:buAutoNum type="arabicParenR"/>
            </a:pPr>
            <a:r>
              <a:rPr lang="pl-PL" sz="1400" dirty="0">
                <a:ea typeface="Times New Roman" panose="02020603050405020304" pitchFamily="18" charset="0"/>
              </a:rPr>
              <a:t>podpisanie umowy o dofinansowanie,</a:t>
            </a:r>
          </a:p>
          <a:p>
            <a:pPr marL="342900" indent="-342900">
              <a:buAutoNum type="arabicParenR"/>
            </a:pPr>
            <a:r>
              <a:rPr lang="pl-PL" sz="1400" dirty="0">
                <a:ea typeface="Times New Roman" panose="02020603050405020304" pitchFamily="18" charset="0"/>
              </a:rPr>
              <a:t>wybór Inżyniera Kontraktu,</a:t>
            </a:r>
          </a:p>
          <a:p>
            <a:pPr marL="342900" indent="-342900">
              <a:buAutoNum type="arabicParenR"/>
            </a:pPr>
            <a:r>
              <a:rPr lang="pl-PL" sz="1400" dirty="0">
                <a:ea typeface="Times New Roman" panose="02020603050405020304" pitchFamily="18" charset="0"/>
              </a:rPr>
              <a:t>wykonanie Koncepcji Systemu,</a:t>
            </a:r>
          </a:p>
          <a:p>
            <a:pPr marL="342900" indent="-342900">
              <a:buAutoNum type="arabicParenR"/>
            </a:pPr>
            <a:r>
              <a:rPr lang="pl-PL" sz="1400" dirty="0">
                <a:ea typeface="Times New Roman" panose="02020603050405020304" pitchFamily="18" charset="0"/>
              </a:rPr>
              <a:t>wykonanie i wdrożenie Systemu,</a:t>
            </a:r>
          </a:p>
          <a:p>
            <a:pPr marL="342900" indent="-342900">
              <a:buAutoNum type="arabicParenR"/>
            </a:pPr>
            <a:r>
              <a:rPr lang="pl-PL" sz="1400" dirty="0">
                <a:ea typeface="Times New Roman" panose="02020603050405020304" pitchFamily="18" charset="0"/>
              </a:rPr>
              <a:t>promocja projektu (równolegle realizowana podczas całego okresu trwania projektu),</a:t>
            </a:r>
          </a:p>
          <a:p>
            <a:pPr marL="342900" indent="-342900">
              <a:buAutoNum type="arabicParenR"/>
            </a:pPr>
            <a:r>
              <a:rPr lang="pl-PL" sz="1400" dirty="0">
                <a:ea typeface="Times New Roman" panose="02020603050405020304" pitchFamily="18" charset="0"/>
              </a:rPr>
              <a:t>Szkolenia (równolegle realizowane podczas trwania wdrożenia Systemu).</a:t>
            </a:r>
          </a:p>
          <a:p>
            <a:r>
              <a:rPr lang="pl-PL" sz="1400" b="1" dirty="0">
                <a:ea typeface="Times New Roman" panose="02020603050405020304" pitchFamily="18" charset="0"/>
              </a:rPr>
              <a:t>Zasadniczy zakres prac Głównego Wykonawcy obejmował</a:t>
            </a:r>
            <a:r>
              <a:rPr lang="pl-PL" sz="1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migrację systemu zarządzania komunikacją wraz ze zmianą architektury, przebudową sieci </a:t>
            </a:r>
            <a:br>
              <a:rPr lang="pl-PL" sz="1400" dirty="0"/>
            </a:br>
            <a:r>
              <a:rPr lang="pl-PL" sz="1400" dirty="0"/>
              <a:t>w zakresie telefonii IP oraz przedłużeniem nieaktywnych kontraktów serwisowych na posiadane licencje telefoniczne i serwerowe w Systemie,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dostawę i wdrożenie Centralnej Książki Telefonicznej dla Systemu,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dostawę i wdrożenie Centralnego Systemu rejestracji rozmów dla Systemu,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dostawę i wdrożenie centralnego systemu monitoringu, optymalizacji i zarządzania dla Systemu, 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dostawę i wdrożenie dwóch Centralnych Punktów Dostępu oraz modernizację i rozbudowę systemu bezpieczeństwa dla Systemu,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rozbudowę systemu Child Alert, 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realizację szkoleń tematycznych,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udzielenie gwarancji i świadczenie usługi serwisu gwarancyjnego dla Urządzeń oraz Oprogramowania, dostarczanych w ramach Umowy,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świadczenie Usług wsparcia w łącznym wymiarze nie przekraczającym 2000 Roboczogodzin,</a:t>
            </a:r>
            <a:endParaRPr lang="en-US" sz="1400" dirty="0"/>
          </a:p>
          <a:p>
            <a:pPr marL="342900" lvl="0" indent="-342900">
              <a:buFont typeface="+mj-lt"/>
              <a:buAutoNum type="arabicParenR"/>
            </a:pPr>
            <a:r>
              <a:rPr lang="pl-PL" sz="1400" dirty="0"/>
              <a:t>przeniesienie na Zamawiającego autorskich praw majątkowych do Oprogramowania Aplikacyjnego oraz wytworzonej przez Wykonawcę Dokumentacji, a także udzielenie lub dostarczenie licencji na dostarczane Oprogramowanie Standardowe.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51384" y="2355559"/>
            <a:ext cx="11377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ea typeface="Times New Roman" panose="02020603050405020304" pitchFamily="18" charset="0"/>
              </a:rPr>
              <a:t>Uzyskane rezultaty </a:t>
            </a:r>
            <a:r>
              <a:rPr lang="pl-PL" b="1" dirty="0">
                <a:ea typeface="Times New Roman" panose="02020603050405020304" pitchFamily="18" charset="0"/>
              </a:rPr>
              <a:t>i osiągnięte wskaźniki: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287D05B0-EC18-4C0F-9E46-A9FA8C98F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710872"/>
              </p:ext>
            </p:extLst>
          </p:nvPr>
        </p:nvGraphicFramePr>
        <p:xfrm>
          <a:off x="3381425" y="2880722"/>
          <a:ext cx="5717181" cy="3756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1744">
                  <a:extLst>
                    <a:ext uri="{9D8B030D-6E8A-4147-A177-3AD203B41FA5}">
                      <a16:colId xmlns:a16="http://schemas.microsoft.com/office/drawing/2014/main" xmlns="" val="3731139142"/>
                    </a:ext>
                  </a:extLst>
                </a:gridCol>
                <a:gridCol w="691627">
                  <a:extLst>
                    <a:ext uri="{9D8B030D-6E8A-4147-A177-3AD203B41FA5}">
                      <a16:colId xmlns:a16="http://schemas.microsoft.com/office/drawing/2014/main" xmlns="" val="3775950866"/>
                    </a:ext>
                  </a:extLst>
                </a:gridCol>
                <a:gridCol w="691627">
                  <a:extLst>
                    <a:ext uri="{9D8B030D-6E8A-4147-A177-3AD203B41FA5}">
                      <a16:colId xmlns:a16="http://schemas.microsoft.com/office/drawing/2014/main" xmlns="" val="831624634"/>
                    </a:ext>
                  </a:extLst>
                </a:gridCol>
                <a:gridCol w="922170">
                  <a:extLst>
                    <a:ext uri="{9D8B030D-6E8A-4147-A177-3AD203B41FA5}">
                      <a16:colId xmlns:a16="http://schemas.microsoft.com/office/drawing/2014/main" xmlns="" val="2126626985"/>
                    </a:ext>
                  </a:extLst>
                </a:gridCol>
                <a:gridCol w="630013">
                  <a:extLst>
                    <a:ext uri="{9D8B030D-6E8A-4147-A177-3AD203B41FA5}">
                      <a16:colId xmlns:a16="http://schemas.microsoft.com/office/drawing/2014/main" xmlns="" val="2492645201"/>
                    </a:ext>
                  </a:extLst>
                </a:gridCol>
              </a:tblGrid>
              <a:tr h="3527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Nazwa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Jedn. miary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Wartość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Termin osiągnięcia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Jedn. miary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970079888"/>
                  </a:ext>
                </a:extLst>
              </a:tr>
              <a:tr h="4609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Liczba udostępnionych usług wewnątrzadministracyjnych (A2A)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Szt.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24-02-2020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914548244"/>
                  </a:ext>
                </a:extLst>
              </a:tr>
              <a:tr h="5695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Liczba usług publicznych udostępnionych on-line o stopniu dojrzałości 3 - dwustronna interakcja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Szt.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24-02-2020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338368103"/>
                  </a:ext>
                </a:extLst>
              </a:tr>
              <a:tr h="5695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Liczba usług publicznych udostępnionych on-line o stopniu dojrzałości co najmniej 4 – transakcja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Szt.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24-02-2020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2074035506"/>
                  </a:ext>
                </a:extLst>
              </a:tr>
              <a:tr h="5695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Liczba uruchomionych systemów teleinformatycznych w podmiotach wykonujących zadania publiczne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Szt.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24-02-2020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2615940008"/>
                  </a:ext>
                </a:extLst>
              </a:tr>
              <a:tr h="244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Przestrzeń dyskowa serwerowni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TB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24-02-2020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296634018"/>
                  </a:ext>
                </a:extLst>
              </a:tr>
              <a:tr h="1722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Moc obliczeniowa serwerowni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Teraflops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32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24-02-2020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32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2219793457"/>
                  </a:ext>
                </a:extLst>
              </a:tr>
              <a:tr h="3973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Liczba załatwionych spraw poprzez udostępnioną on-line usługę publiczną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Szt.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6 017 400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24-02-2021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4290885008"/>
                  </a:ext>
                </a:extLst>
              </a:tr>
              <a:tr h="4202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Liczba podmiotów sektora publicznego korzystających z wdrożonych e-usług A2A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kern="1200">
                          <a:effectLst/>
                        </a:rPr>
                        <a:t>Szt.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24-02-2021 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46" marR="63846" marT="0" marB="0"/>
                </a:tc>
                <a:extLst>
                  <a:ext uri="{0D108BD9-81ED-4DB2-BD59-A6C34878D82A}">
                    <a16:rowId xmlns:a16="http://schemas.microsoft.com/office/drawing/2014/main" xmlns="" val="3952353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840450"/>
              </p:ext>
            </p:extLst>
          </p:nvPr>
        </p:nvGraphicFramePr>
        <p:xfrm>
          <a:off x="695402" y="2184055"/>
          <a:ext cx="10886998" cy="4618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8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Usługa dostępu do funkcjonariuszy z pominięciem osób pośredniczących w realizacji połączenia.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5.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Unity (Poczta głosowa)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1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Usługa wideokonferencji dla administracji i klientów administracji za pomocą usług webowych oraz z wykorzystaniem urządzeń mobilnych.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4.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Socialminer</a:t>
                      </a: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Finesse</a:t>
                      </a: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UCCX / IVR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Klastry </a:t>
                      </a: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Expressway</a:t>
                      </a:r>
                      <a:endParaRPr lang="pl-PL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 </a:t>
                      </a: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</a:t>
                      </a:r>
                      <a:endParaRPr lang="pl-PL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Unity (poczta głosowa)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DX80 (+warstwa sieci dla nich)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nagrywania wideo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Zoom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77950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028854"/>
              </p:ext>
            </p:extLst>
          </p:nvPr>
        </p:nvGraphicFramePr>
        <p:xfrm>
          <a:off x="695401" y="2347558"/>
          <a:ext cx="10886998" cy="3741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dotycząca możliwości zgłoszenia przez osoby niesłyszące z udziałem tłumacza w komisariacie.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4.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Socialminer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Finesse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UCCX / IVR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Klastry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Expressway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DX80 (+warstwa sieci dla nich)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nagrywania wideo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VPN dla tłumaczy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26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85051"/>
              </p:ext>
            </p:extLst>
          </p:nvPr>
        </p:nvGraphicFramePr>
        <p:xfrm>
          <a:off x="652501" y="2288932"/>
          <a:ext cx="10886998" cy="4377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0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dotycząca możliwości zgłoszenia przez osoby niesłyszące z udziałem tłumacza przez Internet.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4.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Socialminer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Finesse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UCCX / IVR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Klastry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Expressway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DX80 (+warstwa sieci dla nich)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nagrywania wideo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VPN dla tłumaczy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Centralna Książka Telefoniczna dostępna przez interfejs Webowy.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3.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Klaster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pl-PL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Źrodło</a:t>
                      </a:r>
                      <a:r>
                        <a:rPr lang="pl-PL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217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647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555989"/>
              </p:ext>
            </p:extLst>
          </p:nvPr>
        </p:nvGraphicFramePr>
        <p:xfrm>
          <a:off x="695401" y="2347558"/>
          <a:ext cx="10886998" cy="4007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8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wysłania wiadomości SMS Child Alert.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A2C. Poziom e-dojrzałości: 4.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SocialMiner</a:t>
                      </a: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l-PL" sz="1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Finesse</a:t>
                      </a: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UCCX / IVR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Bramka SMS / Konto email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dostępu do administracji z pominięciem osób pośredniczących w realizacji połączenia.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usługi: A2A. Poziom e-dojrzałości: 5.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CUCM (Voice)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Unity (poczta głosowa)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 IP / komunikator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Jabber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Cisco Meeting Server (Video)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OpenLDAP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źródło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968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058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5df3a10b-8748-402e-bef4-aee373db4dbb"/>
    <ds:schemaRef ds:uri="http://purl.org/dc/dcmitype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2525</Words>
  <Application>Microsoft Office PowerPoint</Application>
  <PresentationFormat>Panoramiczny</PresentationFormat>
  <Paragraphs>488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Autor</cp:lastModifiedBy>
  <cp:revision>13</cp:revision>
  <dcterms:created xsi:type="dcterms:W3CDTF">2017-01-27T12:50:17Z</dcterms:created>
  <dcterms:modified xsi:type="dcterms:W3CDTF">2020-06-16T11:14:01Z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