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"/>
  </p:notesMasterIdLst>
  <p:sldIdLst>
    <p:sldId id="256" r:id="rId5"/>
    <p:sldId id="277" r:id="rId6"/>
    <p:sldId id="259" r:id="rId7"/>
    <p:sldId id="260" r:id="rId8"/>
    <p:sldId id="261" r:id="rId9"/>
    <p:sldId id="264" r:id="rId10"/>
    <p:sldId id="269" r:id="rId11"/>
    <p:sldId id="270" r:id="rId12"/>
    <p:sldId id="271" r:id="rId13"/>
    <p:sldId id="272" r:id="rId14"/>
    <p:sldId id="275" r:id="rId15"/>
    <p:sldId id="258" r:id="rId16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na Gałązka" initials="AG" lastIdx="7" clrIdx="0">
    <p:extLst>
      <p:ext uri="{19B8F6BF-5375-455C-9EA6-DF929625EA0E}">
        <p15:presenceInfo xmlns:p15="http://schemas.microsoft.com/office/powerpoint/2012/main" userId="Anna Gałązka" providerId="None"/>
      </p:ext>
    </p:extLst>
  </p:cmAuthor>
  <p:cmAuthor id="2" name="Maciej Zacharczuk" initials="MZ" lastIdx="9" clrIdx="1">
    <p:extLst>
      <p:ext uri="{19B8F6BF-5375-455C-9EA6-DF929625EA0E}">
        <p15:presenceInfo xmlns:p15="http://schemas.microsoft.com/office/powerpoint/2012/main" userId="S::maciej.zacharczuk@wodr.poznan.pl::6cfc3e95-82b7-477f-a472-7b9afed4a75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629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Arkusz_programu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Arkusz1!$K$3</c:f>
              <c:strCache>
                <c:ptCount val="1"/>
                <c:pt idx="0">
                  <c:v>ogółem w zł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Arkusz1!$L$2:$M$2</c:f>
              <c:strCache>
                <c:ptCount val="2"/>
                <c:pt idx="0">
                  <c:v>Planowane</c:v>
                </c:pt>
                <c:pt idx="1">
                  <c:v>Faktyczne</c:v>
                </c:pt>
              </c:strCache>
            </c:strRef>
          </c:cat>
          <c:val>
            <c:numRef>
              <c:f>Arkusz1!$L$3:$M$3</c:f>
              <c:numCache>
                <c:formatCode>#,##0.00</c:formatCode>
                <c:ptCount val="2"/>
                <c:pt idx="0">
                  <c:v>20902508.02</c:v>
                </c:pt>
                <c:pt idx="1">
                  <c:v>19864032.960000001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86E-4511-B11E-C390BCA6A9E2}"/>
            </c:ext>
          </c:extLst>
        </c:ser>
        <c:ser>
          <c:idx val="1"/>
          <c:order val="1"/>
          <c:tx>
            <c:strRef>
              <c:f>Arkusz1!$K$4</c:f>
              <c:strCache>
                <c:ptCount val="1"/>
                <c:pt idx="0">
                  <c:v>w tym środki UE w zł</c:v>
                </c:pt>
              </c:strCache>
            </c:strRef>
          </c:tx>
          <c:spPr>
            <a:solidFill>
              <a:srgbClr val="FF33CC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Arkusz1!$L$2:$M$2</c:f>
              <c:strCache>
                <c:ptCount val="2"/>
                <c:pt idx="0">
                  <c:v>Planowane</c:v>
                </c:pt>
                <c:pt idx="1">
                  <c:v>Faktyczne</c:v>
                </c:pt>
              </c:strCache>
            </c:strRef>
          </c:cat>
          <c:val>
            <c:numRef>
              <c:f>Arkusz1!$L$4:$M$4</c:f>
              <c:numCache>
                <c:formatCode>#,##0.00</c:formatCode>
                <c:ptCount val="2"/>
                <c:pt idx="0">
                  <c:v>17562653.620000001</c:v>
                </c:pt>
                <c:pt idx="1">
                  <c:v>16810956.48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86E-4511-B11E-C390BCA6A9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29780824"/>
        <c:axId val="229783176"/>
      </c:barChart>
      <c:catAx>
        <c:axId val="2297808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229783176"/>
        <c:crosses val="autoZero"/>
        <c:auto val="1"/>
        <c:lblAlgn val="ctr"/>
        <c:lblOffset val="100"/>
        <c:noMultiLvlLbl val="0"/>
      </c:catAx>
      <c:valAx>
        <c:axId val="2297831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2297808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D9B637-8B1B-4A7F-A13C-BD0A57AD140B}" type="datetimeFigureOut">
              <a:rPr lang="pl-PL" smtClean="0"/>
              <a:t>25.01.2023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85F957-FFF8-4CA6-901C-4B5F31FE8CE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262605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1200" i="1" dirty="0">
                <a:solidFill>
                  <a:srgbClr val="0070C0"/>
                </a:solidFill>
              </a:rPr>
              <a:t>&lt;&lt;Należy wskazać najważniejsze ryzyka dotyczące zapewnienia trwałości projektu, w tym</a:t>
            </a:r>
            <a:r>
              <a:rPr lang="pl-PL" sz="1200" i="1" baseline="0" dirty="0">
                <a:solidFill>
                  <a:srgbClr val="0070C0"/>
                </a:solidFill>
              </a:rPr>
              <a:t> odnoszące się do zwrotu środków na realizację projektu</a:t>
            </a:r>
            <a:r>
              <a:rPr lang="pl-PL" sz="1200" i="1" dirty="0">
                <a:solidFill>
                  <a:srgbClr val="0070C0"/>
                </a:solidFill>
              </a:rPr>
              <a:t>&gt;&gt;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F1B753F-7840-4037-9092-09F0FB7A68BB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054953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1200" i="1" dirty="0">
                <a:solidFill>
                  <a:srgbClr val="0070C0"/>
                </a:solidFill>
              </a:rPr>
              <a:t>&lt;&lt;Należy wskazać najważniejsze ryzyka dotyczące zapewnienia trwałości projektu, w tym</a:t>
            </a:r>
            <a:r>
              <a:rPr lang="pl-PL" sz="1200" i="1" baseline="0" dirty="0">
                <a:solidFill>
                  <a:srgbClr val="0070C0"/>
                </a:solidFill>
              </a:rPr>
              <a:t> odnoszące się do zwrotu środków na realizację projektu</a:t>
            </a:r>
            <a:r>
              <a:rPr lang="pl-PL" sz="1200" i="1" dirty="0">
                <a:solidFill>
                  <a:srgbClr val="0070C0"/>
                </a:solidFill>
              </a:rPr>
              <a:t>&gt;&gt;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F1B753F-7840-4037-9092-09F0FB7A68BB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280602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1200" i="1" dirty="0">
                <a:solidFill>
                  <a:srgbClr val="0070C0"/>
                </a:solidFill>
              </a:rPr>
              <a:t>&lt;&lt;Należy wskazać najważniejsze ryzyka dotyczące zapewnienia trwałości projektu, w tym</a:t>
            </a:r>
            <a:r>
              <a:rPr lang="pl-PL" sz="1200" i="1" baseline="0" dirty="0">
                <a:solidFill>
                  <a:srgbClr val="0070C0"/>
                </a:solidFill>
              </a:rPr>
              <a:t> odnoszące się do zwrotu środków na realizację projektu</a:t>
            </a:r>
            <a:r>
              <a:rPr lang="pl-PL" sz="1200" i="1" dirty="0">
                <a:solidFill>
                  <a:srgbClr val="0070C0"/>
                </a:solidFill>
              </a:rPr>
              <a:t>&gt;&gt;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F1B753F-7840-4037-9092-09F0FB7A68BB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251375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1200" i="1" dirty="0">
                <a:solidFill>
                  <a:srgbClr val="0070C0"/>
                </a:solidFill>
              </a:rPr>
              <a:t>&lt;&lt;Należy wskazać najważniejsze ryzyka dotyczące zapewnienia trwałości projektu, w tym</a:t>
            </a:r>
            <a:r>
              <a:rPr lang="pl-PL" sz="1200" i="1" baseline="0" dirty="0">
                <a:solidFill>
                  <a:srgbClr val="0070C0"/>
                </a:solidFill>
              </a:rPr>
              <a:t> odnoszące się do zwrotu środków na realizację projektu</a:t>
            </a:r>
            <a:r>
              <a:rPr lang="pl-PL" sz="1200" i="1" dirty="0">
                <a:solidFill>
                  <a:srgbClr val="0070C0"/>
                </a:solidFill>
              </a:rPr>
              <a:t>&gt;&gt;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F1B753F-7840-4037-9092-09F0FB7A68BB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171099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25.01.2023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25.01.2023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25.01.2023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25.01.2023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25.01.2023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25.01.2023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25.01.2023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25.01.2023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25.01.2023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25.01.2023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25.01.2023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25.01.2023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755648" y="2146228"/>
            <a:ext cx="8040291" cy="304698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 dirty="0">
                <a:solidFill>
                  <a:schemeClr val="bg1"/>
                </a:solidFill>
              </a:rPr>
              <a:t>Internetowa Platforma Doradztwa i Wspomagania Decyzji w Integrowanej Ochronie Roślin</a:t>
            </a:r>
            <a:endParaRPr lang="pl-PL" sz="4800" b="1" dirty="0">
              <a:solidFill>
                <a:schemeClr val="bg1"/>
              </a:solidFill>
              <a:cs typeface="Calibri"/>
            </a:endParaRPr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tytuł 2"/>
          <p:cNvSpPr txBox="1">
            <a:spLocks/>
          </p:cNvSpPr>
          <p:nvPr/>
        </p:nvSpPr>
        <p:spPr>
          <a:xfrm>
            <a:off x="1901114" y="1070494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l-PL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itchFamily="18" charset="0"/>
              </a:rPr>
              <a:t>TRWAŁOŚĆ PROJEKTU</a:t>
            </a:r>
            <a:endParaRPr kumimoji="0" lang="pl-PL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490342" y="1544537"/>
            <a:ext cx="11101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marR="0" lvl="0" indent="-269875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Najważniejsze ryzyka </a:t>
            </a:r>
            <a:r>
              <a:rPr kumimoji="0" lang="pl-PL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(2):</a:t>
            </a: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6" name="Tabela 5">
            <a:extLst>
              <a:ext uri="{FF2B5EF4-FFF2-40B4-BE49-F238E27FC236}">
                <a16:creationId xmlns="" xmlns:a16="http://schemas.microsoft.com/office/drawing/2014/main" id="{6D0259B7-0A40-4769-B854-31160575C7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2925137"/>
              </p:ext>
            </p:extLst>
          </p:nvPr>
        </p:nvGraphicFramePr>
        <p:xfrm>
          <a:off x="307974" y="2006647"/>
          <a:ext cx="11695955" cy="3870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919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44475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7568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599632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60760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Nazwa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Siła oddziaływania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Prawdopodobieństwo wystąpienia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Reakcja na ryzyko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562319">
                <a:tc>
                  <a:txBody>
                    <a:bodyPr/>
                    <a:lstStyle/>
                    <a:p>
                      <a:r>
                        <a:rPr lang="pl-PL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Wymagane aktualizacje systemów informatycznych, spowodują niekompatybilność części oprogramowania</a:t>
                      </a:r>
                      <a:endParaRPr lang="pl-PL" sz="1400" dirty="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średnia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średnie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pl-PL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Zastosowane zostaną najnowsze, stabilne i bezpieczne wersje systemów, aktualizowane w miarę niezbędnych aktualizacji, na wersjach w środowisku testowym, następnie wdrażane/aktualizowane w systemach produkcyjnych. W razie niekompatybilności partner IT – PCSS dostosuje kod do nowszych bibliotek. Monitorowanie wersji oprogramowania poprzez wprowadzenie „wersjonowania” oprogramowania. Spodziewane efekty to utrzymanie produktu projektu – platformy doradczej na odpowiednim poziomie technologicznych </a:t>
                      </a:r>
                      <a:r>
                        <a:rPr lang="pl-PL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               i </a:t>
                      </a:r>
                      <a:r>
                        <a:rPr lang="pl-PL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funkcjonalnym. Prawdopodobieństwo wystąpienia ryzyka obniżyło się </a:t>
                      </a:r>
                      <a:r>
                        <a:rPr lang="pl-PL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   w </a:t>
                      </a:r>
                      <a:r>
                        <a:rPr lang="pl-PL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stosunku do poprzedniego okresu sprawozdawczego.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151033">
                <a:tc>
                  <a:txBody>
                    <a:bodyPr/>
                    <a:lstStyle/>
                    <a:p>
                      <a:r>
                        <a:rPr lang="pl-PL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Zmiana interfejsów API zewnętrznych usług lub specyfikacji użytego standardu</a:t>
                      </a:r>
                      <a:endParaRPr lang="pl-PL" sz="1400" dirty="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średnia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średnie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 razie niekompatybilności partner IT – PCSS dostosuje kod do nowszych API. Zostanie zaktualizowana dokumentacja. </a:t>
                      </a:r>
                    </a:p>
                    <a:p>
                      <a:r>
                        <a:rPr lang="pl-PL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Monitorowanie wersji oprogramowania poprzez wprowadzenie „wersjonowania” oprogramowania.</a:t>
                      </a:r>
                    </a:p>
                    <a:p>
                      <a:r>
                        <a:rPr lang="pl-PL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Spodziewane efekty to utrzymanie produktu projektu – platformy doradczej </a:t>
                      </a:r>
                      <a:r>
                        <a:rPr lang="pl-PL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na </a:t>
                      </a:r>
                      <a:r>
                        <a:rPr lang="pl-PL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odpowiednim poziomie technologicznych i funkcjonalnym.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02366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tytuł 2"/>
          <p:cNvSpPr txBox="1">
            <a:spLocks/>
          </p:cNvSpPr>
          <p:nvPr/>
        </p:nvSpPr>
        <p:spPr>
          <a:xfrm>
            <a:off x="1901112" y="1210736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l-PL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itchFamily="18" charset="0"/>
              </a:rPr>
              <a:t>TRWAŁOŚĆ PROJEKTU</a:t>
            </a:r>
            <a:endParaRPr kumimoji="0" lang="pl-PL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568838" y="1828256"/>
            <a:ext cx="11101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marR="0" lvl="0" indent="-269875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Najważniejsze ryzyka </a:t>
            </a:r>
            <a:r>
              <a:rPr kumimoji="0" lang="pl-PL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(3):</a:t>
            </a: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6" name="Tabela 5">
            <a:extLst>
              <a:ext uri="{FF2B5EF4-FFF2-40B4-BE49-F238E27FC236}">
                <a16:creationId xmlns="" xmlns:a16="http://schemas.microsoft.com/office/drawing/2014/main" id="{6D0259B7-0A40-4769-B854-31160575C7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0494917"/>
              </p:ext>
            </p:extLst>
          </p:nvPr>
        </p:nvGraphicFramePr>
        <p:xfrm>
          <a:off x="271396" y="2243877"/>
          <a:ext cx="11695955" cy="21414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168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42996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9144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561285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60760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Nazwa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Siła oddziaływania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Prawdopodobieństwo wystąpienia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Reakcja na ryzyko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562319">
                <a:tc>
                  <a:txBody>
                    <a:bodyPr/>
                    <a:lstStyle/>
                    <a:p>
                      <a:r>
                        <a:rPr lang="pl-PL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Atak na serwisy informatyczne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średnia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średnie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Wszystkie dane będą replikowane i archiwizowane, w razie potrzeby zostaną odtworzone. Serwisy będą replikowane i dostępne z poziomu odseparowanych sieci komputerowych i infrastruktury sprzętowej zapewniając niezawodność.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Sporządzanie raportów  bezpieczeństwa.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Spodziewane efekty to utrzymanie produktu projektu – platformy doradczej na odpowiednim poziomie dostępności usług.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07021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01591" y="2807179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 dirty="0">
                <a:solidFill>
                  <a:schemeClr val="bg1"/>
                </a:solidFill>
              </a:rPr>
              <a:t>Dziękuję za uwagę</a:t>
            </a:r>
            <a:endParaRPr lang="pl-PL" dirty="0"/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pole tekstowe 1">
            <a:extLst>
              <a:ext uri="{FF2B5EF4-FFF2-40B4-BE49-F238E27FC236}">
                <a16:creationId xmlns="" xmlns:a16="http://schemas.microsoft.com/office/drawing/2014/main" id="{F63A8025-C4EF-1690-524D-ABC20516CE4C}"/>
              </a:ext>
            </a:extLst>
          </p:cNvPr>
          <p:cNvSpPr txBox="1"/>
          <p:nvPr/>
        </p:nvSpPr>
        <p:spPr>
          <a:xfrm>
            <a:off x="801590" y="4543935"/>
            <a:ext cx="8040291" cy="132343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1600" b="1" dirty="0">
                <a:solidFill>
                  <a:schemeClr val="bg1"/>
                </a:solidFill>
              </a:rPr>
              <a:t>Maciej Zacharczuk</a:t>
            </a:r>
          </a:p>
          <a:p>
            <a:r>
              <a:rPr lang="pl-PL" sz="1600" b="1" dirty="0">
                <a:solidFill>
                  <a:schemeClr val="bg1"/>
                </a:solidFill>
              </a:rPr>
              <a:t>Wielkopolski Ośrodek Doradztwa Rolniczego w Poznaniu</a:t>
            </a:r>
          </a:p>
          <a:p>
            <a:r>
              <a:rPr lang="pl-PL" sz="1600" b="1" dirty="0">
                <a:solidFill>
                  <a:schemeClr val="bg1"/>
                </a:solidFill>
              </a:rPr>
              <a:t>Kierownik projektu </a:t>
            </a:r>
            <a:r>
              <a:rPr lang="pl-PL" sz="1600" b="1" dirty="0" err="1">
                <a:solidFill>
                  <a:schemeClr val="bg1"/>
                </a:solidFill>
              </a:rPr>
              <a:t>eDWIN</a:t>
            </a:r>
            <a:r>
              <a:rPr lang="pl-PL" sz="1600" b="1" dirty="0">
                <a:solidFill>
                  <a:schemeClr val="bg1"/>
                </a:solidFill>
              </a:rPr>
              <a:t>, kierownik Działu Teleinformatyki</a:t>
            </a:r>
          </a:p>
          <a:p>
            <a:r>
              <a:rPr lang="pl-PL" sz="1600" b="1" dirty="0">
                <a:solidFill>
                  <a:schemeClr val="bg1"/>
                </a:solidFill>
              </a:rPr>
              <a:t>maciej.zacharczuk@wodr.poznan.pl</a:t>
            </a:r>
          </a:p>
          <a:p>
            <a:r>
              <a:rPr lang="pl-PL" sz="1600" b="1" dirty="0">
                <a:solidFill>
                  <a:schemeClr val="bg1"/>
                </a:solidFill>
              </a:rPr>
              <a:t>Tel. 723 678 001</a:t>
            </a: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ole tekstowe 4"/>
          <p:cNvSpPr txBox="1"/>
          <p:nvPr/>
        </p:nvSpPr>
        <p:spPr>
          <a:xfrm>
            <a:off x="388605" y="1240142"/>
            <a:ext cx="11578493" cy="49654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Wnioskodawca: Minister Rolnictwa I Rozwoju Wsi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Beneficjent: Wielkopolski Ośrodek Doradztwa Rolniczego w Poznaniu (WODR)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Partnerzy: </a:t>
            </a:r>
          </a:p>
          <a:p>
            <a:pPr marL="727075" lvl="1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Instytut Chemii Bioorganicznej PAN – Poznańskie Centrum Superkomputerowo-Sieciowe (PCSS), </a:t>
            </a:r>
          </a:p>
          <a:p>
            <a:pPr marL="727075" lvl="1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Instytut Ochrony Roślin – Państwowy Instytut Badawczy, </a:t>
            </a:r>
          </a:p>
          <a:p>
            <a:pPr marL="727075" lvl="1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Centrum Doradztwa Rolniczego w Brwinowie, </a:t>
            </a:r>
          </a:p>
          <a:p>
            <a:pPr marL="727075" lvl="1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15 Wojewódzkich Ośrodków Doradztwa Rolniczego: Pomorski Ośrodek Doradztwa Rolniczego w Lubaniu, Mazowiecki Ośrodek Doradztwa Rolniczego w Warszawie, Lubuski Ośrodek Doradztwa Rolniczego, Dolnośląski Ośrodek Doradztwa Rolniczego we Wrocławiu, Kujawsko-Pomorski Ośrodek Doradztwa Rolniczego w Minikowie, Lubelski Ośrodek Doradztwa Rolniczego w Końskowoli, Łódzki Ośrodek Doradztwa Rolniczego w Bratoszewicach, Małopolski Ośrodek Doradztwa Rolniczego w Karniowicach, Opolski Ośrodek Doradztwa Rolniczego w Łosiowie, Podkarpacki Ośrodek Doradztwa Rolniczego w Boguchwale, Podlaski Ośrodek Doradztwa Rolniczego w Szepietowie, Śląski Ośrodek Doradztwa Rolniczego w Częstochowie, Świętokrzyski Ośrodek Doradztwa Rolniczego w Modliszewicach, Warmińsko-Mazurski Ośrodek Doradztwa Rolniczego w Olsztynie, Zachodniopomorski Ośrodek Doradztwa Rolniczego w Barzkowicach.</a:t>
            </a:r>
          </a:p>
        </p:txBody>
      </p:sp>
    </p:spTree>
    <p:extLst>
      <p:ext uri="{BB962C8B-B14F-4D97-AF65-F5344CB8AC3E}">
        <p14:creationId xmlns:p14="http://schemas.microsoft.com/office/powerpoint/2010/main" val="6829197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Podtytuł 2"/>
          <p:cNvSpPr txBox="1">
            <a:spLocks/>
          </p:cNvSpPr>
          <p:nvPr/>
        </p:nvSpPr>
        <p:spPr>
          <a:xfrm>
            <a:off x="0" y="3889368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CEL PROJEKTU</a:t>
            </a:r>
            <a:endParaRPr lang="pl-PL" dirty="0"/>
          </a:p>
        </p:txBody>
      </p:sp>
      <p:sp>
        <p:nvSpPr>
          <p:cNvPr id="7" name="pole tekstowe 6"/>
          <p:cNvSpPr txBox="1"/>
          <p:nvPr/>
        </p:nvSpPr>
        <p:spPr>
          <a:xfrm>
            <a:off x="388605" y="4639964"/>
            <a:ext cx="1157849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i="1" dirty="0">
                <a:solidFill>
                  <a:srgbClr val="0070C0"/>
                </a:solidFill>
                <a:ea typeface="Times New Roman" panose="02020603050405020304" pitchFamily="18" charset="0"/>
              </a:rPr>
              <a:t>Głównym celem strategicznym projektu jest stworzenie </a:t>
            </a:r>
            <a:r>
              <a:rPr lang="pl-PL" sz="1600" b="1" i="1" dirty="0">
                <a:solidFill>
                  <a:srgbClr val="0070C0"/>
                </a:solidFill>
                <a:ea typeface="Times New Roman" panose="02020603050405020304" pitchFamily="18" charset="0"/>
              </a:rPr>
              <a:t>krajowego systemu informatycznego na rzecz ochrony roślin </a:t>
            </a:r>
            <a:r>
              <a:rPr lang="pl-PL" sz="1600" i="1" dirty="0">
                <a:solidFill>
                  <a:srgbClr val="0070C0"/>
                </a:solidFill>
                <a:ea typeface="Times New Roman" panose="02020603050405020304" pitchFamily="18" charset="0"/>
              </a:rPr>
              <a:t>obejmującego</a:t>
            </a:r>
          </a:p>
          <a:p>
            <a:r>
              <a:rPr lang="pl-PL" sz="1600" i="1" dirty="0">
                <a:solidFill>
                  <a:srgbClr val="0070C0"/>
                </a:solidFill>
                <a:ea typeface="Times New Roman" panose="02020603050405020304" pitchFamily="18" charset="0"/>
              </a:rPr>
              <a:t>4 e-usługi publiczne: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i="1" dirty="0">
                <a:solidFill>
                  <a:srgbClr val="0070C0"/>
                </a:solidFill>
                <a:ea typeface="Times New Roman" panose="02020603050405020304" pitchFamily="18" charset="0"/>
              </a:rPr>
              <a:t>Wirtualne gospodarstwo,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i="1" dirty="0">
                <a:solidFill>
                  <a:srgbClr val="0070C0"/>
                </a:solidFill>
                <a:ea typeface="Times New Roman" panose="02020603050405020304" pitchFamily="18" charset="0"/>
              </a:rPr>
              <a:t>Śledzenie pochodzenia produktów oznaczonych jako pochodzące z rolnictwa i stosowanych środków ochrony roślin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i="1" dirty="0">
                <a:solidFill>
                  <a:srgbClr val="0070C0"/>
                </a:solidFill>
                <a:ea typeface="Times New Roman" panose="02020603050405020304" pitchFamily="18" charset="0"/>
              </a:rPr>
              <a:t>Raportowanie zagrożeń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i="1" dirty="0">
                <a:solidFill>
                  <a:srgbClr val="0070C0"/>
                </a:solidFill>
                <a:ea typeface="Times New Roman" panose="02020603050405020304" pitchFamily="18" charset="0"/>
              </a:rPr>
              <a:t>Udostępnianie danych meteorologicznych</a:t>
            </a:r>
            <a:endParaRPr lang="pl-PL" dirty="0"/>
          </a:p>
        </p:txBody>
      </p:sp>
      <p:sp>
        <p:nvSpPr>
          <p:cNvPr id="8" name="Podtytuł 2"/>
          <p:cNvSpPr txBox="1">
            <a:spLocks/>
          </p:cNvSpPr>
          <p:nvPr/>
        </p:nvSpPr>
        <p:spPr>
          <a:xfrm>
            <a:off x="1859449" y="1408796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OKRES REALIZACJI PROJEKTU</a:t>
            </a:r>
            <a:endParaRPr lang="pl-PL" dirty="0"/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6199776"/>
              </p:ext>
            </p:extLst>
          </p:nvPr>
        </p:nvGraphicFramePr>
        <p:xfrm>
          <a:off x="802821" y="2142939"/>
          <a:ext cx="10908001" cy="12961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757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61521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61521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648072">
                <a:tc>
                  <a:txBody>
                    <a:bodyPr/>
                    <a:lstStyle/>
                    <a:p>
                      <a:r>
                        <a:rPr lang="pl-PL" b="1" dirty="0">
                          <a:solidFill>
                            <a:schemeClr val="bg1"/>
                          </a:solidFill>
                        </a:rPr>
                        <a:t>Planowany: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1" dirty="0">
                          <a:solidFill>
                            <a:srgbClr val="0070C0"/>
                          </a:solidFill>
                        </a:rPr>
                        <a:t>2019-06-01</a:t>
                      </a:r>
                      <a:endParaRPr lang="pl-PL" sz="16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1" dirty="0">
                          <a:solidFill>
                            <a:srgbClr val="0070C0"/>
                          </a:solidFill>
                        </a:rPr>
                        <a:t>2022-05-31</a:t>
                      </a:r>
                      <a:endParaRPr lang="pl-PL" sz="16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r>
                        <a:rPr lang="pl-PL" b="1" dirty="0">
                          <a:solidFill>
                            <a:schemeClr val="bg1"/>
                          </a:solidFill>
                        </a:rPr>
                        <a:t>Faktyczny: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1" dirty="0">
                          <a:solidFill>
                            <a:srgbClr val="0070C0"/>
                          </a:solidFill>
                        </a:rPr>
                        <a:t>2019-06-01</a:t>
                      </a:r>
                      <a:endParaRPr lang="pl-PL" sz="16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1" dirty="0">
                          <a:solidFill>
                            <a:srgbClr val="0070C0"/>
                          </a:solidFill>
                        </a:rPr>
                        <a:t>2022-10-31</a:t>
                      </a:r>
                      <a:endParaRPr lang="pl-PL" sz="16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15603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 txBox="1">
            <a:spLocks/>
          </p:cNvSpPr>
          <p:nvPr/>
        </p:nvSpPr>
        <p:spPr>
          <a:xfrm>
            <a:off x="290768" y="1283950"/>
            <a:ext cx="11391008" cy="1008551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200"/>
              </a:spcAft>
              <a:buNone/>
            </a:pPr>
            <a:r>
              <a:rPr lang="pl-PL" sz="9600" b="1" dirty="0">
                <a:solidFill>
                  <a:srgbClr val="002060"/>
                </a:solidFill>
                <a:cs typeface="Times New Roman" pitchFamily="18" charset="0"/>
              </a:rPr>
              <a:t>Źródło finansowania: Program Operacyjny Polska Cyfrowa na lata 2014-2020, II Oś priorytetowa POPC – „E-administracja i otwarty rząd”, Działanie 2.1 „Wysoka dostępność i jakość e-usług publicznych”; budżet państwa - część 27 - informatyzacja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pl-PL" sz="9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endParaRPr lang="pl-PL" sz="900" dirty="0">
              <a:solidFill>
                <a:srgbClr val="FF0000"/>
              </a:solidFill>
              <a:cs typeface="Times New Roman" pitchFamily="18" charset="0"/>
            </a:endParaRPr>
          </a:p>
        </p:txBody>
      </p:sp>
      <p:sp>
        <p:nvSpPr>
          <p:cNvPr id="11" name="Podtytuł 2"/>
          <p:cNvSpPr txBox="1">
            <a:spLocks/>
          </p:cNvSpPr>
          <p:nvPr/>
        </p:nvSpPr>
        <p:spPr>
          <a:xfrm>
            <a:off x="0" y="2481915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KOSZT REALIZACJI PROJEKTU</a:t>
            </a:r>
            <a:endParaRPr lang="pl-PL" sz="4000" dirty="0"/>
          </a:p>
        </p:txBody>
      </p:sp>
      <p:graphicFrame>
        <p:nvGraphicFramePr>
          <p:cNvPr id="7" name="Wykres 6">
            <a:extLst>
              <a:ext uri="{FF2B5EF4-FFF2-40B4-BE49-F238E27FC236}">
                <a16:creationId xmlns="" xmlns:a16="http://schemas.microsoft.com/office/drawing/2014/main" id="{C30628D7-0E7E-4856-AA73-9C28CE462EC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77973252"/>
              </p:ext>
            </p:extLst>
          </p:nvPr>
        </p:nvGraphicFramePr>
        <p:xfrm>
          <a:off x="1450520" y="3421926"/>
          <a:ext cx="9290960" cy="31245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712481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680270" y="1166268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</a:t>
            </a:r>
            <a:endParaRPr lang="pl-PL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9437142"/>
              </p:ext>
            </p:extLst>
          </p:nvPr>
        </p:nvGraphicFramePr>
        <p:xfrm>
          <a:off x="461309" y="1814156"/>
          <a:ext cx="10783008" cy="48470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77159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53619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51180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6341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67061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produktu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Faktyczny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Uwagi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3369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1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System informatyczny </a:t>
                      </a:r>
                      <a:r>
                        <a:rPr lang="pl-PL" sz="1200" b="1" i="1" dirty="0" err="1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eDwin</a:t>
                      </a:r>
                      <a:r>
                        <a:rPr lang="pl-PL" sz="1200" b="1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l-PL" sz="1200" b="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 tym infrastruktura chmurowa i zestaw </a:t>
                      </a:r>
                      <a:r>
                        <a:rPr lang="pl-PL" sz="1200" b="0" i="1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API,</a:t>
                      </a:r>
                      <a:endParaRPr lang="pl-PL" sz="1200" b="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l-PL" sz="1200" b="0" i="1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</a:t>
                      </a:r>
                      <a:r>
                        <a:rPr lang="pl-PL" sz="1200" b="0" i="1" baseline="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l-PL" sz="1200" b="0" i="1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tym </a:t>
                      </a:r>
                      <a:r>
                        <a:rPr lang="pl-PL" sz="1200" b="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katalog </a:t>
                      </a:r>
                      <a:r>
                        <a:rPr lang="pl-PL" sz="1200" b="0" i="1" dirty="0" err="1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agrofagów</a:t>
                      </a:r>
                      <a:endParaRPr lang="pl-PL" sz="1200" b="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200" i="1" dirty="0" smtClean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1" dirty="0" smtClean="0">
                          <a:solidFill>
                            <a:srgbClr val="0070C0"/>
                          </a:solidFill>
                          <a:effectLst/>
                        </a:rPr>
                        <a:t>2022-10-31</a:t>
                      </a:r>
                      <a:endParaRPr lang="pl-PL" sz="120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2022-10-31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089220275"/>
                  </a:ext>
                </a:extLst>
              </a:tr>
              <a:tr h="8336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1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Wirtualne Gospodarstwo </a:t>
                      </a:r>
                      <a:r>
                        <a:rPr lang="pl-PL" sz="1200" b="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(odbiorcy: rolnicy i producenci żywności, typ usługi: A2C/A2B, </a:t>
                      </a:r>
                      <a:r>
                        <a:rPr lang="pl-PL" sz="1200" b="0" i="1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           dojrzałość</a:t>
                      </a:r>
                      <a:r>
                        <a:rPr lang="pl-PL" sz="1200" b="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5 – personalizacja)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</a:rPr>
                        <a:t>2022-05-31</a:t>
                      </a:r>
                      <a:endParaRPr lang="pl-PL" sz="120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</a:rPr>
                        <a:t>2022-06-04 (drugie wydanie 10.2022)</a:t>
                      </a:r>
                      <a:endParaRPr lang="pl-PL" sz="120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336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1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Śledzenie pochodzenia produktów </a:t>
                      </a:r>
                      <a:r>
                        <a:rPr lang="pl-PL" sz="1200" b="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(odbiorcy: konsumenci, przetwórcy żywności, typ usługi: A2C/A2B, dojrzałość: 4 – transakcja)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</a:rPr>
                        <a:t>2022-10-31</a:t>
                      </a:r>
                      <a:endParaRPr lang="pl-PL" sz="120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2022-10-31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796081112"/>
                  </a:ext>
                </a:extLst>
              </a:tr>
              <a:tr h="8336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1" i="1" kern="12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Raportowanie zagrożeń </a:t>
                      </a:r>
                      <a:r>
                        <a:rPr lang="pl-PL" sz="1200" b="0" i="1" kern="12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(odbiorcy: administracja publiczna, instytucje naukowe, samorządy i inne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1" kern="12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typ usługi: A2A z opcją otwarcia danych dla A2B)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</a:rPr>
                        <a:t>2022-10-31</a:t>
                      </a:r>
                      <a:endParaRPr lang="pl-PL" sz="120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2022-10-31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833692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1" i="1" kern="12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Dane agrometeorologiczne </a:t>
                      </a:r>
                      <a:r>
                        <a:rPr lang="pl-PL" sz="1200" b="0" i="1" kern="12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(odbiorcy: samorządy, instytucje publiczne i naukowe, inni  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1" kern="12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typ usługi: A2A, dane otwarte również dla A2B i A2C)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1" kern="12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 tym dane z sieci stacji meteorologicznych</a:t>
                      </a: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</a:rPr>
                        <a:t>2022-05-31</a:t>
                      </a:r>
                      <a:endParaRPr lang="pl-PL" sz="120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2022-06-08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(API – 10.2022)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51609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>
            <a:spLocks noGrp="1"/>
          </p:cNvSpPr>
          <p:nvPr>
            <p:ph type="subTitle" idx="1"/>
          </p:nvPr>
        </p:nvSpPr>
        <p:spPr>
          <a:xfrm>
            <a:off x="1775522" y="1324525"/>
            <a:ext cx="8640961" cy="750596"/>
          </a:xfrm>
        </p:spPr>
        <p:txBody>
          <a:bodyPr>
            <a:noAutofit/>
          </a:bodyPr>
          <a:lstStyle/>
          <a:p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 </a:t>
            </a: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– interoperacyjność</a:t>
            </a:r>
          </a:p>
          <a:p>
            <a:pPr>
              <a:spcBef>
                <a:spcPts val="0"/>
              </a:spcBef>
            </a:pP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(widok kooperacji aplikacji)</a:t>
            </a:r>
            <a:endParaRPr lang="pl-PL" dirty="0"/>
          </a:p>
        </p:txBody>
      </p:sp>
      <p:sp>
        <p:nvSpPr>
          <p:cNvPr id="62" name="Prostokąt 61"/>
          <p:cNvSpPr/>
          <p:nvPr/>
        </p:nvSpPr>
        <p:spPr>
          <a:xfrm>
            <a:off x="7834050" y="3563795"/>
            <a:ext cx="1494000" cy="79208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200" i="1" dirty="0">
                <a:solidFill>
                  <a:schemeClr val="bg1"/>
                </a:solidFill>
              </a:rPr>
              <a:t>Rejestr zarejestrowanych środków ochrony roślin </a:t>
            </a:r>
            <a:r>
              <a:rPr lang="pl-PL" sz="1200" i="1" dirty="0" err="1">
                <a:solidFill>
                  <a:schemeClr val="bg1"/>
                </a:solidFill>
              </a:rPr>
              <a:t>MRiRW</a:t>
            </a:r>
            <a:endParaRPr lang="pl-PL" sz="1200" dirty="0">
              <a:solidFill>
                <a:schemeClr val="bg1"/>
              </a:solidFill>
            </a:endParaRPr>
          </a:p>
        </p:txBody>
      </p:sp>
      <p:sp>
        <p:nvSpPr>
          <p:cNvPr id="63" name="Prostokąt 62"/>
          <p:cNvSpPr/>
          <p:nvPr/>
        </p:nvSpPr>
        <p:spPr>
          <a:xfrm>
            <a:off x="7216142" y="2602885"/>
            <a:ext cx="1494000" cy="792088"/>
          </a:xfrm>
          <a:prstGeom prst="rect">
            <a:avLst/>
          </a:prstGeom>
          <a:solidFill>
            <a:srgbClr val="0071E2"/>
          </a:solidFill>
          <a:ln>
            <a:solidFill>
              <a:srgbClr val="0071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200" i="1" dirty="0">
                <a:solidFill>
                  <a:schemeClr val="bg1"/>
                </a:solidFill>
              </a:rPr>
              <a:t>Sygnalizacja </a:t>
            </a:r>
            <a:r>
              <a:rPr lang="pl-PL" sz="1200" i="1" dirty="0" err="1">
                <a:solidFill>
                  <a:schemeClr val="bg1"/>
                </a:solidFill>
              </a:rPr>
              <a:t>agrofagów</a:t>
            </a:r>
            <a:r>
              <a:rPr lang="pl-PL" sz="1200" i="1" dirty="0">
                <a:solidFill>
                  <a:schemeClr val="bg1"/>
                </a:solidFill>
              </a:rPr>
              <a:t> Instytutu Ochrony Roślin</a:t>
            </a:r>
            <a:endParaRPr lang="pl-PL" sz="1200" dirty="0">
              <a:solidFill>
                <a:schemeClr val="bg1"/>
              </a:solidFill>
            </a:endParaRPr>
          </a:p>
        </p:txBody>
      </p:sp>
      <p:sp>
        <p:nvSpPr>
          <p:cNvPr id="64" name="Prostokąt 63"/>
          <p:cNvSpPr/>
          <p:nvPr/>
        </p:nvSpPr>
        <p:spPr>
          <a:xfrm>
            <a:off x="5245662" y="3842104"/>
            <a:ext cx="1494000" cy="7920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100" i="1" dirty="0">
                <a:solidFill>
                  <a:schemeClr val="tx2"/>
                </a:solidFill>
              </a:rPr>
              <a:t>Platforma Doradcza </a:t>
            </a:r>
            <a:r>
              <a:rPr lang="pl-PL" sz="1100" i="1" dirty="0" err="1">
                <a:solidFill>
                  <a:schemeClr val="tx2"/>
                </a:solidFill>
              </a:rPr>
              <a:t>eDWIN</a:t>
            </a:r>
            <a:endParaRPr lang="pl-PL" sz="1100" b="1" i="1" dirty="0">
              <a:solidFill>
                <a:schemeClr val="tx2"/>
              </a:solidFill>
            </a:endParaRPr>
          </a:p>
        </p:txBody>
      </p:sp>
      <p:sp>
        <p:nvSpPr>
          <p:cNvPr id="65" name="Prostokąt 64"/>
          <p:cNvSpPr/>
          <p:nvPr/>
        </p:nvSpPr>
        <p:spPr>
          <a:xfrm>
            <a:off x="738682" y="2635828"/>
            <a:ext cx="3268801" cy="792088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200" dirty="0">
                <a:solidFill>
                  <a:schemeClr val="bg1"/>
                </a:solidFill>
              </a:rPr>
              <a:t>Systemy informatyczne instytucji okołorolniczych, </a:t>
            </a:r>
          </a:p>
          <a:p>
            <a:pPr algn="ctr"/>
            <a:r>
              <a:rPr lang="pl-PL" sz="1200" dirty="0">
                <a:solidFill>
                  <a:schemeClr val="bg1"/>
                </a:solidFill>
              </a:rPr>
              <a:t>ARiMR, KOWR, IUNG, itp.</a:t>
            </a:r>
          </a:p>
          <a:p>
            <a:pPr algn="ctr"/>
            <a:r>
              <a:rPr lang="pl-PL" sz="1200" dirty="0">
                <a:solidFill>
                  <a:schemeClr val="bg1"/>
                </a:solidFill>
              </a:rPr>
              <a:t>(koncepcja Zintegrowanej Platformy Doradczej)</a:t>
            </a:r>
          </a:p>
        </p:txBody>
      </p:sp>
      <p:cxnSp>
        <p:nvCxnSpPr>
          <p:cNvPr id="68" name="Łącznik prosty 67"/>
          <p:cNvCxnSpPr>
            <a:cxnSpLocks/>
          </p:cNvCxnSpPr>
          <p:nvPr/>
        </p:nvCxnSpPr>
        <p:spPr>
          <a:xfrm flipV="1">
            <a:off x="5475591" y="3137065"/>
            <a:ext cx="0" cy="695524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Łącznik prosty ze strzałką 68"/>
          <p:cNvCxnSpPr>
            <a:cxnSpLocks/>
          </p:cNvCxnSpPr>
          <p:nvPr/>
        </p:nvCxnSpPr>
        <p:spPr>
          <a:xfrm flipH="1">
            <a:off x="4029938" y="3153413"/>
            <a:ext cx="1445653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Łącznik prosty ze strzałką 71"/>
          <p:cNvCxnSpPr>
            <a:cxnSpLocks/>
          </p:cNvCxnSpPr>
          <p:nvPr/>
        </p:nvCxnSpPr>
        <p:spPr>
          <a:xfrm>
            <a:off x="3857002" y="4400478"/>
            <a:ext cx="1388662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Łącznik prosty 72"/>
          <p:cNvCxnSpPr/>
          <p:nvPr/>
        </p:nvCxnSpPr>
        <p:spPr>
          <a:xfrm flipV="1">
            <a:off x="6739662" y="4041354"/>
            <a:ext cx="162186" cy="281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Łącznik prosty 73"/>
          <p:cNvCxnSpPr>
            <a:cxnSpLocks/>
          </p:cNvCxnSpPr>
          <p:nvPr/>
        </p:nvCxnSpPr>
        <p:spPr>
          <a:xfrm flipV="1">
            <a:off x="6901848" y="2998929"/>
            <a:ext cx="0" cy="1045239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Łącznik prosty ze strzałką 74"/>
          <p:cNvCxnSpPr>
            <a:cxnSpLocks/>
          </p:cNvCxnSpPr>
          <p:nvPr/>
        </p:nvCxnSpPr>
        <p:spPr>
          <a:xfrm>
            <a:off x="6901848" y="2998929"/>
            <a:ext cx="340184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Łącznik prosty 78"/>
          <p:cNvCxnSpPr>
            <a:cxnSpLocks/>
          </p:cNvCxnSpPr>
          <p:nvPr/>
        </p:nvCxnSpPr>
        <p:spPr>
          <a:xfrm flipH="1">
            <a:off x="6435275" y="5320784"/>
            <a:ext cx="601504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Łącznik prosty 79"/>
          <p:cNvCxnSpPr/>
          <p:nvPr/>
        </p:nvCxnSpPr>
        <p:spPr>
          <a:xfrm flipV="1">
            <a:off x="5254236" y="5386052"/>
            <a:ext cx="0" cy="432049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Prostokąt 80"/>
          <p:cNvSpPr/>
          <p:nvPr/>
        </p:nvSpPr>
        <p:spPr>
          <a:xfrm>
            <a:off x="6280431" y="5752833"/>
            <a:ext cx="1494000" cy="79208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200" i="1" dirty="0">
                <a:solidFill>
                  <a:schemeClr val="bg1"/>
                </a:solidFill>
              </a:rPr>
              <a:t>TERYT</a:t>
            </a:r>
            <a:endParaRPr lang="pl-PL" sz="1200" dirty="0">
              <a:solidFill>
                <a:schemeClr val="bg1"/>
              </a:solidFill>
            </a:endParaRPr>
          </a:p>
        </p:txBody>
      </p:sp>
      <p:cxnSp>
        <p:nvCxnSpPr>
          <p:cNvPr id="82" name="Łącznik prosty ze strzałką 81"/>
          <p:cNvCxnSpPr>
            <a:cxnSpLocks/>
          </p:cNvCxnSpPr>
          <p:nvPr/>
        </p:nvCxnSpPr>
        <p:spPr>
          <a:xfrm flipV="1">
            <a:off x="6435275" y="4634192"/>
            <a:ext cx="0" cy="686592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pole tekstowe 83"/>
          <p:cNvSpPr txBox="1"/>
          <p:nvPr/>
        </p:nvSpPr>
        <p:spPr>
          <a:xfrm>
            <a:off x="9675881" y="3260639"/>
            <a:ext cx="1777437" cy="1441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Oznaczenia powiązanych 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systemów: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planowany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modyfikowany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istniejący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dot. systemów własnych oraz innych jednostek</a:t>
            </a:r>
            <a:endParaRPr lang="pl-PL" dirty="0">
              <a:solidFill>
                <a:schemeClr val="tx2"/>
              </a:solidFill>
            </a:endParaRPr>
          </a:p>
        </p:txBody>
      </p:sp>
      <p:sp>
        <p:nvSpPr>
          <p:cNvPr id="85" name="Prostokąt 84"/>
          <p:cNvSpPr/>
          <p:nvPr/>
        </p:nvSpPr>
        <p:spPr>
          <a:xfrm>
            <a:off x="9797131" y="3698783"/>
            <a:ext cx="144016" cy="1440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6" name="Prostokąt 85"/>
          <p:cNvSpPr/>
          <p:nvPr/>
        </p:nvSpPr>
        <p:spPr>
          <a:xfrm>
            <a:off x="9797131" y="3887839"/>
            <a:ext cx="144016" cy="144000"/>
          </a:xfrm>
          <a:prstGeom prst="rect">
            <a:avLst/>
          </a:prstGeom>
          <a:solidFill>
            <a:srgbClr val="0071E2"/>
          </a:solidFill>
          <a:ln>
            <a:solidFill>
              <a:srgbClr val="0071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7" name="Prostokąt 86"/>
          <p:cNvSpPr/>
          <p:nvPr/>
        </p:nvSpPr>
        <p:spPr>
          <a:xfrm>
            <a:off x="9797131" y="4075039"/>
            <a:ext cx="144016" cy="144000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Prostokąt 1">
            <a:extLst>
              <a:ext uri="{FF2B5EF4-FFF2-40B4-BE49-F238E27FC236}">
                <a16:creationId xmlns="" xmlns:a16="http://schemas.microsoft.com/office/drawing/2014/main" id="{30318E5B-25FF-439E-3504-6400C0113179}"/>
              </a:ext>
            </a:extLst>
          </p:cNvPr>
          <p:cNvSpPr/>
          <p:nvPr/>
        </p:nvSpPr>
        <p:spPr>
          <a:xfrm>
            <a:off x="7846084" y="4658314"/>
            <a:ext cx="1494000" cy="79208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200" i="1" dirty="0">
                <a:solidFill>
                  <a:schemeClr val="bg1"/>
                </a:solidFill>
              </a:rPr>
              <a:t>Zewnętrzne serwisy danych meteorologicznych</a:t>
            </a:r>
          </a:p>
          <a:p>
            <a:pPr algn="ctr"/>
            <a:r>
              <a:rPr lang="pl-PL" sz="1200" i="1" dirty="0">
                <a:solidFill>
                  <a:schemeClr val="bg1"/>
                </a:solidFill>
              </a:rPr>
              <a:t>(IUNG, ICM, </a:t>
            </a:r>
            <a:r>
              <a:rPr lang="pl-PL" sz="1200" i="1" dirty="0" err="1">
                <a:solidFill>
                  <a:schemeClr val="bg1"/>
                </a:solidFill>
              </a:rPr>
              <a:t>IMiGW</a:t>
            </a:r>
            <a:r>
              <a:rPr lang="pl-PL" sz="1200" i="1" dirty="0">
                <a:solidFill>
                  <a:schemeClr val="bg1"/>
                </a:solidFill>
              </a:rPr>
              <a:t>, inne)</a:t>
            </a:r>
            <a:endParaRPr lang="pl-PL" sz="1200" dirty="0">
              <a:solidFill>
                <a:schemeClr val="bg1"/>
              </a:solidFill>
            </a:endParaRPr>
          </a:p>
        </p:txBody>
      </p:sp>
      <p:sp>
        <p:nvSpPr>
          <p:cNvPr id="3" name="Prostokąt 2">
            <a:extLst>
              <a:ext uri="{FF2B5EF4-FFF2-40B4-BE49-F238E27FC236}">
                <a16:creationId xmlns="" xmlns:a16="http://schemas.microsoft.com/office/drawing/2014/main" id="{299D4795-618D-20C3-601E-66FBFC225900}"/>
              </a:ext>
            </a:extLst>
          </p:cNvPr>
          <p:cNvSpPr/>
          <p:nvPr/>
        </p:nvSpPr>
        <p:spPr>
          <a:xfrm>
            <a:off x="4490353" y="5752833"/>
            <a:ext cx="1494000" cy="79208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200" i="1" dirty="0">
                <a:solidFill>
                  <a:schemeClr val="bg1"/>
                </a:solidFill>
              </a:rPr>
              <a:t>Krajowy Węzeł Identyfikacji Elektronicznej</a:t>
            </a:r>
            <a:endParaRPr lang="pl-PL" sz="1200" dirty="0">
              <a:solidFill>
                <a:schemeClr val="bg1"/>
              </a:solidFill>
            </a:endParaRPr>
          </a:p>
        </p:txBody>
      </p:sp>
      <p:sp>
        <p:nvSpPr>
          <p:cNvPr id="5" name="Prostokąt 4">
            <a:extLst>
              <a:ext uri="{FF2B5EF4-FFF2-40B4-BE49-F238E27FC236}">
                <a16:creationId xmlns="" xmlns:a16="http://schemas.microsoft.com/office/drawing/2014/main" id="{8FBFDBF8-B301-86ED-0A46-61963300B5C4}"/>
              </a:ext>
            </a:extLst>
          </p:cNvPr>
          <p:cNvSpPr/>
          <p:nvPr/>
        </p:nvSpPr>
        <p:spPr>
          <a:xfrm>
            <a:off x="2819686" y="5206032"/>
            <a:ext cx="1494000" cy="79208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200" i="1" dirty="0">
                <a:solidFill>
                  <a:schemeClr val="bg1"/>
                </a:solidFill>
              </a:rPr>
              <a:t>Usługa lokalizacji działek ewidencyjnych GUGIK</a:t>
            </a:r>
            <a:endParaRPr lang="pl-PL" sz="1200" dirty="0">
              <a:solidFill>
                <a:schemeClr val="bg1"/>
              </a:solidFill>
            </a:endParaRPr>
          </a:p>
        </p:txBody>
      </p:sp>
      <p:cxnSp>
        <p:nvCxnSpPr>
          <p:cNvPr id="6" name="Łącznik prosty ze strzałką 5">
            <a:extLst>
              <a:ext uri="{FF2B5EF4-FFF2-40B4-BE49-F238E27FC236}">
                <a16:creationId xmlns="" xmlns:a16="http://schemas.microsoft.com/office/drawing/2014/main" id="{C756DE13-8527-CE09-7607-88FF14955DDB}"/>
              </a:ext>
            </a:extLst>
          </p:cNvPr>
          <p:cNvCxnSpPr>
            <a:cxnSpLocks/>
          </p:cNvCxnSpPr>
          <p:nvPr/>
        </p:nvCxnSpPr>
        <p:spPr>
          <a:xfrm flipH="1">
            <a:off x="6739662" y="4238148"/>
            <a:ext cx="575538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ze strzałką 8">
            <a:extLst>
              <a:ext uri="{FF2B5EF4-FFF2-40B4-BE49-F238E27FC236}">
                <a16:creationId xmlns="" xmlns:a16="http://schemas.microsoft.com/office/drawing/2014/main" id="{1F11FA9C-54C6-84B7-F5EA-36481170504C}"/>
              </a:ext>
            </a:extLst>
          </p:cNvPr>
          <p:cNvCxnSpPr>
            <a:cxnSpLocks/>
          </p:cNvCxnSpPr>
          <p:nvPr/>
        </p:nvCxnSpPr>
        <p:spPr>
          <a:xfrm flipH="1">
            <a:off x="6713772" y="4465455"/>
            <a:ext cx="601428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Łącznik prosty 12">
            <a:extLst>
              <a:ext uri="{FF2B5EF4-FFF2-40B4-BE49-F238E27FC236}">
                <a16:creationId xmlns="" xmlns:a16="http://schemas.microsoft.com/office/drawing/2014/main" id="{CB049330-A150-CCFD-6F5B-55E3A3630F64}"/>
              </a:ext>
            </a:extLst>
          </p:cNvPr>
          <p:cNvCxnSpPr>
            <a:cxnSpLocks/>
            <a:endCxn id="62" idx="1"/>
          </p:cNvCxnSpPr>
          <p:nvPr/>
        </p:nvCxnSpPr>
        <p:spPr>
          <a:xfrm>
            <a:off x="7315200" y="3959839"/>
            <a:ext cx="51885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Łącznik prosty 13">
            <a:extLst>
              <a:ext uri="{FF2B5EF4-FFF2-40B4-BE49-F238E27FC236}">
                <a16:creationId xmlns="" xmlns:a16="http://schemas.microsoft.com/office/drawing/2014/main" id="{F01333DA-0484-C1DC-0FA0-C2D28DAEF45A}"/>
              </a:ext>
            </a:extLst>
          </p:cNvPr>
          <p:cNvCxnSpPr>
            <a:cxnSpLocks/>
          </p:cNvCxnSpPr>
          <p:nvPr/>
        </p:nvCxnSpPr>
        <p:spPr>
          <a:xfrm flipH="1" flipV="1">
            <a:off x="7315200" y="3959839"/>
            <a:ext cx="1598" cy="277427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Łącznik prosty 20">
            <a:extLst>
              <a:ext uri="{FF2B5EF4-FFF2-40B4-BE49-F238E27FC236}">
                <a16:creationId xmlns="" xmlns:a16="http://schemas.microsoft.com/office/drawing/2014/main" id="{6737C6A3-E467-683A-7DEF-8CAC7E2771A9}"/>
              </a:ext>
            </a:extLst>
          </p:cNvPr>
          <p:cNvCxnSpPr>
            <a:cxnSpLocks/>
          </p:cNvCxnSpPr>
          <p:nvPr/>
        </p:nvCxnSpPr>
        <p:spPr>
          <a:xfrm flipH="1" flipV="1">
            <a:off x="7313602" y="4465455"/>
            <a:ext cx="13632" cy="588903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Łącznik prosty 21">
            <a:extLst>
              <a:ext uri="{FF2B5EF4-FFF2-40B4-BE49-F238E27FC236}">
                <a16:creationId xmlns="" xmlns:a16="http://schemas.microsoft.com/office/drawing/2014/main" id="{7B4C3B28-1D70-3357-7513-38B5B76F4259}"/>
              </a:ext>
            </a:extLst>
          </p:cNvPr>
          <p:cNvCxnSpPr>
            <a:cxnSpLocks/>
          </p:cNvCxnSpPr>
          <p:nvPr/>
        </p:nvCxnSpPr>
        <p:spPr>
          <a:xfrm>
            <a:off x="7327234" y="5054358"/>
            <a:ext cx="51885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Łącznik prosty 24">
            <a:extLst>
              <a:ext uri="{FF2B5EF4-FFF2-40B4-BE49-F238E27FC236}">
                <a16:creationId xmlns="" xmlns:a16="http://schemas.microsoft.com/office/drawing/2014/main" id="{D0CBAD73-2ADD-FA88-DFBC-6F48395B4F66}"/>
              </a:ext>
            </a:extLst>
          </p:cNvPr>
          <p:cNvCxnSpPr/>
          <p:nvPr/>
        </p:nvCxnSpPr>
        <p:spPr>
          <a:xfrm flipV="1">
            <a:off x="7027431" y="5320784"/>
            <a:ext cx="0" cy="432049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Łącznik prosty ze strzałką 27">
            <a:extLst>
              <a:ext uri="{FF2B5EF4-FFF2-40B4-BE49-F238E27FC236}">
                <a16:creationId xmlns="" xmlns:a16="http://schemas.microsoft.com/office/drawing/2014/main" id="{10E8731E-43CF-5217-0A0B-CC746262B531}"/>
              </a:ext>
            </a:extLst>
          </p:cNvPr>
          <p:cNvCxnSpPr>
            <a:cxnSpLocks/>
          </p:cNvCxnSpPr>
          <p:nvPr/>
        </p:nvCxnSpPr>
        <p:spPr>
          <a:xfrm flipH="1" flipV="1">
            <a:off x="5984353" y="4634192"/>
            <a:ext cx="8309" cy="75186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Łącznik prosty 29">
            <a:extLst>
              <a:ext uri="{FF2B5EF4-FFF2-40B4-BE49-F238E27FC236}">
                <a16:creationId xmlns="" xmlns:a16="http://schemas.microsoft.com/office/drawing/2014/main" id="{1A2C3F56-C834-B377-4EE1-82F4D952EC11}"/>
              </a:ext>
            </a:extLst>
          </p:cNvPr>
          <p:cNvCxnSpPr>
            <a:cxnSpLocks/>
          </p:cNvCxnSpPr>
          <p:nvPr/>
        </p:nvCxnSpPr>
        <p:spPr>
          <a:xfrm flipH="1">
            <a:off x="5254236" y="5386052"/>
            <a:ext cx="730117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Łącznik prosty ze strzałką 33">
            <a:extLst>
              <a:ext uri="{FF2B5EF4-FFF2-40B4-BE49-F238E27FC236}">
                <a16:creationId xmlns="" xmlns:a16="http://schemas.microsoft.com/office/drawing/2014/main" id="{CA6AC0BE-29AC-3EAB-7B1D-C90971748A52}"/>
              </a:ext>
            </a:extLst>
          </p:cNvPr>
          <p:cNvCxnSpPr>
            <a:cxnSpLocks/>
          </p:cNvCxnSpPr>
          <p:nvPr/>
        </p:nvCxnSpPr>
        <p:spPr>
          <a:xfrm>
            <a:off x="5125202" y="5248777"/>
            <a:ext cx="0" cy="504056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Łącznik prosty 36">
            <a:extLst>
              <a:ext uri="{FF2B5EF4-FFF2-40B4-BE49-F238E27FC236}">
                <a16:creationId xmlns="" xmlns:a16="http://schemas.microsoft.com/office/drawing/2014/main" id="{95C998A5-1910-4BFF-46F0-AA4CCF9D66C0}"/>
              </a:ext>
            </a:extLst>
          </p:cNvPr>
          <p:cNvCxnSpPr>
            <a:cxnSpLocks/>
          </p:cNvCxnSpPr>
          <p:nvPr/>
        </p:nvCxnSpPr>
        <p:spPr>
          <a:xfrm>
            <a:off x="5874205" y="4634192"/>
            <a:ext cx="0" cy="61681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Łącznik prosty 38">
            <a:extLst>
              <a:ext uri="{FF2B5EF4-FFF2-40B4-BE49-F238E27FC236}">
                <a16:creationId xmlns="" xmlns:a16="http://schemas.microsoft.com/office/drawing/2014/main" id="{0F9686FB-85BE-6DD2-EC89-880B60BF7C4F}"/>
              </a:ext>
            </a:extLst>
          </p:cNvPr>
          <p:cNvCxnSpPr>
            <a:cxnSpLocks/>
          </p:cNvCxnSpPr>
          <p:nvPr/>
        </p:nvCxnSpPr>
        <p:spPr>
          <a:xfrm>
            <a:off x="5125202" y="5251010"/>
            <a:ext cx="749003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Łącznik prosty 47">
            <a:extLst>
              <a:ext uri="{FF2B5EF4-FFF2-40B4-BE49-F238E27FC236}">
                <a16:creationId xmlns="" xmlns:a16="http://schemas.microsoft.com/office/drawing/2014/main" id="{2E8A6770-1EE4-B890-C37C-C92B77AD9D71}"/>
              </a:ext>
            </a:extLst>
          </p:cNvPr>
          <p:cNvCxnSpPr>
            <a:cxnSpLocks/>
          </p:cNvCxnSpPr>
          <p:nvPr/>
        </p:nvCxnSpPr>
        <p:spPr>
          <a:xfrm flipV="1">
            <a:off x="3566686" y="4936561"/>
            <a:ext cx="0" cy="289585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Łącznik prosty 49">
            <a:extLst>
              <a:ext uri="{FF2B5EF4-FFF2-40B4-BE49-F238E27FC236}">
                <a16:creationId xmlns="" xmlns:a16="http://schemas.microsoft.com/office/drawing/2014/main" id="{33F30043-DB52-8FD1-E4E8-FE428AED1FE3}"/>
              </a:ext>
            </a:extLst>
          </p:cNvPr>
          <p:cNvCxnSpPr>
            <a:cxnSpLocks/>
          </p:cNvCxnSpPr>
          <p:nvPr/>
        </p:nvCxnSpPr>
        <p:spPr>
          <a:xfrm flipH="1" flipV="1">
            <a:off x="3566686" y="4936561"/>
            <a:ext cx="1933017" cy="604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Łącznik prosty ze strzałką 53">
            <a:extLst>
              <a:ext uri="{FF2B5EF4-FFF2-40B4-BE49-F238E27FC236}">
                <a16:creationId xmlns="" xmlns:a16="http://schemas.microsoft.com/office/drawing/2014/main" id="{8ED8435D-3FAB-5389-4A6E-38AD18A8393F}"/>
              </a:ext>
            </a:extLst>
          </p:cNvPr>
          <p:cNvCxnSpPr>
            <a:cxnSpLocks/>
          </p:cNvCxnSpPr>
          <p:nvPr/>
        </p:nvCxnSpPr>
        <p:spPr>
          <a:xfrm flipV="1">
            <a:off x="5499703" y="4630765"/>
            <a:ext cx="0" cy="305796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Prostokąt 56">
            <a:extLst>
              <a:ext uri="{FF2B5EF4-FFF2-40B4-BE49-F238E27FC236}">
                <a16:creationId xmlns="" xmlns:a16="http://schemas.microsoft.com/office/drawing/2014/main" id="{20A585D8-2247-1E71-5215-F06327B4EA7C}"/>
              </a:ext>
            </a:extLst>
          </p:cNvPr>
          <p:cNvSpPr/>
          <p:nvPr/>
        </p:nvSpPr>
        <p:spPr>
          <a:xfrm>
            <a:off x="2363002" y="3950116"/>
            <a:ext cx="1494000" cy="792088"/>
          </a:xfrm>
          <a:prstGeom prst="rect">
            <a:avLst/>
          </a:prstGeom>
          <a:solidFill>
            <a:srgbClr val="0071E2"/>
          </a:solidFill>
          <a:ln>
            <a:solidFill>
              <a:srgbClr val="0071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200" i="1" dirty="0">
                <a:solidFill>
                  <a:schemeClr val="bg1"/>
                </a:solidFill>
              </a:rPr>
              <a:t>Wewnętrzne systemy doradztwa rolniczego,  np.. </a:t>
            </a:r>
            <a:r>
              <a:rPr lang="pl-PL" sz="1200" i="1" dirty="0" err="1">
                <a:solidFill>
                  <a:schemeClr val="bg1"/>
                </a:solidFill>
              </a:rPr>
              <a:t>eODR</a:t>
            </a:r>
            <a:r>
              <a:rPr lang="pl-PL" sz="1200" i="1" dirty="0">
                <a:solidFill>
                  <a:schemeClr val="bg1"/>
                </a:solidFill>
              </a:rPr>
              <a:t> 2.0, EPSU</a:t>
            </a:r>
            <a:endParaRPr lang="pl-PL" sz="1200" dirty="0">
              <a:solidFill>
                <a:schemeClr val="bg1"/>
              </a:solidFill>
            </a:endParaRPr>
          </a:p>
        </p:txBody>
      </p:sp>
      <p:cxnSp>
        <p:nvCxnSpPr>
          <p:cNvPr id="59" name="Łącznik prosty ze strzałką 58">
            <a:extLst>
              <a:ext uri="{FF2B5EF4-FFF2-40B4-BE49-F238E27FC236}">
                <a16:creationId xmlns="" xmlns:a16="http://schemas.microsoft.com/office/drawing/2014/main" id="{CD6FA4D2-F9FD-FF0C-4FD1-8FA0720000F0}"/>
              </a:ext>
            </a:extLst>
          </p:cNvPr>
          <p:cNvCxnSpPr>
            <a:cxnSpLocks/>
            <a:stCxn id="64" idx="1"/>
          </p:cNvCxnSpPr>
          <p:nvPr/>
        </p:nvCxnSpPr>
        <p:spPr>
          <a:xfrm flipH="1">
            <a:off x="3857002" y="4238148"/>
            <a:ext cx="1388660" cy="2603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Łącznik prosty ze strzałką 91">
            <a:extLst>
              <a:ext uri="{FF2B5EF4-FFF2-40B4-BE49-F238E27FC236}">
                <a16:creationId xmlns="" xmlns:a16="http://schemas.microsoft.com/office/drawing/2014/main" id="{2308FA38-05AA-AFC0-A20E-DF56C3BA587E}"/>
              </a:ext>
            </a:extLst>
          </p:cNvPr>
          <p:cNvCxnSpPr>
            <a:cxnSpLocks/>
          </p:cNvCxnSpPr>
          <p:nvPr/>
        </p:nvCxnSpPr>
        <p:spPr>
          <a:xfrm>
            <a:off x="5619294" y="2906162"/>
            <a:ext cx="0" cy="935942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Łącznik prosty 97">
            <a:extLst>
              <a:ext uri="{FF2B5EF4-FFF2-40B4-BE49-F238E27FC236}">
                <a16:creationId xmlns="" xmlns:a16="http://schemas.microsoft.com/office/drawing/2014/main" id="{20C3B6A6-CF48-EA7F-7A2F-1AB9A9F2CE7C}"/>
              </a:ext>
            </a:extLst>
          </p:cNvPr>
          <p:cNvCxnSpPr>
            <a:cxnSpLocks/>
          </p:cNvCxnSpPr>
          <p:nvPr/>
        </p:nvCxnSpPr>
        <p:spPr>
          <a:xfrm>
            <a:off x="4029938" y="2906162"/>
            <a:ext cx="158935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51672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831328" y="1311826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WSKAŹNIKI EFEKTYWNOŚCI PROJEKTU</a:t>
            </a:r>
            <a:endParaRPr lang="pl-PL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857847"/>
              </p:ext>
            </p:extLst>
          </p:nvPr>
        </p:nvGraphicFramePr>
        <p:xfrm>
          <a:off x="265469" y="1924770"/>
          <a:ext cx="11641393" cy="46247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4813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9093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46993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34521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297858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6538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wskaźnika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Jednostka miary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Typ wskaźnika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Planowana wartość</a:t>
                      </a:r>
                      <a:r>
                        <a:rPr lang="pl-PL" sz="1400" b="1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docelowa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Wartość osiągnięta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216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1" dirty="0">
                          <a:solidFill>
                            <a:srgbClr val="0070C0"/>
                          </a:solidFill>
                          <a:effectLst/>
                        </a:rPr>
                        <a:t>Liczba usług publicznych udostępnionych on-line o stopniu dojrzałości co najmniej 4 – transakcja </a:t>
                      </a:r>
                      <a:endParaRPr lang="pl-PL" sz="1200" b="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</a:rPr>
                        <a:t>szt.</a:t>
                      </a:r>
                      <a:endParaRPr lang="pl-PL" sz="120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Wskaźnik 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216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udostępnionych usług wewnątrzadministracyjnych (A2A)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</a:rPr>
                        <a:t>szt.</a:t>
                      </a:r>
                      <a:endParaRPr lang="pl-PL" sz="120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Wskaźnik 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216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uruchomionych systemów teleinformatycznych w podmiotach wykonujących zadania publiczne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</a:rPr>
                        <a:t>szt.</a:t>
                      </a:r>
                      <a:endParaRPr lang="pl-PL" sz="120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Wskaźnik 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838193261"/>
                  </a:ext>
                </a:extLst>
              </a:tr>
              <a:tr h="6216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pracowników podmiotów wykonujących zadania publiczne nie będących pracownikami IT, objętych wsparciem szkoleniowym (ogółem, kobiety, mężczyźni)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</a:rPr>
                        <a:t>os.</a:t>
                      </a:r>
                      <a:endParaRPr lang="pl-PL" sz="120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Wskaźnik 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Ogółem 2000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(Kobiety-1200;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Mężczyźni-800)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Ogółem 2117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(Kobiety-1363;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Mężczyźni-754)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216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Przestrzeń dyskowa serwerowni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TB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Wskaźnik 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384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464870206"/>
                  </a:ext>
                </a:extLst>
              </a:tr>
              <a:tr h="6216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załatwionych spraw poprzez udostępnioną on-line usługę publiczną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(planowano 100 000 szt./rok w ciągu 12 miesięcy od udostępnienia e-usług)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kern="12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szt./rok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1" kern="1200" noProof="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Wskaźnik rezultatu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kern="12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100 000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kern="12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8468366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39692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tytuł 2"/>
          <p:cNvSpPr txBox="1">
            <a:spLocks/>
          </p:cNvSpPr>
          <p:nvPr/>
        </p:nvSpPr>
        <p:spPr>
          <a:xfrm>
            <a:off x="1832016" y="1272294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l-PL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itchFamily="18" charset="0"/>
              </a:rPr>
              <a:t>TRWAŁOŚĆ PROJEKTU</a:t>
            </a:r>
            <a:endParaRPr kumimoji="0" lang="pl-PL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536317" y="2297599"/>
            <a:ext cx="1110107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marR="0" lvl="0" indent="-269875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Okres trwałości: 5 lat</a:t>
            </a:r>
          </a:p>
          <a:p>
            <a:pPr marL="269875" marR="0" lvl="0" indent="-269875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Źródło finansowania utrzymania produktów projektu: 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pl-PL" dirty="0">
                <a:solidFill>
                  <a:srgbClr val="002060"/>
                </a:solidFill>
                <a:latin typeface="Calibri" panose="020F0502020204030204"/>
              </a:rPr>
              <a:t>W roku 2023 - 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dotacja z budżetu Państwa dla Wojewódzkich Ośrodków Doradztwa Rolniczego; 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pl-PL" dirty="0">
                <a:solidFill>
                  <a:srgbClr val="002060"/>
                </a:solidFill>
                <a:latin typeface="Calibri" panose="020F0502020204030204"/>
              </a:rPr>
              <a:t>Podstawą utrzymania produktu, Platformy Doradczej </a:t>
            </a:r>
            <a:r>
              <a:rPr lang="pl-PL" dirty="0" err="1">
                <a:solidFill>
                  <a:srgbClr val="002060"/>
                </a:solidFill>
                <a:latin typeface="Calibri" panose="020F0502020204030204"/>
              </a:rPr>
              <a:t>eDWIN</a:t>
            </a:r>
            <a:r>
              <a:rPr lang="pl-PL" dirty="0">
                <a:solidFill>
                  <a:srgbClr val="002060"/>
                </a:solidFill>
                <a:latin typeface="Calibri" panose="020F0502020204030204"/>
              </a:rPr>
              <a:t>, jest umowa o podziale zadań, praw i obowiązków między Partnerami. Umowa przewiduje 2 warianty finansowania - ze środków własnych Partnerów oraz dotacji pochodzącej z Ministerstwa Rolnictwa i Rozwoju Wsi.</a:t>
            </a:r>
          </a:p>
        </p:txBody>
      </p:sp>
    </p:spTree>
    <p:extLst>
      <p:ext uri="{BB962C8B-B14F-4D97-AF65-F5344CB8AC3E}">
        <p14:creationId xmlns:p14="http://schemas.microsoft.com/office/powerpoint/2010/main" val="9377946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tytuł 2"/>
          <p:cNvSpPr txBox="1">
            <a:spLocks/>
          </p:cNvSpPr>
          <p:nvPr/>
        </p:nvSpPr>
        <p:spPr>
          <a:xfrm>
            <a:off x="1981370" y="1190971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l-PL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itchFamily="18" charset="0"/>
              </a:rPr>
              <a:t>TRWAŁOŚĆ PROJEKTU</a:t>
            </a:r>
            <a:endParaRPr kumimoji="0" lang="pl-PL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782949" y="1796715"/>
            <a:ext cx="11101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marR="0" lvl="0" indent="-269875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Najważniejsze ryzyka (1):</a:t>
            </a: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6" name="Tabela 5">
            <a:extLst>
              <a:ext uri="{FF2B5EF4-FFF2-40B4-BE49-F238E27FC236}">
                <a16:creationId xmlns="" xmlns:a16="http://schemas.microsoft.com/office/drawing/2014/main" id="{6D0259B7-0A40-4769-B854-31160575C7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2994768"/>
              </p:ext>
            </p:extLst>
          </p:nvPr>
        </p:nvGraphicFramePr>
        <p:xfrm>
          <a:off x="416635" y="2172482"/>
          <a:ext cx="11358729" cy="3535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273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52724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8171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534703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Nazwa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Siła oddziaływania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Prawdopodobieństwo wystąpienia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Reakcja na ryzyko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Zmienność klimatyczna</a:t>
                      </a:r>
                    </a:p>
                    <a:p>
                      <a:endParaRPr lang="pl-PL" sz="1400" i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i="0" dirty="0">
                          <a:solidFill>
                            <a:schemeClr val="tx1"/>
                          </a:solidFill>
                        </a:rPr>
                        <a:t>średnia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i="0" dirty="0">
                          <a:solidFill>
                            <a:schemeClr val="tx1"/>
                          </a:solidFill>
                        </a:rPr>
                        <a:t>średnie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400" i="1" dirty="0">
                          <a:solidFill>
                            <a:schemeClr val="tx1"/>
                          </a:solidFill>
                        </a:rPr>
                        <a:t>Wypracowanie procedur testowania i ciągłej walidacji modeli matematycznych oraz zapewnienie środków w trakcie utrzymania projektu.</a:t>
                      </a:r>
                    </a:p>
                    <a:p>
                      <a:pPr algn="l"/>
                      <a:r>
                        <a:rPr lang="pl-PL" sz="1400" i="1" dirty="0">
                          <a:solidFill>
                            <a:schemeClr val="tx1"/>
                          </a:solidFill>
                        </a:rPr>
                        <a:t>Coroczny monitoring i  analiza danych meteorologicznych pod względem zmienności klimatycznej.</a:t>
                      </a:r>
                    </a:p>
                    <a:p>
                      <a:pPr algn="l"/>
                      <a:r>
                        <a:rPr lang="pl-PL" sz="1400" i="1" dirty="0">
                          <a:solidFill>
                            <a:schemeClr val="tx1"/>
                          </a:solidFill>
                        </a:rPr>
                        <a:t>Spodziewane efekty to utrzymanie poprawności działania systemu </a:t>
                      </a:r>
                      <a:r>
                        <a:rPr lang="pl-PL" sz="1400" i="1" dirty="0" smtClean="0">
                          <a:solidFill>
                            <a:schemeClr val="tx1"/>
                          </a:solidFill>
                        </a:rPr>
                        <a:t>               i </a:t>
                      </a:r>
                      <a:r>
                        <a:rPr lang="pl-PL" sz="1400" i="1" dirty="0">
                          <a:solidFill>
                            <a:schemeClr val="tx1"/>
                          </a:solidFill>
                        </a:rPr>
                        <a:t>zawartych w nim modeli pomimo zmian klimatycznych.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Brak wiedzy rolników, nieświadomość korzyści z wykorzystania systemu</a:t>
                      </a:r>
                      <a:endParaRPr lang="pl-PL" sz="1400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średnia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duże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Promocja systemu, zaplanowanie szkoleń dla rolników, uczniów i studentów przez ośrodki doradztwa rolniczego. Ankietyzacja rolników przez doradców podczas spotkań i szkoleń, mająca na celu ustalenie bieżącej wiedzy na temat działania systemu i jego zakresu.</a:t>
                      </a:r>
                    </a:p>
                    <a:p>
                      <a:r>
                        <a:rPr lang="pl-PL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Spodziewane efekty to osiągnięcie wskaźnika projektu i utrzymanie oraz wzrost liczby użytkowników systemu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805710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7309574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Pakiet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Pakiet 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A0F86658914CB4B80809DCDA8479AE9" ma:contentTypeVersion="11" ma:contentTypeDescription="Utwórz nowy dokument." ma:contentTypeScope="" ma:versionID="c04a8f917ae432799b65c28e2f3309c1">
  <xsd:schema xmlns:xsd="http://www.w3.org/2001/XMLSchema" xmlns:xs="http://www.w3.org/2001/XMLSchema" xmlns:p="http://schemas.microsoft.com/office/2006/metadata/properties" xmlns:ns2="9affde3b-50dd-4e74-9e2c-6b9654ae514a" xmlns:ns3="5df3a10b-8748-402e-bef4-aee373db4dbb" targetNamespace="http://schemas.microsoft.com/office/2006/metadata/properties" ma:root="true" ma:fieldsID="aee99c735deaede188f95562412e745f" ns2:_="" ns3:_="">
    <xsd:import namespace="9affde3b-50dd-4e74-9e2c-6b9654ae514a"/>
    <xsd:import namespace="5df3a10b-8748-402e-bef4-aee373db4db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ffde3b-50dd-4e74-9e2c-6b9654ae51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f3a10b-8748-402e-bef4-aee373db4db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6E28105-763F-4193-B043-C170AA0A0327}">
  <ds:schemaRefs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5df3a10b-8748-402e-bef4-aee373db4dbb"/>
    <ds:schemaRef ds:uri="http://schemas.openxmlformats.org/package/2006/metadata/core-properties"/>
    <ds:schemaRef ds:uri="9affde3b-50dd-4e74-9e2c-6b9654ae514a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C75806B2-E0D8-4DA6-91AA-1D6F1E7B486A}">
  <ds:schemaRefs>
    <ds:schemaRef ds:uri="5df3a10b-8748-402e-bef4-aee373db4dbb"/>
    <ds:schemaRef ds:uri="9affde3b-50dd-4e74-9e2c-6b9654ae514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962</TotalTime>
  <Words>978</Words>
  <Application>Microsoft Office PowerPoint</Application>
  <PresentationFormat>Panoramiczny</PresentationFormat>
  <Paragraphs>178</Paragraphs>
  <Slides>12</Slides>
  <Notes>4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Anna Gałązka</cp:lastModifiedBy>
  <cp:revision>110</cp:revision>
  <dcterms:created xsi:type="dcterms:W3CDTF">2017-01-27T12:50:17Z</dcterms:created>
  <dcterms:modified xsi:type="dcterms:W3CDTF">2023-01-25T09:03:17Z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0x0101002A0F86658914CB4B80809DCDA8479AE9</vt:lpwstr>
  </property>
</Properties>
</file>