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2" r:id="rId5"/>
    <p:sldId id="263" r:id="rId6"/>
    <p:sldId id="258" r:id="rId7"/>
    <p:sldId id="257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2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.celejewski\Documents\18022020_Onkologia\Wsparcie%20onkologii%202012-2020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.celejewski\Documents\18022020_Onkologia\PL_onkologiczne_2012-2019_l_pacjentow_kwota_refundacj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.celejewski\Documents\18022020_Onkologia\onkologiczne_programy_lek_rocznie_kw_refundacji_leki_i_swiadczenia_wykresy_2012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dane_z_umów!$B$14:$C$14</c:f>
              <c:strCache>
                <c:ptCount val="2"/>
                <c:pt idx="0">
                  <c:v>2012-2015</c:v>
                </c:pt>
                <c:pt idx="1">
                  <c:v>2016-2019</c:v>
                </c:pt>
              </c:strCache>
            </c:strRef>
          </c:cat>
          <c:val>
            <c:numRef>
              <c:f>dane_z_umów!$B$15:$C$15</c:f>
              <c:numCache>
                <c:formatCode>#,##0.00</c:formatCode>
                <c:ptCount val="2"/>
                <c:pt idx="0">
                  <c:v>1371.85</c:v>
                </c:pt>
                <c:pt idx="1">
                  <c:v>2613.56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7"/>
        <c:overlap val="-43"/>
        <c:axId val="995979632"/>
        <c:axId val="995984528"/>
      </c:barChart>
      <c:catAx>
        <c:axId val="995979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5984528"/>
        <c:crosses val="autoZero"/>
        <c:auto val="1"/>
        <c:lblAlgn val="ctr"/>
        <c:lblOffset val="100"/>
        <c:noMultiLvlLbl val="0"/>
      </c:catAx>
      <c:valAx>
        <c:axId val="995984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9959796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85570282651293E-2"/>
          <c:y val="1.788894643979913E-2"/>
          <c:w val="0.90020630800543489"/>
          <c:h val="0.8940175367164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'Raport 1'!$C$2</c:f>
              <c:strCache>
                <c:ptCount val="1"/>
                <c:pt idx="0">
                  <c:v>liczba pacjentów</c:v>
                </c:pt>
              </c:strCache>
            </c:strRef>
          </c:tx>
          <c:spPr>
            <a:solidFill>
              <a:srgbClr val="00B0F0"/>
            </a:solidFill>
            <a:effectLst>
              <a:outerShdw blurRad="50800" dist="50800" dir="5400000" algn="ctr" rotWithShape="0">
                <a:srgbClr val="000000">
                  <a:alpha val="94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1'!$B$3:$B$10</c:f>
              <c:strCache>
                <c:ptCount val="8"/>
                <c:pt idx="0">
                  <c:v>2012 r.</c:v>
                </c:pt>
                <c:pt idx="1">
                  <c:v>2013 r.</c:v>
                </c:pt>
                <c:pt idx="2">
                  <c:v>2014 r.</c:v>
                </c:pt>
                <c:pt idx="3">
                  <c:v>2015 r.</c:v>
                </c:pt>
                <c:pt idx="4">
                  <c:v>2016 r.</c:v>
                </c:pt>
                <c:pt idx="5">
                  <c:v>2017 r.</c:v>
                </c:pt>
                <c:pt idx="6">
                  <c:v>2018 r.</c:v>
                </c:pt>
                <c:pt idx="7">
                  <c:v>2019 r.</c:v>
                </c:pt>
              </c:strCache>
            </c:strRef>
          </c:cat>
          <c:val>
            <c:numRef>
              <c:f>'Raport 1'!$C$3:$C$10</c:f>
              <c:numCache>
                <c:formatCode>_-* #\ ##0\ _z_ł_-;\-* #\ ##0\ _z_ł_-;_-* "-"??\ _z_ł_-;_-@_-</c:formatCode>
                <c:ptCount val="8"/>
                <c:pt idx="0">
                  <c:v>10553</c:v>
                </c:pt>
                <c:pt idx="1">
                  <c:v>15898</c:v>
                </c:pt>
                <c:pt idx="2">
                  <c:v>18268</c:v>
                </c:pt>
                <c:pt idx="3">
                  <c:v>19001</c:v>
                </c:pt>
                <c:pt idx="4">
                  <c:v>20714</c:v>
                </c:pt>
                <c:pt idx="5">
                  <c:v>24888</c:v>
                </c:pt>
                <c:pt idx="6">
                  <c:v>28377</c:v>
                </c:pt>
                <c:pt idx="7">
                  <c:v>33696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axId val="995991056"/>
        <c:axId val="995993776"/>
      </c:barChart>
      <c:catAx>
        <c:axId val="995991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995993776"/>
        <c:crosses val="autoZero"/>
        <c:auto val="1"/>
        <c:lblAlgn val="ctr"/>
        <c:lblOffset val="100"/>
        <c:noMultiLvlLbl val="0"/>
      </c:catAx>
      <c:valAx>
        <c:axId val="995993776"/>
        <c:scaling>
          <c:orientation val="minMax"/>
        </c:scaling>
        <c:delete val="0"/>
        <c:axPos val="l"/>
        <c:numFmt formatCode="_-* #\ ##0\ _z_ł_-;\-* #\ ##0\ _z_ł_-;_-* &quot;-&quot;??\ _z_ł_-;_-@_-" sourceLinked="1"/>
        <c:majorTickMark val="out"/>
        <c:minorTickMark val="none"/>
        <c:tickLblPos val="nextTo"/>
        <c:crossAx val="995991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[onkologiczne_programy_lek_rocznie_kw_refundacji_leki_i_swiadczenia_wykresy_2012-2018.xlsx]kw_refund_łącznie!Tabela przestawna4</c:name>
    <c:fmtId val="5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numFmt formatCode="#,##0\ &quot;zł&quot;" sourceLinked="0"/>
          <c:spPr/>
          <c:txPr>
            <a:bodyPr/>
            <a:lstStyle/>
            <a:p>
              <a:pPr>
                <a:defRPr b="1"/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marker>
          <c:symbol val="none"/>
        </c:marker>
        <c:dLbl>
          <c:idx val="0"/>
          <c:numFmt formatCode="#,##0\ &quot;zł&quot;" sourceLinked="0"/>
          <c:spPr/>
          <c:txPr>
            <a:bodyPr/>
            <a:lstStyle/>
            <a:p>
              <a:pPr>
                <a:defRPr b="1"/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  <c:dLbl>
          <c:idx val="0"/>
          <c:numFmt formatCode="#,##0\ &quot;zł&quot;" sourceLinked="0"/>
          <c:spPr/>
          <c:txPr>
            <a:bodyPr/>
            <a:lstStyle/>
            <a:p>
              <a:pPr>
                <a:defRPr b="1"/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marker>
          <c:symbol val="none"/>
        </c:marker>
        <c:dLbl>
          <c:idx val="0"/>
          <c:numFmt formatCode="#,##0\ &quot;zł&quot;" sourceLinked="0"/>
          <c:spPr/>
          <c:txPr>
            <a:bodyPr/>
            <a:lstStyle/>
            <a:p>
              <a:pPr>
                <a:defRPr b="1"/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spPr>
          <a:solidFill>
            <a:srgbClr val="00B0F0"/>
          </a:solidFill>
          <a:effectLst>
            <a:outerShdw blurRad="50800" dist="12700" dir="5400000" sx="102000" sy="102000" algn="ctr" rotWithShape="0">
              <a:schemeClr val="tx1">
                <a:lumMod val="65000"/>
                <a:lumOff val="35000"/>
              </a:schemeClr>
            </a:outerShdw>
          </a:effectLst>
          <a:scene3d>
            <a:camera prst="orthographicFront"/>
            <a:lightRig rig="threePt" dir="t"/>
          </a:scene3d>
          <a:sp3d/>
        </c:spPr>
        <c:marker>
          <c:symbol val="none"/>
        </c:marker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1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4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10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3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2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00B0F0"/>
          </a:solidFill>
          <a:effectLst>
            <a:outerShdw blurRad="50800" dist="12700" dir="5400000" sx="102000" sy="102000" algn="ctr" rotWithShape="0">
              <a:schemeClr val="tx1">
                <a:lumMod val="65000"/>
                <a:lumOff val="35000"/>
              </a:schemeClr>
            </a:outerShdw>
          </a:effectLst>
          <a:scene3d>
            <a:camera prst="orthographicFront"/>
            <a:lightRig rig="threePt" dir="t"/>
          </a:scene3d>
          <a:sp3d/>
        </c:spPr>
        <c:marker>
          <c:symbol val="none"/>
        </c:marker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1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2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3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4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00B0F0"/>
          </a:solidFill>
          <a:effectLst>
            <a:outerShdw blurRad="50800" dist="12700" dir="5400000" sx="102000" sy="102000" algn="ctr" rotWithShape="0">
              <a:schemeClr val="tx1">
                <a:lumMod val="65000"/>
                <a:lumOff val="35000"/>
              </a:schemeClr>
            </a:outerShdw>
          </a:effectLst>
          <a:scene3d>
            <a:camera prst="orthographicFront"/>
            <a:lightRig rig="threePt" dir="t"/>
          </a:scene3d>
          <a:sp3d/>
        </c:spPr>
        <c:marker>
          <c:symbol val="none"/>
        </c:marker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1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2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3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numFmt formatCode="#,##0\ &quot;zł&quot;" sourceLinked="0"/>
          <c:spPr/>
          <c:txPr>
            <a:bodyPr rot="-2400000"/>
            <a:lstStyle/>
            <a:p>
              <a:pPr>
                <a:defRPr sz="1400" b="1">
                  <a:solidFill>
                    <a:schemeClr val="tx2">
                      <a:lumMod val="75000"/>
                    </a:schemeClr>
                  </a:solidFill>
                </a:defRPr>
              </a:pPr>
              <a:endParaRPr lang="pl-P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2.8093788206018565E-2"/>
          <c:y val="2.452594913009162E-2"/>
          <c:w val="0.9719062117939814"/>
          <c:h val="0.90246821813572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kw_refund_łącznie!$F$7</c:f>
              <c:strCache>
                <c:ptCount val="1"/>
                <c:pt idx="0">
                  <c:v>Suma</c:v>
                </c:pt>
              </c:strCache>
            </c:strRef>
          </c:tx>
          <c:spPr>
            <a:solidFill>
              <a:srgbClr val="00B0F0"/>
            </a:solidFill>
            <a:effectLst>
              <a:outerShdw blurRad="50800" dist="12700" dir="5400000" sx="102000" sy="102000" algn="ctr" rotWithShape="0">
                <a:schemeClr val="tx1">
                  <a:lumMod val="65000"/>
                  <a:lumOff val="35000"/>
                </a:scheme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4"/>
              <c:numFmt formatCode="#,##0\ &quot;zł&quot;" sourceLinked="0"/>
              <c:spPr/>
              <c:txPr>
                <a:bodyPr rot="-2400000"/>
                <a:lstStyle/>
                <a:p>
                  <a:pPr>
                    <a:defRPr sz="12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\ &quot;zł&quot;" sourceLinked="0"/>
              <c:spPr/>
              <c:txPr>
                <a:bodyPr rot="-2400000"/>
                <a:lstStyle/>
                <a:p>
                  <a:pPr>
                    <a:defRPr sz="13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numFmt formatCode="#,##0\ &quot;zł&quot;" sourceLinked="0"/>
              <c:spPr/>
              <c:txPr>
                <a:bodyPr rot="-2400000"/>
                <a:lstStyle/>
                <a:p>
                  <a:pPr>
                    <a:defRPr sz="14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-2400000"/>
              <a:lstStyle/>
              <a:p>
                <a:pPr>
                  <a:defRPr sz="11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trendline>
            <c:spPr>
              <a:ln w="25400">
                <a:solidFill>
                  <a:srgbClr val="C00000"/>
                </a:solidFill>
              </a:ln>
            </c:spPr>
            <c:trendlineType val="linear"/>
            <c:forward val="1"/>
            <c:dispRSqr val="0"/>
            <c:dispEq val="0"/>
          </c:trendline>
          <c:cat>
            <c:strRef>
              <c:f>kw_refund_łącznie!$E$8:$E$15</c:f>
              <c:strCache>
                <c:ptCount val="7"/>
                <c:pt idx="0">
                  <c:v>2012 r.</c:v>
                </c:pt>
                <c:pt idx="1">
                  <c:v>2013 r.</c:v>
                </c:pt>
                <c:pt idx="2">
                  <c:v>2014 r.</c:v>
                </c:pt>
                <c:pt idx="3">
                  <c:v>2015 r.</c:v>
                </c:pt>
                <c:pt idx="4">
                  <c:v>2016 r.</c:v>
                </c:pt>
                <c:pt idx="5">
                  <c:v>2017 r.</c:v>
                </c:pt>
                <c:pt idx="6">
                  <c:v>2018 r.</c:v>
                </c:pt>
              </c:strCache>
            </c:strRef>
          </c:cat>
          <c:val>
            <c:numRef>
              <c:f>kw_refund_łącznie!$F$8:$F$15</c:f>
              <c:numCache>
                <c:formatCode>General</c:formatCode>
                <c:ptCount val="7"/>
                <c:pt idx="0">
                  <c:v>455230040.15342402</c:v>
                </c:pt>
                <c:pt idx="1">
                  <c:v>990718807.95207393</c:v>
                </c:pt>
                <c:pt idx="2">
                  <c:v>1180657164.4931312</c:v>
                </c:pt>
                <c:pt idx="3">
                  <c:v>1285363070.6010799</c:v>
                </c:pt>
                <c:pt idx="4">
                  <c:v>1342262246.1568279</c:v>
                </c:pt>
                <c:pt idx="5">
                  <c:v>1612843254.535718</c:v>
                </c:pt>
                <c:pt idx="6">
                  <c:v>1912019116.7834229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9"/>
        <c:axId val="995986160"/>
        <c:axId val="995988336"/>
      </c:barChart>
      <c:catAx>
        <c:axId val="99598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pl-PL"/>
          </a:p>
        </c:txPr>
        <c:crossAx val="995988336"/>
        <c:crosses val="autoZero"/>
        <c:auto val="1"/>
        <c:lblAlgn val="ctr"/>
        <c:lblOffset val="100"/>
        <c:noMultiLvlLbl val="0"/>
      </c:catAx>
      <c:valAx>
        <c:axId val="995988336"/>
        <c:scaling>
          <c:orientation val="minMax"/>
        </c:scaling>
        <c:delete val="1"/>
        <c:axPos val="l"/>
        <c:numFmt formatCode="#,##0\ &quot;zł&quot;" sourceLinked="0"/>
        <c:majorTickMark val="out"/>
        <c:minorTickMark val="none"/>
        <c:tickLblPos val="nextTo"/>
        <c:crossAx val="995986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55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919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862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30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33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55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01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856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99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103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468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13EC2-B52E-49FF-B6CE-BD54E4E5C474}" type="datetimeFigureOut">
              <a:rPr lang="pl-PL" smtClean="0"/>
              <a:t>18.02.2020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9070B-EEE4-47FD-97FE-D3A0404D23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400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68" y="2254279"/>
            <a:ext cx="10725665" cy="206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2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251" y="6369393"/>
            <a:ext cx="2337390" cy="488607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976" y="0"/>
            <a:ext cx="7487423" cy="590203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55864" y="6265717"/>
            <a:ext cx="7512627" cy="277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Źródło: https://www.nik.gov.pl/plik/id,6962,vp,8809.pdf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69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251" y="6369393"/>
            <a:ext cx="2337390" cy="488607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62465" y="172995"/>
            <a:ext cx="1145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Wydatki na onkologię (mld zł) w latach 2013–2018 oraz prognoza na lata </a:t>
            </a:r>
            <a:b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2019–2020 w podziale na refundację apteczną oraz refundację świadczeń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3" y="1134343"/>
            <a:ext cx="8651278" cy="510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71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251" y="6369393"/>
            <a:ext cx="2337390" cy="488607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62465" y="172995"/>
            <a:ext cx="1145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Wsparcie obszaru onkologii 2012-2019 - wartości zakontraktowane w umowach</a:t>
            </a:r>
            <a:b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(w mln)</a:t>
            </a: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603428"/>
              </p:ext>
            </p:extLst>
          </p:nvPr>
        </p:nvGraphicFramePr>
        <p:xfrm>
          <a:off x="1995055" y="1270806"/>
          <a:ext cx="7990609" cy="4831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025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251" y="6369393"/>
            <a:ext cx="2337390" cy="488607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62465" y="172995"/>
            <a:ext cx="1145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Liczba pacjentów leczonych w ramach onkologicznych programów lekowych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919375"/>
              </p:ext>
            </p:extLst>
          </p:nvPr>
        </p:nvGraphicFramePr>
        <p:xfrm>
          <a:off x="1359243" y="1037968"/>
          <a:ext cx="9844216" cy="504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9523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251" y="6369393"/>
            <a:ext cx="2337390" cy="488607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62465" y="172995"/>
            <a:ext cx="1145059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Kwota</a:t>
            </a:r>
            <a:r>
              <a:rPr lang="pl-PL" sz="2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refundacji programów lekowych onkologicznych w latach </a:t>
            </a:r>
            <a:br>
              <a:rPr lang="pl-PL" sz="2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2012 - 2018 (leki i świadczenia łącznie)</a:t>
            </a:r>
          </a:p>
          <a:p>
            <a:pPr algn="ctr"/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705235"/>
              </p:ext>
            </p:extLst>
          </p:nvPr>
        </p:nvGraphicFramePr>
        <p:xfrm>
          <a:off x="928687" y="1029730"/>
          <a:ext cx="9945259" cy="5178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16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61" y="6291134"/>
            <a:ext cx="2337390" cy="488607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6276109" y="1392382"/>
            <a:ext cx="2628900" cy="769441"/>
          </a:xfrm>
          <a:prstGeom prst="rect">
            <a:avLst/>
          </a:prstGeom>
          <a:noFill/>
          <a:effectLst>
            <a:outerShdw blurRad="50800" dist="50800" dir="5400000" sx="14000" sy="14000" algn="ctr" rotWithShape="0">
              <a:srgbClr val="000000">
                <a:alpha val="90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pl-PL" sz="4400" b="1" dirty="0" smtClean="0">
                <a:solidFill>
                  <a:srgbClr val="E62528"/>
                </a:solidFill>
              </a:rPr>
              <a:t>5,1 mld zł</a:t>
            </a:r>
            <a:endParaRPr lang="pl-PL" sz="4400" b="1" dirty="0">
              <a:solidFill>
                <a:srgbClr val="E625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12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46</Words>
  <Application>Microsoft Office PowerPoint</Application>
  <PresentationFormat>Panoramiczny</PresentationFormat>
  <Paragraphs>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Celejewski Bartłomiej</dc:creator>
  <cp:lastModifiedBy>Celejewski Bartłomiej</cp:lastModifiedBy>
  <cp:revision>8</cp:revision>
  <dcterms:created xsi:type="dcterms:W3CDTF">2020-02-18T08:53:44Z</dcterms:created>
  <dcterms:modified xsi:type="dcterms:W3CDTF">2020-02-18T10:26:21Z</dcterms:modified>
</cp:coreProperties>
</file>