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843" r:id="rId4"/>
    <p:sldId id="842" r:id="rId5"/>
    <p:sldId id="825" r:id="rId6"/>
    <p:sldId id="827" r:id="rId7"/>
    <p:sldId id="828" r:id="rId8"/>
    <p:sldId id="829" r:id="rId9"/>
    <p:sldId id="830" r:id="rId10"/>
    <p:sldId id="831" r:id="rId11"/>
    <p:sldId id="832" r:id="rId12"/>
    <p:sldId id="833" r:id="rId13"/>
    <p:sldId id="834" r:id="rId14"/>
    <p:sldId id="835" r:id="rId15"/>
    <p:sldId id="836" r:id="rId16"/>
    <p:sldId id="838" r:id="rId17"/>
    <p:sldId id="837" r:id="rId18"/>
    <p:sldId id="839" r:id="rId19"/>
    <p:sldId id="840" r:id="rId20"/>
    <p:sldId id="841" r:id="rId21"/>
    <p:sldId id="302" r:id="rId22"/>
    <p:sldId id="303" r:id="rId23"/>
    <p:sldId id="304" r:id="rId24"/>
    <p:sldId id="305" r:id="rId25"/>
    <p:sldId id="306" r:id="rId26"/>
    <p:sldId id="308" r:id="rId27"/>
    <p:sldId id="309" r:id="rId28"/>
    <p:sldId id="310" r:id="rId29"/>
    <p:sldId id="311" r:id="rId30"/>
    <p:sldId id="315" r:id="rId31"/>
    <p:sldId id="316" r:id="rId32"/>
    <p:sldId id="317" r:id="rId33"/>
    <p:sldId id="318" r:id="rId34"/>
    <p:sldId id="320" r:id="rId35"/>
    <p:sldId id="321" r:id="rId36"/>
    <p:sldId id="322" r:id="rId37"/>
    <p:sldId id="323" r:id="rId38"/>
    <p:sldId id="260" r:id="rId39"/>
    <p:sldId id="844" r:id="rId4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8"/>
    <p:restoredTop sz="94658"/>
  </p:normalViewPr>
  <p:slideViewPr>
    <p:cSldViewPr snapToGrid="0">
      <p:cViewPr varScale="1">
        <p:scale>
          <a:sx n="63" d="100"/>
          <a:sy n="63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[Sprawozdawczość skargi dostępność.xlsx]Wykresy!Tabela przestawna6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9.1506308660415855E-2"/>
          <c:y val="0.10310217686285669"/>
          <c:w val="0.37117275323785992"/>
          <c:h val="0.86049955081622653"/>
        </c:manualLayout>
      </c:layout>
      <c:pieChart>
        <c:varyColors val="1"/>
        <c:ser>
          <c:idx val="0"/>
          <c:order val="0"/>
          <c:tx>
            <c:strRef>
              <c:f>Wykresy!$B$94</c:f>
              <c:strCache>
                <c:ptCount val="1"/>
                <c:pt idx="0">
                  <c:v>Suma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F5-45E2-9258-40CE808134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F5-45E2-9258-40CE808134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F5-45E2-9258-40CE8081346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rgbClr val="53565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67%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rgbClr val="53565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F5-45E2-9258-40CE8081346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rgbClr val="53565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F5-45E2-9258-40CE8081346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7F5-45E2-9258-40CE80813461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53565A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Wykresy!$A$95:$A$98</c:f>
              <c:strCache>
                <c:ptCount val="3"/>
                <c:pt idx="0">
                  <c:v>Architektoniczna</c:v>
                </c:pt>
                <c:pt idx="1">
                  <c:v>Informacyjno-komunikacyjna</c:v>
                </c:pt>
                <c:pt idx="2">
                  <c:v>Architektoniczna i Informacyjno-komunikacyjna</c:v>
                </c:pt>
              </c:strCache>
            </c:strRef>
          </c:cat>
          <c:val>
            <c:numRef>
              <c:f>Wykresy!$B$95:$B$98</c:f>
              <c:numCache>
                <c:formatCode>0.00%</c:formatCode>
                <c:ptCount val="3"/>
                <c:pt idx="0">
                  <c:v>0.6811594202898551</c:v>
                </c:pt>
                <c:pt idx="1">
                  <c:v>0.30434782608695654</c:v>
                </c:pt>
                <c:pt idx="2">
                  <c:v>1.4492753623188406E-2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F5-45E2-9258-40CE80813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763163711540375"/>
          <c:y val="0.15845111752446989"/>
          <c:w val="0.43958437663390226"/>
          <c:h val="0.6830975365912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53565A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53565A"/>
          </a:solidFill>
        </a:defRPr>
      </a:pPr>
      <a:endParaRPr lang="pl-PL"/>
    </a:p>
  </c:txPr>
  <c:externalData r:id="rId4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[Sprawozdawczość skargi dostępność.xlsx]Wykresy!Tabela przestawna3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Wykresy!$B$28</c:f>
              <c:strCache>
                <c:ptCount val="1"/>
                <c:pt idx="0">
                  <c:v>Suma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83-430A-987C-18F6F596AC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83-430A-987C-18F6F596AC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83-430A-987C-18F6F596AC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83-430A-987C-18F6F596AC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C83-430A-987C-18F6F596AC2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C83-430A-987C-18F6F596AC2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C83-430A-987C-18F6F596AC2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C83-430A-987C-18F6F596AC2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C83-430A-987C-18F6F596AC2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C83-430A-987C-18F6F596AC2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Wykresy!$A$29:$A$34</c:f>
              <c:strCache>
                <c:ptCount val="5"/>
                <c:pt idx="0">
                  <c:v>Brak rozpatrzenia</c:v>
                </c:pt>
                <c:pt idx="1">
                  <c:v>Decyzja odmowna</c:v>
                </c:pt>
                <c:pt idx="2">
                  <c:v>Nakaz zapewnienia dostępności</c:v>
                </c:pt>
                <c:pt idx="3">
                  <c:v>Odmowa wszczęcia postępowania</c:v>
                </c:pt>
                <c:pt idx="4">
                  <c:v>Umorzenie postępowania</c:v>
                </c:pt>
              </c:strCache>
            </c:strRef>
          </c:cat>
          <c:val>
            <c:numRef>
              <c:f>Wykresy!$B$29:$B$34</c:f>
              <c:numCache>
                <c:formatCode>General</c:formatCode>
                <c:ptCount val="5"/>
                <c:pt idx="0">
                  <c:v>15</c:v>
                </c:pt>
                <c:pt idx="1">
                  <c:v>2</c:v>
                </c:pt>
                <c:pt idx="2">
                  <c:v>5</c:v>
                </c:pt>
                <c:pt idx="3">
                  <c:v>16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C83-430A-987C-18F6F596AC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14859830003504"/>
          <c:y val="9.4957509122335318E-2"/>
          <c:w val="0.32471600573062059"/>
          <c:h val="0.82837766468215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714A44-7351-4750-A6F7-E5FB092ABDFA}" type="doc">
      <dgm:prSet loTypeId="urn:microsoft.com/office/officeart/2008/layout/LinedList" loCatId="list" qsTypeId="urn:microsoft.com/office/officeart/2005/8/quickstyle/simple4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AC32A21A-7416-42DF-889B-E9DCDF656407}">
      <dgm:prSet/>
      <dgm:spPr/>
      <dgm:t>
        <a:bodyPr/>
        <a:lstStyle/>
        <a:p>
          <a:r>
            <a:rPr lang="pl-PL"/>
            <a:t>Składa osoba ze szczególnymi potrzebami lub jej przedstawiciel ustawowy.</a:t>
          </a:r>
          <a:endParaRPr lang="en-US"/>
        </a:p>
      </dgm:t>
    </dgm:pt>
    <dgm:pt modelId="{95960671-256B-4992-9BE2-CB7109FBDFEF}" type="parTrans" cxnId="{89B6ECCF-4EAD-4755-9BEB-DBB9CFED519B}">
      <dgm:prSet/>
      <dgm:spPr/>
      <dgm:t>
        <a:bodyPr/>
        <a:lstStyle/>
        <a:p>
          <a:endParaRPr lang="en-US"/>
        </a:p>
      </dgm:t>
    </dgm:pt>
    <dgm:pt modelId="{EB373E5C-DBD4-4BAC-BF9E-646F3FD54E54}" type="sibTrans" cxnId="{89B6ECCF-4EAD-4755-9BEB-DBB9CFED519B}">
      <dgm:prSet/>
      <dgm:spPr/>
      <dgm:t>
        <a:bodyPr/>
        <a:lstStyle/>
        <a:p>
          <a:endParaRPr lang="en-US"/>
        </a:p>
      </dgm:t>
    </dgm:pt>
    <dgm:pt modelId="{FBDA467A-2273-4B42-AFEE-EF9D3EF1D437}">
      <dgm:prSet/>
      <dgm:spPr/>
      <dgm:t>
        <a:bodyPr/>
        <a:lstStyle/>
        <a:p>
          <a:r>
            <a:rPr lang="pl-PL" dirty="0"/>
            <a:t>Można złożyć w każdym czasie.</a:t>
          </a:r>
          <a:endParaRPr lang="en-US" dirty="0"/>
        </a:p>
      </dgm:t>
    </dgm:pt>
    <dgm:pt modelId="{26CB7FCC-692A-4D79-8FD1-22C950281745}" type="parTrans" cxnId="{F47323E2-E14F-46CA-AE7F-D0CBE0CBD3B9}">
      <dgm:prSet/>
      <dgm:spPr/>
      <dgm:t>
        <a:bodyPr/>
        <a:lstStyle/>
        <a:p>
          <a:endParaRPr lang="en-US"/>
        </a:p>
      </dgm:t>
    </dgm:pt>
    <dgm:pt modelId="{CE326D26-5B91-4B93-AC7E-B3E9566148A3}" type="sibTrans" cxnId="{F47323E2-E14F-46CA-AE7F-D0CBE0CBD3B9}">
      <dgm:prSet/>
      <dgm:spPr/>
      <dgm:t>
        <a:bodyPr/>
        <a:lstStyle/>
        <a:p>
          <a:endParaRPr lang="en-US"/>
        </a:p>
      </dgm:t>
    </dgm:pt>
    <dgm:pt modelId="{B494A6DA-0099-4FAF-A209-3FC7350A650A}">
      <dgm:prSet/>
      <dgm:spPr/>
      <dgm:t>
        <a:bodyPr/>
        <a:lstStyle/>
        <a:p>
          <a:r>
            <a:rPr lang="pl-PL"/>
            <a:t>Musi zaistnieć interes faktyczny, który trzeba wykazać najpóźniej </a:t>
          </a:r>
          <a:br>
            <a:rPr lang="pl-PL"/>
          </a:br>
          <a:r>
            <a:rPr lang="pl-PL"/>
            <a:t>w momencie składania wniosku o zapewnienie dostępności.</a:t>
          </a:r>
          <a:endParaRPr lang="en-US"/>
        </a:p>
      </dgm:t>
    </dgm:pt>
    <dgm:pt modelId="{B92A7855-AEEF-42C5-88A9-60907444184C}" type="parTrans" cxnId="{8A9AB6A2-C310-4893-98F2-3F7C24EBB46E}">
      <dgm:prSet/>
      <dgm:spPr/>
      <dgm:t>
        <a:bodyPr/>
        <a:lstStyle/>
        <a:p>
          <a:endParaRPr lang="en-US"/>
        </a:p>
      </dgm:t>
    </dgm:pt>
    <dgm:pt modelId="{73BCFF97-BC69-40F2-93A6-5918D90B1488}" type="sibTrans" cxnId="{8A9AB6A2-C310-4893-98F2-3F7C24EBB46E}">
      <dgm:prSet/>
      <dgm:spPr/>
      <dgm:t>
        <a:bodyPr/>
        <a:lstStyle/>
        <a:p>
          <a:endParaRPr lang="en-US"/>
        </a:p>
      </dgm:t>
    </dgm:pt>
    <dgm:pt modelId="{29EDF845-A1CD-4413-8C4F-93AE7EC639DC}">
      <dgm:prSet/>
      <dgm:spPr/>
      <dgm:t>
        <a:bodyPr/>
        <a:lstStyle/>
        <a:p>
          <a:r>
            <a:rPr lang="pl-PL"/>
            <a:t>Interes faktyczny i wniosek o zapewnienie dostępności należy przedstawić podmiotowi publicznemu, którego dotyczy żądanie zapewnienia dostępności.</a:t>
          </a:r>
          <a:endParaRPr lang="en-US"/>
        </a:p>
      </dgm:t>
    </dgm:pt>
    <dgm:pt modelId="{E926747F-0DE9-4621-B1B1-D6B5341C8B28}" type="parTrans" cxnId="{C775898E-843B-4AA4-A8D8-9720D8C2A28F}">
      <dgm:prSet/>
      <dgm:spPr/>
      <dgm:t>
        <a:bodyPr/>
        <a:lstStyle/>
        <a:p>
          <a:endParaRPr lang="en-US"/>
        </a:p>
      </dgm:t>
    </dgm:pt>
    <dgm:pt modelId="{48797A3A-3832-490C-821E-9B060E32725A}" type="sibTrans" cxnId="{C775898E-843B-4AA4-A8D8-9720D8C2A28F}">
      <dgm:prSet/>
      <dgm:spPr/>
      <dgm:t>
        <a:bodyPr/>
        <a:lstStyle/>
        <a:p>
          <a:endParaRPr lang="en-US"/>
        </a:p>
      </dgm:t>
    </dgm:pt>
    <dgm:pt modelId="{A52074C3-46B3-460C-99AC-25D280E9461B}" type="pres">
      <dgm:prSet presAssocID="{AB714A44-7351-4750-A6F7-E5FB092ABD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424C4D36-8F91-403D-BFF4-3A918D76DA0D}" type="pres">
      <dgm:prSet presAssocID="{AC32A21A-7416-42DF-889B-E9DCDF656407}" presName="thickLine" presStyleLbl="alignNode1" presStyleIdx="0" presStyleCnt="4"/>
      <dgm:spPr/>
    </dgm:pt>
    <dgm:pt modelId="{8045EE8F-9A8B-45D5-8EDA-958C16B74A10}" type="pres">
      <dgm:prSet presAssocID="{AC32A21A-7416-42DF-889B-E9DCDF656407}" presName="horz1" presStyleCnt="0"/>
      <dgm:spPr/>
    </dgm:pt>
    <dgm:pt modelId="{93BDCB8F-116B-4C66-9963-DB9668497A76}" type="pres">
      <dgm:prSet presAssocID="{AC32A21A-7416-42DF-889B-E9DCDF656407}" presName="tx1" presStyleLbl="revTx" presStyleIdx="0" presStyleCnt="4"/>
      <dgm:spPr/>
      <dgm:t>
        <a:bodyPr/>
        <a:lstStyle/>
        <a:p>
          <a:endParaRPr lang="pl-PL"/>
        </a:p>
      </dgm:t>
    </dgm:pt>
    <dgm:pt modelId="{FDAD6C52-C3DD-454E-86A7-28E904E15A0A}" type="pres">
      <dgm:prSet presAssocID="{AC32A21A-7416-42DF-889B-E9DCDF656407}" presName="vert1" presStyleCnt="0"/>
      <dgm:spPr/>
    </dgm:pt>
    <dgm:pt modelId="{6BDE586F-3CC4-442D-A0D7-AD399CEF5F7E}" type="pres">
      <dgm:prSet presAssocID="{FBDA467A-2273-4B42-AFEE-EF9D3EF1D437}" presName="thickLine" presStyleLbl="alignNode1" presStyleIdx="1" presStyleCnt="4"/>
      <dgm:spPr/>
    </dgm:pt>
    <dgm:pt modelId="{561059EB-FD6E-43D9-8813-EF92704B792C}" type="pres">
      <dgm:prSet presAssocID="{FBDA467A-2273-4B42-AFEE-EF9D3EF1D437}" presName="horz1" presStyleCnt="0"/>
      <dgm:spPr/>
    </dgm:pt>
    <dgm:pt modelId="{45F0371C-E1EE-4558-A6F3-345DFFEF4435}" type="pres">
      <dgm:prSet presAssocID="{FBDA467A-2273-4B42-AFEE-EF9D3EF1D437}" presName="tx1" presStyleLbl="revTx" presStyleIdx="1" presStyleCnt="4"/>
      <dgm:spPr/>
      <dgm:t>
        <a:bodyPr/>
        <a:lstStyle/>
        <a:p>
          <a:endParaRPr lang="pl-PL"/>
        </a:p>
      </dgm:t>
    </dgm:pt>
    <dgm:pt modelId="{A289A3D2-9B3E-47FF-AD20-069DE3F12513}" type="pres">
      <dgm:prSet presAssocID="{FBDA467A-2273-4B42-AFEE-EF9D3EF1D437}" presName="vert1" presStyleCnt="0"/>
      <dgm:spPr/>
    </dgm:pt>
    <dgm:pt modelId="{6CDAB020-C3C1-4BB7-8EEB-86E37F527E8A}" type="pres">
      <dgm:prSet presAssocID="{B494A6DA-0099-4FAF-A209-3FC7350A650A}" presName="thickLine" presStyleLbl="alignNode1" presStyleIdx="2" presStyleCnt="4"/>
      <dgm:spPr/>
    </dgm:pt>
    <dgm:pt modelId="{3F6485CD-8FCA-4993-BD2D-B4E2B6CB06AD}" type="pres">
      <dgm:prSet presAssocID="{B494A6DA-0099-4FAF-A209-3FC7350A650A}" presName="horz1" presStyleCnt="0"/>
      <dgm:spPr/>
    </dgm:pt>
    <dgm:pt modelId="{102CA679-AE9A-44D3-92A1-A913AFA1F8CC}" type="pres">
      <dgm:prSet presAssocID="{B494A6DA-0099-4FAF-A209-3FC7350A650A}" presName="tx1" presStyleLbl="revTx" presStyleIdx="2" presStyleCnt="4"/>
      <dgm:spPr/>
      <dgm:t>
        <a:bodyPr/>
        <a:lstStyle/>
        <a:p>
          <a:endParaRPr lang="pl-PL"/>
        </a:p>
      </dgm:t>
    </dgm:pt>
    <dgm:pt modelId="{9A51DBCC-83B1-48D3-8929-240F7272AA59}" type="pres">
      <dgm:prSet presAssocID="{B494A6DA-0099-4FAF-A209-3FC7350A650A}" presName="vert1" presStyleCnt="0"/>
      <dgm:spPr/>
    </dgm:pt>
    <dgm:pt modelId="{280E7390-7371-4069-8173-74143E2FB01E}" type="pres">
      <dgm:prSet presAssocID="{29EDF845-A1CD-4413-8C4F-93AE7EC639DC}" presName="thickLine" presStyleLbl="alignNode1" presStyleIdx="3" presStyleCnt="4"/>
      <dgm:spPr/>
    </dgm:pt>
    <dgm:pt modelId="{25A014D4-BF3C-41A2-8E2E-F6A12DA50D8C}" type="pres">
      <dgm:prSet presAssocID="{29EDF845-A1CD-4413-8C4F-93AE7EC639DC}" presName="horz1" presStyleCnt="0"/>
      <dgm:spPr/>
    </dgm:pt>
    <dgm:pt modelId="{303EC3CA-2FF1-4861-8D6C-ACF974DB8284}" type="pres">
      <dgm:prSet presAssocID="{29EDF845-A1CD-4413-8C4F-93AE7EC639DC}" presName="tx1" presStyleLbl="revTx" presStyleIdx="3" presStyleCnt="4"/>
      <dgm:spPr/>
      <dgm:t>
        <a:bodyPr/>
        <a:lstStyle/>
        <a:p>
          <a:endParaRPr lang="pl-PL"/>
        </a:p>
      </dgm:t>
    </dgm:pt>
    <dgm:pt modelId="{E2A622D4-1CE6-498E-8CFF-B8212FAD1B46}" type="pres">
      <dgm:prSet presAssocID="{29EDF845-A1CD-4413-8C4F-93AE7EC639DC}" presName="vert1" presStyleCnt="0"/>
      <dgm:spPr/>
    </dgm:pt>
  </dgm:ptLst>
  <dgm:cxnLst>
    <dgm:cxn modelId="{C775898E-843B-4AA4-A8D8-9720D8C2A28F}" srcId="{AB714A44-7351-4750-A6F7-E5FB092ABDFA}" destId="{29EDF845-A1CD-4413-8C4F-93AE7EC639DC}" srcOrd="3" destOrd="0" parTransId="{E926747F-0DE9-4621-B1B1-D6B5341C8B28}" sibTransId="{48797A3A-3832-490C-821E-9B060E32725A}"/>
    <dgm:cxn modelId="{E5B8083A-D283-489A-BEC5-9B20A64EEC73}" type="presOf" srcId="{B494A6DA-0099-4FAF-A209-3FC7350A650A}" destId="{102CA679-AE9A-44D3-92A1-A913AFA1F8CC}" srcOrd="0" destOrd="0" presId="urn:microsoft.com/office/officeart/2008/layout/LinedList"/>
    <dgm:cxn modelId="{DD7AEDFE-80B8-4B2C-A561-7BEE62287BA4}" type="presOf" srcId="{AC32A21A-7416-42DF-889B-E9DCDF656407}" destId="{93BDCB8F-116B-4C66-9963-DB9668497A76}" srcOrd="0" destOrd="0" presId="urn:microsoft.com/office/officeart/2008/layout/LinedList"/>
    <dgm:cxn modelId="{B6D256AF-0B29-4C94-B889-FDEE46E48327}" type="presOf" srcId="{AB714A44-7351-4750-A6F7-E5FB092ABDFA}" destId="{A52074C3-46B3-460C-99AC-25D280E9461B}" srcOrd="0" destOrd="0" presId="urn:microsoft.com/office/officeart/2008/layout/LinedList"/>
    <dgm:cxn modelId="{3D279EBE-884B-4111-8DF1-A883B3F80791}" type="presOf" srcId="{FBDA467A-2273-4B42-AFEE-EF9D3EF1D437}" destId="{45F0371C-E1EE-4558-A6F3-345DFFEF4435}" srcOrd="0" destOrd="0" presId="urn:microsoft.com/office/officeart/2008/layout/LinedList"/>
    <dgm:cxn modelId="{8A9AB6A2-C310-4893-98F2-3F7C24EBB46E}" srcId="{AB714A44-7351-4750-A6F7-E5FB092ABDFA}" destId="{B494A6DA-0099-4FAF-A209-3FC7350A650A}" srcOrd="2" destOrd="0" parTransId="{B92A7855-AEEF-42C5-88A9-60907444184C}" sibTransId="{73BCFF97-BC69-40F2-93A6-5918D90B1488}"/>
    <dgm:cxn modelId="{09935BDB-E417-4F46-A101-E13062350FF3}" type="presOf" srcId="{29EDF845-A1CD-4413-8C4F-93AE7EC639DC}" destId="{303EC3CA-2FF1-4861-8D6C-ACF974DB8284}" srcOrd="0" destOrd="0" presId="urn:microsoft.com/office/officeart/2008/layout/LinedList"/>
    <dgm:cxn modelId="{89B6ECCF-4EAD-4755-9BEB-DBB9CFED519B}" srcId="{AB714A44-7351-4750-A6F7-E5FB092ABDFA}" destId="{AC32A21A-7416-42DF-889B-E9DCDF656407}" srcOrd="0" destOrd="0" parTransId="{95960671-256B-4992-9BE2-CB7109FBDFEF}" sibTransId="{EB373E5C-DBD4-4BAC-BF9E-646F3FD54E54}"/>
    <dgm:cxn modelId="{F47323E2-E14F-46CA-AE7F-D0CBE0CBD3B9}" srcId="{AB714A44-7351-4750-A6F7-E5FB092ABDFA}" destId="{FBDA467A-2273-4B42-AFEE-EF9D3EF1D437}" srcOrd="1" destOrd="0" parTransId="{26CB7FCC-692A-4D79-8FD1-22C950281745}" sibTransId="{CE326D26-5B91-4B93-AC7E-B3E9566148A3}"/>
    <dgm:cxn modelId="{584142FB-1C9E-45C3-B5DD-44F9F1142E47}" type="presParOf" srcId="{A52074C3-46B3-460C-99AC-25D280E9461B}" destId="{424C4D36-8F91-403D-BFF4-3A918D76DA0D}" srcOrd="0" destOrd="0" presId="urn:microsoft.com/office/officeart/2008/layout/LinedList"/>
    <dgm:cxn modelId="{99FBB593-A6EB-45C1-A9B7-996E79B276B2}" type="presParOf" srcId="{A52074C3-46B3-460C-99AC-25D280E9461B}" destId="{8045EE8F-9A8B-45D5-8EDA-958C16B74A10}" srcOrd="1" destOrd="0" presId="urn:microsoft.com/office/officeart/2008/layout/LinedList"/>
    <dgm:cxn modelId="{53DB8978-FA64-4880-B134-0606C8A4AAF1}" type="presParOf" srcId="{8045EE8F-9A8B-45D5-8EDA-958C16B74A10}" destId="{93BDCB8F-116B-4C66-9963-DB9668497A76}" srcOrd="0" destOrd="0" presId="urn:microsoft.com/office/officeart/2008/layout/LinedList"/>
    <dgm:cxn modelId="{48498C26-2AF5-4560-9CBD-EC84F221BA26}" type="presParOf" srcId="{8045EE8F-9A8B-45D5-8EDA-958C16B74A10}" destId="{FDAD6C52-C3DD-454E-86A7-28E904E15A0A}" srcOrd="1" destOrd="0" presId="urn:microsoft.com/office/officeart/2008/layout/LinedList"/>
    <dgm:cxn modelId="{1718B6BE-353E-41CC-94F4-D90812DC3811}" type="presParOf" srcId="{A52074C3-46B3-460C-99AC-25D280E9461B}" destId="{6BDE586F-3CC4-442D-A0D7-AD399CEF5F7E}" srcOrd="2" destOrd="0" presId="urn:microsoft.com/office/officeart/2008/layout/LinedList"/>
    <dgm:cxn modelId="{64620D7B-C31D-4F74-8A33-C2E1A6361715}" type="presParOf" srcId="{A52074C3-46B3-460C-99AC-25D280E9461B}" destId="{561059EB-FD6E-43D9-8813-EF92704B792C}" srcOrd="3" destOrd="0" presId="urn:microsoft.com/office/officeart/2008/layout/LinedList"/>
    <dgm:cxn modelId="{E6FC4716-9C8C-46EF-B2D1-087D51131F51}" type="presParOf" srcId="{561059EB-FD6E-43D9-8813-EF92704B792C}" destId="{45F0371C-E1EE-4558-A6F3-345DFFEF4435}" srcOrd="0" destOrd="0" presId="urn:microsoft.com/office/officeart/2008/layout/LinedList"/>
    <dgm:cxn modelId="{9CC114D1-4A73-4EAA-A775-05AD8BF80740}" type="presParOf" srcId="{561059EB-FD6E-43D9-8813-EF92704B792C}" destId="{A289A3D2-9B3E-47FF-AD20-069DE3F12513}" srcOrd="1" destOrd="0" presId="urn:microsoft.com/office/officeart/2008/layout/LinedList"/>
    <dgm:cxn modelId="{4004852D-6E50-443F-8249-1BC88FC4DCD6}" type="presParOf" srcId="{A52074C3-46B3-460C-99AC-25D280E9461B}" destId="{6CDAB020-C3C1-4BB7-8EEB-86E37F527E8A}" srcOrd="4" destOrd="0" presId="urn:microsoft.com/office/officeart/2008/layout/LinedList"/>
    <dgm:cxn modelId="{9558264F-FC33-493B-B8BD-84A9E07D484C}" type="presParOf" srcId="{A52074C3-46B3-460C-99AC-25D280E9461B}" destId="{3F6485CD-8FCA-4993-BD2D-B4E2B6CB06AD}" srcOrd="5" destOrd="0" presId="urn:microsoft.com/office/officeart/2008/layout/LinedList"/>
    <dgm:cxn modelId="{B4BBAB5A-02CE-4969-9205-30A8032A78FD}" type="presParOf" srcId="{3F6485CD-8FCA-4993-BD2D-B4E2B6CB06AD}" destId="{102CA679-AE9A-44D3-92A1-A913AFA1F8CC}" srcOrd="0" destOrd="0" presId="urn:microsoft.com/office/officeart/2008/layout/LinedList"/>
    <dgm:cxn modelId="{06405FA5-03AE-47D8-8D0F-D8E0C6AA28BA}" type="presParOf" srcId="{3F6485CD-8FCA-4993-BD2D-B4E2B6CB06AD}" destId="{9A51DBCC-83B1-48D3-8929-240F7272AA59}" srcOrd="1" destOrd="0" presId="urn:microsoft.com/office/officeart/2008/layout/LinedList"/>
    <dgm:cxn modelId="{E0F5E426-A611-46AE-91D1-4FF556AED0F6}" type="presParOf" srcId="{A52074C3-46B3-460C-99AC-25D280E9461B}" destId="{280E7390-7371-4069-8173-74143E2FB01E}" srcOrd="6" destOrd="0" presId="urn:microsoft.com/office/officeart/2008/layout/LinedList"/>
    <dgm:cxn modelId="{D93EE178-2D16-4DE4-8440-04A3A288D541}" type="presParOf" srcId="{A52074C3-46B3-460C-99AC-25D280E9461B}" destId="{25A014D4-BF3C-41A2-8E2E-F6A12DA50D8C}" srcOrd="7" destOrd="0" presId="urn:microsoft.com/office/officeart/2008/layout/LinedList"/>
    <dgm:cxn modelId="{D475227D-F967-4040-83B3-285D3EF115F2}" type="presParOf" srcId="{25A014D4-BF3C-41A2-8E2E-F6A12DA50D8C}" destId="{303EC3CA-2FF1-4861-8D6C-ACF974DB8284}" srcOrd="0" destOrd="0" presId="urn:microsoft.com/office/officeart/2008/layout/LinedList"/>
    <dgm:cxn modelId="{63506E49-95A0-41D0-9BE8-88057ED349C0}" type="presParOf" srcId="{25A014D4-BF3C-41A2-8E2E-F6A12DA50D8C}" destId="{E2A622D4-1CE6-498E-8CFF-B8212FAD1B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8DEADC-6215-4605-9A29-0A590DB543EE}" type="doc">
      <dgm:prSet loTypeId="urn:microsoft.com/office/officeart/2018/2/layout/Icon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7E7FDE2-AF6E-4BF7-BF73-830EA19169D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Złożenie wniosku o dowód osobisty </a:t>
          </a:r>
          <a:endParaRPr lang="en-US"/>
        </a:p>
      </dgm:t>
    </dgm:pt>
    <dgm:pt modelId="{0C995C2E-DB6C-4CD3-A8DF-28AFEA83BF81}" type="parTrans" cxnId="{8F560DEB-C320-468B-B2BF-F9F9C5A2A833}">
      <dgm:prSet/>
      <dgm:spPr/>
      <dgm:t>
        <a:bodyPr/>
        <a:lstStyle/>
        <a:p>
          <a:endParaRPr lang="en-US"/>
        </a:p>
      </dgm:t>
    </dgm:pt>
    <dgm:pt modelId="{B7A66888-53AA-4D02-819D-66365D129FD4}" type="sibTrans" cxnId="{8F560DEB-C320-468B-B2BF-F9F9C5A2A833}">
      <dgm:prSet/>
      <dgm:spPr/>
      <dgm:t>
        <a:bodyPr/>
        <a:lstStyle/>
        <a:p>
          <a:endParaRPr lang="en-US"/>
        </a:p>
      </dgm:t>
    </dgm:pt>
    <dgm:pt modelId="{B8AFDD42-1AC5-4A7A-B2FF-F69F2AC7E295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Uzyskanie zaświadczenia od lekarza </a:t>
          </a:r>
          <a:endParaRPr lang="en-US" dirty="0"/>
        </a:p>
      </dgm:t>
    </dgm:pt>
    <dgm:pt modelId="{0372464A-B165-44D6-89C5-90F379408518}" type="parTrans" cxnId="{52FE4054-25B4-40D4-98E3-EA28C79B69C2}">
      <dgm:prSet/>
      <dgm:spPr/>
      <dgm:t>
        <a:bodyPr/>
        <a:lstStyle/>
        <a:p>
          <a:endParaRPr lang="en-US"/>
        </a:p>
      </dgm:t>
    </dgm:pt>
    <dgm:pt modelId="{54A5A424-F98D-4949-9E21-96898556376A}" type="sibTrans" cxnId="{52FE4054-25B4-40D4-98E3-EA28C79B69C2}">
      <dgm:prSet/>
      <dgm:spPr/>
      <dgm:t>
        <a:bodyPr/>
        <a:lstStyle/>
        <a:p>
          <a:endParaRPr lang="en-US"/>
        </a:p>
      </dgm:t>
    </dgm:pt>
    <dgm:pt modelId="{1254AC41-743A-49C9-942A-5DA6D47C419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Wypożyczenie książki </a:t>
          </a:r>
          <a:endParaRPr lang="en-US"/>
        </a:p>
      </dgm:t>
    </dgm:pt>
    <dgm:pt modelId="{DBF13591-5813-4B24-92EA-6F1CF64215FD}" type="parTrans" cxnId="{8AB8183C-A88D-4E9D-9970-0AE4EBA1C80E}">
      <dgm:prSet/>
      <dgm:spPr/>
      <dgm:t>
        <a:bodyPr/>
        <a:lstStyle/>
        <a:p>
          <a:endParaRPr lang="en-US"/>
        </a:p>
      </dgm:t>
    </dgm:pt>
    <dgm:pt modelId="{585A7108-CEEA-4628-8ACD-DBC94CD50132}" type="sibTrans" cxnId="{8AB8183C-A88D-4E9D-9970-0AE4EBA1C80E}">
      <dgm:prSet/>
      <dgm:spPr/>
      <dgm:t>
        <a:bodyPr/>
        <a:lstStyle/>
        <a:p>
          <a:endParaRPr lang="en-US"/>
        </a:p>
      </dgm:t>
    </dgm:pt>
    <dgm:pt modelId="{870B370F-396A-4EA4-9B8B-8FB1950F500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Udział w postępowaniu sądowym</a:t>
          </a:r>
          <a:endParaRPr lang="en-US"/>
        </a:p>
      </dgm:t>
    </dgm:pt>
    <dgm:pt modelId="{62205412-FA03-4D5E-B7C0-A5E6B0DCB564}" type="parTrans" cxnId="{5C286D77-1DC7-47D3-BE28-6703CC430FB9}">
      <dgm:prSet/>
      <dgm:spPr/>
      <dgm:t>
        <a:bodyPr/>
        <a:lstStyle/>
        <a:p>
          <a:endParaRPr lang="en-US"/>
        </a:p>
      </dgm:t>
    </dgm:pt>
    <dgm:pt modelId="{A0C40B04-5F9C-473E-AE51-AC1E1B5AFF4F}" type="sibTrans" cxnId="{5C286D77-1DC7-47D3-BE28-6703CC430FB9}">
      <dgm:prSet/>
      <dgm:spPr/>
      <dgm:t>
        <a:bodyPr/>
        <a:lstStyle/>
        <a:p>
          <a:endParaRPr lang="en-US"/>
        </a:p>
      </dgm:t>
    </dgm:pt>
    <dgm:pt modelId="{02BCEFE3-66EF-4160-9851-F6FF97C59328}" type="pres">
      <dgm:prSet presAssocID="{078DEADC-6215-4605-9A29-0A590DB543E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21D525E-5E9E-4706-A299-265C72B218A7}" type="pres">
      <dgm:prSet presAssocID="{A7E7FDE2-AF6E-4BF7-BF73-830EA19169DD}" presName="compNode" presStyleCnt="0"/>
      <dgm:spPr/>
    </dgm:pt>
    <dgm:pt modelId="{642820BD-59E6-45D9-88BA-134FFA82F2A2}" type="pres">
      <dgm:prSet presAssocID="{A7E7FDE2-AF6E-4BF7-BF73-830EA19169D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353FB34-E29E-4696-9E46-E959075CE857}" type="pres">
      <dgm:prSet presAssocID="{A7E7FDE2-AF6E-4BF7-BF73-830EA19169DD}" presName="spaceRect" presStyleCnt="0"/>
      <dgm:spPr/>
    </dgm:pt>
    <dgm:pt modelId="{9F170233-8DF0-4357-9BAA-E082AB6AFD3E}" type="pres">
      <dgm:prSet presAssocID="{A7E7FDE2-AF6E-4BF7-BF73-830EA19169DD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66E7B860-77D7-40D0-99A7-162FC05C3CDB}" type="pres">
      <dgm:prSet presAssocID="{B7A66888-53AA-4D02-819D-66365D129FD4}" presName="sibTrans" presStyleCnt="0"/>
      <dgm:spPr/>
    </dgm:pt>
    <dgm:pt modelId="{86CC31FB-D2A9-4AE4-AA0B-206D431BDD96}" type="pres">
      <dgm:prSet presAssocID="{B8AFDD42-1AC5-4A7A-B2FF-F69F2AC7E295}" presName="compNode" presStyleCnt="0"/>
      <dgm:spPr/>
    </dgm:pt>
    <dgm:pt modelId="{4C8893B9-3E3A-428C-A52E-A9A2DC306859}" type="pres">
      <dgm:prSet presAssocID="{B8AFDD42-1AC5-4A7A-B2FF-F69F2AC7E29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80025E5B-C236-47DF-8021-C5721DA06D40}" type="pres">
      <dgm:prSet presAssocID="{B8AFDD42-1AC5-4A7A-B2FF-F69F2AC7E295}" presName="spaceRect" presStyleCnt="0"/>
      <dgm:spPr/>
    </dgm:pt>
    <dgm:pt modelId="{80EAFFD7-F9C3-41BE-90A4-72F9BB197606}" type="pres">
      <dgm:prSet presAssocID="{B8AFDD42-1AC5-4A7A-B2FF-F69F2AC7E295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7017DDAC-C8DB-4ACB-A899-FC59199B66F3}" type="pres">
      <dgm:prSet presAssocID="{54A5A424-F98D-4949-9E21-96898556376A}" presName="sibTrans" presStyleCnt="0"/>
      <dgm:spPr/>
    </dgm:pt>
    <dgm:pt modelId="{DAB5625E-120E-4BE9-8304-39B9F9B7A03A}" type="pres">
      <dgm:prSet presAssocID="{1254AC41-743A-49C9-942A-5DA6D47C419E}" presName="compNode" presStyleCnt="0"/>
      <dgm:spPr/>
    </dgm:pt>
    <dgm:pt modelId="{3FB37DFC-DA25-4B5D-A195-7577B4E8E7E2}" type="pres">
      <dgm:prSet presAssocID="{1254AC41-743A-49C9-942A-5DA6D47C419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siążki"/>
        </a:ext>
      </dgm:extLst>
    </dgm:pt>
    <dgm:pt modelId="{26DC4341-4E19-435B-BE39-D2AF834B2D71}" type="pres">
      <dgm:prSet presAssocID="{1254AC41-743A-49C9-942A-5DA6D47C419E}" presName="spaceRect" presStyleCnt="0"/>
      <dgm:spPr/>
    </dgm:pt>
    <dgm:pt modelId="{BE22FBBA-BD34-4A80-8633-238901FF28F2}" type="pres">
      <dgm:prSet presAssocID="{1254AC41-743A-49C9-942A-5DA6D47C419E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E334D16F-F456-467D-8A3A-DDB128ACD642}" type="pres">
      <dgm:prSet presAssocID="{585A7108-CEEA-4628-8ACD-DBC94CD50132}" presName="sibTrans" presStyleCnt="0"/>
      <dgm:spPr/>
    </dgm:pt>
    <dgm:pt modelId="{D057F534-718C-4C6E-90D4-40501245DF95}" type="pres">
      <dgm:prSet presAssocID="{870B370F-396A-4EA4-9B8B-8FB1950F500D}" presName="compNode" presStyleCnt="0"/>
      <dgm:spPr/>
    </dgm:pt>
    <dgm:pt modelId="{DD6C0257-116F-42AD-B41C-F21765871F08}" type="pres">
      <dgm:prSet presAssocID="{870B370F-396A-4EA4-9B8B-8FB1950F500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iezrównoważona waga z wypełnieniem pełnym"/>
        </a:ext>
      </dgm:extLst>
    </dgm:pt>
    <dgm:pt modelId="{368E369B-1DCE-4087-BA2F-7AF985E280B9}" type="pres">
      <dgm:prSet presAssocID="{870B370F-396A-4EA4-9B8B-8FB1950F500D}" presName="spaceRect" presStyleCnt="0"/>
      <dgm:spPr/>
    </dgm:pt>
    <dgm:pt modelId="{C5DB0D8B-20B5-44D0-A438-2BE8B44B25BE}" type="pres">
      <dgm:prSet presAssocID="{870B370F-396A-4EA4-9B8B-8FB1950F500D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D16F199-21E1-416E-A361-41F4E44C56B4}" type="presOf" srcId="{A7E7FDE2-AF6E-4BF7-BF73-830EA19169DD}" destId="{9F170233-8DF0-4357-9BAA-E082AB6AFD3E}" srcOrd="0" destOrd="0" presId="urn:microsoft.com/office/officeart/2018/2/layout/IconLabelList"/>
    <dgm:cxn modelId="{B82617A6-06BE-4BF6-B810-DB9A18D6337F}" type="presOf" srcId="{1254AC41-743A-49C9-942A-5DA6D47C419E}" destId="{BE22FBBA-BD34-4A80-8633-238901FF28F2}" srcOrd="0" destOrd="0" presId="urn:microsoft.com/office/officeart/2018/2/layout/IconLabelList"/>
    <dgm:cxn modelId="{8F560DEB-C320-468B-B2BF-F9F9C5A2A833}" srcId="{078DEADC-6215-4605-9A29-0A590DB543EE}" destId="{A7E7FDE2-AF6E-4BF7-BF73-830EA19169DD}" srcOrd="0" destOrd="0" parTransId="{0C995C2E-DB6C-4CD3-A8DF-28AFEA83BF81}" sibTransId="{B7A66888-53AA-4D02-819D-66365D129FD4}"/>
    <dgm:cxn modelId="{5C286D77-1DC7-47D3-BE28-6703CC430FB9}" srcId="{078DEADC-6215-4605-9A29-0A590DB543EE}" destId="{870B370F-396A-4EA4-9B8B-8FB1950F500D}" srcOrd="3" destOrd="0" parTransId="{62205412-FA03-4D5E-B7C0-A5E6B0DCB564}" sibTransId="{A0C40B04-5F9C-473E-AE51-AC1E1B5AFF4F}"/>
    <dgm:cxn modelId="{52FE4054-25B4-40D4-98E3-EA28C79B69C2}" srcId="{078DEADC-6215-4605-9A29-0A590DB543EE}" destId="{B8AFDD42-1AC5-4A7A-B2FF-F69F2AC7E295}" srcOrd="1" destOrd="0" parTransId="{0372464A-B165-44D6-89C5-90F379408518}" sibTransId="{54A5A424-F98D-4949-9E21-96898556376A}"/>
    <dgm:cxn modelId="{A4393CC0-12A8-4D3A-BA7F-DCE3252EF0EB}" type="presOf" srcId="{B8AFDD42-1AC5-4A7A-B2FF-F69F2AC7E295}" destId="{80EAFFD7-F9C3-41BE-90A4-72F9BB197606}" srcOrd="0" destOrd="0" presId="urn:microsoft.com/office/officeart/2018/2/layout/IconLabelList"/>
    <dgm:cxn modelId="{9D69687A-79F1-4491-A866-9CDD337B088F}" type="presOf" srcId="{078DEADC-6215-4605-9A29-0A590DB543EE}" destId="{02BCEFE3-66EF-4160-9851-F6FF97C59328}" srcOrd="0" destOrd="0" presId="urn:microsoft.com/office/officeart/2018/2/layout/IconLabelList"/>
    <dgm:cxn modelId="{F4391F85-704C-4ED4-AE9C-5CC0CE7DA940}" type="presOf" srcId="{870B370F-396A-4EA4-9B8B-8FB1950F500D}" destId="{C5DB0D8B-20B5-44D0-A438-2BE8B44B25BE}" srcOrd="0" destOrd="0" presId="urn:microsoft.com/office/officeart/2018/2/layout/IconLabelList"/>
    <dgm:cxn modelId="{8AB8183C-A88D-4E9D-9970-0AE4EBA1C80E}" srcId="{078DEADC-6215-4605-9A29-0A590DB543EE}" destId="{1254AC41-743A-49C9-942A-5DA6D47C419E}" srcOrd="2" destOrd="0" parTransId="{DBF13591-5813-4B24-92EA-6F1CF64215FD}" sibTransId="{585A7108-CEEA-4628-8ACD-DBC94CD50132}"/>
    <dgm:cxn modelId="{A9817FD5-1FAB-441B-BBAE-64E83C5B6F67}" type="presParOf" srcId="{02BCEFE3-66EF-4160-9851-F6FF97C59328}" destId="{521D525E-5E9E-4706-A299-265C72B218A7}" srcOrd="0" destOrd="0" presId="urn:microsoft.com/office/officeart/2018/2/layout/IconLabelList"/>
    <dgm:cxn modelId="{704463C4-8712-4CFB-BBC4-51069BAFF60C}" type="presParOf" srcId="{521D525E-5E9E-4706-A299-265C72B218A7}" destId="{642820BD-59E6-45D9-88BA-134FFA82F2A2}" srcOrd="0" destOrd="0" presId="urn:microsoft.com/office/officeart/2018/2/layout/IconLabelList"/>
    <dgm:cxn modelId="{D3F18B9D-8311-48B5-A7FD-45D0A3848C67}" type="presParOf" srcId="{521D525E-5E9E-4706-A299-265C72B218A7}" destId="{D353FB34-E29E-4696-9E46-E959075CE857}" srcOrd="1" destOrd="0" presId="urn:microsoft.com/office/officeart/2018/2/layout/IconLabelList"/>
    <dgm:cxn modelId="{BC6CA2DF-C953-447E-A703-9A549C6193B7}" type="presParOf" srcId="{521D525E-5E9E-4706-A299-265C72B218A7}" destId="{9F170233-8DF0-4357-9BAA-E082AB6AFD3E}" srcOrd="2" destOrd="0" presId="urn:microsoft.com/office/officeart/2018/2/layout/IconLabelList"/>
    <dgm:cxn modelId="{41B12C0B-542A-4BD0-904C-F376520612A5}" type="presParOf" srcId="{02BCEFE3-66EF-4160-9851-F6FF97C59328}" destId="{66E7B860-77D7-40D0-99A7-162FC05C3CDB}" srcOrd="1" destOrd="0" presId="urn:microsoft.com/office/officeart/2018/2/layout/IconLabelList"/>
    <dgm:cxn modelId="{3558AFEA-2928-47AE-85D1-6F1A1F83D2E4}" type="presParOf" srcId="{02BCEFE3-66EF-4160-9851-F6FF97C59328}" destId="{86CC31FB-D2A9-4AE4-AA0B-206D431BDD96}" srcOrd="2" destOrd="0" presId="urn:microsoft.com/office/officeart/2018/2/layout/IconLabelList"/>
    <dgm:cxn modelId="{CF334AE5-C488-411B-803A-16B332DD244A}" type="presParOf" srcId="{86CC31FB-D2A9-4AE4-AA0B-206D431BDD96}" destId="{4C8893B9-3E3A-428C-A52E-A9A2DC306859}" srcOrd="0" destOrd="0" presId="urn:microsoft.com/office/officeart/2018/2/layout/IconLabelList"/>
    <dgm:cxn modelId="{965FFC3E-CAC2-4576-8B62-217AA4A10B50}" type="presParOf" srcId="{86CC31FB-D2A9-4AE4-AA0B-206D431BDD96}" destId="{80025E5B-C236-47DF-8021-C5721DA06D40}" srcOrd="1" destOrd="0" presId="urn:microsoft.com/office/officeart/2018/2/layout/IconLabelList"/>
    <dgm:cxn modelId="{DE16756A-745C-4AF7-972A-37EB6C1DABBC}" type="presParOf" srcId="{86CC31FB-D2A9-4AE4-AA0B-206D431BDD96}" destId="{80EAFFD7-F9C3-41BE-90A4-72F9BB197606}" srcOrd="2" destOrd="0" presId="urn:microsoft.com/office/officeart/2018/2/layout/IconLabelList"/>
    <dgm:cxn modelId="{0FFB5166-9C68-4968-B3DC-5734CF328231}" type="presParOf" srcId="{02BCEFE3-66EF-4160-9851-F6FF97C59328}" destId="{7017DDAC-C8DB-4ACB-A899-FC59199B66F3}" srcOrd="3" destOrd="0" presId="urn:microsoft.com/office/officeart/2018/2/layout/IconLabelList"/>
    <dgm:cxn modelId="{1567C42D-C118-429E-9510-297F432C0BD5}" type="presParOf" srcId="{02BCEFE3-66EF-4160-9851-F6FF97C59328}" destId="{DAB5625E-120E-4BE9-8304-39B9F9B7A03A}" srcOrd="4" destOrd="0" presId="urn:microsoft.com/office/officeart/2018/2/layout/IconLabelList"/>
    <dgm:cxn modelId="{31D710D8-74C9-48D1-933F-9B6215E37A4B}" type="presParOf" srcId="{DAB5625E-120E-4BE9-8304-39B9F9B7A03A}" destId="{3FB37DFC-DA25-4B5D-A195-7577B4E8E7E2}" srcOrd="0" destOrd="0" presId="urn:microsoft.com/office/officeart/2018/2/layout/IconLabelList"/>
    <dgm:cxn modelId="{D863B157-2BBF-4C69-9CBA-101D92115E2B}" type="presParOf" srcId="{DAB5625E-120E-4BE9-8304-39B9F9B7A03A}" destId="{26DC4341-4E19-435B-BE39-D2AF834B2D71}" srcOrd="1" destOrd="0" presId="urn:microsoft.com/office/officeart/2018/2/layout/IconLabelList"/>
    <dgm:cxn modelId="{A6D2F501-9001-41FB-A4EA-3AA3BE72BD03}" type="presParOf" srcId="{DAB5625E-120E-4BE9-8304-39B9F9B7A03A}" destId="{BE22FBBA-BD34-4A80-8633-238901FF28F2}" srcOrd="2" destOrd="0" presId="urn:microsoft.com/office/officeart/2018/2/layout/IconLabelList"/>
    <dgm:cxn modelId="{B4CC937F-8ED2-4F6D-9204-BA07DA7FD334}" type="presParOf" srcId="{02BCEFE3-66EF-4160-9851-F6FF97C59328}" destId="{E334D16F-F456-467D-8A3A-DDB128ACD642}" srcOrd="5" destOrd="0" presId="urn:microsoft.com/office/officeart/2018/2/layout/IconLabelList"/>
    <dgm:cxn modelId="{71A422BC-AA96-42AE-A6ED-30AD368C0B38}" type="presParOf" srcId="{02BCEFE3-66EF-4160-9851-F6FF97C59328}" destId="{D057F534-718C-4C6E-90D4-40501245DF95}" srcOrd="6" destOrd="0" presId="urn:microsoft.com/office/officeart/2018/2/layout/IconLabelList"/>
    <dgm:cxn modelId="{1D46B714-9073-4435-80A9-DEA2B1F03D66}" type="presParOf" srcId="{D057F534-718C-4C6E-90D4-40501245DF95}" destId="{DD6C0257-116F-42AD-B41C-F21765871F08}" srcOrd="0" destOrd="0" presId="urn:microsoft.com/office/officeart/2018/2/layout/IconLabelList"/>
    <dgm:cxn modelId="{B0E3ABD5-74E1-409C-8752-B3F063A5E9C5}" type="presParOf" srcId="{D057F534-718C-4C6E-90D4-40501245DF95}" destId="{368E369B-1DCE-4087-BA2F-7AF985E280B9}" srcOrd="1" destOrd="0" presId="urn:microsoft.com/office/officeart/2018/2/layout/IconLabelList"/>
    <dgm:cxn modelId="{B012D33C-8A28-4E7C-AC47-CAB82202F536}" type="presParOf" srcId="{D057F534-718C-4C6E-90D4-40501245DF95}" destId="{C5DB0D8B-20B5-44D0-A438-2BE8B44B25B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15576-A31F-407E-939E-2BE344F82023}" type="doc">
      <dgm:prSet loTypeId="urn:microsoft.com/office/officeart/2005/8/layout/vList2" loCatId="list" qsTypeId="urn:microsoft.com/office/officeart/2005/8/quickstyle/simple2" qsCatId="simple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B7BD729A-38E4-439D-93F0-C189D3254F30}">
      <dgm:prSet/>
      <dgm:spPr/>
      <dgm:t>
        <a:bodyPr/>
        <a:lstStyle/>
        <a:p>
          <a:r>
            <a:rPr lang="pl-PL" dirty="0"/>
            <a:t>Prezes Zarządu PFRON nakazał zapewnić dostępność architektoniczną w szkołach.</a:t>
          </a:r>
          <a:endParaRPr lang="en-US" dirty="0"/>
        </a:p>
      </dgm:t>
    </dgm:pt>
    <dgm:pt modelId="{85AB9F94-6ED6-47D2-81FC-2EC91AC2B554}" type="parTrans" cxnId="{B79AD3C9-5143-4C13-9006-E4724949AEC1}">
      <dgm:prSet/>
      <dgm:spPr/>
      <dgm:t>
        <a:bodyPr/>
        <a:lstStyle/>
        <a:p>
          <a:endParaRPr lang="en-US"/>
        </a:p>
      </dgm:t>
    </dgm:pt>
    <dgm:pt modelId="{145A718B-F92F-42CE-BC37-EFB97ED2ACF6}" type="sibTrans" cxnId="{B79AD3C9-5143-4C13-9006-E4724949AEC1}">
      <dgm:prSet/>
      <dgm:spPr/>
      <dgm:t>
        <a:bodyPr/>
        <a:lstStyle/>
        <a:p>
          <a:endParaRPr lang="en-US"/>
        </a:p>
      </dgm:t>
    </dgm:pt>
    <dgm:pt modelId="{B7A7E49D-9082-48A2-9C3F-6BA7C9805F30}">
      <dgm:prSet/>
      <dgm:spPr/>
      <dgm:t>
        <a:bodyPr/>
        <a:lstStyle/>
        <a:p>
          <a:r>
            <a:rPr lang="pl-PL" dirty="0"/>
            <a:t>Skargi składali rodzice.</a:t>
          </a:r>
          <a:endParaRPr lang="en-US" dirty="0"/>
        </a:p>
      </dgm:t>
    </dgm:pt>
    <dgm:pt modelId="{80863E55-E7A2-483D-93CA-4DB22F3F7FA9}" type="parTrans" cxnId="{F13EF743-9AD1-4BD0-A55E-A37F9985A728}">
      <dgm:prSet/>
      <dgm:spPr/>
      <dgm:t>
        <a:bodyPr/>
        <a:lstStyle/>
        <a:p>
          <a:endParaRPr lang="en-US"/>
        </a:p>
      </dgm:t>
    </dgm:pt>
    <dgm:pt modelId="{4C9B4900-DC44-4B2A-B1F9-85AC7293E425}" type="sibTrans" cxnId="{F13EF743-9AD1-4BD0-A55E-A37F9985A728}">
      <dgm:prSet/>
      <dgm:spPr/>
      <dgm:t>
        <a:bodyPr/>
        <a:lstStyle/>
        <a:p>
          <a:endParaRPr lang="en-US"/>
        </a:p>
      </dgm:t>
    </dgm:pt>
    <dgm:pt modelId="{F0461BBE-C578-4D85-9F42-EFDA34A24B59}">
      <dgm:prSet/>
      <dgm:spPr/>
      <dgm:t>
        <a:bodyPr/>
        <a:lstStyle/>
        <a:p>
          <a:r>
            <a:rPr lang="pl-PL" dirty="0"/>
            <a:t>Nakazy dotyczą wind oraz dróg dojścia do nich, czasem także podjazdów do wejścia do budynku.</a:t>
          </a:r>
          <a:endParaRPr lang="en-US" dirty="0"/>
        </a:p>
      </dgm:t>
    </dgm:pt>
    <dgm:pt modelId="{0DA71BAE-650C-4E59-92FD-822635F666A4}" type="parTrans" cxnId="{0217B44D-C714-4D0F-979D-8AF0DAA64A22}">
      <dgm:prSet/>
      <dgm:spPr/>
      <dgm:t>
        <a:bodyPr/>
        <a:lstStyle/>
        <a:p>
          <a:endParaRPr lang="en-US"/>
        </a:p>
      </dgm:t>
    </dgm:pt>
    <dgm:pt modelId="{883D7F2C-2A0A-4F8D-A485-9A7D19B08D90}" type="sibTrans" cxnId="{0217B44D-C714-4D0F-979D-8AF0DAA64A22}">
      <dgm:prSet/>
      <dgm:spPr/>
      <dgm:t>
        <a:bodyPr/>
        <a:lstStyle/>
        <a:p>
          <a:endParaRPr lang="en-US"/>
        </a:p>
      </dgm:t>
    </dgm:pt>
    <dgm:pt modelId="{3BABB8F5-F9CD-404E-B0E1-3E2656FD9181}">
      <dgm:prSet/>
      <dgm:spPr/>
      <dgm:t>
        <a:bodyPr/>
        <a:lstStyle/>
        <a:p>
          <a:r>
            <a:rPr lang="pl-PL" dirty="0"/>
            <a:t>Termin pełnego wykonania nakazu to, zależnie od decyzji, około 2-3 lata.</a:t>
          </a:r>
          <a:endParaRPr lang="en-US" dirty="0"/>
        </a:p>
      </dgm:t>
    </dgm:pt>
    <dgm:pt modelId="{B04F6C73-A380-4087-8DCD-971714BF0509}" type="parTrans" cxnId="{2445CCAA-A3D1-4F92-969B-5E03E6DC93ED}">
      <dgm:prSet/>
      <dgm:spPr/>
      <dgm:t>
        <a:bodyPr/>
        <a:lstStyle/>
        <a:p>
          <a:endParaRPr lang="en-US"/>
        </a:p>
      </dgm:t>
    </dgm:pt>
    <dgm:pt modelId="{11C1A3BA-8AE2-4C83-93E0-0C8C0E6E11E7}" type="sibTrans" cxnId="{2445CCAA-A3D1-4F92-969B-5E03E6DC93ED}">
      <dgm:prSet/>
      <dgm:spPr/>
      <dgm:t>
        <a:bodyPr/>
        <a:lstStyle/>
        <a:p>
          <a:endParaRPr lang="en-US"/>
        </a:p>
      </dgm:t>
    </dgm:pt>
    <dgm:pt modelId="{196A4AE5-F409-42A0-8346-52C5BB7B7B8C}" type="pres">
      <dgm:prSet presAssocID="{0D215576-A31F-407E-939E-2BE344F820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957CEBC-04CC-4ADF-AC3C-1ED7C1591285}" type="pres">
      <dgm:prSet presAssocID="{B7BD729A-38E4-439D-93F0-C189D3254F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2E6DB1-8572-4401-9DAF-74FF47562118}" type="pres">
      <dgm:prSet presAssocID="{B7BD729A-38E4-439D-93F0-C189D3254F3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445CCAA-A3D1-4F92-969B-5E03E6DC93ED}" srcId="{B7BD729A-38E4-439D-93F0-C189D3254F30}" destId="{3BABB8F5-F9CD-404E-B0E1-3E2656FD9181}" srcOrd="2" destOrd="0" parTransId="{B04F6C73-A380-4087-8DCD-971714BF0509}" sibTransId="{11C1A3BA-8AE2-4C83-93E0-0C8C0E6E11E7}"/>
    <dgm:cxn modelId="{393E18BB-BF6D-4972-80D7-79D6DADCD482}" type="presOf" srcId="{0D215576-A31F-407E-939E-2BE344F82023}" destId="{196A4AE5-F409-42A0-8346-52C5BB7B7B8C}" srcOrd="0" destOrd="0" presId="urn:microsoft.com/office/officeart/2005/8/layout/vList2"/>
    <dgm:cxn modelId="{2A602C3D-1BC0-4DE9-92A1-0AA53941D711}" type="presOf" srcId="{F0461BBE-C578-4D85-9F42-EFDA34A24B59}" destId="{B82E6DB1-8572-4401-9DAF-74FF47562118}" srcOrd="0" destOrd="1" presId="urn:microsoft.com/office/officeart/2005/8/layout/vList2"/>
    <dgm:cxn modelId="{F13EF743-9AD1-4BD0-A55E-A37F9985A728}" srcId="{B7BD729A-38E4-439D-93F0-C189D3254F30}" destId="{B7A7E49D-9082-48A2-9C3F-6BA7C9805F30}" srcOrd="0" destOrd="0" parTransId="{80863E55-E7A2-483D-93CA-4DB22F3F7FA9}" sibTransId="{4C9B4900-DC44-4B2A-B1F9-85AC7293E425}"/>
    <dgm:cxn modelId="{2D4C2F1E-C901-4105-B909-B6A4FE432E9C}" type="presOf" srcId="{B7A7E49D-9082-48A2-9C3F-6BA7C9805F30}" destId="{B82E6DB1-8572-4401-9DAF-74FF47562118}" srcOrd="0" destOrd="0" presId="urn:microsoft.com/office/officeart/2005/8/layout/vList2"/>
    <dgm:cxn modelId="{B79AD3C9-5143-4C13-9006-E4724949AEC1}" srcId="{0D215576-A31F-407E-939E-2BE344F82023}" destId="{B7BD729A-38E4-439D-93F0-C189D3254F30}" srcOrd="0" destOrd="0" parTransId="{85AB9F94-6ED6-47D2-81FC-2EC91AC2B554}" sibTransId="{145A718B-F92F-42CE-BC37-EFB97ED2ACF6}"/>
    <dgm:cxn modelId="{12E5D78C-B3FE-4680-B66F-9C50A16760BC}" type="presOf" srcId="{B7BD729A-38E4-439D-93F0-C189D3254F30}" destId="{8957CEBC-04CC-4ADF-AC3C-1ED7C1591285}" srcOrd="0" destOrd="0" presId="urn:microsoft.com/office/officeart/2005/8/layout/vList2"/>
    <dgm:cxn modelId="{0217B44D-C714-4D0F-979D-8AF0DAA64A22}" srcId="{B7BD729A-38E4-439D-93F0-C189D3254F30}" destId="{F0461BBE-C578-4D85-9F42-EFDA34A24B59}" srcOrd="1" destOrd="0" parTransId="{0DA71BAE-650C-4E59-92FD-822635F666A4}" sibTransId="{883D7F2C-2A0A-4F8D-A485-9A7D19B08D90}"/>
    <dgm:cxn modelId="{229A20B3-EC65-41DB-949D-30B87C102370}" type="presOf" srcId="{3BABB8F5-F9CD-404E-B0E1-3E2656FD9181}" destId="{B82E6DB1-8572-4401-9DAF-74FF47562118}" srcOrd="0" destOrd="2" presId="urn:microsoft.com/office/officeart/2005/8/layout/vList2"/>
    <dgm:cxn modelId="{CBA86181-C269-4B9B-9098-6259A617753E}" type="presParOf" srcId="{196A4AE5-F409-42A0-8346-52C5BB7B7B8C}" destId="{8957CEBC-04CC-4ADF-AC3C-1ED7C1591285}" srcOrd="0" destOrd="0" presId="urn:microsoft.com/office/officeart/2005/8/layout/vList2"/>
    <dgm:cxn modelId="{AC8214B0-9FD9-4E99-BA20-6CC64554FDB1}" type="presParOf" srcId="{196A4AE5-F409-42A0-8346-52C5BB7B7B8C}" destId="{B82E6DB1-8572-4401-9DAF-74FF475621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5EBEDD-9836-4B05-9948-FDF245B52A86}" type="doc">
      <dgm:prSet loTypeId="urn:microsoft.com/office/officeart/2005/8/layout/vList2" loCatId="list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6EA47E8-858C-4EFD-90D7-54D04564412A}">
      <dgm:prSet/>
      <dgm:spPr/>
      <dgm:t>
        <a:bodyPr/>
        <a:lstStyle/>
        <a:p>
          <a:r>
            <a:rPr lang="pl-PL" dirty="0"/>
            <a:t>Prezes Zarządu PFRON nakazał zapewnić dostępność informacyjno-komunikacyjną na przejściach dla pieszych.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Wykres informujący o decyzji Prezesa Zarządu PFRON dotyczącej zapewnienia dostępności dotyczącej sygnalizacji dla pieszych."/>
        </a:ext>
      </dgm:extLst>
    </dgm:pt>
    <dgm:pt modelId="{94CFF3E8-51A5-472C-A61E-3ABB1592D880}" type="parTrans" cxnId="{29883AE2-29B7-4144-9A63-947C59DDD149}">
      <dgm:prSet/>
      <dgm:spPr/>
      <dgm:t>
        <a:bodyPr/>
        <a:lstStyle/>
        <a:p>
          <a:endParaRPr lang="en-US"/>
        </a:p>
      </dgm:t>
    </dgm:pt>
    <dgm:pt modelId="{7701031C-B5A3-4434-8623-5F0E81E80B83}" type="sibTrans" cxnId="{29883AE2-29B7-4144-9A63-947C59DDD149}">
      <dgm:prSet/>
      <dgm:spPr/>
      <dgm:t>
        <a:bodyPr/>
        <a:lstStyle/>
        <a:p>
          <a:endParaRPr lang="en-US"/>
        </a:p>
      </dgm:t>
    </dgm:pt>
    <dgm:pt modelId="{A8E8115F-76F9-46CB-A7B6-A6A85AA4B675}">
      <dgm:prSet/>
      <dgm:spPr/>
      <dgm:t>
        <a:bodyPr/>
        <a:lstStyle/>
        <a:p>
          <a:r>
            <a:rPr lang="pl-PL"/>
            <a:t>Skargę złożył senior.</a:t>
          </a:r>
          <a:endParaRPr lang="en-US"/>
        </a:p>
      </dgm:t>
    </dgm:pt>
    <dgm:pt modelId="{05745F83-FA30-4706-99DA-22F0F440D96B}" type="parTrans" cxnId="{7F2A1823-BB5D-4728-8F2D-FD7319B29FE8}">
      <dgm:prSet/>
      <dgm:spPr/>
      <dgm:t>
        <a:bodyPr/>
        <a:lstStyle/>
        <a:p>
          <a:endParaRPr lang="en-US"/>
        </a:p>
      </dgm:t>
    </dgm:pt>
    <dgm:pt modelId="{C3CCF087-BE0D-42C1-933C-0D69074FDB7B}" type="sibTrans" cxnId="{7F2A1823-BB5D-4728-8F2D-FD7319B29FE8}">
      <dgm:prSet/>
      <dgm:spPr/>
      <dgm:t>
        <a:bodyPr/>
        <a:lstStyle/>
        <a:p>
          <a:endParaRPr lang="en-US"/>
        </a:p>
      </dgm:t>
    </dgm:pt>
    <dgm:pt modelId="{40C1088C-B00A-4CFE-91EE-974D240B77FA}">
      <dgm:prSet/>
      <dgm:spPr/>
      <dgm:t>
        <a:bodyPr/>
        <a:lstStyle/>
        <a:p>
          <a:r>
            <a:rPr lang="pl-PL"/>
            <a:t>Nakaz dotyczy długości zielonego światła i sygnalizacji dźwiękowej na przejściach dla pieszych.</a:t>
          </a:r>
          <a:endParaRPr lang="en-US"/>
        </a:p>
      </dgm:t>
    </dgm:pt>
    <dgm:pt modelId="{EEB8CF38-B23E-4422-9A35-C4DF3EF5C8E3}" type="parTrans" cxnId="{68F1AAEB-211A-482D-A907-3D71B0E1B9E6}">
      <dgm:prSet/>
      <dgm:spPr/>
      <dgm:t>
        <a:bodyPr/>
        <a:lstStyle/>
        <a:p>
          <a:endParaRPr lang="en-US"/>
        </a:p>
      </dgm:t>
    </dgm:pt>
    <dgm:pt modelId="{55709400-0DF7-42C7-89E8-634CF738B3C9}" type="sibTrans" cxnId="{68F1AAEB-211A-482D-A907-3D71B0E1B9E6}">
      <dgm:prSet/>
      <dgm:spPr/>
      <dgm:t>
        <a:bodyPr/>
        <a:lstStyle/>
        <a:p>
          <a:endParaRPr lang="en-US"/>
        </a:p>
      </dgm:t>
    </dgm:pt>
    <dgm:pt modelId="{1CAD2A2E-6FA8-4EFE-B073-FACD8A406F2A}">
      <dgm:prSet/>
      <dgm:spPr/>
      <dgm:t>
        <a:bodyPr/>
        <a:lstStyle/>
        <a:p>
          <a:r>
            <a:rPr lang="pl-PL"/>
            <a:t>Termin pełnego wykonania nakazu to koniec 2024 roku.</a:t>
          </a:r>
          <a:endParaRPr lang="en-US"/>
        </a:p>
      </dgm:t>
    </dgm:pt>
    <dgm:pt modelId="{9701E2C4-56D1-4D1E-ABCB-035A6310E510}" type="parTrans" cxnId="{8AC0066F-1929-45AC-8FCF-422D9EF3D840}">
      <dgm:prSet/>
      <dgm:spPr/>
      <dgm:t>
        <a:bodyPr/>
        <a:lstStyle/>
        <a:p>
          <a:endParaRPr lang="en-US"/>
        </a:p>
      </dgm:t>
    </dgm:pt>
    <dgm:pt modelId="{8BA3D683-9545-41B3-A856-E4163900EBD5}" type="sibTrans" cxnId="{8AC0066F-1929-45AC-8FCF-422D9EF3D840}">
      <dgm:prSet/>
      <dgm:spPr/>
      <dgm:t>
        <a:bodyPr/>
        <a:lstStyle/>
        <a:p>
          <a:endParaRPr lang="en-US"/>
        </a:p>
      </dgm:t>
    </dgm:pt>
    <dgm:pt modelId="{E62AA8F8-8C3D-4D5C-9B40-137E57008B13}" type="pres">
      <dgm:prSet presAssocID="{7B5EBEDD-9836-4B05-9948-FDF245B52A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BD68513-2A78-4CA0-B5A5-3924DE8C1680}" type="pres">
      <dgm:prSet presAssocID="{76EA47E8-858C-4EFD-90D7-54D0456441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185D12-8353-4EBD-BEBD-FD4A211E4DC7}" type="pres">
      <dgm:prSet presAssocID="{76EA47E8-858C-4EFD-90D7-54D04564412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8F1AAEB-211A-482D-A907-3D71B0E1B9E6}" srcId="{76EA47E8-858C-4EFD-90D7-54D04564412A}" destId="{40C1088C-B00A-4CFE-91EE-974D240B77FA}" srcOrd="1" destOrd="0" parTransId="{EEB8CF38-B23E-4422-9A35-C4DF3EF5C8E3}" sibTransId="{55709400-0DF7-42C7-89E8-634CF738B3C9}"/>
    <dgm:cxn modelId="{29883AE2-29B7-4144-9A63-947C59DDD149}" srcId="{7B5EBEDD-9836-4B05-9948-FDF245B52A86}" destId="{76EA47E8-858C-4EFD-90D7-54D04564412A}" srcOrd="0" destOrd="0" parTransId="{94CFF3E8-51A5-472C-A61E-3ABB1592D880}" sibTransId="{7701031C-B5A3-4434-8623-5F0E81E80B83}"/>
    <dgm:cxn modelId="{8AC0066F-1929-45AC-8FCF-422D9EF3D840}" srcId="{76EA47E8-858C-4EFD-90D7-54D04564412A}" destId="{1CAD2A2E-6FA8-4EFE-B073-FACD8A406F2A}" srcOrd="2" destOrd="0" parTransId="{9701E2C4-56D1-4D1E-ABCB-035A6310E510}" sibTransId="{8BA3D683-9545-41B3-A856-E4163900EBD5}"/>
    <dgm:cxn modelId="{94A1A2DC-7FA7-45ED-9085-2BA912AEBFCE}" type="presOf" srcId="{1CAD2A2E-6FA8-4EFE-B073-FACD8A406F2A}" destId="{8B185D12-8353-4EBD-BEBD-FD4A211E4DC7}" srcOrd="0" destOrd="2" presId="urn:microsoft.com/office/officeart/2005/8/layout/vList2"/>
    <dgm:cxn modelId="{3C3ABC14-1DAB-473C-81B5-A8AABF2DDB2E}" type="presOf" srcId="{7B5EBEDD-9836-4B05-9948-FDF245B52A86}" destId="{E62AA8F8-8C3D-4D5C-9B40-137E57008B13}" srcOrd="0" destOrd="0" presId="urn:microsoft.com/office/officeart/2005/8/layout/vList2"/>
    <dgm:cxn modelId="{4F9405D9-F039-4437-B304-D416DFE24620}" type="presOf" srcId="{A8E8115F-76F9-46CB-A7B6-A6A85AA4B675}" destId="{8B185D12-8353-4EBD-BEBD-FD4A211E4DC7}" srcOrd="0" destOrd="0" presId="urn:microsoft.com/office/officeart/2005/8/layout/vList2"/>
    <dgm:cxn modelId="{15B61607-0709-4EA8-856B-67395BBA0930}" type="presOf" srcId="{40C1088C-B00A-4CFE-91EE-974D240B77FA}" destId="{8B185D12-8353-4EBD-BEBD-FD4A211E4DC7}" srcOrd="0" destOrd="1" presId="urn:microsoft.com/office/officeart/2005/8/layout/vList2"/>
    <dgm:cxn modelId="{7F2A1823-BB5D-4728-8F2D-FD7319B29FE8}" srcId="{76EA47E8-858C-4EFD-90D7-54D04564412A}" destId="{A8E8115F-76F9-46CB-A7B6-A6A85AA4B675}" srcOrd="0" destOrd="0" parTransId="{05745F83-FA30-4706-99DA-22F0F440D96B}" sibTransId="{C3CCF087-BE0D-42C1-933C-0D69074FDB7B}"/>
    <dgm:cxn modelId="{9CCF6C82-78EE-4C89-8211-217400DEF027}" type="presOf" srcId="{76EA47E8-858C-4EFD-90D7-54D04564412A}" destId="{6BD68513-2A78-4CA0-B5A5-3924DE8C1680}" srcOrd="0" destOrd="0" presId="urn:microsoft.com/office/officeart/2005/8/layout/vList2"/>
    <dgm:cxn modelId="{9F130005-9BD5-4E3F-8B27-76A339278689}" type="presParOf" srcId="{E62AA8F8-8C3D-4D5C-9B40-137E57008B13}" destId="{6BD68513-2A78-4CA0-B5A5-3924DE8C1680}" srcOrd="0" destOrd="0" presId="urn:microsoft.com/office/officeart/2005/8/layout/vList2"/>
    <dgm:cxn modelId="{E2FA06F8-1CBD-4DD8-9984-723B7469E88B}" type="presParOf" srcId="{E62AA8F8-8C3D-4D5C-9B40-137E57008B13}" destId="{8B185D12-8353-4EBD-BEBD-FD4A211E4DC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211972-B961-4275-9AA1-29EF6C6B5DCF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1C4B47E-29B1-4C68-8A8F-ABC45A337824}">
      <dgm:prSet/>
      <dgm:spPr/>
      <dgm:t>
        <a:bodyPr/>
        <a:lstStyle/>
        <a:p>
          <a:r>
            <a:rPr lang="pl-PL" dirty="0"/>
            <a:t>Prezes Zarządu PFRON nakazał zapewnić dostępność informacyjno-komunikacyjną w autobusach i tramwajach.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Wykres informujący o decyzji Prezesa Zarządu PFRON dotyczącej zapewnienia dostępności dotyczącej autobusów i tramwajów."/>
        </a:ext>
      </dgm:extLst>
    </dgm:pt>
    <dgm:pt modelId="{A835C7FB-B027-4914-AFBD-1DC6ECE099C1}" type="parTrans" cxnId="{98718625-0133-424A-ADCE-96DC77ECCCE4}">
      <dgm:prSet/>
      <dgm:spPr/>
      <dgm:t>
        <a:bodyPr/>
        <a:lstStyle/>
        <a:p>
          <a:endParaRPr lang="en-US"/>
        </a:p>
      </dgm:t>
    </dgm:pt>
    <dgm:pt modelId="{915AE383-E68E-4888-BD6E-C5F759EB8222}" type="sibTrans" cxnId="{98718625-0133-424A-ADCE-96DC77ECCCE4}">
      <dgm:prSet/>
      <dgm:spPr/>
      <dgm:t>
        <a:bodyPr/>
        <a:lstStyle/>
        <a:p>
          <a:endParaRPr lang="en-US"/>
        </a:p>
      </dgm:t>
    </dgm:pt>
    <dgm:pt modelId="{EAA5A6EB-AE55-4FEB-AF69-234153B72779}">
      <dgm:prSet/>
      <dgm:spPr/>
      <dgm:t>
        <a:bodyPr/>
        <a:lstStyle/>
        <a:p>
          <a:r>
            <a:rPr lang="pl-PL" dirty="0"/>
            <a:t>Skargę złożył pasażer.</a:t>
          </a:r>
          <a:endParaRPr lang="en-US" dirty="0"/>
        </a:p>
      </dgm:t>
    </dgm:pt>
    <dgm:pt modelId="{FA455E03-7955-4D29-A11B-FFE95A615E80}" type="parTrans" cxnId="{7E847680-5956-4128-A749-231D6F6EC534}">
      <dgm:prSet/>
      <dgm:spPr/>
      <dgm:t>
        <a:bodyPr/>
        <a:lstStyle/>
        <a:p>
          <a:endParaRPr lang="en-US"/>
        </a:p>
      </dgm:t>
    </dgm:pt>
    <dgm:pt modelId="{8F32105D-B0F3-4EB2-BBF7-AD94A096B022}" type="sibTrans" cxnId="{7E847680-5956-4128-A749-231D6F6EC534}">
      <dgm:prSet/>
      <dgm:spPr/>
      <dgm:t>
        <a:bodyPr/>
        <a:lstStyle/>
        <a:p>
          <a:endParaRPr lang="en-US"/>
        </a:p>
      </dgm:t>
    </dgm:pt>
    <dgm:pt modelId="{2DFFA4E5-F10A-44FB-B782-D19800FB2238}">
      <dgm:prSet/>
      <dgm:spPr/>
      <dgm:t>
        <a:bodyPr/>
        <a:lstStyle/>
        <a:p>
          <a:r>
            <a:rPr lang="pl-PL" dirty="0"/>
            <a:t>Nakaz dotyczy emitowania komunikatów głosowych wewnątrz i na zewnątrz pojazdów komunikacji miejskiej.</a:t>
          </a:r>
          <a:endParaRPr lang="en-US" dirty="0"/>
        </a:p>
      </dgm:t>
    </dgm:pt>
    <dgm:pt modelId="{369AF51E-5BEE-4AE5-8562-6B6A004B95AB}" type="parTrans" cxnId="{443BF006-79EB-4F69-A6B0-7875D6691BE0}">
      <dgm:prSet/>
      <dgm:spPr/>
      <dgm:t>
        <a:bodyPr/>
        <a:lstStyle/>
        <a:p>
          <a:endParaRPr lang="en-US"/>
        </a:p>
      </dgm:t>
    </dgm:pt>
    <dgm:pt modelId="{DDA5C6C4-5186-47A5-889D-DEAA59FBD725}" type="sibTrans" cxnId="{443BF006-79EB-4F69-A6B0-7875D6691BE0}">
      <dgm:prSet/>
      <dgm:spPr/>
      <dgm:t>
        <a:bodyPr/>
        <a:lstStyle/>
        <a:p>
          <a:endParaRPr lang="en-US"/>
        </a:p>
      </dgm:t>
    </dgm:pt>
    <dgm:pt modelId="{BCFB7A43-915D-4CAD-BC28-73C66C6401B7}">
      <dgm:prSet/>
      <dgm:spPr/>
      <dgm:t>
        <a:bodyPr/>
        <a:lstStyle/>
        <a:p>
          <a:r>
            <a:rPr lang="pl-PL"/>
            <a:t>Termin pełnego wykonania nakazu to 4 lata w przypadku autobusów, 8 lat w przypadku tramwajów.</a:t>
          </a:r>
          <a:endParaRPr lang="en-US"/>
        </a:p>
      </dgm:t>
    </dgm:pt>
    <dgm:pt modelId="{CD34631E-E6F8-4B25-A80B-B883C3E7B04A}" type="parTrans" cxnId="{8E2B7198-0EC7-4DF3-A688-5F8A9FFF28FC}">
      <dgm:prSet/>
      <dgm:spPr/>
      <dgm:t>
        <a:bodyPr/>
        <a:lstStyle/>
        <a:p>
          <a:endParaRPr lang="en-US"/>
        </a:p>
      </dgm:t>
    </dgm:pt>
    <dgm:pt modelId="{EE65F55F-D3AF-4ABB-AB09-848EAB5B8399}" type="sibTrans" cxnId="{8E2B7198-0EC7-4DF3-A688-5F8A9FFF28FC}">
      <dgm:prSet/>
      <dgm:spPr/>
      <dgm:t>
        <a:bodyPr/>
        <a:lstStyle/>
        <a:p>
          <a:endParaRPr lang="en-US"/>
        </a:p>
      </dgm:t>
    </dgm:pt>
    <dgm:pt modelId="{2574F773-61F5-4DFF-A4BA-A65747D287A2}" type="pres">
      <dgm:prSet presAssocID="{55211972-B961-4275-9AA1-29EF6C6B5D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7DE84C8-1EB2-4126-A860-25997208F03D}" type="pres">
      <dgm:prSet presAssocID="{91C4B47E-29B1-4C68-8A8F-ABC45A3378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83C382-9433-4A51-A2C9-974FFCFF2A5C}" type="pres">
      <dgm:prSet presAssocID="{91C4B47E-29B1-4C68-8A8F-ABC45A33782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64AAB3C-292B-4159-B412-FACABD9487B1}" type="presOf" srcId="{55211972-B961-4275-9AA1-29EF6C6B5DCF}" destId="{2574F773-61F5-4DFF-A4BA-A65747D287A2}" srcOrd="0" destOrd="0" presId="urn:microsoft.com/office/officeart/2005/8/layout/vList2"/>
    <dgm:cxn modelId="{8AA9354C-33A1-4005-8A44-0E7F770DF986}" type="presOf" srcId="{2DFFA4E5-F10A-44FB-B782-D19800FB2238}" destId="{4583C382-9433-4A51-A2C9-974FFCFF2A5C}" srcOrd="0" destOrd="1" presId="urn:microsoft.com/office/officeart/2005/8/layout/vList2"/>
    <dgm:cxn modelId="{7DD92DC8-A4A6-4100-BAE8-2C9EAABB566F}" type="presOf" srcId="{EAA5A6EB-AE55-4FEB-AF69-234153B72779}" destId="{4583C382-9433-4A51-A2C9-974FFCFF2A5C}" srcOrd="0" destOrd="0" presId="urn:microsoft.com/office/officeart/2005/8/layout/vList2"/>
    <dgm:cxn modelId="{01DB5FD4-1DB2-459F-951F-5975BB9AD267}" type="presOf" srcId="{BCFB7A43-915D-4CAD-BC28-73C66C6401B7}" destId="{4583C382-9433-4A51-A2C9-974FFCFF2A5C}" srcOrd="0" destOrd="2" presId="urn:microsoft.com/office/officeart/2005/8/layout/vList2"/>
    <dgm:cxn modelId="{55A4DF0E-81A2-41B7-84B4-8F5261A971FF}" type="presOf" srcId="{91C4B47E-29B1-4C68-8A8F-ABC45A337824}" destId="{A7DE84C8-1EB2-4126-A860-25997208F03D}" srcOrd="0" destOrd="0" presId="urn:microsoft.com/office/officeart/2005/8/layout/vList2"/>
    <dgm:cxn modelId="{7E847680-5956-4128-A749-231D6F6EC534}" srcId="{91C4B47E-29B1-4C68-8A8F-ABC45A337824}" destId="{EAA5A6EB-AE55-4FEB-AF69-234153B72779}" srcOrd="0" destOrd="0" parTransId="{FA455E03-7955-4D29-A11B-FFE95A615E80}" sibTransId="{8F32105D-B0F3-4EB2-BBF7-AD94A096B022}"/>
    <dgm:cxn modelId="{443BF006-79EB-4F69-A6B0-7875D6691BE0}" srcId="{91C4B47E-29B1-4C68-8A8F-ABC45A337824}" destId="{2DFFA4E5-F10A-44FB-B782-D19800FB2238}" srcOrd="1" destOrd="0" parTransId="{369AF51E-5BEE-4AE5-8562-6B6A004B95AB}" sibTransId="{DDA5C6C4-5186-47A5-889D-DEAA59FBD725}"/>
    <dgm:cxn modelId="{98718625-0133-424A-ADCE-96DC77ECCCE4}" srcId="{55211972-B961-4275-9AA1-29EF6C6B5DCF}" destId="{91C4B47E-29B1-4C68-8A8F-ABC45A337824}" srcOrd="0" destOrd="0" parTransId="{A835C7FB-B027-4914-AFBD-1DC6ECE099C1}" sibTransId="{915AE383-E68E-4888-BD6E-C5F759EB8222}"/>
    <dgm:cxn modelId="{8E2B7198-0EC7-4DF3-A688-5F8A9FFF28FC}" srcId="{91C4B47E-29B1-4C68-8A8F-ABC45A337824}" destId="{BCFB7A43-915D-4CAD-BC28-73C66C6401B7}" srcOrd="2" destOrd="0" parTransId="{CD34631E-E6F8-4B25-A80B-B883C3E7B04A}" sibTransId="{EE65F55F-D3AF-4ABB-AB09-848EAB5B8399}"/>
    <dgm:cxn modelId="{6B00A137-D9F2-46F2-9946-8E4A2E9F7B27}" type="presParOf" srcId="{2574F773-61F5-4DFF-A4BA-A65747D287A2}" destId="{A7DE84C8-1EB2-4126-A860-25997208F03D}" srcOrd="0" destOrd="0" presId="urn:microsoft.com/office/officeart/2005/8/layout/vList2"/>
    <dgm:cxn modelId="{F818EC11-FD8D-4974-B9ED-6FF4884B87E2}" type="presParOf" srcId="{2574F773-61F5-4DFF-A4BA-A65747D287A2}" destId="{4583C382-9433-4A51-A2C9-974FFCFF2A5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E84C8-1EB2-4126-A860-25997208F03D}">
      <dsp:nvSpPr>
        <dsp:cNvPr id="0" name=""/>
        <dsp:cNvSpPr/>
      </dsp:nvSpPr>
      <dsp:spPr>
        <a:xfrm>
          <a:off x="0" y="10106"/>
          <a:ext cx="10515600" cy="203463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/>
            <a:t>Prezes Zarządu PFRON nakazał zapewnić dostępność informacyjno-komunikacyjną w autobusach i tramwajach.</a:t>
          </a:r>
          <a:endParaRPr lang="en-US" sz="3700" kern="1200" dirty="0"/>
        </a:p>
      </dsp:txBody>
      <dsp:txXfrm>
        <a:off x="99322" y="109428"/>
        <a:ext cx="10316956" cy="1835986"/>
      </dsp:txXfrm>
    </dsp:sp>
    <dsp:sp modelId="{4583C382-9433-4A51-A2C9-974FFCFF2A5C}">
      <dsp:nvSpPr>
        <dsp:cNvPr id="0" name=""/>
        <dsp:cNvSpPr/>
      </dsp:nvSpPr>
      <dsp:spPr>
        <a:xfrm>
          <a:off x="0" y="2044737"/>
          <a:ext cx="10515600" cy="229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900" kern="1200" dirty="0"/>
            <a:t>Skargę złożył pasażer.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900" kern="1200" dirty="0"/>
            <a:t>Nakaz dotyczy emitowania komunikatów głosowych wewnątrz i na zewnątrz pojazdów komunikacji miejskiej.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900" kern="1200"/>
            <a:t>Termin pełnego wykonania nakazu to 4 lata w przypadku autobusów, 8 lat w przypadku tramwajów.</a:t>
          </a:r>
          <a:endParaRPr lang="en-US" sz="2900" kern="1200"/>
        </a:p>
      </dsp:txBody>
      <dsp:txXfrm>
        <a:off x="0" y="2044737"/>
        <a:ext cx="10515600" cy="2297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76082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Nie ma wzoru.</a:t>
            </a:r>
          </a:p>
          <a:p>
            <a:r>
              <a:rPr lang="pl-PL" dirty="0"/>
              <a:t>Każdy może złożyć.</a:t>
            </a:r>
          </a:p>
          <a:p>
            <a:r>
              <a:rPr lang="pl-PL" dirty="0"/>
              <a:t>Warto przeanalizować co poprawić, aby podmiot był bardziej dostępny.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524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Nie ma wzoru</a:t>
            </a:r>
          </a:p>
          <a:p>
            <a:r>
              <a:rPr lang="pl-PL" dirty="0"/>
              <a:t>Może złożyć osoba ze szczególnymi potrzebami.</a:t>
            </a:r>
          </a:p>
          <a:p>
            <a:r>
              <a:rPr lang="pl-PL" dirty="0"/>
              <a:t>Dostępność architektoniczna lub informacyjno-komunikacyjna.</a:t>
            </a:r>
          </a:p>
          <a:p>
            <a:r>
              <a:rPr lang="pl-PL" dirty="0"/>
              <a:t>Wnioskodawca musi wykazać interes faktyczny najpóźniej na etapie składania wniosku</a:t>
            </a:r>
          </a:p>
        </p:txBody>
      </p:sp>
    </p:spTree>
    <p:extLst>
      <p:ext uri="{BB962C8B-B14F-4D97-AF65-F5344CB8AC3E}">
        <p14:creationId xmlns:p14="http://schemas.microsoft.com/office/powerpoint/2010/main" val="283465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To potrzeba skorzystania z usługi podmiotu publicznego, do którego składany jest wniosek o zapewnienie dostępności. </a:t>
            </a:r>
          </a:p>
          <a:p>
            <a:r>
              <a:rPr lang="pl-PL" dirty="0"/>
              <a:t>Chęć pójścia na basen,</a:t>
            </a:r>
          </a:p>
          <a:p>
            <a:r>
              <a:rPr lang="pl-PL" dirty="0"/>
              <a:t>Potrzeba pójścia do lekarza w publicznej placówce,</a:t>
            </a:r>
          </a:p>
          <a:p>
            <a:r>
              <a:rPr lang="pl-PL" dirty="0"/>
              <a:t>Korzystanie z edukacji w szkole.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4818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Wymagany podpis</a:t>
            </a:r>
          </a:p>
        </p:txBody>
      </p:sp>
    </p:spTree>
    <p:extLst>
      <p:ext uri="{BB962C8B-B14F-4D97-AF65-F5344CB8AC3E}">
        <p14:creationId xmlns:p14="http://schemas.microsoft.com/office/powerpoint/2010/main" val="2352383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Prezes Zarządu PFRON może poprosić o wyjaśnienia inne podmioty, które posiadają potrzebne informacje – np. urząd gminy, gdy skarżona szkoła.</a:t>
            </a:r>
          </a:p>
        </p:txBody>
      </p:sp>
    </p:spTree>
    <p:extLst>
      <p:ext uri="{BB962C8B-B14F-4D97-AF65-F5344CB8AC3E}">
        <p14:creationId xmlns:p14="http://schemas.microsoft.com/office/powerpoint/2010/main" val="208788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1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 tytułowy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3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9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 tytułowy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8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9" name="Symbol zastępczy tekstu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73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4" name="Symbol zastępczy tekstu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83" name="Symbol zastępczy obrazu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fron.org.p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ov.pl/" TargetMode="External"/><Relationship Id="rId4" Type="http://schemas.openxmlformats.org/officeDocument/2006/relationships/hyperlink" Target="https://dostepnosc.pfron.org.pl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fron.org.pl/" TargetMode="External"/><Relationship Id="rId2" Type="http://schemas.openxmlformats.org/officeDocument/2006/relationships/hyperlink" Target="http://www.dpp.pfron.org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mailto:dpp@pfron.org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Obraz 1" descr="Zestaw logotypów: znak Funduszy Europejskich z napisem Fundusze Europejskie dla Rozwoju Społecznego; flaga Polski z napisem Rzeczpospolita Polska; flaga Unii Europejskiej z napisem Dofinansowane przez Unię Europejską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428" y="5854481"/>
            <a:ext cx="7304521" cy="1003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5_znak_uproszczony_kolor_biale_tlo.png" descr="Logotyp MSWiA znak orła białego  z napisem Ministerstwo Spraw Wewnętrznych i Administracj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367" y="196150"/>
            <a:ext cx="2581577" cy="681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FIRR logo z dopiskiem.png" descr="Znak FIRR z napisem Fundacja Instytut Rozwoju Regionalnego"/>
          <p:cNvPicPr>
            <a:picLocks noChangeAspect="1"/>
          </p:cNvPicPr>
          <p:nvPr/>
        </p:nvPicPr>
        <p:blipFill>
          <a:blip r:embed="rId5"/>
          <a:srcRect l="236" r="236"/>
          <a:stretch>
            <a:fillRect/>
          </a:stretch>
        </p:blipFill>
        <p:spPr>
          <a:xfrm>
            <a:off x="4447968" y="110236"/>
            <a:ext cx="1141816" cy="698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Obraz 4" descr="Logotyp ŚZGiP znak skrzydeł i napis Śląski Związek Gmin i Powiató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644" y="265698"/>
            <a:ext cx="3206776" cy="542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fron.png" descr="Logotyp PFRON znak tulipana z napisem Państwowy Fundusz Rehabilitacji Osób Niepełnosprawnyc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150" y="139572"/>
            <a:ext cx="1986644" cy="80483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C02BA10-122A-C52B-E00D-6265B90D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Dostępny samorząd 2.0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A168E58-8A68-959B-8C28-57672226D57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pl-PL" sz="4400" dirty="0">
                <a:solidFill>
                  <a:srgbClr val="002060"/>
                </a:solidFill>
              </a:rPr>
              <a:t>PFRON wspiera dostępność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BA6C85-C73D-2D38-2F11-D8E37C7F4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B49DBC-9165-6AA8-4E96-9A27669C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l-PL" sz="3600" i="0" dirty="0">
                <a:solidFill>
                  <a:srgbClr val="002060"/>
                </a:solidFill>
                <a:effectLst/>
                <a:latin typeface="+mn-lt"/>
              </a:rPr>
              <a:t>Program wyrównywania różnic między regionami III</a:t>
            </a:r>
            <a:endParaRPr lang="pl-PL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78279B9D-9141-F845-BE21-16C999A5E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Celem strategicznym programu jest wyrównywanie szans oraz zwiększenie dostępu osób niepełnosprawnych do rehabilitacji zawodowej i społecznej ze szczególnym uwzględnieniem osób zamieszkujących regiony słabiej rozwinięte gospodarczo i społecznie.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 descr="Logotyp Program wyrównywania różnic między regionami III ">
            <a:extLst>
              <a:ext uri="{FF2B5EF4-FFF2-40B4-BE49-F238E27FC236}">
                <a16:creationId xmlns:a16="http://schemas.microsoft.com/office/drawing/2014/main" xmlns="" id="{9EE01EEB-BBE2-EF10-5463-1F254DD6EB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782"/>
          <a:stretch/>
        </p:blipFill>
        <p:spPr>
          <a:xfrm>
            <a:off x="2986627" y="4283979"/>
            <a:ext cx="6218746" cy="2574021"/>
          </a:xfrm>
          <a:prstGeom prst="rect">
            <a:avLst/>
          </a:prstGeom>
          <a:noFill/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330184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D9DF44-41FA-07AE-1A92-13EA24759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38EA65-6935-A8D1-BC99-0C66ACA8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Adresaci programu</a:t>
            </a:r>
            <a:endParaRPr lang="pl-PL" sz="2800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92130693-F4C8-33AE-431E-EFDC01A2A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/>
              <a:t>Obszar A: gminy</a:t>
            </a:r>
            <a:r>
              <a:rPr lang="pl-PL" dirty="0"/>
              <a:t>, towarzystwa budownictwa społecznego, wspólnoty mieszkaniowe, spółdzielnie mieszkaniowe</a:t>
            </a:r>
          </a:p>
          <a:p>
            <a:r>
              <a:rPr lang="pl-PL" b="1" dirty="0"/>
              <a:t>Obszar B: gminy, powiaty</a:t>
            </a:r>
            <a:r>
              <a:rPr lang="pl-PL" dirty="0"/>
              <a:t>, podmioty, które  prowadzą placówki edukacyjne, podmioty, które prowadzą środowiskowe domy samopomocy, podmioty, które prowadzą centra i kluby integracji społecznej, podmioty posiadające status przedsiębiorstwa społecznego, zatrudniające osoby niepełnosprawne</a:t>
            </a:r>
          </a:p>
          <a:p>
            <a:r>
              <a:rPr lang="pl-PL" b="1" dirty="0"/>
              <a:t>Obszar D: </a:t>
            </a:r>
            <a:r>
              <a:rPr lang="pl-PL" dirty="0"/>
              <a:t>placówki służące rehabilitacji osób niepełnosprawnych prowadzone przez: organizacje pozarządowe, </a:t>
            </a:r>
            <a:r>
              <a:rPr lang="pl-PL" b="1" dirty="0"/>
              <a:t>gminy lub powiaty</a:t>
            </a:r>
            <a:r>
              <a:rPr lang="pl-PL" dirty="0"/>
              <a:t>, jednostki prowadzące warsztaty terapii zajęciowej, gminy, które dowożą osoby z niepełnosprawnościami do znajdujących się poza ich terenem placówek służących rehabilitacji osób niepełnosprawnych</a:t>
            </a:r>
          </a:p>
          <a:p>
            <a:r>
              <a:rPr lang="pl-PL" b="1" dirty="0"/>
              <a:t>Obszar F: </a:t>
            </a:r>
            <a:r>
              <a:rPr lang="pl-PL" sz="2800" b="1" dirty="0"/>
              <a:t>jednostki samorządu terytorialnego</a:t>
            </a:r>
            <a:r>
              <a:rPr lang="pl-PL" sz="2800" dirty="0"/>
              <a:t>, organizacje pozarządowe</a:t>
            </a:r>
          </a:p>
        </p:txBody>
      </p:sp>
      <p:pic>
        <p:nvPicPr>
          <p:cNvPr id="5" name="Obraz 4" descr="Logotyp Program wyrównywania różnic między regionami III ">
            <a:extLst>
              <a:ext uri="{FF2B5EF4-FFF2-40B4-BE49-F238E27FC236}">
                <a16:creationId xmlns:a16="http://schemas.microsoft.com/office/drawing/2014/main" xmlns="" id="{3EDC4E41-4767-76FB-6FBC-8C8C6BA58C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782"/>
          <a:stretch/>
        </p:blipFill>
        <p:spPr>
          <a:xfrm>
            <a:off x="10097728" y="5973538"/>
            <a:ext cx="2094271" cy="866846"/>
          </a:xfrm>
          <a:prstGeom prst="rect">
            <a:avLst/>
          </a:prstGeom>
          <a:noFill/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6330486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D29B98-DC6F-D82A-43EB-89098C3B7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C20DB6-6F00-A4A8-DF55-81DB5CA3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Struktura programu</a:t>
            </a:r>
            <a:endParaRPr lang="pl-PL" sz="2800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1B3999A4-3ECD-4B5E-C18B-E61EF9546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923" y="1376516"/>
            <a:ext cx="10645877" cy="4800447"/>
          </a:xfrm>
        </p:spPr>
        <p:txBody>
          <a:bodyPr>
            <a:noAutofit/>
          </a:bodyPr>
          <a:lstStyle/>
          <a:p>
            <a:r>
              <a:rPr lang="pl-PL" sz="1800" b="1" dirty="0">
                <a:solidFill>
                  <a:schemeClr val="tx1"/>
                </a:solidFill>
              </a:rPr>
              <a:t>Obszar A: </a:t>
            </a:r>
            <a:r>
              <a:rPr lang="pl-PL" sz="1800" b="0" i="0" dirty="0">
                <a:solidFill>
                  <a:schemeClr val="tx1"/>
                </a:solidFill>
                <a:effectLst/>
              </a:rPr>
              <a:t>dofinansowanie na inwestycje w wielorodzinnych budynkach mieszkalnych zapewniające dostępność do lokali zamieszkiwanych przez osoby niepełnosprawne (</a:t>
            </a:r>
            <a:r>
              <a:rPr lang="pl-PL" sz="1800" b="0" i="0" dirty="0" err="1">
                <a:solidFill>
                  <a:schemeClr val="tx1"/>
                </a:solidFill>
                <a:effectLst/>
              </a:rPr>
              <a:t>np.zakup</a:t>
            </a:r>
            <a:r>
              <a:rPr lang="pl-PL" sz="1800" b="0" i="0" dirty="0">
                <a:solidFill>
                  <a:schemeClr val="tx1"/>
                </a:solidFill>
                <a:effectLst/>
              </a:rPr>
              <a:t> i montaż wind). Warunkiem uzyskania dofinansowania ze środków PFRON jest zaciągnięcie preferencyjnej pożyczki z BGK w ramach Funduszu Dostępności -</a:t>
            </a:r>
            <a:r>
              <a:rPr lang="pl-PL" sz="1800" b="1" dirty="0">
                <a:solidFill>
                  <a:schemeClr val="tx1"/>
                </a:solidFill>
              </a:rPr>
              <a:t> maksymalna kwota dofinansowania wynosi 197.000 zł (w roku 2024)</a:t>
            </a:r>
          </a:p>
          <a:p>
            <a:r>
              <a:rPr lang="pl-PL" sz="1800" b="1" dirty="0">
                <a:solidFill>
                  <a:schemeClr val="tx1"/>
                </a:solidFill>
              </a:rPr>
              <a:t>Obszar B: </a:t>
            </a:r>
            <a:r>
              <a:rPr lang="pl-PL" sz="1800" b="0" i="0" dirty="0">
                <a:solidFill>
                  <a:schemeClr val="tx1"/>
                </a:solidFill>
                <a:effectLst/>
              </a:rPr>
              <a:t>dofinansowanie części kosztów likwidacji barier (architektonicznych i w komunikowaniu się) w urzędach, placówkach edukacyjnych, środowiskowych domach samopomocy, </a:t>
            </a:r>
            <a:r>
              <a:rPr lang="pl-PL" sz="1800" dirty="0">
                <a:solidFill>
                  <a:schemeClr val="tx1"/>
                </a:solidFill>
              </a:rPr>
              <a:t>centrach i klubach integracji społecznej, podmiotach posiadających status przedsiębiorstwa społecznego, zatrudniających osoby niepełnosprawne </a:t>
            </a:r>
            <a:r>
              <a:rPr lang="pl-PL" sz="1800" b="0" i="0" dirty="0">
                <a:solidFill>
                  <a:schemeClr val="tx1"/>
                </a:solidFill>
                <a:effectLst/>
              </a:rPr>
              <a:t>w zakresie umożliwienia osobom niepełnosprawnym poruszania się i komunikowania - </a:t>
            </a:r>
            <a:r>
              <a:rPr lang="pl-PL" sz="1800" b="1" dirty="0">
                <a:solidFill>
                  <a:schemeClr val="tx1"/>
                </a:solidFill>
              </a:rPr>
              <a:t>maksymalna kwota dofinansowania wynosi 176.000 zł (w roku 2024)</a:t>
            </a:r>
          </a:p>
          <a:p>
            <a:r>
              <a:rPr lang="pl-PL" sz="1800" b="1" dirty="0">
                <a:solidFill>
                  <a:schemeClr val="tx1"/>
                </a:solidFill>
              </a:rPr>
              <a:t>Obszar D: </a:t>
            </a:r>
            <a:r>
              <a:rPr lang="pl-PL" sz="1800" dirty="0">
                <a:solidFill>
                  <a:schemeClr val="tx1"/>
                </a:solidFill>
              </a:rPr>
              <a:t>likwidacja barier transportowych poprzez zakup fabrycznie nowych pojazdów przeznaczonych do przewozu osób niepełnosprawnych lub przystosowanie posiadanych przez projektodawców pojazdów do potrzeb osób niepełnosprawnych (zakup i montaż windy, podjazdu lub innego urządzenia dostosowującego pojazd do przewozu osób niepełnosprawnych) - </a:t>
            </a:r>
            <a:r>
              <a:rPr lang="pl-PL" sz="1800" b="1" dirty="0">
                <a:solidFill>
                  <a:schemeClr val="tx1"/>
                </a:solidFill>
              </a:rPr>
              <a:t>maksymalna kwota dofinansowania wynosi (w 2024 roku) do 144.000 zł </a:t>
            </a:r>
            <a:r>
              <a:rPr lang="pl-PL" sz="1800" dirty="0">
                <a:solidFill>
                  <a:schemeClr val="tx1"/>
                </a:solidFill>
              </a:rPr>
              <a:t>dla samochodów osobowych, zwanych dalej „mikrobusami”, które w wersji standardowej są samochodami 9-cio miejscowymi, specjalnie przystosowanymi do przewozu osób na wózkach inwalidzkich, do </a:t>
            </a:r>
            <a:r>
              <a:rPr lang="pl-PL" sz="1800" b="1" dirty="0">
                <a:solidFill>
                  <a:schemeClr val="tx1"/>
                </a:solidFill>
              </a:rPr>
              <a:t>117.500 zł</a:t>
            </a:r>
            <a:r>
              <a:rPr lang="pl-PL" sz="1800" dirty="0">
                <a:solidFill>
                  <a:schemeClr val="tx1"/>
                </a:solidFill>
              </a:rPr>
              <a:t> dla pozostałych samochodów osobowych, zwanych dalej „mikrobusami”, które w wersji standardowej są samochodami 9-cio miejscowymi, </a:t>
            </a:r>
            <a:r>
              <a:rPr lang="pl-PL" sz="1800" b="1" dirty="0">
                <a:solidFill>
                  <a:schemeClr val="tx1"/>
                </a:solidFill>
              </a:rPr>
              <a:t>do 351.500 zł </a:t>
            </a:r>
            <a:r>
              <a:rPr lang="pl-PL" sz="1800" dirty="0">
                <a:solidFill>
                  <a:schemeClr val="tx1"/>
                </a:solidFill>
              </a:rPr>
              <a:t>dla autobusów.</a:t>
            </a:r>
          </a:p>
          <a:p>
            <a:r>
              <a:rPr lang="pl-PL" sz="1800" b="1" dirty="0">
                <a:solidFill>
                  <a:schemeClr val="tx1"/>
                </a:solidFill>
              </a:rPr>
              <a:t>Obszar F: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remont bądź modernizacja przeciwdziałająca degradacji infrastruktury istniejącego warsztatu terapii zajęciowej -  </a:t>
            </a:r>
            <a:r>
              <a:rPr lang="pl-PL" sz="1800" b="1" dirty="0">
                <a:solidFill>
                  <a:schemeClr val="tx1"/>
                </a:solidFill>
              </a:rPr>
              <a:t>maksymalna kwota dofinansowania wynosi 192.000 zł (w roku 2024)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5" name="Obraz 4" descr="Logotyp Program wyrównywania różnic między regionami III ">
            <a:extLst>
              <a:ext uri="{FF2B5EF4-FFF2-40B4-BE49-F238E27FC236}">
                <a16:creationId xmlns:a16="http://schemas.microsoft.com/office/drawing/2014/main" xmlns="" id="{5C78FFE5-B6E0-0735-04C9-56EA0C61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782"/>
          <a:stretch/>
        </p:blipFill>
        <p:spPr>
          <a:xfrm>
            <a:off x="9969910" y="0"/>
            <a:ext cx="2222090" cy="919752"/>
          </a:xfrm>
          <a:prstGeom prst="rect">
            <a:avLst/>
          </a:prstGeom>
          <a:noFill/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337306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AA484E5-2D50-BECA-7511-45148D1AD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03163D-C3FE-3967-B112-3618A27D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Nabór wniosków</a:t>
            </a:r>
            <a:endParaRPr lang="pl-PL" sz="2800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07B6A216-4858-52EA-D7CE-17B52AD7D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sz="1800" dirty="0"/>
              <a:t>W obszarach B, C, D, F i G jest realizowany przez samorząd powiatowy, który przyjmie zaproszenie PFRON do realizacji Programu.</a:t>
            </a:r>
          </a:p>
          <a:p>
            <a:pPr>
              <a:lnSpc>
                <a:spcPct val="114000"/>
              </a:lnSpc>
            </a:pPr>
            <a:r>
              <a:rPr lang="pl-PL" sz="1800" dirty="0"/>
              <a:t>W przypadku, gdy adresat pomocy jest jednocześnie realizatorem programu oraz w przypadku obszaru A i E, projekty składane są bezpośrednio do właściwego terytorialnie Oddziału PFRON.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200"/>
            </a:pPr>
            <a:r>
              <a:rPr lang="pl-PL" sz="1800" dirty="0">
                <a:solidFill>
                  <a:schemeClr val="tx1">
                    <a:lumMod val="50000"/>
                  </a:schemeClr>
                </a:solidFill>
                <a:effectLst/>
              </a:rPr>
              <a:t>Termin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y naborów ogłaszana są przez Zarząd PFRON na stronie internetowej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hlinkClick r:id="rId2"/>
              </a:rPr>
              <a:t>www.pfron.org.pl</a:t>
            </a:r>
            <a:endParaRPr lang="pl-PL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200"/>
            </a:pPr>
            <a:r>
              <a:rPr lang="pl-PL" sz="1800" dirty="0"/>
              <a:t>Nabór wniosków w obszarach A i E prowadzony jest w trybie ciągłym.</a:t>
            </a:r>
          </a:p>
        </p:txBody>
      </p:sp>
      <p:pic>
        <p:nvPicPr>
          <p:cNvPr id="5" name="Obraz 4" descr="Logotyp Program wyrównywania różnic między regionami III ">
            <a:extLst>
              <a:ext uri="{FF2B5EF4-FFF2-40B4-BE49-F238E27FC236}">
                <a16:creationId xmlns:a16="http://schemas.microsoft.com/office/drawing/2014/main" xmlns="" id="{F338566E-A748-9E7A-B536-17520509AD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782"/>
          <a:stretch/>
        </p:blipFill>
        <p:spPr>
          <a:xfrm>
            <a:off x="6782924" y="4601497"/>
            <a:ext cx="5409076" cy="2238887"/>
          </a:xfrm>
          <a:prstGeom prst="rect">
            <a:avLst/>
          </a:prstGeom>
          <a:noFill/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04236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B87DF5-51A3-0F2C-A4F6-508798524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62212B-28F4-1A2E-9AE9-F5F17F2C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Stabilne zatrudnienie</a:t>
            </a:r>
            <a:br>
              <a:rPr lang="pl-PL" sz="3600" dirty="0">
                <a:solidFill>
                  <a:srgbClr val="002060"/>
                </a:solidFill>
                <a:latin typeface="+mn-lt"/>
              </a:rPr>
            </a:br>
            <a:endParaRPr lang="pl-PL" sz="2800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C45ECEAB-0FC7-3411-3546-7DED916EC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pl-PL" dirty="0"/>
              <a:t>Celem Programu jest zwiększenie liczby  osób z niepełnosprawnościami zatrudnionych w państwowych i samorządowych instytucjach publicznych i instytucjach kultury. </a:t>
            </a:r>
          </a:p>
        </p:txBody>
      </p:sp>
      <p:pic>
        <p:nvPicPr>
          <p:cNvPr id="3" name="Obraz 2" descr="Logotyp programu Stabilne Zatrudnienie">
            <a:extLst>
              <a:ext uri="{FF2B5EF4-FFF2-40B4-BE49-F238E27FC236}">
                <a16:creationId xmlns:a16="http://schemas.microsoft.com/office/drawing/2014/main" xmlns="" id="{4F2758A3-265D-CD11-2EA3-05323864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251" y="4001294"/>
            <a:ext cx="4135542" cy="27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3882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406F434-C0D6-59F8-8F52-07AE49AF4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86794EB-8540-6B3B-D5C2-82F30839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Adresaci i Beneficjenci Programu</a:t>
            </a:r>
            <a:br>
              <a:rPr lang="pl-PL" sz="3600" dirty="0">
                <a:solidFill>
                  <a:srgbClr val="002060"/>
                </a:solidFill>
                <a:latin typeface="+mn-lt"/>
              </a:rPr>
            </a:br>
            <a:endParaRPr lang="pl-PL" sz="2800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75EEE1D7-9AEA-A7B9-28CB-693A991C4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pl-PL" sz="2800" b="1" dirty="0"/>
              <a:t>Moduł I ,,Instytucje”</a:t>
            </a:r>
          </a:p>
          <a:p>
            <a:pPr>
              <a:lnSpc>
                <a:spcPct val="134000"/>
              </a:lnSpc>
            </a:pPr>
            <a:r>
              <a:rPr lang="pl-PL" dirty="0"/>
              <a:t>Instytucje publiczne wykonujące zadania zakresu administracji publicznej</a:t>
            </a:r>
          </a:p>
          <a:p>
            <a:pPr>
              <a:lnSpc>
                <a:spcPct val="134000"/>
              </a:lnSpc>
            </a:pPr>
            <a:r>
              <a:rPr lang="pl-PL" dirty="0"/>
              <a:t>Jednostki samorządu terytorialnego </a:t>
            </a:r>
          </a:p>
          <a:p>
            <a:pPr>
              <a:lnSpc>
                <a:spcPct val="134000"/>
              </a:lnSpc>
            </a:pPr>
            <a:r>
              <a:rPr lang="pl-PL" dirty="0"/>
              <a:t>Instytucje kultury (państwowe oraz samorządowe)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pl-PL" sz="2800" b="1" dirty="0"/>
              <a:t>Moduł II ,,Staże zawodowe”-   </a:t>
            </a:r>
            <a:r>
              <a:rPr lang="pl-PL" sz="2800" dirty="0"/>
              <a:t>adresowany do organizacji pozarządowych, które przygotują i skierują osoby niepełnosprawne na staż zawodowy w administracji rządowej. 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pl-PL" sz="2800" b="1" dirty="0">
                <a:solidFill>
                  <a:schemeClr val="tx1"/>
                </a:solidFill>
                <a:latin typeface="+mn-lt"/>
              </a:rPr>
              <a:t>Beneficjenci ostateczni: </a:t>
            </a:r>
            <a:r>
              <a:rPr lang="pl-PL" sz="2800" dirty="0">
                <a:solidFill>
                  <a:schemeClr val="tx1"/>
                </a:solidFill>
                <a:latin typeface="+mn-lt"/>
              </a:rPr>
              <a:t>osoby w wieku aktywności zawodowej, które mają orzeczenie o znacznym, umiarkowanym lub lekkim stopniu niepełnosprawności (lub orzeczeniem równoważnym), pozostające bez zatrudnienia(nie wykonują żadnej pracy zarobkowej), na rzecz których prowadzone są działania aktywizacyjne w ramach programu.</a:t>
            </a:r>
            <a:endParaRPr lang="pl-PL" sz="2800" dirty="0"/>
          </a:p>
          <a:p>
            <a:pPr>
              <a:lnSpc>
                <a:spcPct val="114000"/>
              </a:lnSpc>
            </a:pPr>
            <a:endParaRPr lang="pl-PL" dirty="0"/>
          </a:p>
        </p:txBody>
      </p:sp>
      <p:pic>
        <p:nvPicPr>
          <p:cNvPr id="3" name="Obraz 2" descr="Logotyp programu Stabilne Zatrudnienie">
            <a:extLst>
              <a:ext uri="{FF2B5EF4-FFF2-40B4-BE49-F238E27FC236}">
                <a16:creationId xmlns:a16="http://schemas.microsoft.com/office/drawing/2014/main" xmlns="" id="{141BE8F5-11EA-BE56-7FA4-85466BDA1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511" y="0"/>
            <a:ext cx="1644577" cy="109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3005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F842F0-E732-5086-B4A0-CF85D42E5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049DCF-49C3-78B0-E7BF-57E77E4C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Formy wsparcia</a:t>
            </a:r>
            <a:br>
              <a:rPr lang="pl-PL" sz="3600" dirty="0">
                <a:solidFill>
                  <a:srgbClr val="002060"/>
                </a:solidFill>
                <a:latin typeface="+mn-lt"/>
              </a:rPr>
            </a:br>
            <a:endParaRPr lang="pl-PL" sz="2800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877E0B3B-A148-714F-E396-2CD2F68EF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4000"/>
              </a:lnSpc>
            </a:pPr>
            <a:r>
              <a:rPr lang="pl-PL" dirty="0"/>
              <a:t>wyposażenie stanowisk pracy dla beneficjentów, dostosowane do ich potrzeb związanych z rodzajem niepełnosprawności charakterem pracy</a:t>
            </a:r>
          </a:p>
          <a:p>
            <a:pPr>
              <a:lnSpc>
                <a:spcPct val="114000"/>
              </a:lnSpc>
            </a:pPr>
            <a:r>
              <a:rPr lang="pl-PL" b="1" dirty="0"/>
              <a:t>Dostępność zakładu pracy: adaptacja pomieszczeń oraz otoczenia w  zakładzie pracy;</a:t>
            </a:r>
          </a:p>
          <a:p>
            <a:pPr>
              <a:lnSpc>
                <a:spcPct val="114000"/>
              </a:lnSpc>
            </a:pPr>
            <a:r>
              <a:rPr lang="pl-PL" b="1" dirty="0"/>
              <a:t>Dostępność zakładu pracy: adaptacja lub zakup urządzeń, które ułatwiają beneficjentom wykonywanie pracy i funkcjonowanie w zakładzie pracy;</a:t>
            </a:r>
          </a:p>
          <a:p>
            <a:pPr>
              <a:lnSpc>
                <a:spcPct val="114000"/>
              </a:lnSpc>
            </a:pPr>
            <a:r>
              <a:rPr lang="pl-PL" dirty="0"/>
              <a:t>szkolenia beneficjentów ostatecznych zatrudnionych w ramach programu;</a:t>
            </a:r>
          </a:p>
          <a:p>
            <a:pPr>
              <a:lnSpc>
                <a:spcPct val="114000"/>
              </a:lnSpc>
            </a:pPr>
            <a:r>
              <a:rPr lang="pl-PL" dirty="0"/>
              <a:t>szkolenia dla pracowników Wnioskodawcy dotyczące umiejętności współpracy z beneficjentami</a:t>
            </a:r>
          </a:p>
          <a:p>
            <a:pPr>
              <a:lnSpc>
                <a:spcPct val="114000"/>
              </a:lnSpc>
            </a:pPr>
            <a:r>
              <a:rPr lang="pl-PL" dirty="0"/>
              <a:t> organizację  dowozu z miejsca zamieszkania do pracy i z powrotem;</a:t>
            </a:r>
          </a:p>
          <a:p>
            <a:pPr>
              <a:lnSpc>
                <a:spcPct val="114000"/>
              </a:lnSpc>
            </a:pPr>
            <a:r>
              <a:rPr lang="pl-PL" dirty="0"/>
              <a:t>dodatek motywacyjny dla beneficjentów  z orzeczonym znacznym lub umiarkowanym stopniem niepełnosprawności;</a:t>
            </a:r>
          </a:p>
        </p:txBody>
      </p:sp>
      <p:pic>
        <p:nvPicPr>
          <p:cNvPr id="3" name="Obraz 2" descr="Logotyp programu Stabilne Zatrudnienie">
            <a:extLst>
              <a:ext uri="{FF2B5EF4-FFF2-40B4-BE49-F238E27FC236}">
                <a16:creationId xmlns:a16="http://schemas.microsoft.com/office/drawing/2014/main" xmlns="" id="{514F50B7-4716-ED91-24DC-FBA5A401E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511" y="0"/>
            <a:ext cx="1644577" cy="109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4577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873A2A-64A7-538A-45D8-22525A8C2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CD19BE-3094-0604-7853-2E436E7EB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Nabór wniosków</a:t>
            </a:r>
            <a:br>
              <a:rPr lang="pl-PL" sz="3600" dirty="0">
                <a:solidFill>
                  <a:srgbClr val="002060"/>
                </a:solidFill>
                <a:latin typeface="+mn-lt"/>
              </a:rPr>
            </a:br>
            <a:endParaRPr lang="pl-PL" sz="2800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036534C7-68B1-960A-84C8-F3BB277A5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6941"/>
            <a:ext cx="10515600" cy="472002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pl-PL" b="1" dirty="0"/>
              <a:t>M</a:t>
            </a:r>
            <a:r>
              <a:rPr lang="pl-PL" sz="2800" b="1" dirty="0"/>
              <a:t>oduł I „Instytucje” </a:t>
            </a:r>
          </a:p>
          <a:p>
            <a:pPr>
              <a:lnSpc>
                <a:spcPct val="114000"/>
              </a:lnSpc>
            </a:pPr>
            <a:r>
              <a:rPr lang="pl-PL" dirty="0"/>
              <a:t>Wnioski  przyjmujemy  w trybie ciągłym w Oddziałach wojewódzkich PFRON</a:t>
            </a:r>
          </a:p>
          <a:p>
            <a:pPr>
              <a:lnSpc>
                <a:spcPct val="114000"/>
              </a:lnSpc>
            </a:pPr>
            <a:r>
              <a:rPr lang="pl-PL" dirty="0"/>
              <a:t>Wysokość dofinansowania nie może przekroczyć </a:t>
            </a:r>
            <a:r>
              <a:rPr lang="pl-PL" b="1" dirty="0"/>
              <a:t>50.000,00 zł</a:t>
            </a:r>
          </a:p>
          <a:p>
            <a:pPr>
              <a:lnSpc>
                <a:spcPct val="114000"/>
              </a:lnSpc>
            </a:pPr>
            <a:r>
              <a:rPr lang="pl-PL" sz="2800" dirty="0"/>
              <a:t>Okres zatrudnienia beneficjenta ostatecznego musi wynosić co najmniej 12 miesięcy.</a:t>
            </a:r>
          </a:p>
          <a:p>
            <a:pPr marL="0" indent="0">
              <a:buNone/>
            </a:pPr>
            <a:r>
              <a:rPr lang="pl-PL" b="1" dirty="0"/>
              <a:t>M</a:t>
            </a:r>
            <a:r>
              <a:rPr lang="pl-PL" sz="2800" b="1" dirty="0"/>
              <a:t>oduł II „Staże zawodowe”</a:t>
            </a:r>
          </a:p>
          <a:p>
            <a:r>
              <a:rPr lang="pl-PL" sz="2800" dirty="0"/>
              <a:t>Nabór wniosków ogłasza Zarząd PFRON</a:t>
            </a:r>
          </a:p>
          <a:p>
            <a:r>
              <a:rPr lang="pl-PL" dirty="0"/>
              <a:t>O</a:t>
            </a:r>
            <a:r>
              <a:rPr lang="pl-PL" sz="2800" dirty="0"/>
              <a:t>kres realizacji stażu zawodowego przez beneficjenta ostatecznego musi wynosić co najmniej 3 miesiące, jednak nie dłużej niż 12 miesięcy.</a:t>
            </a:r>
          </a:p>
          <a:p>
            <a:pPr>
              <a:lnSpc>
                <a:spcPct val="114000"/>
              </a:lnSpc>
            </a:pPr>
            <a:endParaRPr lang="pl-PL" b="1" dirty="0"/>
          </a:p>
        </p:txBody>
      </p:sp>
      <p:pic>
        <p:nvPicPr>
          <p:cNvPr id="3" name="Obraz 2" descr="Logotyp programu Stabilne Zatrudnienie">
            <a:extLst>
              <a:ext uri="{FF2B5EF4-FFF2-40B4-BE49-F238E27FC236}">
                <a16:creationId xmlns:a16="http://schemas.microsoft.com/office/drawing/2014/main" xmlns="" id="{B489A1F7-411E-DDB0-9C80-7190E831E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423" y="-90791"/>
            <a:ext cx="1644577" cy="109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7724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424869-7F02-3185-185C-1F5B43120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D100C5-1928-EAF8-8C65-B41381509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233464"/>
            <a:ext cx="10697218" cy="1076528"/>
          </a:xfrm>
        </p:spPr>
        <p:txBody>
          <a:bodyPr anchor="b">
            <a:noAutofit/>
          </a:bodyPr>
          <a:lstStyle/>
          <a:p>
            <a:r>
              <a:rPr lang="pl-PL" sz="2400" dirty="0">
                <a:solidFill>
                  <a:srgbClr val="002060"/>
                </a:solidFill>
                <a:latin typeface="+mn-lt"/>
              </a:rPr>
              <a:t>P</a:t>
            </a:r>
            <a:r>
              <a:rPr lang="pl-PL" sz="2400" i="0" dirty="0">
                <a:solidFill>
                  <a:srgbClr val="002060"/>
                </a:solidFill>
                <a:effectLst/>
                <a:latin typeface="+mn-lt"/>
              </a:rPr>
              <a:t>rzystosowanie stanowiska pracy pracownika z niepełnosprawnością - art. 26 ust. 9 ustawy o rehabilitacji zawodowej i społecznej oraz zatrudnianiu osób niepełnosprawnych</a:t>
            </a:r>
            <a:endParaRPr lang="pl-PL" sz="2400" dirty="0">
              <a:solidFill>
                <a:srgbClr val="002060"/>
              </a:solidFill>
            </a:endParaRPr>
          </a:p>
        </p:txBody>
      </p:sp>
      <p:pic>
        <p:nvPicPr>
          <p:cNvPr id="4" name="Obraz 3" descr="Wizualizacja dostępności miejsca pracy dla osoby poruszającej się na wózku">
            <a:extLst>
              <a:ext uri="{FF2B5EF4-FFF2-40B4-BE49-F238E27FC236}">
                <a16:creationId xmlns:a16="http://schemas.microsoft.com/office/drawing/2014/main" xmlns="" id="{43D3628C-FC50-E2A2-115D-320F8507D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458" y="2147530"/>
            <a:ext cx="4676254" cy="1964027"/>
          </a:xfrm>
          <a:prstGeom prst="rect">
            <a:avLst/>
          </a:prstGeom>
          <a:noFill/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7D3D5378-33BF-00D7-9C53-52E943574FC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84698" y="1381328"/>
            <a:ext cx="6406760" cy="5350212"/>
          </a:xfrm>
        </p:spPr>
        <p:txBody>
          <a:bodyPr>
            <a:noAutofit/>
          </a:bodyPr>
          <a:lstStyle/>
          <a:p>
            <a:r>
              <a:rPr lang="pl-PL" sz="1400" dirty="0"/>
              <a:t>Dofinansowanie przystosowania stanowiska pracy dla osób niepełnosprawnych obejmuje zwrot kosztów: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b="1" dirty="0"/>
              <a:t>adaptację pomieszczeń zakładu pracy do potrzeb osób niepełnosprawnych</a:t>
            </a:r>
            <a:r>
              <a:rPr lang="pl-PL" sz="1400" dirty="0"/>
              <a:t>, w szczególności poniesionych w związku z przystosowaniem tworzonych lub istniejących stanowisk pracy dla tych osób, stosownie do potrzeb wynikających z ich niepełnosprawności.</a:t>
            </a:r>
          </a:p>
          <a:p>
            <a:r>
              <a:rPr lang="pl-PL" sz="1400" dirty="0"/>
              <a:t>Kosztami kwalifikowalnymi są udokumentowane koszty: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/>
              <a:t>zakupu materiałów oraz wykonania robót budowlanych w rozumieniu przepisów prawa budowlanego, dotyczących </a:t>
            </a:r>
            <a:r>
              <a:rPr lang="pl-PL" sz="1400" b="1" dirty="0"/>
              <a:t>dostosowania pomieszczeń zakładu stosownie do potrzeb osób niepełnosprawnych,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/>
              <a:t>zakupu środków trwałych stanowiących wyposażenie pomieszczeń zakładu w związku z przystosowaniem stanowisk pracy do potrzeb osób niepełnosprawnych,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/>
              <a:t>wytworzenia systemem gospodarczym lub w zakładzie pracy środków trwałych w celu umożliwienia wykonywania przez pracownika niepełnosprawnego powierzonych czynności na poziomie porównywalnym z analogicznymi czynnościami wykonywanymi przez pracownika, który nie jest osobą niepełnosprawną,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b="1" dirty="0"/>
              <a:t>adaptacji lub nabycia urządzeń ułatwiających osobie niepełnosprawnej wykonywanie pracy lub funkcjonowanie w zakładzie pracy</a:t>
            </a:r>
            <a:r>
              <a:rPr lang="pl-PL" sz="1400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b="1" dirty="0"/>
              <a:t>zakupu i autoryzacji oprogramowania na użytek pracowników niepełnosprawnych oraz urządzeń technologii wspomagających </a:t>
            </a:r>
            <a:r>
              <a:rPr lang="pl-PL" sz="1400" dirty="0"/>
              <a:t>lub przystosowanych do potrzeb wynikających z ich niepełnosprawności,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/>
              <a:t>rozpoznania przez służby medycyny pracy potrzeb, o których mowa w punktach powyżej.</a:t>
            </a:r>
          </a:p>
        </p:txBody>
      </p:sp>
    </p:spTree>
    <p:extLst>
      <p:ext uri="{BB962C8B-B14F-4D97-AF65-F5344CB8AC3E}">
        <p14:creationId xmlns:p14="http://schemas.microsoft.com/office/powerpoint/2010/main" val="80033524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2312369-48F1-4AE1-606F-225A6E042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F7AE455-7185-0636-1750-488871B9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233464"/>
            <a:ext cx="10697218" cy="1076528"/>
          </a:xfrm>
        </p:spPr>
        <p:txBody>
          <a:bodyPr anchor="b">
            <a:no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P</a:t>
            </a:r>
            <a:r>
              <a:rPr lang="pl-PL" sz="3600" i="0" dirty="0">
                <a:solidFill>
                  <a:srgbClr val="002060"/>
                </a:solidFill>
                <a:effectLst/>
                <a:latin typeface="+mn-lt"/>
              </a:rPr>
              <a:t>rzystosowanie stanowiska pracy pracownika z niepełnosprawnością</a:t>
            </a:r>
            <a:endParaRPr lang="pl-PL" sz="3600" dirty="0">
              <a:solidFill>
                <a:srgbClr val="002060"/>
              </a:solidFill>
            </a:endParaRPr>
          </a:p>
        </p:txBody>
      </p:sp>
      <p:pic>
        <p:nvPicPr>
          <p:cNvPr id="4" name="Obraz 3" descr="Wizualizacja dostępności miejsca pracy dla osoby poruszającej się na wózku">
            <a:extLst>
              <a:ext uri="{FF2B5EF4-FFF2-40B4-BE49-F238E27FC236}">
                <a16:creationId xmlns:a16="http://schemas.microsoft.com/office/drawing/2014/main" xmlns="" id="{45FDE954-4613-8B2E-7406-6F92273FE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135" y="2128075"/>
            <a:ext cx="4676254" cy="1964027"/>
          </a:xfrm>
          <a:prstGeom prst="rect">
            <a:avLst/>
          </a:prstGeom>
          <a:noFill/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6FBF544E-312C-143D-C3F0-59A5DBBF830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84698" y="1692612"/>
            <a:ext cx="5745803" cy="5038928"/>
          </a:xfrm>
        </p:spPr>
        <p:txBody>
          <a:bodyPr>
            <a:noAutofit/>
          </a:bodyPr>
          <a:lstStyle/>
          <a:p>
            <a:r>
              <a:rPr lang="pl-PL" dirty="0"/>
              <a:t>Wnioskodawcą może być każdy pracodawca ( w tym JST), który zobowiąże się do zatrudniania osoby z niepełnosprawnością przez okres co najmniej 36 miesięcy. Zatrudnienie oznacza umowę o pracę, a nie umowę cywilnoprawną.</a:t>
            </a:r>
          </a:p>
          <a:p>
            <a:r>
              <a:rPr lang="pl-PL" dirty="0"/>
              <a:t>Nabór wniosków jest prowadzony w trybie ciągłym przez Powiatowe Urzędy Pracy, które dysponują środkami PFRON. W przypadku gdy Wnioskodawcą jest Starosta wniosek jest składany do Oddziału PFRON.</a:t>
            </a:r>
          </a:p>
          <a:p>
            <a:r>
              <a:rPr lang="pl-PL" b="0" i="0" dirty="0">
                <a:solidFill>
                  <a:srgbClr val="1B1B1B"/>
                </a:solidFill>
                <a:effectLst/>
              </a:rPr>
              <a:t>Maksymalna wysokość pomocy na przystosowanie jednego stanowiska wynosi </a:t>
            </a:r>
            <a:r>
              <a:rPr lang="pl-PL" b="1" i="0" dirty="0">
                <a:solidFill>
                  <a:srgbClr val="1B1B1B"/>
                </a:solidFill>
                <a:effectLst/>
              </a:rPr>
              <a:t>dwudziestokrotność przeciętnego wynagrodzenie</a:t>
            </a:r>
            <a:r>
              <a:rPr lang="pl-PL" b="0" i="0" dirty="0">
                <a:solidFill>
                  <a:srgbClr val="1B1B1B"/>
                </a:solidFill>
                <a:effectLst/>
              </a:rPr>
              <a:t> za każde przystosowane stanowisko pracy osoby niepełnosprawnej (2 kwartał 2024 -  160 768,20 zł)</a:t>
            </a:r>
          </a:p>
          <a:p>
            <a:r>
              <a:rPr lang="pl-PL" dirty="0">
                <a:solidFill>
                  <a:srgbClr val="1B1B1B"/>
                </a:solidFill>
              </a:rPr>
              <a:t>M</a:t>
            </a:r>
            <a:r>
              <a:rPr lang="pl-PL" b="0" i="0" dirty="0">
                <a:solidFill>
                  <a:srgbClr val="1B1B1B"/>
                </a:solidFill>
                <a:effectLst/>
              </a:rPr>
              <a:t>aksymalna kwota zwrotu kosztów poniesionych w związku z rozpoznaniem potrzeb osób niepełnosprawnych wynosi 15% kosztów związanych z przystosowaniem tworzonych lub istniejących stanowisk pracy do potrzeb osób niepełnosprawnych.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83005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05967C-F977-8A95-8B51-82BBC4D7E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26" y="365126"/>
            <a:ext cx="10370574" cy="893404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solidFill>
                  <a:srgbClr val="002060"/>
                </a:solidFill>
                <a:latin typeface="+mn-lt"/>
              </a:rPr>
              <a:t>Państwowy Fundusz Rehabilitacji Osób Niepełnosprawnych </a:t>
            </a:r>
            <a:r>
              <a:rPr lang="pl-PL" sz="4400" b="1" dirty="0">
                <a:solidFill>
                  <a:srgbClr val="002060"/>
                </a:solidFill>
              </a:rPr>
              <a:t/>
            </a:r>
            <a:br>
              <a:rPr lang="pl-PL" sz="4400" b="1" dirty="0">
                <a:solidFill>
                  <a:srgbClr val="002060"/>
                </a:solidFill>
              </a:rPr>
            </a:b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0D42273-9E50-6540-2013-80A071EAE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139511"/>
            <a:ext cx="11147323" cy="5595586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50000"/>
                  </a:schemeClr>
                </a:solidFill>
              </a:rPr>
              <a:t>Naszym celem jest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wyrównywanie szans i poszanowanie praw osób niepełnosprawnych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</a:rPr>
              <a:t>. Dbamy o usuwanie barier w życiu codziennym, nauce, pracy i pełnieniu ról społecznych.</a:t>
            </a:r>
          </a:p>
          <a:p>
            <a:pPr>
              <a:lnSpc>
                <a:spcPct val="13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50000"/>
                  </a:schemeClr>
                </a:solidFill>
              </a:rPr>
              <a:t>Wspieramy osoby niepełnosprawne.</a:t>
            </a:r>
          </a:p>
          <a:p>
            <a:pPr>
              <a:lnSpc>
                <a:spcPct val="13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Troszczymy się o utrzymanie miejsc pracy. 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</a:rPr>
              <a:t>Przekazujemy dopłaty do pensji pracowników. Pomagamy przedsiębiorcom i rolnikom płacić składki ZUS. Płacimy za pobyt uczestnika w warsztatach terapii zajęciowej. Ponosimy koszty zatrudnienia w zakładach aktywności zawodowej.</a:t>
            </a:r>
          </a:p>
          <a:p>
            <a:pPr>
              <a:lnSpc>
                <a:spcPct val="13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Prowadzimy partnerską współpracę z samorządami. 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</a:rPr>
              <a:t>Dzięki temu docieramy do osób, które najbardziej potrzebują naszej pomocy.</a:t>
            </a:r>
          </a:p>
          <a:p>
            <a:pPr>
              <a:lnSpc>
                <a:spcPct val="13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50000"/>
                  </a:schemeClr>
                </a:solidFill>
              </a:rPr>
              <a:t>Realizujemy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unikalne projekty finansowane ze środków UE. 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</a:rPr>
              <a:t>W roku 2025 realizowane będą projekty: Projektowanie uniwersalne kultury, Dostępny samorząd 2.0, Dostępna stomatologia, Urlop od opieki, </a:t>
            </a:r>
            <a:r>
              <a:rPr lang="pl-PL" sz="1600" i="0" dirty="0">
                <a:solidFill>
                  <a:srgbClr val="000000"/>
                </a:solidFill>
                <a:effectLst/>
              </a:rPr>
              <a:t>Budowa systemu nadzoru zapewniania dostępności niektórych produktów i usług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13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Pomagamy osobom z różnymi potrzebami. 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</a:rPr>
              <a:t>Co roku ogłaszamy konkursy na działania, które rozwiązują ich problemy. Wybieramy organizacje pozarządowe, które są w tym najlepsze.</a:t>
            </a:r>
          </a:p>
          <a:p>
            <a:pPr>
              <a:lnSpc>
                <a:spcPct val="13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Nasz budżet tworzą wpłaty od pracodawców oraz dotacja z budżetu państwa. 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</a:rPr>
              <a:t>Odpowiedzialnie wydajemy powierzone nam pieniądze.</a:t>
            </a:r>
          </a:p>
          <a:p>
            <a:pPr>
              <a:lnSpc>
                <a:spcPct val="13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50000"/>
                  </a:schemeClr>
                </a:solidFill>
              </a:rPr>
              <a:t>Jesteśmy nowoczesną organizacją publiczną. Działamy skutecznie. Dbamy o sprawną i rzetelną obsługę wszystkich wniosków. Stworzyliśmy internetowy System Obsługi Wsparcia i platformę </a:t>
            </a:r>
            <a:r>
              <a:rPr lang="pl-PL" sz="1600" dirty="0" err="1">
                <a:solidFill>
                  <a:schemeClr val="tx1">
                    <a:lumMod val="50000"/>
                  </a:schemeClr>
                </a:solidFill>
              </a:rPr>
              <a:t>iPFRON</a:t>
            </a:r>
            <a:r>
              <a:rPr lang="pl-PL" sz="1600" dirty="0">
                <a:solidFill>
                  <a:schemeClr val="tx1">
                    <a:lumMod val="50000"/>
                  </a:schemeClr>
                </a:solidFill>
              </a:rPr>
              <a:t>+, przez którą można zwrócić się do nas o wsparcie.</a:t>
            </a:r>
            <a:endParaRPr lang="pl-PL" sz="1600" dirty="0"/>
          </a:p>
        </p:txBody>
      </p:sp>
      <p:pic>
        <p:nvPicPr>
          <p:cNvPr id="11" name="Obraz 10" descr="Logotyp PFRON znak tulipana z napisem Państwowy Fundusz Rehabilitacji Osób Niepełnosprawnych">
            <a:extLst>
              <a:ext uri="{FF2B5EF4-FFF2-40B4-BE49-F238E27FC236}">
                <a16:creationId xmlns:a16="http://schemas.microsoft.com/office/drawing/2014/main" xmlns="" id="{24C2C65A-6C1B-B789-0C2F-7071A4953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532" y="7086"/>
            <a:ext cx="198746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0313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72CA0B-ABD9-69F0-2BB7-EB9FFD423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06F195F-CCDC-FDCA-B66B-D3E1A499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233464"/>
            <a:ext cx="10729644" cy="1725038"/>
          </a:xfrm>
        </p:spPr>
        <p:txBody>
          <a:bodyPr anchor="b">
            <a:no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Dofinansowanie robót budowlanych w obiektach służących rehabilitacji, w związku z potrzebami osób niepełnosprawnych, z wyjątkiem rozbiórki tych obiektów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4E8EB552-6BB6-7294-FE4F-C07E47C59D1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36611" y="2042808"/>
            <a:ext cx="6990912" cy="4688731"/>
          </a:xfrm>
        </p:spPr>
        <p:txBody>
          <a:bodyPr>
            <a:noAutofit/>
          </a:bodyPr>
          <a:lstStyle/>
          <a:p>
            <a:r>
              <a:rPr lang="pl-PL" dirty="0"/>
              <a:t>Zasady udzielania dofinansowania ze środków Państwowego Funduszu Rehabilitacji Osób Niepełnosprawnych na roboty budowlane w rozumieniu przepisów ustawy z dnia 7 lipca 1994 r. – Prawo budowlane, dotyczące </a:t>
            </a:r>
            <a:r>
              <a:rPr lang="pl-PL" b="1" dirty="0"/>
              <a:t>obiektów służących rehabilitacji, w związku z potrzebami osób niepełnosprawnych</a:t>
            </a:r>
            <a:r>
              <a:rPr lang="pl-PL" dirty="0"/>
              <a:t>, z wyjątkiem rozbiórki tych obiektów, zostały uregulowane w Rozporządzeniu Ministra Polityki Społecznej z dnia 6 sierpnia 2004 roku w sprawie określenia zadań samorządu województwa, które mogą być dofinansowane ze środków Państwowego Funduszu Rehabilitacji Osób Niepełnosprawnych. </a:t>
            </a:r>
          </a:p>
          <a:p>
            <a:r>
              <a:rPr lang="pl-PL" dirty="0"/>
              <a:t>Dysponentem środków PFRON na ten cel jest Marszałek województwa. </a:t>
            </a:r>
          </a:p>
          <a:p>
            <a:r>
              <a:rPr lang="pl-PL" dirty="0"/>
              <a:t>Dofinansowanie obejmuje koszt zakupu urządzeń wraz z ich montażem, materiałów budowlanych oraz robót budowlanych obiektów służących rehabilitacji w związku z potrzebami osób niepełnosprawnych, z wyjątkiem rozbiórki tych obiektów, wykonanych po zawarciu przez Wnioskodawcę umowy z Marszałkiem Województwa. Dofinansowanie robót nie może obejmować kosztów poniesionych przed dniem zawarcia umowy.</a:t>
            </a:r>
          </a:p>
          <a:p>
            <a:r>
              <a:rPr lang="pl-PL" dirty="0"/>
              <a:t>Dofinansowanie nie może przekroczyć </a:t>
            </a:r>
            <a:r>
              <a:rPr lang="pl-PL" b="1" dirty="0"/>
              <a:t>50% faktycznie poniesionych kosztów </a:t>
            </a:r>
            <a:r>
              <a:rPr lang="pl-PL" dirty="0"/>
              <a:t>realizacji zadania w przypadku Wnioskodawcy nie będącego przedsiębiorcą.</a:t>
            </a:r>
          </a:p>
        </p:txBody>
      </p:sp>
      <p:pic>
        <p:nvPicPr>
          <p:cNvPr id="8" name="Obraz 7" descr="Korytarz w kontrastowych kolorach na którym stoją wózki inwalidzkie">
            <a:extLst>
              <a:ext uri="{FF2B5EF4-FFF2-40B4-BE49-F238E27FC236}">
                <a16:creationId xmlns:a16="http://schemas.microsoft.com/office/drawing/2014/main" xmlns="" id="{90FFD4ED-8970-5B13-DB90-1E0D6FC51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523" y="2536078"/>
            <a:ext cx="4105848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2768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8D64CF0-FCF0-CE91-9A08-DA3DCE58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Prawo do dostępności</a:t>
            </a:r>
          </a:p>
        </p:txBody>
      </p:sp>
      <p:pic>
        <p:nvPicPr>
          <p:cNvPr id="8" name="Obraz 7" descr="Przedmiot widoczny na zdjęciu to młotek sędziowski. Jest to charakterystyczny symbol wymiaru sprawiedliwości, używany podczas rozpraw sądowych.">
            <a:extLst>
              <a:ext uri="{FF2B5EF4-FFF2-40B4-BE49-F238E27FC236}">
                <a16:creationId xmlns:a16="http://schemas.microsoft.com/office/drawing/2014/main" xmlns="" id="{EF53A0DE-B68C-7D16-9999-C62F8AB98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 r="2" b="2"/>
          <a:stretch/>
        </p:blipFill>
        <p:spPr>
          <a:xfrm>
            <a:off x="838200" y="1881188"/>
            <a:ext cx="5067300" cy="4352544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5566D797-B0E5-768A-3B79-1E9BE2E2BB70}"/>
              </a:ext>
            </a:extLst>
          </p:cNvPr>
          <p:cNvSpPr txBox="1">
            <a:spLocks/>
          </p:cNvSpPr>
          <p:nvPr/>
        </p:nvSpPr>
        <p:spPr>
          <a:xfrm>
            <a:off x="6286500" y="1881188"/>
            <a:ext cx="5067300" cy="4352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Postępowanie skargowe</a:t>
            </a:r>
          </a:p>
        </p:txBody>
      </p:sp>
    </p:spTree>
    <p:extLst>
      <p:ext uri="{BB962C8B-B14F-4D97-AF65-F5344CB8AC3E}">
        <p14:creationId xmlns:p14="http://schemas.microsoft.com/office/powerpoint/2010/main" val="404776571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B818184-0E28-335F-F4CE-6A9D0976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Instrumenty prawne z zakresu dostępności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EBC2829-A0A1-BF45-E0B5-028800F3BC19}"/>
              </a:ext>
            </a:extLst>
          </p:cNvPr>
          <p:cNvSpPr txBox="1">
            <a:spLocks/>
          </p:cNvSpPr>
          <p:nvPr/>
        </p:nvSpPr>
        <p:spPr>
          <a:xfrm>
            <a:off x="476447" y="2110902"/>
            <a:ext cx="11185285" cy="258755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3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Informacja o braku dostępności</a:t>
            </a:r>
          </a:p>
          <a:p>
            <a:pPr marL="228600" marR="0" lvl="0" indent="-2286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3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Wniosek o zapewnienie dostępności</a:t>
            </a:r>
          </a:p>
          <a:p>
            <a:pPr marL="228600" marR="0" lvl="0" indent="-2286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3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Skarga na brak dostępności</a:t>
            </a:r>
            <a:endParaRPr kumimoji="0" lang="pl-PL" sz="3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05080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5FB9B6-3EB9-390E-11E6-45BB36D6B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298C4F9-66A1-D374-1E97-728504211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45718" tIns="45718" rIns="45718" bIns="45718" anchor="ctr">
            <a:normAutofit/>
          </a:bodyPr>
          <a:lstStyle/>
          <a:p>
            <a:r>
              <a:rPr lang="pl-PL" b="0" i="0" u="none" strike="noStrike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Light"/>
              </a:rPr>
              <a:t>Informacja o braku dostępności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405BDE24-5924-C48F-EF9E-AE4FC605FD27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45718" tIns="45718" rIns="45718" bIns="45718">
            <a:normAutofit lnSpcReduction="10000"/>
          </a:bodyPr>
          <a:lstStyle/>
          <a:p>
            <a:pPr marL="228600" marR="0" lvl="0" indent="-22860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pl-PL" sz="3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Informację może złożyć każdy.</a:t>
            </a:r>
          </a:p>
          <a:p>
            <a:pPr marL="228600" marR="0" lvl="0" indent="-22860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pl-PL" sz="3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Podmiot nie musi odpowiadać.</a:t>
            </a:r>
          </a:p>
          <a:p>
            <a:pPr marL="228600" marR="0" lvl="0" indent="-22860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pl-PL" sz="3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Informacja może dotyczyć braku dostępności architektonicznej lub informacyjno-komunikacyjnej.</a:t>
            </a:r>
          </a:p>
          <a:p>
            <a:pPr marL="228600" marR="0" lvl="0" indent="-22860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pl-PL" sz="3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Nie można skarżyć podmiotu za brak odpowiedzi lub gdy nie wprowadzi zmian wynikających z informacji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408689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322523D-CCFA-18C6-D3D6-9DAC8A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Wniosek o zapewnienie dostępności</a:t>
            </a:r>
          </a:p>
        </p:txBody>
      </p:sp>
      <p:graphicFrame>
        <p:nvGraphicFramePr>
          <p:cNvPr id="6" name="Symbol zastępczy zawartości 2" descr="Na zdjęciu znajduje się tekst, który opisuje warunki składania wniosku o zapewnienie dostępności. Oto podsumowanie zawartych w nim informacji:&#10;&#10;Kto może złożyć wniosek:&#10;&#10;Osoba ze szczególnymi potrzebami&#10;Przedstawiciel ustawowy osoby ze szczególnymi potrzebami&#10;Kiedy można złożyć wniosek:&#10;&#10;Wniosek można złożyć w dowolnym momencie.&#10;Jakie warunki muszą być spełnione:&#10;&#10;Musi istnieć faktyczny interes w złożeniu wniosku.&#10;Interes ten musi zostać wykazany w momencie składania wniosku.&#10;Wniosek należy złożyć do podmiotu publicznego, którego dotyczy żądanie zapewnienia dostępności.">
            <a:extLst>
              <a:ext uri="{FF2B5EF4-FFF2-40B4-BE49-F238E27FC236}">
                <a16:creationId xmlns:a16="http://schemas.microsoft.com/office/drawing/2014/main" xmlns="" id="{8D85F63A-96BB-B6FD-98D6-EF0B0FCEE3A2}"/>
              </a:ext>
            </a:extLst>
          </p:cNvPr>
          <p:cNvGraphicFramePr/>
          <p:nvPr/>
        </p:nvGraphicFramePr>
        <p:xfrm>
          <a:off x="838200" y="188118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694893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xmlns="" id="{AB18FBEB-1BDD-15C9-B5BC-F02DDBA0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Interes faktyczny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D16FAA0B-9422-7C70-4B43-A81944C5C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Przykłady</a:t>
            </a:r>
            <a:endParaRPr lang="en-US" sz="3600" dirty="0"/>
          </a:p>
        </p:txBody>
      </p:sp>
      <p:graphicFrame>
        <p:nvGraphicFramePr>
          <p:cNvPr id="3" name="Symbol zastępczy zawartości 2" descr="Przykłady interesu faktycznego: złożenie wniosku o dowód osobisty, uzyskanie zaświadczenia od lekarza, wypożyczenie książki, udział w postępowaniu sądowym.">
            <a:extLst>
              <a:ext uri="{FF2B5EF4-FFF2-40B4-BE49-F238E27FC236}">
                <a16:creationId xmlns:a16="http://schemas.microsoft.com/office/drawing/2014/main" xmlns="" id="{F270320F-34DC-DFDF-5E0B-91E17B75D513}"/>
              </a:ext>
            </a:extLst>
          </p:cNvPr>
          <p:cNvGraphicFramePr>
            <a:graphicFrameLocks noGrp="1"/>
          </p:cNvGraphicFramePr>
          <p:nvPr>
            <p:ph idx="14"/>
          </p:nvPr>
        </p:nvGraphicFramePr>
        <p:xfrm>
          <a:off x="476447" y="2291645"/>
          <a:ext cx="11185285" cy="3536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484782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B700598-F562-302B-5A69-6A31EAA7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002060"/>
                </a:solidFill>
                <a:latin typeface="+mn-lt"/>
              </a:rPr>
              <a:t>Wniosek o zapewnienie dostępności - terminy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xmlns="" id="{62D3942D-5206-D1FE-3E32-E041D4A124F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81188"/>
            <a:ext cx="5067300" cy="4352544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>
            <a:noAutofit/>
          </a:bodyPr>
          <a:lstStyle/>
          <a:p>
            <a:pPr marL="0" indent="0" hangingPunct="0">
              <a:spcBef>
                <a:spcPts val="0"/>
              </a:spcBef>
              <a:spcAft>
                <a:spcPts val="600"/>
              </a:spcAft>
              <a:buSzTx/>
              <a:buNone/>
            </a:pPr>
            <a:r>
              <a:rPr kumimoji="0" lang="pl-PL" b="0" i="0" u="none" strike="noStrike" cap="none" spc="0" normalizeH="0" baseline="0" dirty="0">
                <a:ln>
                  <a:noFill/>
                </a:ln>
                <a:effectLst/>
                <a:uFillTx/>
              </a:rPr>
              <a:t>Termin na zapewnienie dostępności to 14 dni od dnia złożenia wniosku, podmiot publiczny może pisemnie wydłużyć termin maksymalnie </a:t>
            </a:r>
            <a:br>
              <a:rPr kumimoji="0" lang="pl-PL" b="0" i="0" u="none" strike="noStrike" cap="none" spc="0" normalizeH="0" baseline="0" dirty="0">
                <a:ln>
                  <a:noFill/>
                </a:ln>
                <a:effectLst/>
                <a:uFillTx/>
              </a:rPr>
            </a:br>
            <a:r>
              <a:rPr kumimoji="0" lang="pl-PL" b="0" i="0" u="none" strike="noStrike" cap="none" spc="0" normalizeH="0" baseline="0" dirty="0">
                <a:ln>
                  <a:noFill/>
                </a:ln>
                <a:effectLst/>
                <a:uFillTx/>
              </a:rPr>
              <a:t>do 2 miesięcy (w uzasadnionych przypadkach).</a:t>
            </a:r>
          </a:p>
          <a:p>
            <a:pPr marL="0" indent="0" hangingPunct="0">
              <a:spcBef>
                <a:spcPts val="0"/>
              </a:spcBef>
              <a:spcAft>
                <a:spcPts val="600"/>
              </a:spcAft>
              <a:buSzTx/>
              <a:buNone/>
            </a:pPr>
            <a:r>
              <a:rPr kumimoji="0" lang="pl-PL" b="0" i="0" u="none" strike="noStrike" cap="none" spc="0" normalizeH="0" baseline="0" dirty="0">
                <a:ln>
                  <a:noFill/>
                </a:ln>
                <a:effectLst/>
                <a:uFillTx/>
              </a:rPr>
              <a:t>Podmiot publiczny może zawiadomić, że nie zapewni dostępności, musi to uzasadnić i zapewnić dostęp alternatywny.</a:t>
            </a:r>
          </a:p>
        </p:txBody>
      </p:sp>
      <p:pic>
        <p:nvPicPr>
          <p:cNvPr id="6" name="Obraz 5" descr="Czerwony znacznik w kalendarzu">
            <a:extLst>
              <a:ext uri="{FF2B5EF4-FFF2-40B4-BE49-F238E27FC236}">
                <a16:creationId xmlns:a16="http://schemas.microsoft.com/office/drawing/2014/main" xmlns="" id="{45AA1330-B410-692B-7ED3-0A128A6EF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90" b="2"/>
          <a:stretch/>
        </p:blipFill>
        <p:spPr>
          <a:xfrm>
            <a:off x="6286500" y="1881188"/>
            <a:ext cx="5067300" cy="4352544"/>
          </a:xfrm>
          <a:prstGeom prst="rect">
            <a:avLst/>
          </a:prstGeom>
          <a:noFill/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931248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DA0823-27F4-7D3B-0EB6-15A4B179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45718" tIns="45718" rIns="45718" bIns="45718" anchor="ctr">
            <a:normAutofit/>
          </a:bodyPr>
          <a:lstStyle/>
          <a:p>
            <a:r>
              <a:rPr lang="pl-PL" sz="3600" b="0" i="0" u="none" strike="noStrike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Light"/>
              </a:rPr>
              <a:t>Skarga na brak dostępności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B9BA616-F88F-098B-3ADF-EC2A1C9DD4E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 przypadku, gdy podmiot publiczny nie zapewni osobie ze szczególnymi potrzebami dostępności w zakresie przewidzianym we wniosku, wnioskodawcy przysługuje prawo do złożenia skargi na brak dostępności do Prezesa Zarządu PFRON.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Na złożenie skargi na brak dostępności jest 30 dni, licząc od dnia upływu terminu na zapewnienie dostępności lub otrzymania zawiadomienia od podmiotu publicznego o odmowie zapewnienia dostępności.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029138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7BE1CCCA-4058-1689-D491-D6951D5E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Skarga na brak dostępności </a:t>
            </a:r>
            <a:r>
              <a:rPr lang="pl-PL" sz="36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</a:t>
            </a:r>
            <a:r>
              <a:rPr lang="pl-PL" sz="36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owinna zawierać:</a:t>
            </a:r>
            <a:endParaRPr lang="pl-PL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68AFD094-8690-4DCC-000F-6B19A4DAB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pl-PL" sz="26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dane kontaktowe osoby skarżącej,</a:t>
            </a:r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pl-PL" sz="26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wskazanie bariery utrudniającej lub uniemożliwiającej dostępność </a:t>
            </a:r>
            <a:br>
              <a:rPr lang="pl-PL" sz="26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zakresie architektonicznym lub informacyjno -komunikacyjnym,</a:t>
            </a:r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pl-PL" sz="26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wskazanie sposobu kontaktu,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6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wskazanie preferowanego sposobu zapewnienia dostępności (jeżeli dotyczy).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26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Jeżeli skarżący załączy kopię wniosku, w skardze wystarczy podać dane kontaktowe.</a:t>
            </a:r>
          </a:p>
          <a:p>
            <a:pPr marL="360000" indent="-36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600" dirty="0">
                <a:solidFill>
                  <a:schemeClr val="tx1">
                    <a:lumMod val="50000"/>
                  </a:schemeClr>
                </a:solidFill>
              </a:rPr>
              <a:t>Zarówno skargę jak i wniosek można złożyć w papierze, ustnie i poprzez protokół, </a:t>
            </a:r>
            <a:r>
              <a:rPr lang="pl-PL" sz="2600" dirty="0" err="1">
                <a:solidFill>
                  <a:schemeClr val="tx1">
                    <a:lumMod val="50000"/>
                  </a:schemeClr>
                </a:solidFill>
              </a:rPr>
              <a:t>gov</a:t>
            </a:r>
            <a:r>
              <a:rPr lang="pl-PL" sz="26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pl-PL" sz="2600" dirty="0" err="1">
                <a:solidFill>
                  <a:schemeClr val="tx1">
                    <a:lumMod val="50000"/>
                  </a:schemeClr>
                </a:solidFill>
              </a:rPr>
              <a:t>epuap</a:t>
            </a:r>
            <a:r>
              <a:rPr lang="pl-PL" sz="2600" dirty="0">
                <a:solidFill>
                  <a:schemeClr val="tx1">
                    <a:lumMod val="50000"/>
                  </a:schemeClr>
                </a:solidFill>
              </a:rPr>
              <a:t>, oraz PJM.</a:t>
            </a:r>
          </a:p>
        </p:txBody>
      </p:sp>
    </p:spTree>
    <p:extLst>
      <p:ext uri="{BB962C8B-B14F-4D97-AF65-F5344CB8AC3E}">
        <p14:creationId xmlns:p14="http://schemas.microsoft.com/office/powerpoint/2010/main" val="284128019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FF924957-06BB-280D-C4E0-A9614B5A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Skarga na brak dostępności – strony postępowania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56F7FFD6-68A2-82F3-1E88-D67F59F14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360000" indent="-36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Stronami postępowania wszczętego na skutek wniesienia skargi są skarżący oraz podmiot publiczny, którego działalności dotyczy treść skargi.</a:t>
            </a:r>
          </a:p>
          <a:p>
            <a:pPr marL="360000" indent="-36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Prezes Zarządu PFRON w drodze decyzji nakazuje zapewnienie dostępności lub odmawia nakazania dostępności.</a:t>
            </a:r>
          </a:p>
          <a:p>
            <a:pPr marL="360000" indent="-36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Decyzję Prezesa Zarządu PFRON można zaskarżyć do WSA.</a:t>
            </a:r>
          </a:p>
        </p:txBody>
      </p:sp>
    </p:spTree>
    <p:extLst>
      <p:ext uri="{BB962C8B-B14F-4D97-AF65-F5344CB8AC3E}">
        <p14:creationId xmlns:p14="http://schemas.microsoft.com/office/powerpoint/2010/main" val="604847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D29EB5-D6F6-666E-CA02-EE93AB74A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607FC4-C5BC-AEF1-A142-9C588EC0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26" y="365126"/>
            <a:ext cx="10370574" cy="893404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solidFill>
                  <a:srgbClr val="002060"/>
                </a:solidFill>
                <a:latin typeface="+mn-lt"/>
              </a:rPr>
              <a:t>Zadania PFRON w projekcie „Dostępny samorząd 2.0”</a:t>
            </a:r>
            <a:r>
              <a:rPr lang="pl-PL" sz="4400" b="1" dirty="0">
                <a:solidFill>
                  <a:srgbClr val="002060"/>
                </a:solidFill>
              </a:rPr>
              <a:t/>
            </a:r>
            <a:br>
              <a:rPr lang="pl-PL" sz="4400" b="1" dirty="0">
                <a:solidFill>
                  <a:srgbClr val="002060"/>
                </a:solidFill>
              </a:rPr>
            </a:b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CECA6F5-9BCA-6C9A-673E-82CD7A2BE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39511"/>
            <a:ext cx="10515600" cy="50265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1">
                    <a:lumMod val="50000"/>
                  </a:schemeClr>
                </a:solidFill>
              </a:rPr>
              <a:t>Zadanie 1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Udział w pracach grupy roboczej ds. opracowania i aktualizacji Standardów Dostępności w Samorządzie.</a:t>
            </a:r>
            <a:endParaRPr lang="pl-PL" sz="2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Zadanie 2</a:t>
            </a: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Przeprowadzenie 96 dni szkoleniowych oraz świadczenie doradztwa dla 160 samorządów.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1">
                    <a:lumMod val="50000"/>
                  </a:schemeClr>
                </a:solidFill>
              </a:rPr>
              <a:t>Zadanie 3</a:t>
            </a:r>
          </a:p>
          <a:p>
            <a:pPr marL="0" indent="0">
              <a:buNone/>
            </a:pPr>
            <a:r>
              <a:rPr lang="pl-PL" dirty="0"/>
              <a:t>Współpraca przy opracowaniu materiałów szkoleniowych.</a:t>
            </a:r>
            <a:endParaRPr lang="pl-PL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5509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4CCA1C-111E-30A6-F245-8ED70938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Postępowanie skargowe na brak dostępności - efekty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0F37379-D7D2-F472-A2DE-83DE01D4640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81188"/>
            <a:ext cx="5067300" cy="4352544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>
            <a:normAutofit/>
          </a:bodyPr>
          <a:lstStyle/>
          <a:p>
            <a:pPr marL="0" indent="0" hangingPunct="0">
              <a:spcBef>
                <a:spcPts val="0"/>
              </a:spcBef>
              <a:spcAft>
                <a:spcPts val="600"/>
              </a:spcAft>
              <a:buSzTx/>
              <a:buNone/>
            </a:pPr>
            <a:r>
              <a:rPr kumimoji="0" lang="pl-PL" sz="66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Prawo do dostępności działa!</a:t>
            </a:r>
          </a:p>
        </p:txBody>
      </p:sp>
      <p:pic>
        <p:nvPicPr>
          <p:cNvPr id="8" name="Obraz 7" descr="Tryby maszyny">
            <a:extLst>
              <a:ext uri="{FF2B5EF4-FFF2-40B4-BE49-F238E27FC236}">
                <a16:creationId xmlns:a16="http://schemas.microsoft.com/office/drawing/2014/main" xmlns="" id="{EA0A53D4-7F63-29A2-BF10-4CA50D4BA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r="13648" b="2"/>
          <a:stretch/>
        </p:blipFill>
        <p:spPr>
          <a:xfrm>
            <a:off x="6286500" y="1881188"/>
            <a:ext cx="5067300" cy="4352544"/>
          </a:xfrm>
          <a:prstGeom prst="rect">
            <a:avLst/>
          </a:prstGeom>
          <a:noFill/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69266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BF534E1-B054-31B0-3FD0-A165F1BF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Skargi według lokalizacji podmiotów - stan na koniec sierpnia 2024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5852561D-E754-CC05-575C-FF5E1C930A9E}"/>
              </a:ext>
            </a:extLst>
          </p:cNvPr>
          <p:cNvSpPr txBox="1"/>
          <p:nvPr/>
        </p:nvSpPr>
        <p:spPr>
          <a:xfrm>
            <a:off x="838200" y="1881188"/>
            <a:ext cx="5067300" cy="4352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tlCol="0" anchor="t">
            <a:norm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Liczba złożonych skarg: </a:t>
            </a:r>
            <a:r>
              <a:rPr kumimoji="0" lang="pl-P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97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w tym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2021 rok: 14,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2022 rok: 27,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2023 rok: 38,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2024 rok: 18.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az 4" descr="Sieć połączeń">
            <a:extLst>
              <a:ext uri="{FF2B5EF4-FFF2-40B4-BE49-F238E27FC236}">
                <a16:creationId xmlns:a16="http://schemas.microsoft.com/office/drawing/2014/main" xmlns="" id="{E3A34238-1569-E2C3-028F-7955D2668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r="12563" b="2"/>
          <a:stretch/>
        </p:blipFill>
        <p:spPr>
          <a:xfrm>
            <a:off x="6286500" y="1881188"/>
            <a:ext cx="5067300" cy="4352544"/>
          </a:xfrm>
          <a:prstGeom prst="rect">
            <a:avLst/>
          </a:prstGeom>
          <a:noFill/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2039320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82">
            <a:extLst>
              <a:ext uri="{FF2B5EF4-FFF2-40B4-BE49-F238E27FC236}">
                <a16:creationId xmlns:a16="http://schemas.microsoft.com/office/drawing/2014/main" xmlns="" id="{E82FE0D0-AF05-69C3-C294-F392D034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Statystyki - rodzaj skarżonej dostępności</a:t>
            </a:r>
          </a:p>
        </p:txBody>
      </p:sp>
      <p:graphicFrame>
        <p:nvGraphicFramePr>
          <p:cNvPr id="4" name="Wykres 3" descr="Wykres kołowy przedstawia dane procentowe z podziałem na rodzaje wskazanych barier wskazanych w skargach na brak dostępności. Bariery architektoniczne 67% skarg, bariery informacyjno - komunikacyjne 30% skarg, bariery architektoniczne i informacyjno - komunikacyjne 3% skarg.&#10;">
            <a:extLst>
              <a:ext uri="{FF2B5EF4-FFF2-40B4-BE49-F238E27FC236}">
                <a16:creationId xmlns:a16="http://schemas.microsoft.com/office/drawing/2014/main" xmlns="" id="{3532C079-5199-F668-474B-32575ED2F220}"/>
              </a:ext>
            </a:extLst>
          </p:cNvPr>
          <p:cNvGraphicFramePr>
            <a:graphicFrameLocks/>
          </p:cNvGraphicFramePr>
          <p:nvPr/>
        </p:nvGraphicFramePr>
        <p:xfrm>
          <a:off x="766777" y="1683372"/>
          <a:ext cx="10152076" cy="437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966791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334FD9-1FD3-899C-6C51-E390031E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Statystyki - sposób załatwienia skarg </a:t>
            </a:r>
          </a:p>
        </p:txBody>
      </p:sp>
      <p:graphicFrame>
        <p:nvGraphicFramePr>
          <p:cNvPr id="3" name="Symbol zastępczy zawartości 3" descr="Wykres kołowy sposobu załatwienia skarg. Brak rozpatrzenia 22 skarg, decyzja odmowna 8 skarg, nakaz zapewnienia dostępności 15 skarg, odmowa wszczęcia postępowania 25 skarg, umorzenie postępowania 18 skarg.">
            <a:extLst>
              <a:ext uri="{FF2B5EF4-FFF2-40B4-BE49-F238E27FC236}">
                <a16:creationId xmlns:a16="http://schemas.microsoft.com/office/drawing/2014/main" xmlns="" id="{7627EECF-F6C9-68C9-6062-5C0A8ACEED2C}"/>
              </a:ext>
            </a:extLst>
          </p:cNvPr>
          <p:cNvGraphicFramePr>
            <a:graphicFrameLocks/>
          </p:cNvGraphicFramePr>
          <p:nvPr/>
        </p:nvGraphicFramePr>
        <p:xfrm>
          <a:off x="476250" y="2298700"/>
          <a:ext cx="11185525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552496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8365FB-9FEE-0D0E-3F0A-0FED7169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l-PL" sz="3600" b="0" i="0" u="none" strike="noStrike" cap="none" spc="0" baseline="0" dirty="0">
                <a:solidFill>
                  <a:srgbClr val="002060"/>
                </a:solidFill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alibri Light"/>
              </a:rPr>
              <a:t>Efekty postępowania skargowego - w</a:t>
            </a:r>
            <a:r>
              <a:rPr lang="pl-PL" sz="3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indy w szkołach</a:t>
            </a:r>
          </a:p>
        </p:txBody>
      </p:sp>
      <p:graphicFrame>
        <p:nvGraphicFramePr>
          <p:cNvPr id="6" name="Symbol zastępczy zawartości 2" descr="Wykres informujący o decyzji Prezesa Zarządu PFRON dotyczącej zapewnienia dostępności architektonicznej w szkołach.">
            <a:extLst>
              <a:ext uri="{FF2B5EF4-FFF2-40B4-BE49-F238E27FC236}">
                <a16:creationId xmlns:a16="http://schemas.microsoft.com/office/drawing/2014/main" xmlns="" id="{B020454D-C1BF-1F2A-358F-54E65BE13516}"/>
              </a:ext>
            </a:extLst>
          </p:cNvPr>
          <p:cNvGraphicFramePr/>
          <p:nvPr/>
        </p:nvGraphicFramePr>
        <p:xfrm>
          <a:off x="838200" y="188118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98263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xmlns="" id="{DA2497AF-3FFC-D12A-E849-6B44B789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Autofit/>
          </a:bodyPr>
          <a:lstStyle/>
          <a:p>
            <a:r>
              <a:rPr lang="pl-PL" sz="3600" b="0" i="0" u="none" strike="noStrike" cap="none" spc="0" baseline="0" dirty="0">
                <a:solidFill>
                  <a:srgbClr val="002060"/>
                </a:solidFill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alibri Light"/>
              </a:rPr>
              <a:t>Efekty postępowania skargowego - d</a:t>
            </a:r>
            <a:r>
              <a:rPr lang="pl-PL" sz="3600" dirty="0">
                <a:solidFill>
                  <a:srgbClr val="002060"/>
                </a:solidFill>
                <a:latin typeface="+mn-lt"/>
              </a:rPr>
              <a:t>łuższe zielone światło na przejściach dla pieszych i sygnalizacja dźwiękowa</a:t>
            </a:r>
          </a:p>
        </p:txBody>
      </p:sp>
      <p:graphicFrame>
        <p:nvGraphicFramePr>
          <p:cNvPr id="6" name="Symbol zastępczy zawartości 2" descr="Diagram informujący o decyzji Prezesa Zarządu PFRON dotyczącej zapewnienia dostępności przejsc dla pieszych.">
            <a:extLst>
              <a:ext uri="{FF2B5EF4-FFF2-40B4-BE49-F238E27FC236}">
                <a16:creationId xmlns:a16="http://schemas.microsoft.com/office/drawing/2014/main" xmlns="" id="{29FF5FC2-7C3F-1CE9-D559-49FA1B3D7191}"/>
              </a:ext>
            </a:extLst>
          </p:cNvPr>
          <p:cNvGraphicFramePr/>
          <p:nvPr/>
        </p:nvGraphicFramePr>
        <p:xfrm>
          <a:off x="838200" y="188118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41387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xmlns="" id="{93C4F83E-C33E-4982-F697-C33442F4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Informacja głosowa w komunikacji miejskiej</a:t>
            </a:r>
          </a:p>
        </p:txBody>
      </p:sp>
      <p:graphicFrame>
        <p:nvGraphicFramePr>
          <p:cNvPr id="6" name="Symbol zastępczy zawartości 7" descr="Diagram informujący o decyzji Prezesa Zarządu PFRON dotyczącej zapewnienia dostępności w adutobusach i tramwajach.">
            <a:extLst>
              <a:ext uri="{FF2B5EF4-FFF2-40B4-BE49-F238E27FC236}">
                <a16:creationId xmlns:a16="http://schemas.microsoft.com/office/drawing/2014/main" xmlns="" id="{9F559C98-3D78-E219-D0BE-AF2E78247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691032"/>
              </p:ext>
            </p:extLst>
          </p:nvPr>
        </p:nvGraphicFramePr>
        <p:xfrm>
          <a:off x="838200" y="188118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025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xmlns="" id="{5AA7ACD5-A76C-C6AC-3F85-61426704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Wzory pism oraz informacje dotyczące zapewnienia dostępności</a:t>
            </a:r>
          </a:p>
        </p:txBody>
      </p:sp>
      <p:pic>
        <p:nvPicPr>
          <p:cNvPr id="4" name="Obraz 3" descr="Żółty prostokąt z wpisanym w niego czarnym logotypem dostępności i napisem &quot;PFRON wspiera dostępność&quot;">
            <a:extLst>
              <a:ext uri="{FF2B5EF4-FFF2-40B4-BE49-F238E27FC236}">
                <a16:creationId xmlns:a16="http://schemas.microsoft.com/office/drawing/2014/main" xmlns="" id="{94421B4A-D212-EFB6-5F42-81E2557FE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07" y="2333299"/>
            <a:ext cx="4169306" cy="1599337"/>
          </a:xfrm>
          <a:prstGeom prst="rect">
            <a:avLst/>
          </a:prstGeom>
        </p:spPr>
      </p:pic>
      <p:pic>
        <p:nvPicPr>
          <p:cNvPr id="5" name="Obraz 4" descr="Po lewej stronie godło Rzeczypospolitej Polskiej i napis czarną czcionką &quot;gov.pl&quot;. Po prawej stronie, oddzielonej czerwoną kreską, napis &quot;Serwis Rzeczypospolitej Polskiej&quot; ">
            <a:extLst>
              <a:ext uri="{FF2B5EF4-FFF2-40B4-BE49-F238E27FC236}">
                <a16:creationId xmlns:a16="http://schemas.microsoft.com/office/drawing/2014/main" xmlns="" id="{0FFBDDCA-B8EB-621C-FC09-C3C1B475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47" y="3932636"/>
            <a:ext cx="4067175" cy="66675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BFD8537-BC77-BE82-099F-B30686891133}"/>
              </a:ext>
            </a:extLst>
          </p:cNvPr>
          <p:cNvSpPr txBox="1"/>
          <p:nvPr/>
        </p:nvSpPr>
        <p:spPr>
          <a:xfrm>
            <a:off x="5077123" y="2655396"/>
            <a:ext cx="5246749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  <a:hlinkClick r:id="rId4"/>
              </a:rPr>
              <a:t>dostepnosc.pfron.org.pl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264385F0-6A9E-08F0-4F9C-14BC91275DE8}"/>
              </a:ext>
            </a:extLst>
          </p:cNvPr>
          <p:cNvSpPr txBox="1"/>
          <p:nvPr/>
        </p:nvSpPr>
        <p:spPr>
          <a:xfrm>
            <a:off x="5077122" y="3242343"/>
            <a:ext cx="5246749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  <a:hlinkClick r:id="rId4"/>
              </a:rPr>
              <a:t>dostepnosc@pfron.org.pl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19B9630F-EB39-E430-83F6-F9D8C4796D90}"/>
              </a:ext>
            </a:extLst>
          </p:cNvPr>
          <p:cNvSpPr txBox="1"/>
          <p:nvPr/>
        </p:nvSpPr>
        <p:spPr>
          <a:xfrm>
            <a:off x="4601377" y="4004372"/>
            <a:ext cx="5399149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  <a:hlinkClick r:id="rId5"/>
              </a:rPr>
              <a:t>www.gov.pl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A830B9E-1390-97E2-1A2A-C7C3C20F695D}"/>
              </a:ext>
            </a:extLst>
          </p:cNvPr>
          <p:cNvSpPr txBox="1"/>
          <p:nvPr/>
        </p:nvSpPr>
        <p:spPr>
          <a:xfrm>
            <a:off x="476447" y="4953238"/>
            <a:ext cx="61881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Infolinia PFRON 22 581 84 10 nr wew. 4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63080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FC3240-AFB7-57C3-E841-655F4AB4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354998B-DDD7-F202-60AA-1B359AC13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000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57584226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Wykorzystane materiały graficzne:</a:t>
            </a:r>
            <a:endParaRPr lang="pl-PL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12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Tytułowy slajd wykorzystuje grafiki </a:t>
            </a:r>
            <a:r>
              <a:rPr lang="pl-PL" dirty="0"/>
              <a:t>z</a:t>
            </a:r>
            <a:r>
              <a:rPr lang="pl-PL" dirty="0"/>
              <a:t>aprojektowane </a:t>
            </a:r>
            <a:r>
              <a:rPr lang="pl-PL" dirty="0"/>
              <a:t>przez </a:t>
            </a:r>
            <a:r>
              <a:rPr lang="pl-PL" dirty="0" err="1"/>
              <a:t>Freepik</a:t>
            </a:r>
            <a:r>
              <a:rPr lang="pl-PL" smtClean="0"/>
              <a:t>.</a:t>
            </a: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53919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7A31BC8-7CB2-4242-C102-B845CC2E4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9943838-8532-F4E2-9606-02B0AAB77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26" y="365126"/>
            <a:ext cx="10370574" cy="893404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solidFill>
                  <a:srgbClr val="002060"/>
                </a:solidFill>
                <a:latin typeface="+mn-lt"/>
              </a:rPr>
              <a:t>Źródła finansowania poprawy dostępności w JST ze środków PFRON </a:t>
            </a:r>
            <a:r>
              <a:rPr lang="pl-PL" sz="4400" b="1" dirty="0">
                <a:solidFill>
                  <a:srgbClr val="002060"/>
                </a:solidFill>
              </a:rPr>
              <a:t/>
            </a:r>
            <a:br>
              <a:rPr lang="pl-PL" sz="4400" b="1" dirty="0">
                <a:solidFill>
                  <a:srgbClr val="002060"/>
                </a:solidFill>
              </a:rPr>
            </a:b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A23CBA0-4157-A557-9492-D53283110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39511"/>
            <a:ext cx="10515600" cy="50265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>
                    <a:lumMod val="50000"/>
                  </a:schemeClr>
                </a:solidFill>
              </a:rPr>
              <a:t>Dostępna Przestrzeń Publiczna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i="0" dirty="0">
                <a:solidFill>
                  <a:srgbClr val="000000"/>
                </a:solidFill>
                <a:effectLst/>
              </a:rPr>
              <a:t>Program wyrównywania różnic między regionami III - obszar A, B, D, 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Stabilne zatrudnienie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F2F37"/>
                </a:solidFill>
                <a:effectLst/>
              </a:rPr>
              <a:t>Adaptacja stanowisk pracy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F2F37"/>
                </a:solidFill>
              </a:rPr>
              <a:t>D</a:t>
            </a:r>
            <a:r>
              <a:rPr lang="pl-PL" b="0" i="0" dirty="0">
                <a:solidFill>
                  <a:srgbClr val="2F2F37"/>
                </a:solidFill>
                <a:effectLst/>
              </a:rPr>
              <a:t>ofinansowanie robót budowlanych w obiektach służących rehabilitacji, w związku z potrzebami osób niepełnosprawnych, z wyjątkiem rozbiórki tych obiektów.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tx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5" name="Obraz 4" descr="Logotyp programu Dostępna Przestrzeń Publiczna">
            <a:extLst>
              <a:ext uri="{FF2B5EF4-FFF2-40B4-BE49-F238E27FC236}">
                <a16:creationId xmlns:a16="http://schemas.microsoft.com/office/drawing/2014/main" xmlns="" id="{E2740D20-37AC-9F85-226B-2C6C70570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920" y="691900"/>
            <a:ext cx="2367280" cy="926597"/>
          </a:xfrm>
          <a:prstGeom prst="rect">
            <a:avLst/>
          </a:prstGeom>
        </p:spPr>
      </p:pic>
      <p:pic>
        <p:nvPicPr>
          <p:cNvPr id="6" name="Obraz 5" descr="Logotyp Program wyrównywania różnic między regionami III ">
            <a:extLst>
              <a:ext uri="{FF2B5EF4-FFF2-40B4-BE49-F238E27FC236}">
                <a16:creationId xmlns:a16="http://schemas.microsoft.com/office/drawing/2014/main" xmlns="" id="{07ABF82A-CC77-C257-5DD1-61847D050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0669"/>
            <a:ext cx="3434080" cy="1797332"/>
          </a:xfrm>
          <a:prstGeom prst="rect">
            <a:avLst/>
          </a:prstGeom>
        </p:spPr>
      </p:pic>
      <p:pic>
        <p:nvPicPr>
          <p:cNvPr id="7" name="Obraz 6" descr="Żółty prostokąt z wpisanym w niego czarnym logotypem dostępności i napisem &quot;PFRON wspiera dostępność&quot;">
            <a:extLst>
              <a:ext uri="{FF2B5EF4-FFF2-40B4-BE49-F238E27FC236}">
                <a16:creationId xmlns:a16="http://schemas.microsoft.com/office/drawing/2014/main" xmlns="" id="{459031CD-1DFD-0FA2-9E49-B954D3E23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400" y="5753919"/>
            <a:ext cx="3511600" cy="1109568"/>
          </a:xfrm>
          <a:prstGeom prst="rect">
            <a:avLst/>
          </a:prstGeom>
        </p:spPr>
      </p:pic>
      <p:pic>
        <p:nvPicPr>
          <p:cNvPr id="8" name="Obraz 7" descr="Logotyp programu Stabilne Zatrudnienie">
            <a:extLst>
              <a:ext uri="{FF2B5EF4-FFF2-40B4-BE49-F238E27FC236}">
                <a16:creationId xmlns:a16="http://schemas.microsoft.com/office/drawing/2014/main" xmlns="" id="{25927BF2-FD9D-3262-1E64-D02BD2897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601" y="5163351"/>
            <a:ext cx="2193290" cy="1454247"/>
          </a:xfrm>
          <a:prstGeom prst="rect">
            <a:avLst/>
          </a:prstGeom>
        </p:spPr>
      </p:pic>
      <p:pic>
        <p:nvPicPr>
          <p:cNvPr id="10" name="Obraz 9" descr="Wizualizacja dostępności miejsca pracy dla osoby poruszającej się na wózku">
            <a:extLst>
              <a:ext uri="{FF2B5EF4-FFF2-40B4-BE49-F238E27FC236}">
                <a16:creationId xmlns:a16="http://schemas.microsoft.com/office/drawing/2014/main" xmlns="" id="{63A23F98-24B8-40E7-BF2F-6ADA6FF41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111" y="4471585"/>
            <a:ext cx="2966640" cy="12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073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58CF45-5FAB-7C01-7D0C-C5C54F09D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35232D-2971-2911-5A00-01E6F523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26" y="365126"/>
            <a:ext cx="10370574" cy="893404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rgbClr val="002060"/>
                </a:solidFill>
              </a:rPr>
              <a:t/>
            </a:r>
            <a:br>
              <a:rPr lang="pl-PL" sz="4400" b="1" dirty="0">
                <a:solidFill>
                  <a:srgbClr val="002060"/>
                </a:solidFill>
              </a:rPr>
            </a:b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25658CE-3535-2528-0B92-BF1195D97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50374"/>
            <a:ext cx="10515600" cy="50265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tx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5" name="Obraz 4" descr="Logotyp programu Dostępna Przestrzeń Publiczna">
            <a:extLst>
              <a:ext uri="{FF2B5EF4-FFF2-40B4-BE49-F238E27FC236}">
                <a16:creationId xmlns:a16="http://schemas.microsoft.com/office/drawing/2014/main" xmlns="" id="{5CFCCC4E-D7F2-BC36-3339-AC80A7F31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32" y="135544"/>
            <a:ext cx="6958608" cy="2724563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32D9670-CD2F-C655-3AC4-5DFC5E1BA523}"/>
              </a:ext>
            </a:extLst>
          </p:cNvPr>
          <p:cNvSpPr txBox="1"/>
          <p:nvPr/>
        </p:nvSpPr>
        <p:spPr>
          <a:xfrm>
            <a:off x="2895600" y="1889760"/>
            <a:ext cx="9036824" cy="4031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3200" dirty="0"/>
              <a:t>Program jest realizowany w latach 2023-2027</a:t>
            </a:r>
          </a:p>
          <a:p>
            <a:endParaRPr lang="pl-PL" sz="3200" dirty="0"/>
          </a:p>
          <a:p>
            <a:r>
              <a:rPr lang="pl-PL" sz="3200" dirty="0"/>
              <a:t>Celem programu jest zapewnienie osobom z niepełnosprawnościami dostępu do przestrzeni publicznej, informacji i komunikacji, a także technologii, urządzeń oraz usług powszechnie dostępnych lub powszechnie zapewnianych, na zasadzie równości z innymi osobami. </a:t>
            </a:r>
          </a:p>
        </p:txBody>
      </p:sp>
    </p:spTree>
    <p:extLst>
      <p:ext uri="{BB962C8B-B14F-4D97-AF65-F5344CB8AC3E}">
        <p14:creationId xmlns:p14="http://schemas.microsoft.com/office/powerpoint/2010/main" val="6967210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B49B39-E20B-BE7D-04C4-905F59D4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292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Adresaci programu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8C27E84-E814-2DD0-73CA-F60107ED7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277567"/>
            <a:ext cx="11166988" cy="5359208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solidFill>
                  <a:schemeClr val="tx1"/>
                </a:solidFill>
              </a:rPr>
              <a:t>Moduł A </a:t>
            </a:r>
            <a:r>
              <a:rPr lang="en-US" sz="1900" dirty="0">
                <a:solidFill>
                  <a:schemeClr val="tx1"/>
                </a:solidFill>
              </a:rPr>
              <a:t>- </a:t>
            </a:r>
            <a:r>
              <a:rPr lang="en-US" sz="1900" dirty="0" err="1">
                <a:solidFill>
                  <a:schemeClr val="tx1"/>
                </a:solidFill>
              </a:rPr>
              <a:t>jednostki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samorządu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terytorialnego</a:t>
            </a:r>
            <a:r>
              <a:rPr lang="en-US" sz="1900" dirty="0">
                <a:solidFill>
                  <a:schemeClr val="tx1"/>
                </a:solidFill>
              </a:rPr>
              <a:t> (</a:t>
            </a:r>
            <a:r>
              <a:rPr lang="en-US" sz="1900" dirty="0" err="1">
                <a:solidFill>
                  <a:schemeClr val="tx1"/>
                </a:solidFill>
              </a:rPr>
              <a:t>gminy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powiaty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województwa</a:t>
            </a:r>
            <a:r>
              <a:rPr lang="en-US" sz="1900" dirty="0">
                <a:solidFill>
                  <a:schemeClr val="tx1"/>
                </a:solidFill>
              </a:rPr>
              <a:t>) </a:t>
            </a:r>
            <a:r>
              <a:rPr lang="en-US" sz="1900" dirty="0" err="1">
                <a:solidFill>
                  <a:schemeClr val="tx1"/>
                </a:solidFill>
              </a:rPr>
              <a:t>lub</a:t>
            </a:r>
            <a:r>
              <a:rPr lang="en-US" sz="1900" dirty="0">
                <a:solidFill>
                  <a:schemeClr val="tx1"/>
                </a:solidFill>
              </a:rPr>
              <a:t> ich </a:t>
            </a:r>
            <a:r>
              <a:rPr lang="en-US" sz="1900" dirty="0" err="1">
                <a:solidFill>
                  <a:schemeClr val="tx1"/>
                </a:solidFill>
              </a:rPr>
              <a:t>jednostki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organizacyjne</a:t>
            </a:r>
            <a:r>
              <a:rPr lang="en-US" sz="1900" dirty="0">
                <a:solidFill>
                  <a:schemeClr val="tx1"/>
                </a:solidFill>
              </a:rPr>
              <a:t>; </a:t>
            </a:r>
            <a:r>
              <a:rPr lang="en-US" sz="1900" dirty="0" err="1">
                <a:solidFill>
                  <a:schemeClr val="tx1"/>
                </a:solidFill>
              </a:rPr>
              <a:t>naczelne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lub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centralne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organy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administracji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rządowej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oraz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terenowe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organy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administracji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rządowej</a:t>
            </a:r>
            <a:r>
              <a:rPr lang="en-US" sz="1900" dirty="0">
                <a:solidFill>
                  <a:schemeClr val="tx1"/>
                </a:solidFill>
              </a:rPr>
              <a:t>;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solidFill>
                  <a:schemeClr val="tx1"/>
                </a:solidFill>
              </a:rPr>
              <a:t>Moduł B - </a:t>
            </a:r>
            <a:r>
              <a:rPr lang="en-US" sz="1900" dirty="0" err="1">
                <a:solidFill>
                  <a:schemeClr val="tx1"/>
                </a:solidFill>
              </a:rPr>
              <a:t>kościoły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lub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inne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związki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wyznaniowe</a:t>
            </a:r>
            <a:r>
              <a:rPr lang="en-US" sz="1900" dirty="0">
                <a:solidFill>
                  <a:schemeClr val="tx1"/>
                </a:solidFill>
              </a:rPr>
              <a:t>, o </a:t>
            </a:r>
            <a:r>
              <a:rPr lang="en-US" sz="1900" dirty="0" err="1">
                <a:solidFill>
                  <a:schemeClr val="tx1"/>
                </a:solidFill>
              </a:rPr>
              <a:t>których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mowa</a:t>
            </a:r>
            <a:r>
              <a:rPr lang="en-US" sz="1900" dirty="0">
                <a:solidFill>
                  <a:schemeClr val="tx1"/>
                </a:solidFill>
              </a:rPr>
              <a:t> w art. 2 pkt 1 </a:t>
            </a:r>
            <a:r>
              <a:rPr lang="en-US" sz="1900" dirty="0" err="1">
                <a:solidFill>
                  <a:schemeClr val="tx1"/>
                </a:solidFill>
              </a:rPr>
              <a:t>ustawy</a:t>
            </a:r>
            <a:r>
              <a:rPr lang="en-US" sz="1900" dirty="0">
                <a:solidFill>
                  <a:schemeClr val="tx1"/>
                </a:solidFill>
              </a:rPr>
              <a:t> z </a:t>
            </a:r>
            <a:r>
              <a:rPr lang="en-US" sz="1900" dirty="0" err="1">
                <a:solidFill>
                  <a:schemeClr val="tx1"/>
                </a:solidFill>
              </a:rPr>
              <a:t>dnia</a:t>
            </a:r>
            <a:r>
              <a:rPr lang="en-US" sz="1900" dirty="0">
                <a:solidFill>
                  <a:schemeClr val="tx1"/>
                </a:solidFill>
              </a:rPr>
              <a:t> 17 </a:t>
            </a:r>
            <a:r>
              <a:rPr lang="en-US" sz="1900" dirty="0" err="1">
                <a:solidFill>
                  <a:schemeClr val="tx1"/>
                </a:solidFill>
              </a:rPr>
              <a:t>maja</a:t>
            </a:r>
            <a:r>
              <a:rPr lang="en-US" sz="1900" dirty="0">
                <a:solidFill>
                  <a:schemeClr val="tx1"/>
                </a:solidFill>
              </a:rPr>
              <a:t> 1989 r. o </a:t>
            </a:r>
            <a:r>
              <a:rPr lang="en-US" sz="1900" dirty="0" err="1">
                <a:solidFill>
                  <a:schemeClr val="tx1"/>
                </a:solidFill>
              </a:rPr>
              <a:t>gwarancjach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wolności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sumienia</a:t>
            </a:r>
            <a:r>
              <a:rPr lang="en-US" sz="1900" dirty="0">
                <a:solidFill>
                  <a:schemeClr val="tx1"/>
                </a:solidFill>
              </a:rPr>
              <a:t> i </a:t>
            </a:r>
            <a:r>
              <a:rPr lang="en-US" sz="1900" dirty="0" err="1">
                <a:solidFill>
                  <a:schemeClr val="tx1"/>
                </a:solidFill>
              </a:rPr>
              <a:t>wyznania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oraz</a:t>
            </a:r>
            <a:r>
              <a:rPr lang="en-US" sz="1900" dirty="0">
                <a:solidFill>
                  <a:schemeClr val="tx1"/>
                </a:solidFill>
              </a:rPr>
              <a:t> ich </a:t>
            </a:r>
            <a:r>
              <a:rPr lang="en-US" sz="1900" dirty="0" err="1">
                <a:solidFill>
                  <a:schemeClr val="tx1"/>
                </a:solidFill>
              </a:rPr>
              <a:t>osoby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prawne</a:t>
            </a:r>
            <a:r>
              <a:rPr lang="en-US" sz="19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900" b="1" dirty="0">
                <a:solidFill>
                  <a:schemeClr val="tx1"/>
                </a:solidFill>
              </a:rPr>
              <a:t>Moduł C – </a:t>
            </a:r>
            <a:r>
              <a:rPr lang="en-US" sz="1900" dirty="0" err="1">
                <a:solidFill>
                  <a:schemeClr val="tx1"/>
                </a:solidFill>
              </a:rPr>
              <a:t>adresaci</a:t>
            </a:r>
            <a:r>
              <a:rPr lang="en-US" sz="1900" dirty="0">
                <a:solidFill>
                  <a:schemeClr val="tx1"/>
                </a:solidFill>
              </a:rPr>
              <a:t> z </a:t>
            </a:r>
            <a:r>
              <a:rPr lang="en-US" sz="1900" dirty="0" err="1">
                <a:solidFill>
                  <a:schemeClr val="tx1"/>
                </a:solidFill>
              </a:rPr>
              <a:t>modułu</a:t>
            </a:r>
            <a:r>
              <a:rPr lang="en-US" sz="1900" dirty="0">
                <a:solidFill>
                  <a:schemeClr val="tx1"/>
                </a:solidFill>
              </a:rPr>
              <a:t> A,B </a:t>
            </a:r>
            <a:r>
              <a:rPr lang="en-US" sz="1900" dirty="0" err="1">
                <a:solidFill>
                  <a:schemeClr val="tx1"/>
                </a:solidFill>
              </a:rPr>
              <a:t>oraz</a:t>
            </a:r>
            <a:r>
              <a:rPr lang="en-US" sz="1900" dirty="0">
                <a:solidFill>
                  <a:schemeClr val="tx1"/>
                </a:solidFill>
              </a:rPr>
              <a:t>  </a:t>
            </a:r>
            <a:r>
              <a:rPr lang="en-US" sz="1900" dirty="0" err="1">
                <a:solidFill>
                  <a:schemeClr val="tx1"/>
                </a:solidFill>
              </a:rPr>
              <a:t>organizacje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pozarządowe</a:t>
            </a:r>
            <a:r>
              <a:rPr lang="en-US" sz="1900" dirty="0">
                <a:solidFill>
                  <a:schemeClr val="tx1"/>
                </a:solidFill>
              </a:rPr>
              <a:t> w </a:t>
            </a:r>
            <a:r>
              <a:rPr lang="en-US" sz="1900" dirty="0" err="1">
                <a:solidFill>
                  <a:schemeClr val="tx1"/>
                </a:solidFill>
              </a:rPr>
              <a:t>rozumieniu</a:t>
            </a:r>
            <a:r>
              <a:rPr lang="en-US" sz="1900" dirty="0">
                <a:solidFill>
                  <a:schemeClr val="tx1"/>
                </a:solidFill>
              </a:rPr>
              <a:t> art. 3 </a:t>
            </a:r>
            <a:r>
              <a:rPr lang="en-US" sz="1900" dirty="0" err="1">
                <a:solidFill>
                  <a:schemeClr val="tx1"/>
                </a:solidFill>
              </a:rPr>
              <a:t>ust</a:t>
            </a:r>
            <a:r>
              <a:rPr lang="en-US" sz="1900" dirty="0">
                <a:solidFill>
                  <a:schemeClr val="tx1"/>
                </a:solidFill>
              </a:rPr>
              <a:t>. 2 </a:t>
            </a:r>
            <a:r>
              <a:rPr lang="en-US" sz="1900" dirty="0" err="1">
                <a:solidFill>
                  <a:schemeClr val="tx1"/>
                </a:solidFill>
              </a:rPr>
              <a:t>ustawy</a:t>
            </a:r>
            <a:r>
              <a:rPr lang="en-US" sz="1900" dirty="0">
                <a:solidFill>
                  <a:schemeClr val="tx1"/>
                </a:solidFill>
              </a:rPr>
              <a:t> z </a:t>
            </a:r>
            <a:r>
              <a:rPr lang="en-US" sz="1900" dirty="0" err="1">
                <a:solidFill>
                  <a:schemeClr val="tx1"/>
                </a:solidFill>
              </a:rPr>
              <a:t>dnia</a:t>
            </a:r>
            <a:r>
              <a:rPr lang="en-US" sz="1900" dirty="0">
                <a:solidFill>
                  <a:schemeClr val="tx1"/>
                </a:solidFill>
              </a:rPr>
              <a:t> 24 </a:t>
            </a:r>
            <a:r>
              <a:rPr lang="en-US" sz="1900" dirty="0" err="1">
                <a:solidFill>
                  <a:schemeClr val="tx1"/>
                </a:solidFill>
              </a:rPr>
              <a:t>kwietnia</a:t>
            </a:r>
            <a:r>
              <a:rPr lang="en-US" sz="1900" dirty="0">
                <a:solidFill>
                  <a:schemeClr val="tx1"/>
                </a:solidFill>
              </a:rPr>
              <a:t> 2003 r. o </a:t>
            </a:r>
            <a:r>
              <a:rPr lang="en-US" sz="1900" dirty="0" err="1">
                <a:solidFill>
                  <a:schemeClr val="tx1"/>
                </a:solidFill>
              </a:rPr>
              <a:t>działalności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pożytku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publicznego</a:t>
            </a:r>
            <a:r>
              <a:rPr lang="en-US" sz="1900" dirty="0">
                <a:solidFill>
                  <a:schemeClr val="tx1"/>
                </a:solidFill>
              </a:rPr>
              <a:t> i o </a:t>
            </a:r>
            <a:r>
              <a:rPr lang="en-US" sz="1900" dirty="0" err="1">
                <a:solidFill>
                  <a:schemeClr val="tx1"/>
                </a:solidFill>
              </a:rPr>
              <a:t>wolontariacie</a:t>
            </a:r>
            <a:r>
              <a:rPr lang="en-US" sz="1900" dirty="0">
                <a:solidFill>
                  <a:schemeClr val="tx1"/>
                </a:solidFill>
              </a:rPr>
              <a:t>;</a:t>
            </a:r>
            <a:endParaRPr lang="pl-PL" sz="19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l-PL" sz="1900" b="1" dirty="0">
                <a:solidFill>
                  <a:schemeClr val="tx1">
                    <a:lumMod val="50000"/>
                  </a:schemeClr>
                </a:solidFill>
              </a:rPr>
              <a:t>Moduł D 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- podmioty lecznicze wymienione w art. 4 ust. 1 pkt 2 ustawy z dnia 15 kwietnia 2011 r. o działalności leczniczej oraz spółki prawa handlowego utworzone z przekształcenia tych podmiotów, w których większościowym udziałowcem jest Skarb Państwa lub jednostka samorządu terytorialnego, świadczące opiekę ginekologiczną, w tym opiekę </a:t>
            </a:r>
            <a:r>
              <a:rPr lang="pl-PL" sz="1900" dirty="0" err="1">
                <a:solidFill>
                  <a:schemeClr val="tx1">
                    <a:lumMod val="50000"/>
                  </a:schemeClr>
                </a:solidFill>
              </a:rPr>
              <a:t>prekoncepcyjną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 (opieka w okresie przed planowaną ciążą), opiekę podczas ciąży oraz po porodzie;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l-PL" sz="1900" b="1" dirty="0">
                <a:solidFill>
                  <a:schemeClr val="tx1">
                    <a:lumMod val="50000"/>
                  </a:schemeClr>
                </a:solidFill>
              </a:rPr>
              <a:t>Moduł E </a:t>
            </a: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- organizacje pozarządowe w rozumieniu art. 3 ust. 2 ustawy z dnia 24 kwietnia 2003 r. o działalności pożytku publicznego i o wolontariacie; realizujące działania z zakresu rehabilitacji społecznej lub zawodowej w placówce co najmniej 5 lat, licząc wstecz od dnia złożenia wniosku oraz od 2021 roku spełnia definicje podmiotu publicznego zgodnie z art. 3 pkt. 3 ustawy o zapewnieniu dostępności osobom ze szczególnymi potrzebami</a:t>
            </a:r>
          </a:p>
        </p:txBody>
      </p:sp>
      <p:pic>
        <p:nvPicPr>
          <p:cNvPr id="4" name="Obraz 3" descr="Logotyp programu Dostępna Przestrzeń Publiczna">
            <a:extLst>
              <a:ext uri="{FF2B5EF4-FFF2-40B4-BE49-F238E27FC236}">
                <a16:creationId xmlns:a16="http://schemas.microsoft.com/office/drawing/2014/main" xmlns="" id="{562688E9-385B-2923-F93C-1DDD14D3E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229" y="0"/>
            <a:ext cx="2652771" cy="9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646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7DC93BB-8C7B-719C-20BD-26DBA5711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9ACFA9-00B6-9B86-FE3D-7DD25DB1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Struktura programu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CEAFC44-7D2A-9098-7840-D0FE5AB81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52416"/>
            <a:ext cx="11157155" cy="5422009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Moduł A: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 likwidacja barier architektonicznych lub informacyjno-komunikacyjnych przez jednostki samorządu terytorialnego lub ich jednostki organizacyjne; naczelne lub centralne organy administracji rządowej oraz terenowe organy administracji rządowej – </a:t>
            </a: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maksymalna kwota dofinansowania wynosi 550 000,00 zł (kwota z roku 2023)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Moduł B: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likwidacja barier architektonicznych lub informacyjno-komunikacyjnych przez kościoły lub inne związki wyznaniowe oraz ich osoby prawne  – </a:t>
            </a: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maksymalna kwota dofinansowania wynosi 550 000,00 zł (kwota z roku 2023)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Moduł C: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utworzenie dostępnych lub poprawa dostępności placów zabaw przez podmioty wskazane w rozdziale 2 pkt 1 lit. a-d – </a:t>
            </a: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maksymalna kwota dofinansowania wynosi 550 000,00 zł (kwota z roku 2023)</a:t>
            </a:r>
          </a:p>
          <a:p>
            <a:pPr>
              <a:lnSpc>
                <a:spcPct val="114000"/>
              </a:lnSpc>
            </a:pP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Moduł D: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likwidacja barier technicznych, informacyjno-komunikacyjnych oraz wyposażenie w technologie wspomagające i urządzenia umożliwiające skorzystanie przez osoby z niepełnosprawnością z usług świadczonych przez podmioty lecznicze. Moduł ten obejmuje możliwość skorzystania z opieki ginekologiczno-położniczej powszechnie dostępnej, z której osoby z niepełnosprawnościami nie mogą korzystać z uwagi na występujące bariery – </a:t>
            </a: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maksymalna kwota dofinansowania wynosi 150 000,00 zł (kwota z roku 2023)</a:t>
            </a:r>
          </a:p>
          <a:p>
            <a:pPr>
              <a:lnSpc>
                <a:spcPct val="114000"/>
              </a:lnSpc>
            </a:pP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Moduł E: 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likwidacja barier architektonicznych lub informacyjno-komunikacyjnych w placówkach służących rehabilitacji społecznej lub zawodowej, prowadzonych przez organizacje pozarządowe o których mowa w rozdziale 2 pkt 1 lit. d. – </a:t>
            </a: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maksymalna kwota dofinansowania wynosi 550 000,00 zł (kwota z roku 2024)</a:t>
            </a:r>
            <a:endParaRPr lang="pl-PL" sz="1800" dirty="0">
              <a:solidFill>
                <a:schemeClr val="tx1">
                  <a:lumMod val="50000"/>
                </a:schemeClr>
              </a:solidFill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pl-PL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Obraz 3" descr="Logotyp programu Dostępna Przestrzeń Publiczna">
            <a:extLst>
              <a:ext uri="{FF2B5EF4-FFF2-40B4-BE49-F238E27FC236}">
                <a16:creationId xmlns:a16="http://schemas.microsoft.com/office/drawing/2014/main" xmlns="" id="{98D9C170-D0D7-F063-CA2D-66FA3F79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229" y="0"/>
            <a:ext cx="2652771" cy="9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969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02EE6B-260C-3DAE-E9A2-D6D8DD203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8C36212-2107-74B8-A6D7-436A7C34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Warunki udzielenia dofinansowania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2664DC4-4B2F-483A-233E-6EEE7275C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52416"/>
            <a:ext cx="11157155" cy="5422009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Dofinansowanie w poszczególnych modułach wynosi do 80% kosztów kwalifikowalnych. Beneficjent zobowiązany jest wnieść w formie pieniężnej 20% wkładu własnego.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Koszty poniesione przed podpisaniem umowy nie podlegają dofinansowaniu. Nie mogą również stanowić wkładu własnego.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Okres trwałości projektu w ramach Programu wynosi 10 lat od momentu rozliczenia dofinansowania projektu.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Planowane działania muszą uwzględniać uniwersalne projektowanie lub racjonalne usprawnienia, o których mowa w art. 2 Konwencji o Prawach Osób Niepełnosprawnych.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Beneficjenci zobowiązani są do poinformowania opinii publicznej, z wykorzystaniem różnych środków komunikacji (np.: stron internetowych, mediów, ogłoszeń) o dostępności obiektu lub możliwości skorzystania z usługi przez osoby z niepełnosprawnościami.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1200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effectLst/>
              </a:rPr>
              <a:t>Dofinansowaniu podlegają tylko te projekty, które posiadają wymagany komplet pozwoleń, zgód (w tym zgoda właściciela na prace ujęte we wniosku w przypadku, gdy Wnioskodawca nie jest właścicielem nieruchomości) i opinii na etapie składania wniosku. Dokumenty te muszą być obowiązujące </a:t>
            </a:r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effectLst/>
              </a:rPr>
              <a:t>na dzień składania wniosku (muszą być ostateczne lub prawomocne). </a:t>
            </a:r>
            <a:endParaRPr lang="pl-PL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Obraz 3" descr="Logotyp programu Dostępna Przestrzeń Publiczna">
            <a:extLst>
              <a:ext uri="{FF2B5EF4-FFF2-40B4-BE49-F238E27FC236}">
                <a16:creationId xmlns:a16="http://schemas.microsoft.com/office/drawing/2014/main" xmlns="" id="{1C4BA2F5-8B6F-9F6B-37D0-84C689DBE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229" y="0"/>
            <a:ext cx="2652771" cy="9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335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08A0E7-B7FC-F479-DDD7-A5C1F4FE4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01A70B-C453-F663-F771-1FD33FEC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+mn-lt"/>
              </a:rPr>
              <a:t>Nabór wniosków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926B516-83A3-D556-03E6-6A6B960D9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52416"/>
            <a:ext cx="11157155" cy="542200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ts val="1200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effectLst/>
              </a:rPr>
              <a:t>Składanie wniosków odbywa się </a:t>
            </a:r>
            <a:r>
              <a:rPr lang="pl-PL" b="1" u="sng" dirty="0">
                <a:solidFill>
                  <a:schemeClr val="tx1">
                    <a:lumMod val="50000"/>
                  </a:schemeClr>
                </a:solidFill>
                <a:effectLst/>
              </a:rPr>
              <a:t>wyłącznie w formie elektronicznej 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effectLst/>
              </a:rPr>
              <a:t>poprzez udostępniony przez PFRON generator wniosków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 pod adresem 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hlinkClick r:id="rId2"/>
              </a:rPr>
              <a:t>www.dpp.pfron.org.pl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SzPts val="1200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effectLst/>
              </a:rPr>
              <a:t>Termin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y naborów ogłaszana są przez Zarząd PFRON na stronie internetowej 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hlinkClick r:id="rId3"/>
              </a:rPr>
              <a:t>www.pfron.org.pl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SzPts val="1200"/>
            </a:pPr>
            <a:r>
              <a:rPr lang="pl-PL" b="0" i="0" dirty="0">
                <a:solidFill>
                  <a:srgbClr val="000000"/>
                </a:solidFill>
                <a:effectLst/>
              </a:rPr>
              <a:t>Jeśli masz pytania napisz na adres: </a:t>
            </a:r>
            <a:r>
              <a:rPr lang="pl-PL" b="0" i="0" u="sng" dirty="0">
                <a:solidFill>
                  <a:srgbClr val="874526"/>
                </a:solidFill>
                <a:effectLst/>
                <a:hlinkClick r:id="rId4"/>
              </a:rPr>
              <a:t>dpp@pfron.org.pl</a:t>
            </a:r>
            <a:r>
              <a:rPr lang="pl-PL" b="0" i="0" dirty="0">
                <a:solidFill>
                  <a:srgbClr val="000000"/>
                </a:solidFill>
                <a:effectLst/>
              </a:rPr>
              <a:t> lub zadzwoń na infolinię: 22 581 84 10 wewnętrzny 4.</a:t>
            </a:r>
          </a:p>
          <a:p>
            <a:pPr>
              <a:spcBef>
                <a:spcPts val="0"/>
              </a:spcBef>
              <a:spcAft>
                <a:spcPts val="600"/>
              </a:spcAft>
              <a:buSzPts val="1200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effectLst/>
              </a:rPr>
              <a:t>Umowy dofinansowania są obsługiwane w Oddziałach PFRON znajdujących się w każdym 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mieście wojewódzkim.</a:t>
            </a:r>
            <a:endParaRPr lang="pl-PL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Obraz 3" descr="Logotyp programu Dostępna Przestrzeń Publiczna">
            <a:extLst>
              <a:ext uri="{FF2B5EF4-FFF2-40B4-BE49-F238E27FC236}">
                <a16:creationId xmlns:a16="http://schemas.microsoft.com/office/drawing/2014/main" xmlns="" id="{919C6739-DBD5-A6F7-79CA-DC616E112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229" y="0"/>
            <a:ext cx="2652771" cy="9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438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Niestandardowy 1">
    <a:dk1>
      <a:srgbClr val="53565A"/>
    </a:dk1>
    <a:lt1>
      <a:sysClr val="window" lastClr="FFFFFF"/>
    </a:lt1>
    <a:dk2>
      <a:srgbClr val="53565A"/>
    </a:dk2>
    <a:lt2>
      <a:srgbClr val="E7E6E6"/>
    </a:lt2>
    <a:accent1>
      <a:srgbClr val="48A23F"/>
    </a:accent1>
    <a:accent2>
      <a:srgbClr val="CB333B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Motyw pakietu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2339</Words>
  <Application>Microsoft Office PowerPoint</Application>
  <PresentationFormat>Panoramiczny</PresentationFormat>
  <Paragraphs>206</Paragraphs>
  <Slides>39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Motyw pakietu Office</vt:lpstr>
      <vt:lpstr>Dostępny samorząd 2.0</vt:lpstr>
      <vt:lpstr>Państwowy Fundusz Rehabilitacji Osób Niepełnosprawnych  </vt:lpstr>
      <vt:lpstr>Zadania PFRON w projekcie „Dostępny samorząd 2.0” </vt:lpstr>
      <vt:lpstr>Źródła finansowania poprawy dostępności w JST ze środków PFRON  </vt:lpstr>
      <vt:lpstr> </vt:lpstr>
      <vt:lpstr>Adresaci programu</vt:lpstr>
      <vt:lpstr>Struktura programu</vt:lpstr>
      <vt:lpstr>Warunki udzielenia dofinansowania</vt:lpstr>
      <vt:lpstr>Nabór wniosków</vt:lpstr>
      <vt:lpstr>Program wyrównywania różnic między regionami III</vt:lpstr>
      <vt:lpstr>Adresaci programu</vt:lpstr>
      <vt:lpstr>Struktura programu</vt:lpstr>
      <vt:lpstr>Nabór wniosków</vt:lpstr>
      <vt:lpstr>Stabilne zatrudnienie </vt:lpstr>
      <vt:lpstr>Adresaci i Beneficjenci Programu </vt:lpstr>
      <vt:lpstr>Formy wsparcia </vt:lpstr>
      <vt:lpstr>Nabór wniosków </vt:lpstr>
      <vt:lpstr>Przystosowanie stanowiska pracy pracownika z niepełnosprawnością - art. 26 ust. 9 ustawy o rehabilitacji zawodowej i społecznej oraz zatrudnianiu osób niepełnosprawnych</vt:lpstr>
      <vt:lpstr>Przystosowanie stanowiska pracy pracownika z niepełnosprawnością</vt:lpstr>
      <vt:lpstr>Dofinansowanie robót budowlanych w obiektach służących rehabilitacji, w związku z potrzebami osób niepełnosprawnych, z wyjątkiem rozbiórki tych obiektów</vt:lpstr>
      <vt:lpstr>Prawo do dostępności</vt:lpstr>
      <vt:lpstr>Instrumenty prawne z zakresu dostępności</vt:lpstr>
      <vt:lpstr>Informacja o braku dostępności</vt:lpstr>
      <vt:lpstr>Wniosek o zapewnienie dostępności</vt:lpstr>
      <vt:lpstr>Interes faktyczny </vt:lpstr>
      <vt:lpstr>Wniosek o zapewnienie dostępności - terminy</vt:lpstr>
      <vt:lpstr>Skarga na brak dostępności</vt:lpstr>
      <vt:lpstr>Skarga na brak dostępności powinna zawierać:</vt:lpstr>
      <vt:lpstr>Skarga na brak dostępności – strony postępowania</vt:lpstr>
      <vt:lpstr>Postępowanie skargowe na brak dostępności - efekty</vt:lpstr>
      <vt:lpstr>Skargi według lokalizacji podmiotów - stan na koniec sierpnia 2024</vt:lpstr>
      <vt:lpstr>Statystyki - rodzaj skarżonej dostępności</vt:lpstr>
      <vt:lpstr>Statystyki - sposób załatwienia skarg </vt:lpstr>
      <vt:lpstr>Efekty postępowania skargowego - windy w szkołach</vt:lpstr>
      <vt:lpstr>Efekty postępowania skargowego - dłuższe zielone światło na przejściach dla pieszych i sygnalizacja dźwiękowa</vt:lpstr>
      <vt:lpstr>Informacja głosowa w komunikacji miejskiej</vt:lpstr>
      <vt:lpstr>Wzory pism oraz informacje dotyczące zapewnienia dostępności</vt:lpstr>
      <vt:lpstr>Prezentacja programu PowerPoint</vt:lpstr>
      <vt:lpstr>Wykorzystane materiały graficzne: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PFRON wspiera dostępność</dc:title>
  <dc:subject/>
  <dc:creator>PFRON</dc:creator>
  <cp:keywords/>
  <dc:description/>
  <cp:lastModifiedBy>Kozłowski Łukasz</cp:lastModifiedBy>
  <cp:revision>31</cp:revision>
  <dcterms:modified xsi:type="dcterms:W3CDTF">2024-12-12T11:10:46Z</dcterms:modified>
  <cp:category/>
</cp:coreProperties>
</file>