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90" r:id="rId5"/>
    <p:sldId id="365" r:id="rId6"/>
    <p:sldId id="381" r:id="rId7"/>
    <p:sldId id="370" r:id="rId8"/>
    <p:sldId id="383" r:id="rId9"/>
    <p:sldId id="384" r:id="rId10"/>
    <p:sldId id="386" r:id="rId11"/>
    <p:sldId id="388" r:id="rId12"/>
    <p:sldId id="385" r:id="rId13"/>
    <p:sldId id="371" r:id="rId14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klarska-Klimpel Anna" initials="SA" lastIdx="5" clrIdx="0">
    <p:extLst>
      <p:ext uri="{19B8F6BF-5375-455C-9EA6-DF929625EA0E}">
        <p15:presenceInfo xmlns:p15="http://schemas.microsoft.com/office/powerpoint/2012/main" userId="S-1-5-21-1525952054-1005573771-2909822258-26415" providerId="AD"/>
      </p:ext>
    </p:extLst>
  </p:cmAuthor>
  <p:cmAuthor id="2" name="Wierzchowiak Jarosław" initials="WJ" lastIdx="9" clrIdx="1">
    <p:extLst>
      <p:ext uri="{19B8F6BF-5375-455C-9EA6-DF929625EA0E}">
        <p15:presenceInfo xmlns:p15="http://schemas.microsoft.com/office/powerpoint/2012/main" userId="S-1-5-21-1525952054-1005573771-2909822258-226816" providerId="AD"/>
      </p:ext>
    </p:extLst>
  </p:cmAuthor>
  <p:cmAuthor id="3" name="Dariusz Kobusiński" initials="DK" lastIdx="3" clrIdx="2">
    <p:extLst>
      <p:ext uri="{19B8F6BF-5375-455C-9EA6-DF929625EA0E}">
        <p15:presenceInfo xmlns:p15="http://schemas.microsoft.com/office/powerpoint/2012/main" userId="c6fa81830b2d4f46" providerId="Windows Live"/>
      </p:ext>
    </p:extLst>
  </p:cmAuthor>
  <p:cmAuthor id="4" name="Markiewicz Agnieszka 2" initials="MA2" lastIdx="1" clrIdx="3">
    <p:extLst>
      <p:ext uri="{19B8F6BF-5375-455C-9EA6-DF929625EA0E}">
        <p15:presenceInfo xmlns:p15="http://schemas.microsoft.com/office/powerpoint/2012/main" userId="S-1-5-21-1525952054-1005573771-2909822258-226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6191" autoAdjust="0"/>
  </p:normalViewPr>
  <p:slideViewPr>
    <p:cSldViewPr>
      <p:cViewPr varScale="1">
        <p:scale>
          <a:sx n="100" d="100"/>
          <a:sy n="100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ED97-1BF1-4A30-AE34-93563519FC34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7D390-D69F-4958-9913-0201F57A1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94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C422-5399-4CD9-89FA-96C6ADC755C2}" type="datetimeFigureOut">
              <a:rPr lang="pl-PL" smtClean="0"/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726C-03E3-43C2-BBBF-CAEDB0DC004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388424" cy="83671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735" y="3161159"/>
            <a:ext cx="4955265" cy="3608437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54E5F21D-0CF3-4988-8B34-0E06D1ADA4BA}"/>
              </a:ext>
            </a:extLst>
          </p:cNvPr>
          <p:cNvSpPr txBox="1">
            <a:spLocks/>
          </p:cNvSpPr>
          <p:nvPr/>
        </p:nvSpPr>
        <p:spPr>
          <a:xfrm>
            <a:off x="489219" y="2204864"/>
            <a:ext cx="5162901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700" kern="1200" dirty="0" smtClean="0">
                <a:solidFill>
                  <a:srgbClr val="E4294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294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Projekt HARF</a:t>
            </a:r>
            <a:br>
              <a:rPr kumimoji="0" lang="pl-PL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294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pl-PL" sz="7500" b="1" i="0" u="none" strike="noStrike" kern="1200" cap="none" spc="0" normalizeH="0" baseline="0" noProof="0" dirty="0" smtClean="0">
              <a:ln>
                <a:noFill/>
              </a:ln>
              <a:solidFill>
                <a:srgbClr val="E4294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294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Chmura obliczeniowa Resortu Finansów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294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294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pl-PL" sz="2700" b="1" i="0" u="none" strike="noStrike" kern="1200" cap="none" spc="0" normalizeH="0" baseline="0" noProof="0" dirty="0">
              <a:ln>
                <a:noFill/>
              </a:ln>
              <a:solidFill>
                <a:srgbClr val="E4294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Symbol zastępczy stopki 3">
            <a:extLst>
              <a:ext uri="{FF2B5EF4-FFF2-40B4-BE49-F238E27FC236}">
                <a16:creationId xmlns:a16="http://schemas.microsoft.com/office/drawing/2014/main" xmlns="" id="{D8DB32B2-32C6-4F97-BED5-8264461A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4544" y="6211096"/>
            <a:ext cx="3086100" cy="365125"/>
          </a:xfrm>
        </p:spPr>
        <p:txBody>
          <a:bodyPr/>
          <a:lstStyle/>
          <a:p>
            <a:r>
              <a:rPr lang="pl-PL" sz="1600" dirty="0" smtClean="0">
                <a:solidFill>
                  <a:prstClr val="white">
                    <a:lumMod val="65000"/>
                  </a:prstClr>
                </a:solidFill>
              </a:rPr>
              <a:t>13 września 2019 r.</a:t>
            </a:r>
            <a:endParaRPr lang="pl-PL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xmlns="" id="{0D6A9945-C579-47B7-A62E-B8D43F6E2D99}"/>
              </a:ext>
            </a:extLst>
          </p:cNvPr>
          <p:cNvSpPr txBox="1">
            <a:spLocks/>
          </p:cNvSpPr>
          <p:nvPr/>
        </p:nvSpPr>
        <p:spPr>
          <a:xfrm>
            <a:off x="517100" y="4558867"/>
            <a:ext cx="5845418" cy="80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900" dirty="0" smtClean="0">
                <a:solidFill>
                  <a:schemeClr val="bg1">
                    <a:lumMod val="50000"/>
                  </a:schemeClr>
                </a:solidFill>
              </a:rPr>
              <a:t>Informacja nt. produktów i rezultatów projektu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77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96552" y="1628800"/>
            <a:ext cx="4896544" cy="148446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pl-PL" sz="2800" b="1" dirty="0" smtClean="0"/>
          </a:p>
          <a:p>
            <a:pPr marL="0" indent="0" algn="ctr">
              <a:buNone/>
            </a:pPr>
            <a:endParaRPr lang="pl-PL" sz="2800" b="1" dirty="0"/>
          </a:p>
          <a:p>
            <a:pPr marL="0" indent="0" algn="ctr">
              <a:buNone/>
            </a:pPr>
            <a:endParaRPr lang="pl-PL" sz="2800" b="1" dirty="0" smtClean="0"/>
          </a:p>
          <a:p>
            <a:pPr marL="0" indent="0" algn="ctr">
              <a:buNone/>
            </a:pPr>
            <a:r>
              <a:rPr lang="pl-PL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Dziękuję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21289"/>
            <a:ext cx="8388424" cy="83671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B45D388-F18F-464A-B666-893B19599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499992" cy="26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768752" cy="114300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Podstawowe informacje o projekcie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Nazwa projektu</a:t>
            </a:r>
            <a:r>
              <a:rPr lang="pl-PL" sz="2800" b="1" dirty="0" smtClean="0"/>
              <a:t>: ”Chmura obliczeniowa resortu finansów”</a:t>
            </a:r>
          </a:p>
          <a:p>
            <a:r>
              <a:rPr lang="pl-PL" sz="2800" dirty="0" smtClean="0"/>
              <a:t>Okres realizacji: </a:t>
            </a:r>
            <a:r>
              <a:rPr lang="pl-PL" sz="2800" b="1" dirty="0" smtClean="0"/>
              <a:t>15.04.2016- 14.04.2019</a:t>
            </a:r>
          </a:p>
          <a:p>
            <a:r>
              <a:rPr lang="pl-PL" sz="2800" dirty="0" smtClean="0"/>
              <a:t>Wartość projektu: </a:t>
            </a:r>
            <a:r>
              <a:rPr lang="pl-PL" sz="2800" b="1" dirty="0" smtClean="0"/>
              <a:t>192 500 000 PLN</a:t>
            </a:r>
          </a:p>
          <a:p>
            <a:r>
              <a:rPr lang="pl-PL" sz="2800" dirty="0" smtClean="0"/>
              <a:t>Udział środków UE: 84,62 % </a:t>
            </a:r>
            <a:r>
              <a:rPr lang="pl-PL" sz="2800" b="1" dirty="0" smtClean="0"/>
              <a:t>tj.162 893 500,00 PLN</a:t>
            </a:r>
          </a:p>
          <a:p>
            <a:r>
              <a:rPr lang="pl-PL" sz="2800" dirty="0" smtClean="0"/>
              <a:t>Udział środków krajowych:15,38% tj.</a:t>
            </a:r>
            <a:r>
              <a:rPr lang="pl-PL" sz="2800" b="1" dirty="0" smtClean="0"/>
              <a:t>29 606 500,00 PLN</a:t>
            </a: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49280"/>
            <a:ext cx="8388424" cy="9087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E8252C6-576B-48A7-B576-2E043028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05" y="332656"/>
            <a:ext cx="1298907" cy="13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-18831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818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49280"/>
            <a:ext cx="8388424" cy="90872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1E25DCB-A8A0-434A-8670-3CFACE6A5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2" y="1896459"/>
            <a:ext cx="2623917" cy="119697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2AFCECC-CBAA-4A23-B48A-ED0F6407B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59" y="1859894"/>
            <a:ext cx="2575375" cy="1196331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1DA4166C-25D5-44E6-AE09-506661BA3DE5}"/>
              </a:ext>
            </a:extLst>
          </p:cNvPr>
          <p:cNvCxnSpPr/>
          <p:nvPr/>
        </p:nvCxnSpPr>
        <p:spPr>
          <a:xfrm flipV="1">
            <a:off x="143741" y="2500241"/>
            <a:ext cx="935485" cy="7600"/>
          </a:xfrm>
          <a:prstGeom prst="line">
            <a:avLst/>
          </a:prstGeom>
          <a:ln w="19050">
            <a:solidFill>
              <a:srgbClr val="028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xmlns="" id="{1E53CD29-958F-4BDB-B2FB-0CE9A54CD793}"/>
              </a:ext>
            </a:extLst>
          </p:cNvPr>
          <p:cNvCxnSpPr/>
          <p:nvPr/>
        </p:nvCxnSpPr>
        <p:spPr>
          <a:xfrm>
            <a:off x="7665967" y="2420888"/>
            <a:ext cx="1020833" cy="0"/>
          </a:xfrm>
          <a:prstGeom prst="line">
            <a:avLst/>
          </a:prstGeom>
          <a:noFill/>
          <a:ln w="19050" cap="flat" cmpd="sng" algn="ctr">
            <a:solidFill>
              <a:srgbClr val="E42941"/>
            </a:solidFill>
            <a:prstDash val="solid"/>
            <a:miter lim="800000"/>
          </a:ln>
          <a:effectLst/>
        </p:spPr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6C8A0DA-968D-4894-875E-B62CD2ABB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35" y="3163024"/>
            <a:ext cx="2632913" cy="1121424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B779A863-567F-40D5-8348-AA74ABF565D1}"/>
              </a:ext>
            </a:extLst>
          </p:cNvPr>
          <p:cNvCxnSpPr/>
          <p:nvPr/>
        </p:nvCxnSpPr>
        <p:spPr>
          <a:xfrm>
            <a:off x="1547664" y="3723736"/>
            <a:ext cx="1729740" cy="0"/>
          </a:xfrm>
          <a:prstGeom prst="line">
            <a:avLst/>
          </a:prstGeom>
          <a:ln w="19050">
            <a:solidFill>
              <a:srgbClr val="1E7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xmlns="" id="{966AE098-F865-4F87-8049-6D6229F0E10F}"/>
              </a:ext>
            </a:extLst>
          </p:cNvPr>
          <p:cNvCxnSpPr/>
          <p:nvPr/>
        </p:nvCxnSpPr>
        <p:spPr>
          <a:xfrm>
            <a:off x="6010612" y="3645024"/>
            <a:ext cx="1729740" cy="0"/>
          </a:xfrm>
          <a:prstGeom prst="line">
            <a:avLst/>
          </a:prstGeom>
          <a:ln w="19050">
            <a:solidFill>
              <a:srgbClr val="1E7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xmlns="" id="{D126C033-4F39-48F9-9AE6-3B3FEA613790}"/>
              </a:ext>
            </a:extLst>
          </p:cNvPr>
          <p:cNvCxnSpPr/>
          <p:nvPr/>
        </p:nvCxnSpPr>
        <p:spPr>
          <a:xfrm>
            <a:off x="179511" y="4956886"/>
            <a:ext cx="863944" cy="11401"/>
          </a:xfrm>
          <a:prstGeom prst="line">
            <a:avLst/>
          </a:prstGeom>
          <a:ln w="19050">
            <a:solidFill>
              <a:srgbClr val="C76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EA949C07-03FF-41A9-AD05-F859D3BE0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2" y="4369330"/>
            <a:ext cx="2757735" cy="115707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90D13BEB-8330-4143-9181-B62062B05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15" y="4434021"/>
            <a:ext cx="2461127" cy="1157076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xmlns="" id="{959D5B29-6AEC-40AB-885B-4E4123092F26}"/>
              </a:ext>
            </a:extLst>
          </p:cNvPr>
          <p:cNvCxnSpPr/>
          <p:nvPr/>
        </p:nvCxnSpPr>
        <p:spPr>
          <a:xfrm>
            <a:off x="7884368" y="5012559"/>
            <a:ext cx="813733" cy="4927"/>
          </a:xfrm>
          <a:prstGeom prst="line">
            <a:avLst/>
          </a:prstGeom>
          <a:ln w="19050">
            <a:solidFill>
              <a:srgbClr val="5B1E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09CBBA8E-5762-462D-8B2C-EA29645EC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6" y="976599"/>
            <a:ext cx="8267975" cy="571854"/>
          </a:xfrm>
          <a:prstGeom prst="rect">
            <a:avLst/>
          </a:prstGeom>
        </p:spPr>
      </p:pic>
      <p:sp>
        <p:nvSpPr>
          <p:cNvPr id="30" name="Prostokąt 29"/>
          <p:cNvSpPr/>
          <p:nvPr/>
        </p:nvSpPr>
        <p:spPr>
          <a:xfrm>
            <a:off x="899592" y="925265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1600" b="1" dirty="0">
                <a:solidFill>
                  <a:schemeClr val="bg1"/>
                </a:solidFill>
              </a:rPr>
              <a:t>Celem głównym i istotą projektu HARF było zapewnienie usługi infrastrukturalnej w modelu prywatnej chmury obliczeniowej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042" y="0"/>
            <a:ext cx="7315358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Produkty </a:t>
            </a:r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projektu HARF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6163"/>
            <a:ext cx="8388424" cy="731837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94AB03D-425D-414B-9354-F31E7239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03449"/>
              </p:ext>
            </p:extLst>
          </p:nvPr>
        </p:nvGraphicFramePr>
        <p:xfrm>
          <a:off x="857042" y="1035897"/>
          <a:ext cx="7588739" cy="5090266"/>
        </p:xfrm>
        <a:graphic>
          <a:graphicData uri="http://schemas.openxmlformats.org/drawingml/2006/table">
            <a:tbl>
              <a:tblPr firstRow="1" bandRow="1" bandCol="1"/>
              <a:tblGrid>
                <a:gridCol w="567689">
                  <a:extLst>
                    <a:ext uri="{9D8B030D-6E8A-4147-A177-3AD203B41FA5}">
                      <a16:colId xmlns:a16="http://schemas.microsoft.com/office/drawing/2014/main" xmlns="" val="3964546731"/>
                    </a:ext>
                  </a:extLst>
                </a:gridCol>
                <a:gridCol w="7021050">
                  <a:extLst>
                    <a:ext uri="{9D8B030D-6E8A-4147-A177-3AD203B41FA5}">
                      <a16:colId xmlns:a16="http://schemas.microsoft.com/office/drawing/2014/main" xmlns="" val="2100823407"/>
                    </a:ext>
                  </a:extLst>
                </a:gridCol>
              </a:tblGrid>
              <a:tr h="371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 err="1">
                          <a:effectLst/>
                        </a:rPr>
                        <a:t>Lp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l-PL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Nazwa Produktu (usługi)</a:t>
                      </a:r>
                      <a:endParaRPr kumimoji="0" lang="pl-PL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67300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anonimowego dostępu do Internetu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357961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dostępu z Internetu do systemów centralnych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333376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Profilowana usługa dostępu do sieci transmisji danych resortu finansów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42228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Dedykowana usługa transmisji danych do zewnętrznych rejestrów, usług publicznych oraz usług replikacji DWDM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7781013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5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odtworzenia po katastrofie dla kluczowych usług elektronicznych resortu finansów (</a:t>
                      </a:r>
                      <a:r>
                        <a:rPr lang="pl-PL" sz="1100" b="1" dirty="0" err="1">
                          <a:effectLst/>
                        </a:rPr>
                        <a:t>Disaster</a:t>
                      </a:r>
                      <a:r>
                        <a:rPr lang="pl-PL" sz="1100" b="1" dirty="0">
                          <a:effectLst/>
                        </a:rPr>
                        <a:t> </a:t>
                      </a:r>
                      <a:r>
                        <a:rPr lang="pl-PL" sz="1100" b="1" dirty="0" err="1">
                          <a:effectLst/>
                        </a:rPr>
                        <a:t>Recovery</a:t>
                      </a:r>
                      <a:r>
                        <a:rPr lang="pl-PL" sz="1100" b="1" dirty="0">
                          <a:effectLst/>
                        </a:rPr>
                        <a:t>)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19845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Usługi migracji systemów do CPD MF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348120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zintegrowanego środowiska teleinformatycznego dla nowych rozwiązań biznesowych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457809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wirtualnej stacji roboczej użytkowników MF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814371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9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dostępu do aplikacji na żądanie (wirtualna aplikacja)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973720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10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Usługi poczty elektronicznej (wdrożony centralny system poczty elektronicznej w resorcie finansów)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293346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11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Usługi ochrony zasobów informacyjnych przetwarzanych w chmurze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153144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12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Usługi zarządzania infrastrukturą techniczną obiektu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965733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13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integracji systemów </a:t>
                      </a:r>
                      <a:r>
                        <a:rPr lang="pl-PL" sz="1100" b="1" dirty="0" smtClean="0">
                          <a:effectLst/>
                        </a:rPr>
                        <a:t>biznesowych w </a:t>
                      </a:r>
                      <a:r>
                        <a:rPr lang="pl-PL" sz="1100" b="1" dirty="0">
                          <a:effectLst/>
                        </a:rPr>
                        <a:t>modelu synchronicznym i asynchronicznym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906527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14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Usługa kolokacji dla działań pilotażowych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750881"/>
                  </a:ext>
                </a:extLst>
              </a:tr>
              <a:tr h="295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15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Rozbudowane CPD MF 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717820"/>
                  </a:ext>
                </a:extLst>
              </a:tr>
              <a:tr h="294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16</a:t>
                      </a:r>
                      <a:endParaRPr lang="pl-PL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9070" lvl="0" indent="-180340"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Rozwój Zmodernizowanego Procesu Wytwórczego Oprogramowania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84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0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048969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Osiągnięte wskaźniki projektu</a:t>
            </a:r>
            <a:endParaRPr lang="pl-P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21289"/>
            <a:ext cx="8388424" cy="836712"/>
          </a:xfrm>
          <a:prstGeom prst="rect">
            <a:avLst/>
          </a:prstGeom>
        </p:spPr>
      </p:pic>
      <p:graphicFrame>
        <p:nvGraphicFramePr>
          <p:cNvPr id="2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0578"/>
              </p:ext>
            </p:extLst>
          </p:nvPr>
        </p:nvGraphicFramePr>
        <p:xfrm>
          <a:off x="1034476" y="1268760"/>
          <a:ext cx="7488832" cy="4458202"/>
        </p:xfrm>
        <a:graphic>
          <a:graphicData uri="http://schemas.openxmlformats.org/drawingml/2006/table">
            <a:tbl>
              <a:tblPr/>
              <a:tblGrid>
                <a:gridCol w="472269"/>
                <a:gridCol w="4948219"/>
                <a:gridCol w="2068344"/>
              </a:tblGrid>
              <a:tr h="351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Lp.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Wskaźnik 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Wartość wskaźnika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13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udostępnionych usług wewnątrzadministracyjnych (A2A) (usługi od U1 do U16)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jednostek korzystających z anonimowego Internetu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miesięcy świadczenia usługi profilowanej dla jednostek RF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32/32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usług DWDM dla Disaster Recovery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zmigrowanych do CIRF systemów świadczących e-usługi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Przestrzeń dyskowa serwerowni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810,46/800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Moc obliczeniowa serwerowni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33,66/30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6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8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użytkowników korzystających z centralnego systemu poczty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60 000*/ 60 000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9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zmodernizowanych systemów bezpieczeństwa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10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systemów korzystających z resortowej szyny usług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usług elektronicznych objętych mechanizmem DR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aplikacji dostępna w modelu wirtualnym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i="0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ymbol zastępczy stopki 3">
            <a:extLst>
              <a:ext uri="{FF2B5EF4-FFF2-40B4-BE49-F238E27FC236}">
                <a16:creationId xmlns:a16="http://schemas.microsoft.com/office/drawing/2014/main" xmlns="" id="{D8DB32B2-32C6-4F97-BED5-8264461A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167" y="5838726"/>
            <a:ext cx="3086100" cy="365125"/>
          </a:xfrm>
        </p:spPr>
        <p:txBody>
          <a:bodyPr/>
          <a:lstStyle/>
          <a:p>
            <a:r>
              <a:rPr lang="pl-PL" sz="1000" b="1" dirty="0" smtClean="0">
                <a:solidFill>
                  <a:schemeClr val="tx1"/>
                </a:solidFill>
              </a:rPr>
              <a:t>*</a:t>
            </a:r>
            <a:r>
              <a:rPr lang="pl-PL" sz="1000" dirty="0" smtClean="0">
                <a:solidFill>
                  <a:schemeClr val="tx1"/>
                </a:solidFill>
              </a:rPr>
              <a:t>aktualnie 64664 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048969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Osiągnięte wskaźniki projektu</a:t>
            </a:r>
            <a:endParaRPr lang="pl-P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21289"/>
            <a:ext cx="8388424" cy="836712"/>
          </a:xfrm>
          <a:prstGeom prst="rect">
            <a:avLst/>
          </a:prstGeom>
        </p:spPr>
      </p:pic>
      <p:graphicFrame>
        <p:nvGraphicFramePr>
          <p:cNvPr id="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96547"/>
              </p:ext>
            </p:extLst>
          </p:nvPr>
        </p:nvGraphicFramePr>
        <p:xfrm>
          <a:off x="945328" y="1196752"/>
          <a:ext cx="7560840" cy="4703721"/>
        </p:xfrm>
        <a:graphic>
          <a:graphicData uri="http://schemas.openxmlformats.org/drawingml/2006/table">
            <a:tbl>
              <a:tblPr/>
              <a:tblGrid>
                <a:gridCol w="476810"/>
                <a:gridCol w="4995798"/>
                <a:gridCol w="2088232"/>
              </a:tblGrid>
              <a:tr h="3650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Lp.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Wskaźnik 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Wartość wskaźnika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35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13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Usług przeniesionych do chmury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uruchomionych systemów teleinformatycznych w podmiotach wykonujących zadania publiczne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" b="0" i="0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endParaRPr lang="pl-PL" sz="100" b="0" i="0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aktywnych lokalizacji przetwarzania danych resortu finansów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16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Procent usług elektronicznych resortu finansów objętych funkcją odtwarzania po katastrofie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17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projektów biznesowych resortu finansów, mających zapewnioną infrastrukturę dla rozwiązań aplikacyjnych świadczących usługi elektroniczne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18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Przyrost mocy obliczeniowej w CIRF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60/60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19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Przyrost przestrzeni dyskowej w CIRF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60/60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rozbudowanych systemów infrastrukturalnych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cs typeface="Arial" charset="0"/>
                        </a:rPr>
                        <a:t>Lp.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charset="0"/>
                        </a:rPr>
                        <a:t>Wskaźniki POPC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charset="0"/>
                        </a:rPr>
                        <a:t>Wartość wskaźnika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j-lt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41678" marR="4167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15150"/>
                        </a:gs>
                        <a:gs pos="50000">
                          <a:srgbClr val="777776"/>
                        </a:gs>
                        <a:gs pos="100000">
                          <a:srgbClr val="8F8F8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rejestrów publicznych o poprawionej interoperacyjności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 fontAlgn="t"/>
                      <a:r>
                        <a:rPr lang="pl-P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6" y="5966994"/>
            <a:ext cx="8388424" cy="861120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23528" y="36121"/>
            <a:ext cx="8219256" cy="11430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Rezultaty projektu HARF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8018" y="895391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Osiągnięte korzyści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dla obywateli i przedsiębiorców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9D5C85A7-A91A-405C-99C2-CF60C84514CE}"/>
              </a:ext>
            </a:extLst>
          </p:cNvPr>
          <p:cNvSpPr/>
          <p:nvPr/>
        </p:nvSpPr>
        <p:spPr>
          <a:xfrm rot="16200000" flipH="1">
            <a:off x="4465571" y="1700360"/>
            <a:ext cx="45719" cy="8108710"/>
          </a:xfrm>
          <a:prstGeom prst="rect">
            <a:avLst/>
          </a:prstGeom>
          <a:solidFill>
            <a:srgbClr val="E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28F7E6C4-5B6C-49FC-BD7F-87531BC2EC18}"/>
              </a:ext>
            </a:extLst>
          </p:cNvPr>
          <p:cNvSpPr/>
          <p:nvPr/>
        </p:nvSpPr>
        <p:spPr>
          <a:xfrm>
            <a:off x="388357" y="1369085"/>
            <a:ext cx="45719" cy="4408487"/>
          </a:xfrm>
          <a:prstGeom prst="rect">
            <a:avLst/>
          </a:prstGeom>
          <a:solidFill>
            <a:srgbClr val="E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CB08422E-2E88-4DAA-BB3E-08E8B6EDE830}"/>
              </a:ext>
            </a:extLst>
          </p:cNvPr>
          <p:cNvGrpSpPr/>
          <p:nvPr/>
        </p:nvGrpSpPr>
        <p:grpSpPr>
          <a:xfrm>
            <a:off x="426817" y="2438469"/>
            <a:ext cx="187878" cy="80342"/>
            <a:chOff x="424518" y="2733661"/>
            <a:chExt cx="222625" cy="7564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A4F6E3AF-FCC4-4642-B98F-B5A4C5938CF6}"/>
                </a:ext>
              </a:extLst>
            </p:cNvPr>
            <p:cNvSpPr/>
            <p:nvPr/>
          </p:nvSpPr>
          <p:spPr>
            <a:xfrm rot="16200000" flipH="1">
              <a:off x="478518" y="2699525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Owal 5">
              <a:extLst>
                <a:ext uri="{FF2B5EF4-FFF2-40B4-BE49-F238E27FC236}">
                  <a16:creationId xmlns:a16="http://schemas.microsoft.com/office/drawing/2014/main" xmlns="" id="{151D259F-70C7-46EF-8D77-3F9EB26D8BA1}"/>
                </a:ext>
              </a:extLst>
            </p:cNvPr>
            <p:cNvSpPr/>
            <p:nvPr/>
          </p:nvSpPr>
          <p:spPr>
            <a:xfrm>
              <a:off x="571500" y="2733661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80CE2EA6-0C33-40B5-833F-4090BFD2171E}"/>
              </a:ext>
            </a:extLst>
          </p:cNvPr>
          <p:cNvGrpSpPr/>
          <p:nvPr/>
        </p:nvGrpSpPr>
        <p:grpSpPr>
          <a:xfrm>
            <a:off x="407721" y="3296376"/>
            <a:ext cx="190069" cy="75643"/>
            <a:chOff x="452076" y="3376217"/>
            <a:chExt cx="190069" cy="75643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5208A057-56A1-40AD-8E26-11D3AEF2CC93}"/>
                </a:ext>
              </a:extLst>
            </p:cNvPr>
            <p:cNvSpPr/>
            <p:nvPr/>
          </p:nvSpPr>
          <p:spPr>
            <a:xfrm rot="16200000" flipH="1">
              <a:off x="506076" y="3339154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Owal 25">
              <a:extLst>
                <a:ext uri="{FF2B5EF4-FFF2-40B4-BE49-F238E27FC236}">
                  <a16:creationId xmlns:a16="http://schemas.microsoft.com/office/drawing/2014/main" xmlns="" id="{F92CC948-A80C-4DCC-8519-60B0C07B670E}"/>
                </a:ext>
              </a:extLst>
            </p:cNvPr>
            <p:cNvSpPr/>
            <p:nvPr/>
          </p:nvSpPr>
          <p:spPr>
            <a:xfrm>
              <a:off x="566502" y="3376217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D53AF1D8-43B8-47D0-ADE8-BC088BAB4999}"/>
              </a:ext>
            </a:extLst>
          </p:cNvPr>
          <p:cNvGrpSpPr/>
          <p:nvPr/>
        </p:nvGrpSpPr>
        <p:grpSpPr>
          <a:xfrm>
            <a:off x="419187" y="4524830"/>
            <a:ext cx="182526" cy="75643"/>
            <a:chOff x="452077" y="4232799"/>
            <a:chExt cx="182526" cy="75643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xmlns="" id="{5838200A-E18A-4BA0-8B9C-2357E56BE0BA}"/>
                </a:ext>
              </a:extLst>
            </p:cNvPr>
            <p:cNvSpPr/>
            <p:nvPr/>
          </p:nvSpPr>
          <p:spPr>
            <a:xfrm rot="16200000" flipH="1">
              <a:off x="501217" y="4199442"/>
              <a:ext cx="45719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Owal 26">
              <a:extLst>
                <a:ext uri="{FF2B5EF4-FFF2-40B4-BE49-F238E27FC236}">
                  <a16:creationId xmlns:a16="http://schemas.microsoft.com/office/drawing/2014/main" xmlns="" id="{D61E252D-D4A1-4E72-A99A-C77FDA098362}"/>
                </a:ext>
              </a:extLst>
            </p:cNvPr>
            <p:cNvSpPr/>
            <p:nvPr/>
          </p:nvSpPr>
          <p:spPr>
            <a:xfrm>
              <a:off x="558960" y="4232799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CC05C2DB-B232-4D73-9622-534BC61C6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0" y="4179814"/>
            <a:ext cx="1063129" cy="1570256"/>
          </a:xfrm>
          <a:prstGeom prst="rect">
            <a:avLst/>
          </a:prstGeom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9399FC0D-762B-4119-A0AF-B5D68675DA5A}"/>
              </a:ext>
            </a:extLst>
          </p:cNvPr>
          <p:cNvSpPr/>
          <p:nvPr/>
        </p:nvSpPr>
        <p:spPr>
          <a:xfrm flipH="1">
            <a:off x="8504247" y="1338710"/>
            <a:ext cx="54771" cy="4429526"/>
          </a:xfrm>
          <a:prstGeom prst="rect">
            <a:avLst/>
          </a:prstGeom>
          <a:solidFill>
            <a:srgbClr val="E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xmlns="" id="{13A42F74-E56C-4513-81D2-D42D6D566068}"/>
              </a:ext>
            </a:extLst>
          </p:cNvPr>
          <p:cNvGrpSpPr/>
          <p:nvPr/>
        </p:nvGrpSpPr>
        <p:grpSpPr>
          <a:xfrm>
            <a:off x="8324906" y="1321926"/>
            <a:ext cx="200178" cy="75643"/>
            <a:chOff x="11490839" y="2713929"/>
            <a:chExt cx="200178" cy="75643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xmlns="" id="{01EE8BD8-1675-4F84-A63B-E3E56F5D5AF9}"/>
                </a:ext>
              </a:extLst>
            </p:cNvPr>
            <p:cNvSpPr/>
            <p:nvPr/>
          </p:nvSpPr>
          <p:spPr>
            <a:xfrm rot="16200000" flipH="1">
              <a:off x="11596157" y="2681572"/>
              <a:ext cx="45719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wal 30">
              <a:extLst>
                <a:ext uri="{FF2B5EF4-FFF2-40B4-BE49-F238E27FC236}">
                  <a16:creationId xmlns:a16="http://schemas.microsoft.com/office/drawing/2014/main" xmlns="" id="{8E8A4E6F-FA67-4380-BBBD-8E6C3CDDAE02}"/>
                </a:ext>
              </a:extLst>
            </p:cNvPr>
            <p:cNvSpPr/>
            <p:nvPr/>
          </p:nvSpPr>
          <p:spPr>
            <a:xfrm>
              <a:off x="11490839" y="2713929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5" name="Prostokąt 44"/>
          <p:cNvSpPr/>
          <p:nvPr/>
        </p:nvSpPr>
        <p:spPr>
          <a:xfrm>
            <a:off x="616935" y="1282949"/>
            <a:ext cx="3594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/>
              <a:t>Zapewnienie </a:t>
            </a:r>
            <a:r>
              <a:rPr lang="pl-PL" sz="1200" b="1" i="1" dirty="0"/>
              <a:t>wysokiej dostępności i bezpieczeństwa e-usług resortu </a:t>
            </a:r>
            <a:r>
              <a:rPr lang="pl-PL" sz="1200" i="1" dirty="0" smtClean="0"/>
              <a:t>finansów poprzez </a:t>
            </a:r>
            <a:r>
              <a:rPr lang="pl-PL" sz="1200" i="1" dirty="0" err="1" smtClean="0"/>
              <a:t>usługe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disaster</a:t>
            </a:r>
            <a:r>
              <a:rPr lang="pl-PL" sz="1200" i="1" dirty="0" smtClean="0"/>
              <a:t> </a:t>
            </a:r>
            <a:r>
              <a:rPr lang="pl-PL" sz="1200" i="1" dirty="0" err="1" smtClean="0"/>
              <a:t>recovery</a:t>
            </a:r>
            <a:r>
              <a:rPr lang="pl-PL" sz="1200" i="1" dirty="0" smtClean="0"/>
              <a:t> oraz usługę zintegrowanego środowiska teleinformatycznego </a:t>
            </a:r>
            <a:endParaRPr lang="pl-PL" sz="1200" dirty="0"/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xmlns="" id="{CB08422E-2E88-4DAA-BB3E-08E8B6EDE830}"/>
              </a:ext>
            </a:extLst>
          </p:cNvPr>
          <p:cNvGrpSpPr/>
          <p:nvPr/>
        </p:nvGrpSpPr>
        <p:grpSpPr>
          <a:xfrm>
            <a:off x="401332" y="1349174"/>
            <a:ext cx="195067" cy="75643"/>
            <a:chOff x="452076" y="2733661"/>
            <a:chExt cx="195067" cy="75643"/>
          </a:xfrm>
        </p:grpSpPr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xmlns="" id="{A4F6E3AF-FCC4-4642-B98F-B5A4C5938CF6}"/>
                </a:ext>
              </a:extLst>
            </p:cNvPr>
            <p:cNvSpPr/>
            <p:nvPr/>
          </p:nvSpPr>
          <p:spPr>
            <a:xfrm rot="16200000" flipH="1">
              <a:off x="506076" y="2699572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5">
              <a:extLst>
                <a:ext uri="{FF2B5EF4-FFF2-40B4-BE49-F238E27FC236}">
                  <a16:creationId xmlns:a16="http://schemas.microsoft.com/office/drawing/2014/main" xmlns="" id="{151D259F-70C7-46EF-8D77-3F9EB26D8BA1}"/>
                </a:ext>
              </a:extLst>
            </p:cNvPr>
            <p:cNvSpPr/>
            <p:nvPr/>
          </p:nvSpPr>
          <p:spPr>
            <a:xfrm>
              <a:off x="571500" y="2733661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9" name="Prostokąt 48"/>
          <p:cNvSpPr/>
          <p:nvPr/>
        </p:nvSpPr>
        <p:spPr>
          <a:xfrm>
            <a:off x="580490" y="2339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b="1" i="1" dirty="0"/>
              <a:t>Stworzenie wysoko wydajnego scentralizowanego środowiska z centrum podstawowym i zapasowym</a:t>
            </a:r>
            <a:r>
              <a:rPr lang="pl-PL" sz="1200" i="1" dirty="0"/>
              <a:t>, zapewniło redundancję środowiska szczególnie dla krytycznych </a:t>
            </a:r>
            <a:r>
              <a:rPr lang="pl-PL" sz="1200" i="1" dirty="0" smtClean="0"/>
              <a:t>systemów</a:t>
            </a:r>
            <a:endParaRPr lang="pl-PL" sz="1200" i="1" dirty="0"/>
          </a:p>
        </p:txBody>
      </p:sp>
      <p:sp>
        <p:nvSpPr>
          <p:cNvPr id="50" name="Prostokąt 49"/>
          <p:cNvSpPr/>
          <p:nvPr/>
        </p:nvSpPr>
        <p:spPr>
          <a:xfrm>
            <a:off x="571434" y="3206665"/>
            <a:ext cx="3980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/>
              <a:t>Zmniejszenie barier komunikacyjnych i przyspieszenie przepływu informacji, dzięki zapewnieniu </a:t>
            </a:r>
            <a:r>
              <a:rPr lang="pl-PL" sz="1200" b="1" i="1" dirty="0"/>
              <a:t>bezpiecznego dostępu do </a:t>
            </a:r>
            <a:r>
              <a:rPr lang="pl-PL" sz="1200" b="1" i="1" dirty="0" smtClean="0"/>
              <a:t>informacji </a:t>
            </a:r>
            <a:r>
              <a:rPr lang="pl-PL" sz="1200" i="1" dirty="0"/>
              <a:t>m.in. poprzez profilowaną usługę dostępu do sieci transmisji danych resortu </a:t>
            </a:r>
            <a:r>
              <a:rPr lang="pl-PL" sz="1200" i="1" dirty="0" smtClean="0"/>
              <a:t>finansów</a:t>
            </a:r>
            <a:endParaRPr lang="pl-PL" sz="1200" dirty="0"/>
          </a:p>
          <a:p>
            <a:endParaRPr lang="pl-PL" sz="1200" b="1" i="1" dirty="0"/>
          </a:p>
        </p:txBody>
      </p:sp>
      <p:sp>
        <p:nvSpPr>
          <p:cNvPr id="51" name="Prostokąt 50"/>
          <p:cNvSpPr/>
          <p:nvPr/>
        </p:nvSpPr>
        <p:spPr>
          <a:xfrm>
            <a:off x="4804610" y="1288459"/>
            <a:ext cx="37544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/>
              <a:t>Wytworzenie wysoko wydajnej, bezpiecznej i zapewniającej ciągłość działania infrastruktury transmisji danych </a:t>
            </a:r>
            <a:r>
              <a:rPr lang="pl-PL" sz="1200" i="1" dirty="0"/>
              <a:t>wspierającej oraz umożliwiającej efektywne świadczenie e-usług przyczyniło się do poprawy warunków funkcjonowania przedsiębiorców i obywateli kraju </a:t>
            </a:r>
            <a:r>
              <a:rPr lang="pl-PL" sz="1200" i="1" dirty="0" smtClean="0"/>
              <a:t>poprzez:</a:t>
            </a:r>
          </a:p>
          <a:p>
            <a:endParaRPr lang="pl-PL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i="1" dirty="0" smtClean="0"/>
              <a:t>ułatwienie </a:t>
            </a:r>
            <a:r>
              <a:rPr lang="pl-PL" sz="1200" b="1" i="1" dirty="0"/>
              <a:t>możliwości kontaktu z organami resortu finansów drogą elektroniczną </a:t>
            </a:r>
            <a:r>
              <a:rPr lang="pl-PL" sz="1200" i="1" dirty="0"/>
              <a:t>z jednoczesnym znacznym ograniczeniem konieczności osobistego kontaktu,</a:t>
            </a:r>
            <a:endParaRPr lang="pl-PL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i="1" dirty="0" smtClean="0"/>
              <a:t>zapewnienie </a:t>
            </a:r>
            <a:r>
              <a:rPr lang="pl-PL" sz="1200" b="1" i="1" dirty="0"/>
              <a:t>poufności i bezpieczeństwa w dostępie do korzystania z e-usług</a:t>
            </a:r>
            <a:r>
              <a:rPr lang="pl-PL" sz="1200" i="1" dirty="0"/>
              <a:t>, jako integralnego składnika poczucia komfortu i satysfakcji z korzystania z elektronicznych form komunikacji między </a:t>
            </a:r>
            <a:r>
              <a:rPr lang="pl-PL" sz="1200" i="1" dirty="0" smtClean="0"/>
              <a:t>stronami</a:t>
            </a:r>
            <a:endParaRPr lang="pl-PL" sz="1200" dirty="0"/>
          </a:p>
          <a:p>
            <a:endParaRPr lang="pl-PL" sz="1200" b="1" i="1" dirty="0"/>
          </a:p>
        </p:txBody>
      </p:sp>
      <p:sp>
        <p:nvSpPr>
          <p:cNvPr id="52" name="Prostokąt 51"/>
          <p:cNvSpPr/>
          <p:nvPr/>
        </p:nvSpPr>
        <p:spPr>
          <a:xfrm>
            <a:off x="526070" y="44054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i="1" dirty="0"/>
              <a:t>Skrócenie czasu załatwiania spraw przez obywatela poprzez zapewnienie szybkiej wymiany informacji przy wykorzystaniu </a:t>
            </a:r>
            <a:r>
              <a:rPr lang="pl-PL" sz="1200" b="1" i="1" dirty="0"/>
              <a:t>wysokowydajnej infrastruktury </a:t>
            </a:r>
            <a:r>
              <a:rPr lang="pl-PL" sz="1200" b="1" i="1" dirty="0" smtClean="0"/>
              <a:t>teleinformatycznej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val="33656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6163"/>
            <a:ext cx="8388424" cy="731837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23528" y="36121"/>
            <a:ext cx="8219256" cy="11430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Rezultaty projektu HARF</a:t>
            </a:r>
          </a:p>
        </p:txBody>
      </p:sp>
      <p:sp>
        <p:nvSpPr>
          <p:cNvPr id="7" name="Prostokąt 6"/>
          <p:cNvSpPr/>
          <p:nvPr/>
        </p:nvSpPr>
        <p:spPr>
          <a:xfrm>
            <a:off x="263473" y="887084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Osiągnięte </a:t>
            </a:r>
            <a:r>
              <a:rPr lang="pl-PL" sz="1600" dirty="0">
                <a:solidFill>
                  <a:srgbClr val="FF0000"/>
                </a:solidFill>
              </a:rPr>
              <a:t>korzyści dla administracji</a:t>
            </a:r>
          </a:p>
          <a:p>
            <a:endParaRPr lang="pl-PL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9D5C85A7-A91A-405C-99C2-CF60C84514CE}"/>
              </a:ext>
            </a:extLst>
          </p:cNvPr>
          <p:cNvSpPr/>
          <p:nvPr/>
        </p:nvSpPr>
        <p:spPr>
          <a:xfrm rot="16200000" flipH="1">
            <a:off x="4410907" y="2097872"/>
            <a:ext cx="45719" cy="8090817"/>
          </a:xfrm>
          <a:prstGeom prst="rect">
            <a:avLst/>
          </a:prstGeom>
          <a:solidFill>
            <a:srgbClr val="E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28F7E6C4-5B6C-49FC-BD7F-87531BC2EC18}"/>
              </a:ext>
            </a:extLst>
          </p:cNvPr>
          <p:cNvSpPr/>
          <p:nvPr/>
        </p:nvSpPr>
        <p:spPr>
          <a:xfrm>
            <a:off x="381391" y="1332289"/>
            <a:ext cx="52686" cy="4783321"/>
          </a:xfrm>
          <a:prstGeom prst="rect">
            <a:avLst/>
          </a:prstGeom>
          <a:solidFill>
            <a:srgbClr val="E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CB08422E-2E88-4DAA-BB3E-08E8B6EDE830}"/>
              </a:ext>
            </a:extLst>
          </p:cNvPr>
          <p:cNvGrpSpPr/>
          <p:nvPr/>
        </p:nvGrpSpPr>
        <p:grpSpPr>
          <a:xfrm>
            <a:off x="401332" y="2209202"/>
            <a:ext cx="187878" cy="80342"/>
            <a:chOff x="424518" y="2733661"/>
            <a:chExt cx="222625" cy="7564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A4F6E3AF-FCC4-4642-B98F-B5A4C5938CF6}"/>
                </a:ext>
              </a:extLst>
            </p:cNvPr>
            <p:cNvSpPr/>
            <p:nvPr/>
          </p:nvSpPr>
          <p:spPr>
            <a:xfrm rot="16200000" flipH="1">
              <a:off x="478518" y="2699525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2" name="Owal 5">
              <a:extLst>
                <a:ext uri="{FF2B5EF4-FFF2-40B4-BE49-F238E27FC236}">
                  <a16:creationId xmlns:a16="http://schemas.microsoft.com/office/drawing/2014/main" xmlns="" id="{151D259F-70C7-46EF-8D77-3F9EB26D8BA1}"/>
                </a:ext>
              </a:extLst>
            </p:cNvPr>
            <p:cNvSpPr/>
            <p:nvPr/>
          </p:nvSpPr>
          <p:spPr>
            <a:xfrm>
              <a:off x="571500" y="2733661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80CE2EA6-0C33-40B5-833F-4090BFD2171E}"/>
              </a:ext>
            </a:extLst>
          </p:cNvPr>
          <p:cNvGrpSpPr/>
          <p:nvPr/>
        </p:nvGrpSpPr>
        <p:grpSpPr>
          <a:xfrm>
            <a:off x="419554" y="2657666"/>
            <a:ext cx="190069" cy="75643"/>
            <a:chOff x="452076" y="3376217"/>
            <a:chExt cx="190069" cy="75643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5208A057-56A1-40AD-8E26-11D3AEF2CC93}"/>
                </a:ext>
              </a:extLst>
            </p:cNvPr>
            <p:cNvSpPr/>
            <p:nvPr/>
          </p:nvSpPr>
          <p:spPr>
            <a:xfrm rot="16200000" flipH="1">
              <a:off x="506076" y="3339154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5" name="Owal 25">
              <a:extLst>
                <a:ext uri="{FF2B5EF4-FFF2-40B4-BE49-F238E27FC236}">
                  <a16:creationId xmlns:a16="http://schemas.microsoft.com/office/drawing/2014/main" xmlns="" id="{F92CC948-A80C-4DCC-8519-60B0C07B670E}"/>
                </a:ext>
              </a:extLst>
            </p:cNvPr>
            <p:cNvSpPr/>
            <p:nvPr/>
          </p:nvSpPr>
          <p:spPr>
            <a:xfrm>
              <a:off x="566502" y="3376217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D53AF1D8-43B8-47D0-ADE8-BC088BAB4999}"/>
              </a:ext>
            </a:extLst>
          </p:cNvPr>
          <p:cNvGrpSpPr/>
          <p:nvPr/>
        </p:nvGrpSpPr>
        <p:grpSpPr>
          <a:xfrm>
            <a:off x="404965" y="3880805"/>
            <a:ext cx="182526" cy="75643"/>
            <a:chOff x="452077" y="4232799"/>
            <a:chExt cx="182526" cy="75643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xmlns="" id="{5838200A-E18A-4BA0-8B9C-2357E56BE0BA}"/>
                </a:ext>
              </a:extLst>
            </p:cNvPr>
            <p:cNvSpPr/>
            <p:nvPr/>
          </p:nvSpPr>
          <p:spPr>
            <a:xfrm rot="16200000" flipH="1">
              <a:off x="501217" y="4199442"/>
              <a:ext cx="45719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Owal 26">
              <a:extLst>
                <a:ext uri="{FF2B5EF4-FFF2-40B4-BE49-F238E27FC236}">
                  <a16:creationId xmlns:a16="http://schemas.microsoft.com/office/drawing/2014/main" xmlns="" id="{D61E252D-D4A1-4E72-A99A-C77FDA098362}"/>
                </a:ext>
              </a:extLst>
            </p:cNvPr>
            <p:cNvSpPr/>
            <p:nvPr/>
          </p:nvSpPr>
          <p:spPr>
            <a:xfrm>
              <a:off x="558960" y="4232799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CC05C2DB-B232-4D73-9622-534BC61C6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41" y="4483673"/>
            <a:ext cx="1084840" cy="1602324"/>
          </a:xfrm>
          <a:prstGeom prst="rect">
            <a:avLst/>
          </a:prstGeom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9399FC0D-762B-4119-A0AF-B5D68675DA5A}"/>
              </a:ext>
            </a:extLst>
          </p:cNvPr>
          <p:cNvSpPr/>
          <p:nvPr/>
        </p:nvSpPr>
        <p:spPr>
          <a:xfrm flipH="1">
            <a:off x="8440422" y="1369085"/>
            <a:ext cx="45719" cy="4746525"/>
          </a:xfrm>
          <a:prstGeom prst="rect">
            <a:avLst/>
          </a:prstGeom>
          <a:solidFill>
            <a:srgbClr val="E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xmlns="" id="{13A42F74-E56C-4513-81D2-D42D6D566068}"/>
              </a:ext>
            </a:extLst>
          </p:cNvPr>
          <p:cNvGrpSpPr/>
          <p:nvPr/>
        </p:nvGrpSpPr>
        <p:grpSpPr>
          <a:xfrm>
            <a:off x="8285963" y="1345381"/>
            <a:ext cx="200178" cy="75643"/>
            <a:chOff x="11490839" y="2713929"/>
            <a:chExt cx="200178" cy="75643"/>
          </a:xfrm>
        </p:grpSpPr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xmlns="" id="{01EE8BD8-1675-4F84-A63B-E3E56F5D5AF9}"/>
                </a:ext>
              </a:extLst>
            </p:cNvPr>
            <p:cNvSpPr/>
            <p:nvPr/>
          </p:nvSpPr>
          <p:spPr>
            <a:xfrm rot="16200000" flipH="1">
              <a:off x="11596157" y="2681572"/>
              <a:ext cx="45719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44" name="Owal 30">
              <a:extLst>
                <a:ext uri="{FF2B5EF4-FFF2-40B4-BE49-F238E27FC236}">
                  <a16:creationId xmlns:a16="http://schemas.microsoft.com/office/drawing/2014/main" xmlns="" id="{8E8A4E6F-FA67-4380-BBBD-8E6C3CDDAE02}"/>
                </a:ext>
              </a:extLst>
            </p:cNvPr>
            <p:cNvSpPr/>
            <p:nvPr/>
          </p:nvSpPr>
          <p:spPr>
            <a:xfrm>
              <a:off x="11490839" y="2713929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xmlns="" id="{CB08422E-2E88-4DAA-BB3E-08E8B6EDE830}"/>
              </a:ext>
            </a:extLst>
          </p:cNvPr>
          <p:cNvGrpSpPr/>
          <p:nvPr/>
        </p:nvGrpSpPr>
        <p:grpSpPr>
          <a:xfrm>
            <a:off x="401332" y="1307560"/>
            <a:ext cx="195067" cy="75643"/>
            <a:chOff x="452076" y="2733661"/>
            <a:chExt cx="195067" cy="75643"/>
          </a:xfrm>
        </p:grpSpPr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xmlns="" id="{A4F6E3AF-FCC4-4642-B98F-B5A4C5938CF6}"/>
                </a:ext>
              </a:extLst>
            </p:cNvPr>
            <p:cNvSpPr/>
            <p:nvPr/>
          </p:nvSpPr>
          <p:spPr>
            <a:xfrm rot="16200000" flipH="1">
              <a:off x="506076" y="2699572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48" name="Owal 5">
              <a:extLst>
                <a:ext uri="{FF2B5EF4-FFF2-40B4-BE49-F238E27FC236}">
                  <a16:creationId xmlns:a16="http://schemas.microsoft.com/office/drawing/2014/main" xmlns="" id="{151D259F-70C7-46EF-8D77-3F9EB26D8BA1}"/>
                </a:ext>
              </a:extLst>
            </p:cNvPr>
            <p:cNvSpPr/>
            <p:nvPr/>
          </p:nvSpPr>
          <p:spPr>
            <a:xfrm>
              <a:off x="571500" y="2733661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52" name="Prostokąt 51"/>
          <p:cNvSpPr/>
          <p:nvPr/>
        </p:nvSpPr>
        <p:spPr>
          <a:xfrm>
            <a:off x="578618" y="3131585"/>
            <a:ext cx="764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/>
              <a:t>Odpowiednie warunki transmisji danych </a:t>
            </a:r>
            <a:r>
              <a:rPr lang="pl-PL" sz="1200" i="1" dirty="0"/>
              <a:t>stymulują rozwój perspektywicznych e-usług resortu finansów poprzez rozbudowaną i utrzymywaną skalowalną, wysokowydajną, spójną oraz bezpieczną i technologicznie otwartą infrastrukturę transmisji danych</a:t>
            </a:r>
            <a:endParaRPr lang="pl-PL" sz="1200" i="1" dirty="0">
              <a:solidFill>
                <a:prstClr val="black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61772" y="1234830"/>
            <a:ext cx="7554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/>
              <a:t>Zapewnienie wysokiej dostępności i jakości usług resortu finansów świadczonych drogą </a:t>
            </a:r>
            <a:r>
              <a:rPr lang="pl-PL" sz="1200" b="1" i="1" dirty="0" smtClean="0"/>
              <a:t>elektroniczną poprzez </a:t>
            </a:r>
            <a:r>
              <a:rPr lang="pl-PL" sz="1200" i="1" dirty="0"/>
              <a:t>p</a:t>
            </a:r>
            <a:r>
              <a:rPr lang="pl-PL" sz="1200" i="1" dirty="0" smtClean="0"/>
              <a:t>rzejście do modelu proaktywnego</a:t>
            </a:r>
            <a:r>
              <a:rPr lang="pl-PL" sz="1200" i="1" dirty="0"/>
              <a:t>, co przyczyniło się do zapewnienia ciągłości działania, przy jednoczesnym ograniczeniu kosztów obsługi i rozwoju wytworzonej w ramach projektu infrastruktury informatycznej oraz skróceniu czasu obsługi incydentów i uzyskanie przez biznes efektywnego wsparcia ze strony służb </a:t>
            </a:r>
            <a:r>
              <a:rPr lang="pl-PL" sz="1200" i="1" dirty="0" smtClean="0"/>
              <a:t>IT</a:t>
            </a:r>
            <a:endParaRPr lang="pl-PL" sz="1200" b="1" dirty="0"/>
          </a:p>
        </p:txBody>
      </p:sp>
      <p:sp>
        <p:nvSpPr>
          <p:cNvPr id="5" name="Prostokąt 4"/>
          <p:cNvSpPr/>
          <p:nvPr/>
        </p:nvSpPr>
        <p:spPr>
          <a:xfrm>
            <a:off x="529772" y="2116251"/>
            <a:ext cx="7390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solidFill>
                  <a:prstClr val="black"/>
                </a:solidFill>
              </a:rPr>
              <a:t>Zapewnienie </a:t>
            </a:r>
            <a:r>
              <a:rPr lang="pl-PL" sz="1200" b="1" i="1" dirty="0">
                <a:solidFill>
                  <a:prstClr val="black"/>
                </a:solidFill>
              </a:rPr>
              <a:t>ciągłości działań i wysokiego poziomu bezpieczeństwa systemów informatycznych resortu finansów</a:t>
            </a:r>
            <a:r>
              <a:rPr lang="pl-PL" sz="1200" i="1" dirty="0" smtClean="0">
                <a:solidFill>
                  <a:prstClr val="black"/>
                </a:solidFill>
              </a:rPr>
              <a:t> </a:t>
            </a:r>
            <a:endParaRPr lang="pl-PL" sz="1200" dirty="0"/>
          </a:p>
        </p:txBody>
      </p:sp>
      <p:sp>
        <p:nvSpPr>
          <p:cNvPr id="19" name="Prostokąt 18"/>
          <p:cNvSpPr/>
          <p:nvPr/>
        </p:nvSpPr>
        <p:spPr>
          <a:xfrm>
            <a:off x="586040" y="2468027"/>
            <a:ext cx="723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/>
              <a:t>Zapewnienie </a:t>
            </a:r>
            <a:r>
              <a:rPr lang="pl-PL" sz="1200" b="1" i="1" dirty="0"/>
              <a:t>jednolitych standardów bezpieczeństwa </a:t>
            </a:r>
            <a:r>
              <a:rPr lang="pl-PL" sz="1200" i="1" dirty="0"/>
              <a:t>z możliwością zarządzania w sposób jednolity bezpieczeństwem informatycznym biznesu wraz z wysoko wydajnym scentralizowanym środowiskiem IT z centrum podstawowym i zapasowym zapewnia redundancję środowiska szczególnie dla krytycznych systemów</a:t>
            </a:r>
            <a:endParaRPr lang="pl-PL" sz="1200" dirty="0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80CE2EA6-0C33-40B5-833F-4090BFD2171E}"/>
              </a:ext>
            </a:extLst>
          </p:cNvPr>
          <p:cNvGrpSpPr/>
          <p:nvPr/>
        </p:nvGrpSpPr>
        <p:grpSpPr>
          <a:xfrm>
            <a:off x="406330" y="3218465"/>
            <a:ext cx="190069" cy="75643"/>
            <a:chOff x="452076" y="3376217"/>
            <a:chExt cx="190069" cy="75643"/>
          </a:xfrm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xmlns="" id="{5208A057-56A1-40AD-8E26-11D3AEF2CC93}"/>
                </a:ext>
              </a:extLst>
            </p:cNvPr>
            <p:cNvSpPr/>
            <p:nvPr/>
          </p:nvSpPr>
          <p:spPr>
            <a:xfrm rot="16200000" flipH="1">
              <a:off x="506076" y="3339154"/>
              <a:ext cx="36000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37" name="Owal 25">
              <a:extLst>
                <a:ext uri="{FF2B5EF4-FFF2-40B4-BE49-F238E27FC236}">
                  <a16:creationId xmlns:a16="http://schemas.microsoft.com/office/drawing/2014/main" xmlns="" id="{F92CC948-A80C-4DCC-8519-60B0C07B670E}"/>
                </a:ext>
              </a:extLst>
            </p:cNvPr>
            <p:cNvSpPr/>
            <p:nvPr/>
          </p:nvSpPr>
          <p:spPr>
            <a:xfrm>
              <a:off x="566502" y="3376217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Prostokąt 19"/>
          <p:cNvSpPr/>
          <p:nvPr/>
        </p:nvSpPr>
        <p:spPr>
          <a:xfrm>
            <a:off x="578617" y="3760938"/>
            <a:ext cx="6845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>
                <a:solidFill>
                  <a:prstClr val="black"/>
                </a:solidFill>
              </a:rPr>
              <a:t>Dostarczona w ramach projektu infrastruktura</a:t>
            </a:r>
            <a:r>
              <a:rPr lang="pl-PL" sz="1200" i="1" dirty="0"/>
              <a:t> </a:t>
            </a:r>
            <a:r>
              <a:rPr lang="pl-PL" sz="1200" i="1" dirty="0" smtClean="0"/>
              <a:t>pozwala </a:t>
            </a:r>
            <a:r>
              <a:rPr lang="pl-PL" sz="1200" i="1" dirty="0">
                <a:solidFill>
                  <a:prstClr val="black"/>
                </a:solidFill>
              </a:rPr>
              <a:t>na </a:t>
            </a:r>
            <a:r>
              <a:rPr lang="pl-PL" sz="1200" b="1" i="1" dirty="0">
                <a:solidFill>
                  <a:prstClr val="black"/>
                </a:solidFill>
              </a:rPr>
              <a:t>zwiększenie ilości elektronicznych usług </a:t>
            </a:r>
            <a:r>
              <a:rPr lang="pl-PL" sz="1200" i="1" dirty="0">
                <a:solidFill>
                  <a:prstClr val="black"/>
                </a:solidFill>
              </a:rPr>
              <a:t>publicznych, przyczyniając się tym samym do ułatwienia przedsiębiorcom prowadzenia działalności gospodarczej, przy znacząco mniejszym zaangażowaniu czasowym obu stron</a:t>
            </a:r>
            <a:endParaRPr lang="pl-PL" sz="1200" dirty="0"/>
          </a:p>
        </p:txBody>
      </p:sp>
      <p:sp>
        <p:nvSpPr>
          <p:cNvPr id="21" name="Prostokąt 20"/>
          <p:cNvSpPr/>
          <p:nvPr/>
        </p:nvSpPr>
        <p:spPr>
          <a:xfrm>
            <a:off x="609658" y="4361284"/>
            <a:ext cx="7434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i="1" dirty="0"/>
              <a:t>Wdrożenie kompleksowych rozwiązań w obszarze monitorowania i bezpieczeństwa świadczenia e‑usług</a:t>
            </a:r>
            <a:r>
              <a:rPr lang="pl-PL" sz="1200" i="1" dirty="0"/>
              <a:t>, w tym realizacji zadań wewnętrznych, przełożyło się na sprawniejsze zarządzanie ryzykiem poprzez odpowiednio wczesne sygnalizowanie potencjalnych zagrożeń w obszarach związanych z ciągłością funkcjonowania infrastruktury, wydajnością transmisji danych, a także bezpieczeństwem realizowanych transakcji.</a:t>
            </a:r>
            <a:endParaRPr lang="pl-PL" sz="1200" dirty="0"/>
          </a:p>
          <a:p>
            <a:r>
              <a:rPr lang="pl-PL" sz="1200" b="1" i="1" dirty="0"/>
              <a:t>Raz do roku:</a:t>
            </a:r>
            <a:endParaRPr lang="pl-PL" sz="1200" b="1" dirty="0"/>
          </a:p>
          <a:p>
            <a:r>
              <a:rPr lang="pl-PL" sz="1200" i="1" dirty="0"/>
              <a:t>- będą odbywać się testy systemu DR,</a:t>
            </a:r>
            <a:endParaRPr lang="pl-PL" sz="1200" dirty="0"/>
          </a:p>
          <a:p>
            <a:r>
              <a:rPr lang="pl-PL" sz="1200" i="1" dirty="0"/>
              <a:t>- zostanie zweryfikowana ilości usług uruchomionych na dostarczonej infrastrukturze,</a:t>
            </a:r>
            <a:endParaRPr lang="pl-PL" sz="1200" dirty="0"/>
          </a:p>
          <a:p>
            <a:r>
              <a:rPr lang="pl-PL" sz="1200" i="1" dirty="0"/>
              <a:t>- nastąpi weryfikacja poziomu dostępności </a:t>
            </a:r>
            <a:r>
              <a:rPr lang="pl-PL" sz="1200" i="1" dirty="0" smtClean="0"/>
              <a:t>usług</a:t>
            </a:r>
            <a:r>
              <a:rPr lang="pl-PL" sz="1200" i="1" dirty="0"/>
              <a:t>.</a:t>
            </a:r>
            <a:endParaRPr lang="pl-PL" sz="1200" dirty="0"/>
          </a:p>
        </p:txBody>
      </p:sp>
      <p:grpSp>
        <p:nvGrpSpPr>
          <p:cNvPr id="40" name="Grupa 39">
            <a:extLst>
              <a:ext uri="{FF2B5EF4-FFF2-40B4-BE49-F238E27FC236}">
                <a16:creationId xmlns:a16="http://schemas.microsoft.com/office/drawing/2014/main" xmlns="" id="{D53AF1D8-43B8-47D0-ADE8-BC088BAB4999}"/>
              </a:ext>
            </a:extLst>
          </p:cNvPr>
          <p:cNvGrpSpPr/>
          <p:nvPr/>
        </p:nvGrpSpPr>
        <p:grpSpPr>
          <a:xfrm>
            <a:off x="430604" y="4453516"/>
            <a:ext cx="182526" cy="75643"/>
            <a:chOff x="452077" y="4232799"/>
            <a:chExt cx="182526" cy="75643"/>
          </a:xfrm>
        </p:grpSpPr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xmlns="" id="{5838200A-E18A-4BA0-8B9C-2357E56BE0BA}"/>
                </a:ext>
              </a:extLst>
            </p:cNvPr>
            <p:cNvSpPr/>
            <p:nvPr/>
          </p:nvSpPr>
          <p:spPr>
            <a:xfrm rot="16200000" flipH="1">
              <a:off x="501217" y="4199442"/>
              <a:ext cx="45719" cy="144000"/>
            </a:xfrm>
            <a:prstGeom prst="rect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53" name="Owal 26">
              <a:extLst>
                <a:ext uri="{FF2B5EF4-FFF2-40B4-BE49-F238E27FC236}">
                  <a16:creationId xmlns:a16="http://schemas.microsoft.com/office/drawing/2014/main" xmlns="" id="{D61E252D-D4A1-4E72-A99A-C77FDA098362}"/>
                </a:ext>
              </a:extLst>
            </p:cNvPr>
            <p:cNvSpPr/>
            <p:nvPr/>
          </p:nvSpPr>
          <p:spPr>
            <a:xfrm>
              <a:off x="558960" y="4232799"/>
              <a:ext cx="75643" cy="75643"/>
            </a:xfrm>
            <a:prstGeom prst="ellipse">
              <a:avLst/>
            </a:prstGeom>
            <a:solidFill>
              <a:srgbClr val="E4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1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048969" cy="11430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Ostateczni odbiorcy – kto na tym </a:t>
            </a:r>
            <a:r>
              <a:rPr lang="pl-PL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skorzystał?</a:t>
            </a:r>
            <a:endParaRPr lang="pl-P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21289"/>
            <a:ext cx="8388424" cy="836712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8062CB91-33F7-4C01-B067-C152DB04B1D0}"/>
              </a:ext>
            </a:extLst>
          </p:cNvPr>
          <p:cNvSpPr txBox="1">
            <a:spLocks/>
          </p:cNvSpPr>
          <p:nvPr/>
        </p:nvSpPr>
        <p:spPr>
          <a:xfrm>
            <a:off x="359508" y="1052736"/>
            <a:ext cx="8244940" cy="906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dirty="0" smtClean="0">
                <a:solidFill>
                  <a:sysClr val="windowText" lastClr="000000"/>
                </a:solidFill>
              </a:rPr>
              <a:t>Zidentyfikowane grupy odbiorców ostatecznych projektu, które w sposób bezpośredni oraz pośredni będą korzystać z wytworzonej infrastruktury informatycznej, wdrożonych systemów informatycznych oraz platformy e-usług to w szczególności:</a:t>
            </a:r>
            <a:endParaRPr lang="pl-PL" dirty="0">
              <a:solidFill>
                <a:sysClr val="windowText" lastClr="000000"/>
              </a:solidFill>
            </a:endParaRPr>
          </a:p>
        </p:txBody>
      </p:sp>
      <p:pic>
        <p:nvPicPr>
          <p:cNvPr id="28" name="Symbol zastępczy zawartości 27">
            <a:extLst>
              <a:ext uri="{FF2B5EF4-FFF2-40B4-BE49-F238E27FC236}">
                <a16:creationId xmlns:a16="http://schemas.microsoft.com/office/drawing/2014/main" xmlns="" id="{9D9A766F-C1E6-4F1D-9490-522597EE9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44069"/>
            <a:ext cx="879494" cy="87949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2BE24632-EAA3-4424-B9C8-3EACCAD70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41" y="1992605"/>
            <a:ext cx="830958" cy="830958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4DFFBA29-C3B4-4558-B4AE-5ECAF8FF9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78" y="2017263"/>
            <a:ext cx="806300" cy="8063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C1B37A3D-3B00-4B27-8FE9-6034E65A6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92445"/>
            <a:ext cx="887388" cy="887388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29F560E0-10C5-4FD7-94B9-9BE590AF2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9" y="3515403"/>
            <a:ext cx="1013963" cy="1013963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xmlns="" id="{19F5A0DB-4D78-4AC1-B511-FB65F7877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10" y="3574925"/>
            <a:ext cx="954441" cy="95444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6193B938-6177-4D64-8C2D-1732E11FD6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58" y="3670664"/>
            <a:ext cx="858702" cy="858702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xmlns="" id="{1BAC8C1B-3F3E-4B91-863D-C36A0B02A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30119"/>
            <a:ext cx="939792" cy="939792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xmlns="" id="{91730467-4C2A-48AB-9E0A-63368BB4BBF3}"/>
              </a:ext>
            </a:extLst>
          </p:cNvPr>
          <p:cNvSpPr txBox="1"/>
          <p:nvPr/>
        </p:nvSpPr>
        <p:spPr>
          <a:xfrm>
            <a:off x="313213" y="2982429"/>
            <a:ext cx="205225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Przedsiębiorcy</a:t>
            </a:r>
          </a:p>
          <a:p>
            <a:pPr algn="ctr"/>
            <a:endParaRPr lang="pl-PL" sz="1400" kern="0" dirty="0" smtClean="0">
              <a:solidFill>
                <a:prstClr val="black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xmlns="" id="{52D889EF-2519-47D5-9643-0A9E7E25B824}"/>
              </a:ext>
            </a:extLst>
          </p:cNvPr>
          <p:cNvSpPr txBox="1"/>
          <p:nvPr/>
        </p:nvSpPr>
        <p:spPr>
          <a:xfrm>
            <a:off x="2307058" y="3007051"/>
            <a:ext cx="198552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Obywatele</a:t>
            </a:r>
          </a:p>
          <a:p>
            <a:pPr algn="ctr"/>
            <a:endParaRPr lang="pl-PL" sz="1400" kern="0" dirty="0" smtClean="0">
              <a:solidFill>
                <a:prstClr val="black"/>
              </a:solidFill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xmlns="" id="{9B8F25CD-1F12-40C1-810C-DAD434026A0A}"/>
              </a:ext>
            </a:extLst>
          </p:cNvPr>
          <p:cNvSpPr txBox="1"/>
          <p:nvPr/>
        </p:nvSpPr>
        <p:spPr>
          <a:xfrm>
            <a:off x="3995936" y="2928170"/>
            <a:ext cx="235688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Ministerstwo Finansów – departamenty i biura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xmlns="" id="{2BF1C777-64BF-4E9C-AB61-936C8385AFCF}"/>
              </a:ext>
            </a:extLst>
          </p:cNvPr>
          <p:cNvSpPr txBox="1"/>
          <p:nvPr/>
        </p:nvSpPr>
        <p:spPr>
          <a:xfrm>
            <a:off x="6206292" y="2928170"/>
            <a:ext cx="263933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Lokalne jednostki organizacyjne resortu finansów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47010D36-5134-4A83-BDE7-7FB44A37B62E}"/>
              </a:ext>
            </a:extLst>
          </p:cNvPr>
          <p:cNvSpPr txBox="1"/>
          <p:nvPr/>
        </p:nvSpPr>
        <p:spPr>
          <a:xfrm>
            <a:off x="232449" y="4725144"/>
            <a:ext cx="225131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Jednostki administracji rządowej poza strukturą organizacyjną resortu finansów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07059" y="4871403"/>
            <a:ext cx="2048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Jednostki administracji samorządowej poza strukturą organizacyjną resortu finansów</a:t>
            </a:r>
            <a:endParaRPr lang="pl-PL" sz="1400" kern="0" dirty="0">
              <a:solidFill>
                <a:prstClr val="black"/>
              </a:solidFill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036A0B0D-EF8C-4137-979B-10D56689B46C}"/>
              </a:ext>
            </a:extLst>
          </p:cNvPr>
          <p:cNvSpPr txBox="1"/>
          <p:nvPr/>
        </p:nvSpPr>
        <p:spPr>
          <a:xfrm>
            <a:off x="4207884" y="4894130"/>
            <a:ext cx="199840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Inne podmioty realizujące zadania publiczne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D202AE97-19B5-4EFD-8D0C-48CEC83BA490}"/>
              </a:ext>
            </a:extLst>
          </p:cNvPr>
          <p:cNvSpPr txBox="1"/>
          <p:nvPr/>
        </p:nvSpPr>
        <p:spPr>
          <a:xfrm>
            <a:off x="6430587" y="4894130"/>
            <a:ext cx="207558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1400" kern="0" dirty="0" smtClean="0">
                <a:solidFill>
                  <a:prstClr val="black"/>
                </a:solidFill>
              </a:rPr>
              <a:t>Podatnicy i jednostki administracji spoza granic Polski - w szczególności z UE</a:t>
            </a:r>
          </a:p>
        </p:txBody>
      </p:sp>
    </p:spTree>
    <p:extLst>
      <p:ext uri="{BB962C8B-B14F-4D97-AF65-F5344CB8AC3E}">
        <p14:creationId xmlns:p14="http://schemas.microsoft.com/office/powerpoint/2010/main" val="9734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BBA579A608D6438710041FC7154240" ma:contentTypeVersion="" ma:contentTypeDescription="Utwórz nowy dokument." ma:contentTypeScope="" ma:versionID="a35025c6d4dac721aab5afcd084bf51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c4c7b05c76d60ee97006aba598cf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1CC8B-F343-4D90-9D08-FA8C7201B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CFD243-D004-4FA7-8008-CF6F1371ACE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E46F1C-22BB-4793-9678-FC951E6F6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19333</TotalTime>
  <Words>836</Words>
  <Application>Microsoft Office PowerPoint</Application>
  <PresentationFormat>Pokaz na ekranie (4:3)</PresentationFormat>
  <Paragraphs>158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Podstawowe informacje o projekcie</vt:lpstr>
      <vt:lpstr>Cel projektu</vt:lpstr>
      <vt:lpstr>Produkty projektu HARF</vt:lpstr>
      <vt:lpstr>Osiągnięte wskaźniki projektu</vt:lpstr>
      <vt:lpstr>Osiągnięte wskaźniki projektu</vt:lpstr>
      <vt:lpstr>Rezultaty projektu HARF</vt:lpstr>
      <vt:lpstr>Rezultaty projektu HARF</vt:lpstr>
      <vt:lpstr>Ostateczni odbiorcy – kto na tym skorzystał?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</dc:creator>
  <cp:lastModifiedBy>Dmowska-Latek Agnieszka</cp:lastModifiedBy>
  <cp:revision>573</cp:revision>
  <cp:lastPrinted>2019-04-25T10:59:27Z</cp:lastPrinted>
  <dcterms:created xsi:type="dcterms:W3CDTF">2017-03-21T14:21:34Z</dcterms:created>
  <dcterms:modified xsi:type="dcterms:W3CDTF">2019-09-11T08:31:58Z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0x01010035BBA579A608D6438710041FC7154240</vt:lpwstr>
  </property>
</Properties>
</file>