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302" r:id="rId4"/>
    <p:sldId id="303" r:id="rId5"/>
    <p:sldId id="304" r:id="rId6"/>
    <p:sldId id="294" r:id="rId7"/>
    <p:sldId id="295" r:id="rId8"/>
    <p:sldId id="293" r:id="rId9"/>
    <p:sldId id="290" r:id="rId10"/>
    <p:sldId id="289" r:id="rId11"/>
    <p:sldId id="306" r:id="rId12"/>
    <p:sldId id="298" r:id="rId13"/>
    <p:sldId id="299" r:id="rId14"/>
    <p:sldId id="296" r:id="rId15"/>
    <p:sldId id="292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4D79-E81E-4AC5-9FB5-A33B0B71D3AD}" type="datetimeFigureOut">
              <a:rPr lang="pl-PL" smtClean="0"/>
              <a:pPr/>
              <a:t>2017-05-16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4653A-EEB9-41EF-A514-06CC779DA6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086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87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69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64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41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40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61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00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98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45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0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1BFC-AEBC-43CB-9853-25CA234B4B64}" type="datetimeFigureOut">
              <a:rPr lang="pl-PL" smtClean="0"/>
              <a:pPr/>
              <a:t>2017-05-16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26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1BFC-AEBC-43CB-9853-25CA234B4B64}" type="datetimeFigureOut">
              <a:rPr lang="pl-PL" smtClean="0"/>
              <a:pPr/>
              <a:t>2017-05-16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5EA7-E2E2-49F6-97E3-CA99921E9F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63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owa.efs.gov.pl/Pomo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p.mac.gov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owa.efs.gov.pl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sowa.efs.gov.p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sowa.efs.gov.p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sowa.efs.gov.p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23102" y="1121539"/>
            <a:ext cx="111457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Program Wiedza Edukacja Rozwój</a:t>
            </a:r>
          </a:p>
          <a:p>
            <a:pPr algn="ctr"/>
            <a:endParaRPr lang="pl-PL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Działanie 2.18 </a:t>
            </a:r>
          </a:p>
          <a:p>
            <a:pPr algn="ctr"/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Wysokiej jakości usługi administracyjne</a:t>
            </a:r>
          </a:p>
          <a:p>
            <a:pPr algn="ctr"/>
            <a:endParaRPr lang="pl-PL" sz="32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0" algn="ctr"/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Przygotowywanie wniosków o dofinansowanie </a:t>
            </a:r>
          </a:p>
          <a:p>
            <a:pPr lvl="0" algn="ctr"/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ich składanie za </a:t>
            </a: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pomocą </a:t>
            </a:r>
          </a:p>
          <a:p>
            <a:pPr lvl="0"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</a:rPr>
              <a:t>Systemu Obsługi Wniosków Aplikacyjnych SOWA</a:t>
            </a:r>
            <a:endParaRPr lang="pl-PL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l-PL" sz="32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Obraz 5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10" name="Obraz 9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Obraz 5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7" name="Obraz 6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2" y="2295481"/>
            <a:ext cx="3469475" cy="31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60397" y="1775012"/>
            <a:ext cx="1005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Walidacja wprowadzonych danych: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34225" y="2382050"/>
            <a:ext cx="3611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Walidacja ma charakter techniczny tzn. czy dane pola zostały wypełnione;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 części pól walidacja ma charakter zaawansowany tzn. czy numery NIP, PESEL, kody pocztowe mają właściwą składnię;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Zalecamy </a:t>
            </a:r>
            <a:r>
              <a:rPr lang="pl-PL" dirty="0"/>
              <a:t>weryfikację wniosku z </a:t>
            </a:r>
            <a:r>
              <a:rPr lang="pl-PL" i="1" dirty="0" smtClean="0"/>
              <a:t>Listą sprawdzającą do wniosku o dofinansowanie </a:t>
            </a:r>
            <a:r>
              <a:rPr lang="pl-PL" dirty="0" smtClean="0"/>
              <a:t>dostępną w zakładce </a:t>
            </a:r>
            <a:r>
              <a:rPr lang="pl-PL" b="1" i="1" dirty="0" smtClean="0"/>
              <a:t>Pomoc</a:t>
            </a:r>
            <a:endParaRPr lang="pl-PL" b="1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924" y="1836244"/>
            <a:ext cx="4223292" cy="37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Obraz 5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7" name="Obraz 6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060397" y="1775012"/>
            <a:ext cx="1005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Oświadczenia zawarte we wniosku:</a:t>
            </a:r>
            <a:endParaRPr lang="pl-PL" sz="2400" b="1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221937" y="2846988"/>
            <a:ext cx="11511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l-PL" b="1" dirty="0"/>
              <a:t>W związku ze zmianą sposobu składania wniosku o dofinasowanie projektu polegającą na tym, iż wniosek złożony za pośrednictwem SOWA nie jest podpisany, złożenie wniosku w ww. sposób oznacza potwierdzenie zgodności z prawdą oświadczeń zawartych w sekcji VIII wniosku zarówno ze strony </a:t>
            </a:r>
            <a:r>
              <a:rPr lang="pl-PL" b="1" u="sng" dirty="0">
                <a:solidFill>
                  <a:srgbClr val="FF0000"/>
                </a:solidFill>
              </a:rPr>
              <a:t>wnioskodawcy jak i </a:t>
            </a:r>
            <a:r>
              <a:rPr lang="pl-PL" b="1" u="sng" dirty="0" smtClean="0">
                <a:solidFill>
                  <a:srgbClr val="FF0000"/>
                </a:solidFill>
              </a:rPr>
              <a:t>partnerów</a:t>
            </a:r>
            <a:r>
              <a:rPr lang="pl-PL" b="1" u="sng" dirty="0" smtClean="0"/>
              <a:t>.</a:t>
            </a:r>
            <a:endParaRPr lang="pl-PL" b="1" i="1" u="sng" dirty="0"/>
          </a:p>
        </p:txBody>
      </p:sp>
    </p:spTree>
    <p:extLst>
      <p:ext uri="{BB962C8B-B14F-4D97-AF65-F5344CB8AC3E}">
        <p14:creationId xmlns:p14="http://schemas.microsoft.com/office/powerpoint/2010/main" val="25380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5" name="Obraz 4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79110" y="1699281"/>
            <a:ext cx="31274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dirty="0"/>
              <a:t>Po uzupełnieniu wniosku o dofinansowanie i zweryfikowaniu poprawności wprowadzonych danych Wnioskodawca przesyła do IOK wersję elektroniczną wniosku za pomocą systemu SOWA.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726" y="1699281"/>
            <a:ext cx="6165674" cy="358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31510" y="4026263"/>
            <a:ext cx="312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b="1" dirty="0" smtClean="0"/>
              <a:t>Nie należy </a:t>
            </a:r>
            <a:r>
              <a:rPr lang="pl-PL" b="1" dirty="0" smtClean="0"/>
              <a:t>przesłać do IOK </a:t>
            </a:r>
            <a:r>
              <a:rPr lang="pl-PL" b="1" dirty="0" smtClean="0"/>
              <a:t>wersji wydrukowanej </a:t>
            </a:r>
            <a:r>
              <a:rPr lang="pl-PL" b="1" dirty="0" smtClean="0"/>
              <a:t>wniosku.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336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5" name="Obraz 4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060397" y="1775012"/>
            <a:ext cx="1005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Możliwość wycofania wniosku celem dokonania jego ponownej edycji:</a:t>
            </a:r>
            <a:endParaRPr lang="pl-PL" sz="2400" b="1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221936" y="2606356"/>
            <a:ext cx="115112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Wniosek, który został przesłany do IOK i otrzymał status „Wysłany do instytucji” </a:t>
            </a:r>
            <a:r>
              <a:rPr lang="pl-PL" b="1" dirty="0"/>
              <a:t>nie może zostać wycofany przez wnioskodawcę samodzielnie. </a:t>
            </a:r>
            <a:r>
              <a:rPr lang="pl-PL" dirty="0"/>
              <a:t>Możliwe jest wystąpienie wnioskodawcy do IOK o zwrot wniosku. Prośbę o wycofanie wniosku należy kierować do IOK za pośrednictwem modułu korespondencji w Systemie SOWA. IOK zastrzega sobie </a:t>
            </a:r>
            <a:r>
              <a:rPr lang="pl-PL" b="1" dirty="0"/>
              <a:t>na zwrot wniosku 24 godziny, liczone w dni pracy urzędu (poniedziałek – piątek). </a:t>
            </a:r>
            <a:r>
              <a:rPr lang="pl-PL" dirty="0"/>
              <a:t>Nie jest możliwe wysłanie do IOK kolejnej wersji wniosku o dofinansowanie jeżeli poprzednia wersja nie została zwrócona wnioskodawcy</a:t>
            </a:r>
            <a:r>
              <a:rPr lang="pl-PL" dirty="0" smtClean="0"/>
              <a:t>.</a:t>
            </a: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b="1" dirty="0"/>
              <a:t>UWAGA! W celu przestrzegania zasady równego traktowania wnioskodawców, prośby o wycofanie wniosku o dofinansowanie złożone w dniu 07.06.2017 r. po godzinie 14:00 </a:t>
            </a:r>
            <a:r>
              <a:rPr lang="pl-PL" b="1" u="sng" dirty="0"/>
              <a:t>nie będą rozpatrywane przez IOK</a:t>
            </a:r>
            <a:r>
              <a:rPr lang="pl-PL" b="1" dirty="0"/>
              <a:t>.</a:t>
            </a:r>
            <a:endParaRPr lang="pl-PL" b="1" i="1" u="sng" dirty="0"/>
          </a:p>
        </p:txBody>
      </p:sp>
    </p:spTree>
    <p:extLst>
      <p:ext uri="{BB962C8B-B14F-4D97-AF65-F5344CB8AC3E}">
        <p14:creationId xmlns:p14="http://schemas.microsoft.com/office/powerpoint/2010/main" val="40471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az 4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6" name="Obraz 5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38097" y="2212058"/>
            <a:ext cx="116461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/>
              <a:t>W przypadku problemów w działaniu systemu zaleca się skorzystanie z informacji znajdujących się w zakładce „</a:t>
            </a:r>
            <a:r>
              <a:rPr lang="pl-PL" b="1" i="1" u="sng" dirty="0"/>
              <a:t>Pomoc</a:t>
            </a:r>
            <a:r>
              <a:rPr lang="pl-PL" i="1" dirty="0"/>
              <a:t>”</a:t>
            </a:r>
            <a:br>
              <a:rPr lang="pl-PL" i="1" dirty="0"/>
            </a:br>
            <a:r>
              <a:rPr lang="pl-PL" i="1" dirty="0"/>
              <a:t> i </a:t>
            </a:r>
            <a:r>
              <a:rPr lang="pl-PL" b="1" i="1" u="sng" dirty="0"/>
              <a:t>„Często zadawane pytania” </a:t>
            </a:r>
            <a:r>
              <a:rPr lang="pl-PL" i="1" dirty="0"/>
              <a:t>lub kontakt z działem wsparcia technicznego dla użytkowników (</a:t>
            </a:r>
            <a:r>
              <a:rPr lang="pl-PL" i="1" dirty="0" err="1"/>
              <a:t>HelpDesk</a:t>
            </a:r>
            <a:r>
              <a:rPr lang="pl-PL" i="1" dirty="0"/>
              <a:t>). </a:t>
            </a:r>
            <a:endParaRPr lang="pl-PL" i="1" dirty="0" smtClean="0"/>
          </a:p>
          <a:p>
            <a:endParaRPr lang="pl-PL" i="1" dirty="0" smtClean="0"/>
          </a:p>
          <a:p>
            <a:pPr algn="just"/>
            <a:r>
              <a:rPr lang="pl-PL" b="1" i="1" dirty="0" smtClean="0"/>
              <a:t>Kontakt z </a:t>
            </a:r>
            <a:r>
              <a:rPr lang="pl-PL" b="1" i="1" dirty="0"/>
              <a:t>pracownikiem </a:t>
            </a:r>
            <a:r>
              <a:rPr lang="pl-PL" b="1" i="1" dirty="0" err="1"/>
              <a:t>HelpDesk</a:t>
            </a:r>
            <a:r>
              <a:rPr lang="pl-PL" b="1" i="1" dirty="0"/>
              <a:t> możliwy jest m.in. poprzez wysłanie elektronicznego formularza zgłoszenia problemu, który dostępny jest w stopce pod linkiem „Zgłoś problem”. </a:t>
            </a:r>
            <a:endParaRPr lang="pl-PL" b="1" i="1" dirty="0" smtClean="0"/>
          </a:p>
          <a:p>
            <a:endParaRPr lang="pl-PL" i="1" dirty="0"/>
          </a:p>
          <a:p>
            <a:r>
              <a:rPr lang="pl-PL" i="1" dirty="0" smtClean="0"/>
              <a:t>Dodatkowe </a:t>
            </a:r>
            <a:r>
              <a:rPr lang="pl-PL" i="1" dirty="0"/>
              <a:t>informacje związane ze wsparciem technicznym dla systemu SOWA są dostępne w zakładce „Pomoc” w dokumencie „Procedura zgłaszania problemów z obsługą oraz nieprawidłowości </a:t>
            </a:r>
            <a:r>
              <a:rPr lang="pl-PL" i="1" dirty="0" smtClean="0"/>
              <a:t>w </a:t>
            </a:r>
            <a:r>
              <a:rPr lang="pl-PL" i="1" dirty="0"/>
              <a:t>funkcjonowaniu SOWA dla PO WER</a:t>
            </a:r>
            <a:r>
              <a:rPr lang="pl-PL" i="1" dirty="0" smtClean="0"/>
              <a:t>”.</a:t>
            </a:r>
          </a:p>
          <a:p>
            <a:endParaRPr lang="pl-PL" dirty="0" smtClean="0"/>
          </a:p>
          <a:p>
            <a:endParaRPr lang="pl-PL" dirty="0"/>
          </a:p>
          <a:p>
            <a:pPr algn="ctr"/>
            <a:r>
              <a:rPr lang="x-none" i="1" u="sng" smtClean="0">
                <a:hlinkClick r:id="rId4"/>
              </a:rPr>
              <a:t>https</a:t>
            </a:r>
            <a:r>
              <a:rPr lang="x-none" i="1" u="sng">
                <a:hlinkClick r:id="rId4"/>
              </a:rPr>
              <a:t>://www.sowa.efs.gov.pl/Pomoc</a:t>
            </a:r>
            <a:r>
              <a:rPr lang="x-none" i="1"/>
              <a:t> 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97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6" name="Obraz 5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406178" y="2282158"/>
            <a:ext cx="96050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Dziękuję za uwagę</a:t>
            </a:r>
          </a:p>
          <a:p>
            <a:pPr algn="ctr"/>
            <a:endParaRPr lang="pl-PL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www.IP.MSWIA.gov.pl</a:t>
            </a:r>
            <a:endParaRPr lang="pl-PL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11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1936" y="403020"/>
            <a:ext cx="11986539" cy="635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pl-PL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20130" y="403020"/>
            <a:ext cx="11384692" cy="1061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8" name="Obraz 7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9" name="Obraz 8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95" y="1825625"/>
            <a:ext cx="44124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84309" y="2638080"/>
            <a:ext cx="3496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Wnioski składane są za pomocą Systemu obsługi Wniosków Aplikacyjnych (SOWA)</a:t>
            </a:r>
          </a:p>
          <a:p>
            <a:endParaRPr lang="pl-PL" b="1" dirty="0"/>
          </a:p>
          <a:p>
            <a:endParaRPr lang="pl-PL" b="1" dirty="0" smtClean="0"/>
          </a:p>
          <a:p>
            <a:r>
              <a:rPr lang="pl-PL" b="1" dirty="0">
                <a:hlinkClick r:id="rId5"/>
              </a:rPr>
              <a:t>https://www.sowa.efs.gov.pl</a:t>
            </a:r>
            <a:r>
              <a:rPr lang="pl-PL" b="1" dirty="0" smtClean="0">
                <a:hlinkClick r:id="rId5"/>
              </a:rPr>
              <a:t>/</a:t>
            </a:r>
            <a:endParaRPr lang="pl-PL" b="1" dirty="0" smtClean="0"/>
          </a:p>
          <a:p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875059" y="1813432"/>
            <a:ext cx="310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Najważniejsze elementy strony: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Pole logowania</a:t>
            </a:r>
          </a:p>
        </p:txBody>
      </p:sp>
      <p:sp>
        <p:nvSpPr>
          <p:cNvPr id="15" name="Strzałka w dół 14"/>
          <p:cNvSpPr/>
          <p:nvPr/>
        </p:nvSpPr>
        <p:spPr>
          <a:xfrm rot="3629428">
            <a:off x="4972721" y="2186976"/>
            <a:ext cx="186704" cy="1117103"/>
          </a:xfrm>
          <a:prstGeom prst="downArrow">
            <a:avLst>
              <a:gd name="adj1" fmla="val 13246"/>
              <a:gd name="adj2" fmla="val 70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7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1936" y="403020"/>
            <a:ext cx="11986539" cy="490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pl-PL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20130" y="403020"/>
            <a:ext cx="11384692" cy="1061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8" name="Obraz 7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9" name="Obraz 8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4309" y="2638080"/>
            <a:ext cx="3496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Wnioski składane są za pomocą Systemu obsługi Wniosków Aplikacyjnych (SOWA)</a:t>
            </a:r>
          </a:p>
          <a:p>
            <a:endParaRPr lang="pl-PL" b="1" dirty="0"/>
          </a:p>
          <a:p>
            <a:endParaRPr lang="pl-PL" b="1" dirty="0" smtClean="0"/>
          </a:p>
          <a:p>
            <a:r>
              <a:rPr lang="pl-PL" b="1" dirty="0">
                <a:hlinkClick r:id="rId4"/>
              </a:rPr>
              <a:t>https://www.sowa.efs.gov.pl</a:t>
            </a:r>
            <a:r>
              <a:rPr lang="pl-PL" b="1" dirty="0" smtClean="0">
                <a:hlinkClick r:id="rId4"/>
              </a:rPr>
              <a:t>/</a:t>
            </a:r>
            <a:endParaRPr lang="pl-PL" b="1" dirty="0" smtClean="0"/>
          </a:p>
          <a:p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875059" y="1813432"/>
            <a:ext cx="3109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Najważniejsze elementy strony: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Pole logowania wraz z zakładkami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Zakładka Nabory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972" y="1639746"/>
            <a:ext cx="4335392" cy="5218254"/>
          </a:xfrm>
          <a:prstGeom prst="rect">
            <a:avLst/>
          </a:prstGeom>
        </p:spPr>
      </p:pic>
      <p:sp>
        <p:nvSpPr>
          <p:cNvPr id="15" name="Strzałka w dół 14"/>
          <p:cNvSpPr/>
          <p:nvPr/>
        </p:nvSpPr>
        <p:spPr>
          <a:xfrm rot="3629428">
            <a:off x="5203241" y="1499440"/>
            <a:ext cx="186704" cy="1117103"/>
          </a:xfrm>
          <a:prstGeom prst="downArrow">
            <a:avLst>
              <a:gd name="adj1" fmla="val 13246"/>
              <a:gd name="adj2" fmla="val 70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4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1936" y="403020"/>
            <a:ext cx="11986539" cy="635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pl-PL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20130" y="403020"/>
            <a:ext cx="11384692" cy="1061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8" name="Obraz 7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9" name="Obraz 8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4309" y="2638080"/>
            <a:ext cx="3496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Wnioski składane są za pomocą Systemu obsługi Wniosków Aplikacyjnych (SOWA)</a:t>
            </a:r>
          </a:p>
          <a:p>
            <a:endParaRPr lang="pl-PL" b="1" dirty="0"/>
          </a:p>
          <a:p>
            <a:endParaRPr lang="pl-PL" b="1" dirty="0" smtClean="0"/>
          </a:p>
          <a:p>
            <a:r>
              <a:rPr lang="pl-PL" b="1" dirty="0">
                <a:hlinkClick r:id="rId4"/>
              </a:rPr>
              <a:t>https://www.sowa.efs.gov.pl</a:t>
            </a:r>
            <a:r>
              <a:rPr lang="pl-PL" b="1" dirty="0" smtClean="0">
                <a:hlinkClick r:id="rId4"/>
              </a:rPr>
              <a:t>/</a:t>
            </a:r>
            <a:endParaRPr lang="pl-PL" b="1" dirty="0" smtClean="0"/>
          </a:p>
          <a:p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255" y="1660891"/>
            <a:ext cx="4186238" cy="5038725"/>
          </a:xfrm>
          <a:prstGeom prst="rect">
            <a:avLst/>
          </a:prstGeom>
        </p:spPr>
      </p:pic>
      <p:sp>
        <p:nvSpPr>
          <p:cNvPr id="13" name="Strzałka w dół 12"/>
          <p:cNvSpPr/>
          <p:nvPr/>
        </p:nvSpPr>
        <p:spPr>
          <a:xfrm rot="3629428">
            <a:off x="5236314" y="1400472"/>
            <a:ext cx="186704" cy="1117103"/>
          </a:xfrm>
          <a:prstGeom prst="downArrow">
            <a:avLst>
              <a:gd name="adj1" fmla="val 13246"/>
              <a:gd name="adj2" fmla="val 70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8875059" y="1813432"/>
            <a:ext cx="3109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Najważniejsze elementy strony: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Pole logowania wraz z zakładkami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Zakładka Nabory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Zakładka Aktualności</a:t>
            </a:r>
          </a:p>
        </p:txBody>
      </p:sp>
    </p:spTree>
    <p:extLst>
      <p:ext uri="{BB962C8B-B14F-4D97-AF65-F5344CB8AC3E}">
        <p14:creationId xmlns:p14="http://schemas.microsoft.com/office/powerpoint/2010/main" val="38654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1936" y="403020"/>
            <a:ext cx="11986539" cy="635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pl-PL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20130" y="403020"/>
            <a:ext cx="11384692" cy="1061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8" name="Obraz 7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9" name="Obraz 8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4309" y="2638080"/>
            <a:ext cx="3496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Wnioski składane są za pomocą Systemu obsługi Wniosków Aplikacyjnych (SOWA)</a:t>
            </a:r>
          </a:p>
          <a:p>
            <a:endParaRPr lang="pl-PL" b="1" dirty="0"/>
          </a:p>
          <a:p>
            <a:endParaRPr lang="pl-PL" b="1" dirty="0" smtClean="0"/>
          </a:p>
          <a:p>
            <a:r>
              <a:rPr lang="pl-PL" b="1" dirty="0">
                <a:hlinkClick r:id="rId4"/>
              </a:rPr>
              <a:t>https://www.sowa.efs.gov.pl</a:t>
            </a:r>
            <a:r>
              <a:rPr lang="pl-PL" b="1" dirty="0" smtClean="0">
                <a:hlinkClick r:id="rId4"/>
              </a:rPr>
              <a:t>/</a:t>
            </a:r>
            <a:endParaRPr lang="pl-PL" b="1" dirty="0" smtClean="0"/>
          </a:p>
          <a:p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785" y="1719123"/>
            <a:ext cx="4186238" cy="5038725"/>
          </a:xfrm>
          <a:prstGeom prst="rect">
            <a:avLst/>
          </a:prstGeom>
        </p:spPr>
      </p:pic>
      <p:sp>
        <p:nvSpPr>
          <p:cNvPr id="15" name="Strzałka w dół 14"/>
          <p:cNvSpPr/>
          <p:nvPr/>
        </p:nvSpPr>
        <p:spPr>
          <a:xfrm rot="3629428">
            <a:off x="6653928" y="1484530"/>
            <a:ext cx="186704" cy="1117103"/>
          </a:xfrm>
          <a:prstGeom prst="downArrow">
            <a:avLst>
              <a:gd name="adj1" fmla="val 13246"/>
              <a:gd name="adj2" fmla="val 70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8875059" y="1813432"/>
            <a:ext cx="3109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Najważniejsze elementy strony: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Pole logowania wraz z zakładkami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Zakładka Nabory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Aktualności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/>
              <a:t>Zakładka Pomoc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875058" y="3880437"/>
            <a:ext cx="2929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400" i="1" dirty="0" smtClean="0"/>
              <a:t>Instrukcja </a:t>
            </a:r>
            <a:r>
              <a:rPr lang="pl-PL" sz="1400" i="1" dirty="0"/>
              <a:t>użytkownika SOWA w ramach PO WER 2014-2020 dla wnioskodawców/ beneficjentów</a:t>
            </a:r>
            <a:r>
              <a:rPr lang="pl-PL" sz="1400" dirty="0" smtClean="0"/>
              <a:t>, jest </a:t>
            </a:r>
            <a:r>
              <a:rPr lang="pl-PL" sz="1400" dirty="0"/>
              <a:t>dostępna </a:t>
            </a:r>
            <a:br>
              <a:rPr lang="pl-PL" sz="1400" dirty="0"/>
            </a:br>
            <a:r>
              <a:rPr lang="pl-PL" sz="1400" dirty="0"/>
              <a:t>w systemie w zakładce „</a:t>
            </a:r>
            <a:r>
              <a:rPr lang="pl-PL" sz="1400" i="1" dirty="0"/>
              <a:t>Pomoc</a:t>
            </a:r>
            <a:r>
              <a:rPr lang="pl-PL" sz="1400" i="1" dirty="0" smtClean="0"/>
              <a:t>”</a:t>
            </a:r>
            <a:r>
              <a:rPr lang="pl-PL" sz="1400" dirty="0" smtClean="0"/>
              <a:t>.</a:t>
            </a:r>
            <a:endParaRPr lang="pl-PL" sz="1400" dirty="0"/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6377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az 4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6" name="Obraz 5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21937" y="1825625"/>
            <a:ext cx="2932477" cy="3852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Aktualne i szczegółowe informacje dotyczące systemu jak i samego naboru publikowane są na stronie Instytucji </a:t>
            </a:r>
            <a:r>
              <a:rPr lang="pl-PL" sz="2400" dirty="0" smtClean="0"/>
              <a:t>Pośredniczącej </a:t>
            </a:r>
            <a:r>
              <a:rPr lang="pl-PL" sz="2400" dirty="0" smtClean="0"/>
              <a:t>w zakładce </a:t>
            </a:r>
            <a:r>
              <a:rPr lang="pl-PL" sz="2400" dirty="0" smtClean="0"/>
              <a:t>Konkursy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www.IP.MSWIA.gov.pl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414" y="1602657"/>
            <a:ext cx="5317845" cy="4651512"/>
          </a:xfrm>
          <a:prstGeom prst="rect">
            <a:avLst/>
          </a:prstGeom>
        </p:spPr>
      </p:pic>
      <p:sp>
        <p:nvSpPr>
          <p:cNvPr id="7" name="Strzałka w dół 6"/>
          <p:cNvSpPr/>
          <p:nvPr/>
        </p:nvSpPr>
        <p:spPr>
          <a:xfrm rot="3629428">
            <a:off x="4547065" y="2730314"/>
            <a:ext cx="186704" cy="1117103"/>
          </a:xfrm>
          <a:prstGeom prst="downArrow">
            <a:avLst>
              <a:gd name="adj1" fmla="val 13246"/>
              <a:gd name="adj2" fmla="val 70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4" name="Obraz 3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1471" y="1724405"/>
            <a:ext cx="336560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 smtClean="0"/>
              <a:t>Po zarejestrowaniu konta w Systemie można przystąpić do tworzenia wniosku:</a:t>
            </a:r>
            <a:endParaRPr lang="pl-PL" dirty="0"/>
          </a:p>
        </p:txBody>
      </p:sp>
      <p:pic>
        <p:nvPicPr>
          <p:cNvPr id="6146" name="Picture 2" descr="C:\Users\m.chmurski\Desktop\SOWA\Clipboard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6" y="2701452"/>
            <a:ext cx="5163757" cy="277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8043901" y="1738307"/>
            <a:ext cx="336560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 smtClean="0"/>
              <a:t>W tym celu przechodzimy do zakładki nabory a </a:t>
            </a:r>
            <a:r>
              <a:rPr lang="pl-PL" dirty="0"/>
              <a:t>następnie </a:t>
            </a:r>
            <a:r>
              <a:rPr lang="pl-PL" dirty="0" smtClean="0"/>
              <a:t>wybieramy: </a:t>
            </a:r>
            <a:r>
              <a:rPr lang="pl-PL" dirty="0" smtClean="0"/>
              <a:t>POWR.02.18.00-IP.01-00-002/17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455" y="2839970"/>
            <a:ext cx="433205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az 4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6" name="Obraz 5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2729" y="1681087"/>
            <a:ext cx="4218535" cy="39820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300" dirty="0" smtClean="0"/>
              <a:t>Po założeniu konta użytkownika i wybraniu właściwego naboru należy dodać beneficjenta. Wprowadzić wymagane dane, w przypadku wątpliwości należy  skorzystać z pomocy znak zapytania umieszczony na stronie zawsze zawiera podpowiedź dotyczącą znajdującego się przy nim pola.</a:t>
            </a:r>
          </a:p>
          <a:p>
            <a:pPr marL="0" indent="0">
              <a:buNone/>
            </a:pPr>
            <a:r>
              <a:rPr lang="pl-PL" sz="2300" dirty="0" smtClean="0"/>
              <a:t>Dodatkowe konta osób które mogą posiadać dostęp do wniosku zakłada się klikając kafel użytkownicy na ekranie widocznym bezpośrednio po zalogowaniu.</a:t>
            </a:r>
          </a:p>
          <a:p>
            <a:pPr marL="0" indent="0">
              <a:buNone/>
            </a:pPr>
            <a:r>
              <a:rPr lang="pl-PL" sz="1800" b="1" dirty="0"/>
              <a:t>Beneficjent subkonto </a:t>
            </a:r>
            <a:r>
              <a:rPr lang="pl-PL" sz="1800" dirty="0"/>
              <a:t>– jest to rodzaj konta przewidziany w sytuacji gdy właściciel konta (wnioskodawca/ beneficjent) chciałby powierzyć obsługę konta lub prowadzenie projektów w swoim imieniu, ale bez udostępnienia mu danych logowania do swojego konta. 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b="1" dirty="0" smtClean="0"/>
              <a:t>Subkonto</a:t>
            </a:r>
            <a:r>
              <a:rPr lang="pl-PL" sz="1800" dirty="0" smtClean="0"/>
              <a:t> </a:t>
            </a:r>
            <a:r>
              <a:rPr lang="pl-PL" sz="1800" dirty="0"/>
              <a:t>– jest to rodzaj konta przewidziany w sytuacji gdy właściciel konta (wnioskodawca/ beneficjent) chciałby powierzyć obsługę konta lub prowadzenie projektów swojemu pracownikowi lub innym podmiotom.</a:t>
            </a:r>
            <a:endParaRPr lang="pl-PL" sz="1800" dirty="0" smtClean="0"/>
          </a:p>
        </p:txBody>
      </p:sp>
      <p:pic>
        <p:nvPicPr>
          <p:cNvPr id="7170" name="Picture 2" descr="C:\Users\m.chmurski\Desktop\SOWA\Clipboard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4912"/>
          <a:stretch/>
        </p:blipFill>
        <p:spPr bwMode="auto">
          <a:xfrm>
            <a:off x="5340403" y="1736590"/>
            <a:ext cx="6271773" cy="37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7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1602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en-US" sz="2800" b="1" dirty="0" smtClean="0"/>
              <a:t>PO WER</a:t>
            </a:r>
          </a:p>
          <a:p>
            <a:pPr algn="ctr"/>
            <a:r>
              <a:rPr lang="pl-PL" altLang="en-US" sz="2000" b="1" dirty="0" smtClean="0"/>
              <a:t>Działanie 2.18 Wysokiej jakości usługi administracyjne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 descr="Logo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6" y="5307000"/>
            <a:ext cx="3084576" cy="1450848"/>
          </a:xfrm>
          <a:prstGeom prst="rect">
            <a:avLst/>
          </a:prstGeom>
        </p:spPr>
      </p:pic>
      <p:pic>
        <p:nvPicPr>
          <p:cNvPr id="5" name="Obraz 4" descr="Logo 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0161" y="5478644"/>
            <a:ext cx="3664055" cy="110756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467650" y="1602657"/>
            <a:ext cx="9159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Wypełnianie wniosku:</a:t>
            </a:r>
          </a:p>
          <a:p>
            <a:pPr algn="ctr"/>
            <a:endParaRPr lang="pl-PL" sz="11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Każde z pól zawiera instrukcję dostępną w formie dymków (po kliknięciu ikony pytajnika).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Szczegółowe informacje jakie treści należy umieszczać w poszczególnych polach znajdują się w dokumentacji konkursowej.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W SOWA do wniosku można załączyć załączniki o wielkości do </a:t>
            </a:r>
            <a:r>
              <a:rPr lang="pl-PL" b="1" dirty="0" smtClean="0"/>
              <a:t>2 MB</a:t>
            </a:r>
            <a:r>
              <a:rPr lang="pl-PL" dirty="0" smtClean="0"/>
              <a:t>, jednakże zgodnie z Regulaminem na etapie składania wniosku Wnioskodawca </a:t>
            </a:r>
            <a:r>
              <a:rPr lang="pl-PL" b="1" dirty="0" smtClean="0"/>
              <a:t>nie jest zobligowany do składania jakichkolwiek załączników.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Należy korzystać z funkcji walidacji wniosku.</a:t>
            </a:r>
            <a:r>
              <a:rPr lang="pl-PL" dirty="0"/>
              <a:t> </a:t>
            </a:r>
            <a:endParaRPr lang="pl-PL" dirty="0" smtClean="0"/>
          </a:p>
          <a:p>
            <a:pPr lvl="0">
              <a:spcAft>
                <a:spcPts val="600"/>
              </a:spcAft>
            </a:pPr>
            <a:r>
              <a:rPr lang="pl-PL" sz="1600" dirty="0" smtClean="0"/>
              <a:t>Jeżeli </a:t>
            </a:r>
            <a:r>
              <a:rPr lang="pl-PL" sz="1600" dirty="0"/>
              <a:t>pola objęte walidacją nie zostały uzupełnione lub zostały uzupełnione błędnie, zostanie wyświetlona </a:t>
            </a:r>
            <a:r>
              <a:rPr lang="pl-PL" sz="1600" i="1" dirty="0"/>
              <a:t>Karta walidacji </a:t>
            </a:r>
            <a:r>
              <a:rPr lang="pl-PL" sz="1600" dirty="0"/>
              <a:t>zawierająca listę wykrytych we wniosku błędów. Przy każdym błędzie znajduje się link do danej sekcji. Po poprawieniu danego błędu </a:t>
            </a:r>
            <a:br>
              <a:rPr lang="pl-PL" sz="1600" dirty="0"/>
            </a:br>
            <a:r>
              <a:rPr lang="pl-PL" sz="1600" dirty="0"/>
              <a:t>i ponownym kliknięciu przycisku „</a:t>
            </a:r>
            <a:r>
              <a:rPr lang="pl-PL" sz="1600" i="1" dirty="0"/>
              <a:t>Sprawdź</a:t>
            </a:r>
            <a:r>
              <a:rPr lang="pl-PL" sz="1600" dirty="0"/>
              <a:t>”, jeżeli błąd został poprawnie skorygowany, </a:t>
            </a:r>
            <a:br>
              <a:rPr lang="pl-PL" sz="1600" dirty="0"/>
            </a:br>
            <a:r>
              <a:rPr lang="pl-PL" sz="1600" dirty="0"/>
              <a:t>nie będzie się już dłużej wyświetlał w </a:t>
            </a:r>
            <a:r>
              <a:rPr lang="pl-PL" sz="1600" i="1" dirty="0"/>
              <a:t>Karcie walidacji</a:t>
            </a:r>
            <a:r>
              <a:rPr lang="pl-PL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53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1538</TotalTime>
  <Words>734</Words>
  <Application>Microsoft Office PowerPoint</Application>
  <PresentationFormat>Panoramiczny</PresentationFormat>
  <Paragraphs>104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Calibri Light</vt:lpstr>
      <vt:lpstr>Calibri</vt:lpstr>
      <vt:lpstr>Wingdings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 DO SPRAW CYFRYZACJI</dc:title>
  <dc:creator>Anczykowski Dariusz</dc:creator>
  <cp:lastModifiedBy>Chmurski Marcin</cp:lastModifiedBy>
  <cp:revision>218</cp:revision>
  <dcterms:created xsi:type="dcterms:W3CDTF">2014-06-23T08:35:53Z</dcterms:created>
  <dcterms:modified xsi:type="dcterms:W3CDTF">2017-05-16T10:01:12Z</dcterms:modified>
</cp:coreProperties>
</file>