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92"/>
  </p:notesMasterIdLst>
  <p:sldIdLst>
    <p:sldId id="256" r:id="rId2"/>
    <p:sldId id="257" r:id="rId3"/>
    <p:sldId id="294" r:id="rId4"/>
    <p:sldId id="295" r:id="rId5"/>
    <p:sldId id="298" r:id="rId6"/>
    <p:sldId id="300" r:id="rId7"/>
    <p:sldId id="296" r:id="rId8"/>
    <p:sldId id="299" r:id="rId9"/>
    <p:sldId id="297" r:id="rId10"/>
    <p:sldId id="303" r:id="rId11"/>
    <p:sldId id="304" r:id="rId12"/>
    <p:sldId id="333" r:id="rId13"/>
    <p:sldId id="305" r:id="rId14"/>
    <p:sldId id="306" r:id="rId15"/>
    <p:sldId id="309" r:id="rId16"/>
    <p:sldId id="307" r:id="rId17"/>
    <p:sldId id="334" r:id="rId18"/>
    <p:sldId id="335" r:id="rId19"/>
    <p:sldId id="336" r:id="rId20"/>
    <p:sldId id="337" r:id="rId21"/>
    <p:sldId id="338" r:id="rId22"/>
    <p:sldId id="339" r:id="rId23"/>
    <p:sldId id="310" r:id="rId24"/>
    <p:sldId id="311" r:id="rId25"/>
    <p:sldId id="316" r:id="rId26"/>
    <p:sldId id="340" r:id="rId27"/>
    <p:sldId id="317" r:id="rId28"/>
    <p:sldId id="318" r:id="rId29"/>
    <p:sldId id="319" r:id="rId30"/>
    <p:sldId id="320" r:id="rId31"/>
    <p:sldId id="342" r:id="rId32"/>
    <p:sldId id="341" r:id="rId33"/>
    <p:sldId id="384" r:id="rId34"/>
    <p:sldId id="323" r:id="rId35"/>
    <p:sldId id="324" r:id="rId36"/>
    <p:sldId id="325" r:id="rId37"/>
    <p:sldId id="326" r:id="rId38"/>
    <p:sldId id="327" r:id="rId39"/>
    <p:sldId id="328" r:id="rId40"/>
    <p:sldId id="329" r:id="rId41"/>
    <p:sldId id="331" r:id="rId42"/>
    <p:sldId id="332" r:id="rId43"/>
    <p:sldId id="343" r:id="rId44"/>
    <p:sldId id="344" r:id="rId45"/>
    <p:sldId id="345" r:id="rId46"/>
    <p:sldId id="346" r:id="rId47"/>
    <p:sldId id="347" r:id="rId48"/>
    <p:sldId id="348" r:id="rId49"/>
    <p:sldId id="349" r:id="rId50"/>
    <p:sldId id="350" r:id="rId51"/>
    <p:sldId id="351" r:id="rId52"/>
    <p:sldId id="352" r:id="rId53"/>
    <p:sldId id="353" r:id="rId54"/>
    <p:sldId id="354" r:id="rId55"/>
    <p:sldId id="355" r:id="rId56"/>
    <p:sldId id="356" r:id="rId57"/>
    <p:sldId id="357" r:id="rId58"/>
    <p:sldId id="358" r:id="rId59"/>
    <p:sldId id="359" r:id="rId60"/>
    <p:sldId id="360" r:id="rId61"/>
    <p:sldId id="361" r:id="rId62"/>
    <p:sldId id="364" r:id="rId63"/>
    <p:sldId id="368" r:id="rId64"/>
    <p:sldId id="385" r:id="rId65"/>
    <p:sldId id="367" r:id="rId66"/>
    <p:sldId id="369" r:id="rId67"/>
    <p:sldId id="370" r:id="rId68"/>
    <p:sldId id="371" r:id="rId69"/>
    <p:sldId id="372" r:id="rId70"/>
    <p:sldId id="365" r:id="rId71"/>
    <p:sldId id="366" r:id="rId72"/>
    <p:sldId id="375" r:id="rId73"/>
    <p:sldId id="389" r:id="rId74"/>
    <p:sldId id="383" r:id="rId75"/>
    <p:sldId id="387" r:id="rId76"/>
    <p:sldId id="388" r:id="rId77"/>
    <p:sldId id="390" r:id="rId78"/>
    <p:sldId id="391" r:id="rId79"/>
    <p:sldId id="373" r:id="rId80"/>
    <p:sldId id="376" r:id="rId81"/>
    <p:sldId id="374" r:id="rId82"/>
    <p:sldId id="386" r:id="rId83"/>
    <p:sldId id="379" r:id="rId84"/>
    <p:sldId id="380" r:id="rId85"/>
    <p:sldId id="381" r:id="rId86"/>
    <p:sldId id="382" r:id="rId87"/>
    <p:sldId id="393" r:id="rId88"/>
    <p:sldId id="312" r:id="rId89"/>
    <p:sldId id="313" r:id="rId90"/>
    <p:sldId id="392" r:id="rId91"/>
  </p:sldIdLst>
  <p:sldSz cx="9144000" cy="6858000" type="screen4x3"/>
  <p:notesSz cx="6858000" cy="9144000"/>
  <p:embeddedFontLst>
    <p:embeddedFont>
      <p:font typeface="Arial Black" panose="020B0A04020102020204" pitchFamily="34" charset="0"/>
      <p:bold r:id="rId93"/>
    </p:embeddedFont>
    <p:embeddedFont>
      <p:font typeface="Calibri" panose="020F050202020403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6666FF"/>
    <a:srgbClr val="33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54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1.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7883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23" name="Shape 1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2641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116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562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0837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863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6970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193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676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30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9524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19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41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65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5753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91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79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560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997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356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4582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6606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983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29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575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19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3778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49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6227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424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0779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7810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893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6785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39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006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617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3367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0334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1809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5226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406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4941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1678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49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7673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7170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0743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771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2248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7671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1599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928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604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5929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15571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59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583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133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50742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7083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514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6150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3930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3976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9330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57749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75402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69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9124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31648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3089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80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8245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40860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6665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81777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55130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0179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02972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79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62227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1007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4108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9388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56603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76979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3769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93511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29689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39" name="Shape 4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4668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39" name="Shape 4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42630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89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8655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90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388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03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Nagłówek sekcji">
    <p:spTree>
      <p:nvGrpSpPr>
        <p:cNvPr id="1" name="Shape 55"/>
        <p:cNvGrpSpPr/>
        <p:nvPr/>
      </p:nvGrpSpPr>
      <p:grpSpPr>
        <a:xfrm>
          <a:off x="0" y="0"/>
          <a:ext cx="0" cy="0"/>
          <a:chOff x="0" y="0"/>
          <a:chExt cx="0" cy="0"/>
        </a:xfrm>
      </p:grpSpPr>
      <p:sp>
        <p:nvSpPr>
          <p:cNvPr id="56" name="Shape 56"/>
          <p:cNvSpPr/>
          <p:nvPr/>
        </p:nvSpPr>
        <p:spPr>
          <a:xfrm>
            <a:off x="0" y="0"/>
            <a:ext cx="9144000" cy="260252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7" name="Shape 57"/>
          <p:cNvSpPr/>
          <p:nvPr/>
        </p:nvSpPr>
        <p:spPr>
          <a:xfrm>
            <a:off x="0" y="2602519"/>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8" name="Shape 58"/>
          <p:cNvSpPr txBox="1">
            <a:spLocks noGrp="1"/>
          </p:cNvSpPr>
          <p:nvPr>
            <p:ph type="title"/>
          </p:nvPr>
        </p:nvSpPr>
        <p:spPr>
          <a:xfrm>
            <a:off x="749808" y="118871"/>
            <a:ext cx="8013191" cy="1636776"/>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9" name="Shape 59"/>
          <p:cNvSpPr txBox="1">
            <a:spLocks noGrp="1"/>
          </p:cNvSpPr>
          <p:nvPr>
            <p:ph type="body" idx="1"/>
          </p:nvPr>
        </p:nvSpPr>
        <p:spPr>
          <a:xfrm>
            <a:off x="740664" y="1828800"/>
            <a:ext cx="8022336" cy="685799"/>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l"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2pPr>
            <a:lvl3pPr marL="914400" marR="0" lvl="2" indent="0" algn="l" rtl="0">
              <a:spcBef>
                <a:spcPts val="320"/>
              </a:spcBef>
              <a:buClr>
                <a:schemeClr val="accent3"/>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280"/>
              </a:spcBef>
              <a:buClr>
                <a:schemeClr val="accent4"/>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280"/>
              </a:spcBef>
              <a:buClr>
                <a:schemeClr val="accent5"/>
              </a:buClr>
              <a:buFont typeface="Noto Sans Symbols"/>
              <a:buNone/>
              <a:defRPr sz="1400" b="0" i="0" u="none" strike="noStrike" cap="none">
                <a:solidFill>
                  <a:schemeClr val="lt1"/>
                </a:solidFill>
                <a:latin typeface="Calibri"/>
                <a:ea typeface="Calibri"/>
                <a:cs typeface="Calibri"/>
                <a:sym typeface="Calibri"/>
              </a:defRPr>
            </a:lvl5pPr>
            <a:lvl6pPr marL="2286000" marR="0" lvl="5" indent="0" algn="l" rtl="0">
              <a:spcBef>
                <a:spcPts val="280"/>
              </a:spcBef>
              <a:buClr>
                <a:schemeClr val="accent6"/>
              </a:buClr>
              <a:buFont typeface="Noto Sans Symbols"/>
              <a:buNone/>
              <a:defRPr sz="1400" b="0" i="0" u="none" strike="noStrike" cap="none">
                <a:solidFill>
                  <a:schemeClr val="lt1"/>
                </a:solidFill>
                <a:latin typeface="Calibri"/>
                <a:ea typeface="Calibri"/>
                <a:cs typeface="Calibri"/>
                <a:sym typeface="Calibri"/>
              </a:defRPr>
            </a:lvl6pPr>
            <a:lvl7pPr marL="2743200" marR="0" lvl="6" indent="0" algn="l" rtl="0">
              <a:spcBef>
                <a:spcPts val="280"/>
              </a:spcBef>
              <a:buClr>
                <a:schemeClr val="accent1"/>
              </a:buClr>
              <a:buFont typeface="Noto Sans Symbols"/>
              <a:buNone/>
              <a:defRPr sz="1400" b="0" i="0" u="none" strike="noStrike" cap="none">
                <a:solidFill>
                  <a:schemeClr val="lt1"/>
                </a:solidFill>
                <a:latin typeface="Calibri"/>
                <a:ea typeface="Calibri"/>
                <a:cs typeface="Calibri"/>
                <a:sym typeface="Calibri"/>
              </a:defRPr>
            </a:lvl7pPr>
            <a:lvl8pPr marL="3200400" marR="0" lvl="7" indent="0" algn="l" rtl="0">
              <a:spcBef>
                <a:spcPts val="280"/>
              </a:spcBef>
              <a:buClr>
                <a:schemeClr val="accent2"/>
              </a:buClr>
              <a:buFont typeface="Noto Sans Symbols"/>
              <a:buNone/>
              <a:defRPr sz="1400" b="0" i="0" u="none" strike="noStrike" cap="none">
                <a:solidFill>
                  <a:schemeClr val="lt1"/>
                </a:solidFill>
                <a:latin typeface="Calibri"/>
                <a:ea typeface="Calibri"/>
                <a:cs typeface="Calibri"/>
                <a:sym typeface="Calibri"/>
              </a:defRPr>
            </a:lvl8pPr>
            <a:lvl9pPr marL="3657600" marR="0" lvl="8" indent="0" algn="l" rtl="0">
              <a:spcBef>
                <a:spcPts val="280"/>
              </a:spcBef>
              <a:buClr>
                <a:schemeClr val="accent3"/>
              </a:buClr>
              <a:buFont typeface="Noto Sans Symbols"/>
              <a:buNone/>
              <a:defRPr sz="1400" b="0" i="0" u="none" strike="noStrike" cap="none">
                <a:solidFill>
                  <a:schemeClr val="lt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2" name="Shape 6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chemeClr val="lt1"/>
                </a:solidFill>
                <a:latin typeface="Calibri"/>
                <a:ea typeface="Calibri"/>
                <a:cs typeface="Calibri"/>
                <a:sym typeface="Calibri"/>
              </a:rPr>
              <a:t>‹#›</a:t>
            </a:fld>
            <a:endParaRPr lang="pl-PL"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rot="5400000">
            <a:off x="2259195" y="-26804"/>
            <a:ext cx="4625608" cy="8229600"/>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12"/>
        <p:cNvGrpSpPr/>
        <p:nvPr/>
      </p:nvGrpSpPr>
      <p:grpSpPr>
        <a:xfrm>
          <a:off x="0" y="0"/>
          <a:ext cx="0" cy="0"/>
          <a:chOff x="0" y="0"/>
          <a:chExt cx="0" cy="0"/>
        </a:xfrm>
      </p:grpSpPr>
      <p:sp>
        <p:nvSpPr>
          <p:cNvPr id="113" name="Shape 113"/>
          <p:cNvSpPr/>
          <p:nvPr/>
        </p:nvSpPr>
        <p:spPr>
          <a:xfrm>
            <a:off x="6598920"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4" name="Shape 114"/>
          <p:cNvSpPr/>
          <p:nvPr/>
        </p:nvSpPr>
        <p:spPr>
          <a:xfrm>
            <a:off x="6647686" y="0"/>
            <a:ext cx="2514600" cy="685800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5" name="Shape 115"/>
          <p:cNvSpPr txBox="1">
            <a:spLocks noGrp="1"/>
          </p:cNvSpPr>
          <p:nvPr>
            <p:ph type="title"/>
          </p:nvPr>
        </p:nvSpPr>
        <p:spPr>
          <a:xfrm rot="5400000">
            <a:off x="4808537" y="2247902"/>
            <a:ext cx="5851525" cy="1904999"/>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6" name="Shape 116"/>
          <p:cNvSpPr txBox="1">
            <a:spLocks noGrp="1"/>
          </p:cNvSpPr>
          <p:nvPr>
            <p:ph type="body" idx="1"/>
          </p:nvPr>
        </p:nvSpPr>
        <p:spPr>
          <a:xfrm rot="5400000">
            <a:off x="541337" y="220662"/>
            <a:ext cx="5851525" cy="6019799"/>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2640597" y="6377458"/>
            <a:ext cx="3836403"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F78BE3-C6CD-4AEA-B14A-5178D4341E80}"/>
              </a:ext>
            </a:extLst>
          </p:cNvPr>
          <p:cNvSpPr>
            <a:spLocks noGrp="1"/>
          </p:cNvSpPr>
          <p:nvPr>
            <p:ph type="ctrTitle"/>
          </p:nvPr>
        </p:nvSpPr>
        <p:spPr>
          <a:xfrm>
            <a:off x="1143000" y="1122363"/>
            <a:ext cx="6858000" cy="2387600"/>
          </a:xfrm>
        </p:spPr>
        <p:txBody>
          <a:bodyPr anchor="b"/>
          <a:lstStyle>
            <a:lvl1pPr algn="ctr">
              <a:defRPr sz="4500"/>
            </a:lvl1pPr>
          </a:lstStyle>
          <a:p>
            <a:r>
              <a:rPr lang="pl-PL"/>
              <a:t>Kliknij, aby edytować styl</a:t>
            </a:r>
          </a:p>
        </p:txBody>
      </p:sp>
      <p:sp>
        <p:nvSpPr>
          <p:cNvPr id="3" name="Podtytuł 2">
            <a:extLst>
              <a:ext uri="{FF2B5EF4-FFF2-40B4-BE49-F238E27FC236}">
                <a16:creationId xmlns:a16="http://schemas.microsoft.com/office/drawing/2014/main" id="{F811D320-46B2-4D3E-95C8-978D27EF795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47F1EBC9-1854-4607-A89E-9AE5E6D27C97}"/>
              </a:ext>
            </a:extLst>
          </p:cNvPr>
          <p:cNvSpPr>
            <a:spLocks noGrp="1"/>
          </p:cNvSpPr>
          <p:nvPr>
            <p:ph type="dt" sz="half" idx="10"/>
          </p:nvPr>
        </p:nvSpPr>
        <p:spPr/>
        <p:txBody>
          <a:bodyPr/>
          <a:lstStyle/>
          <a:p>
            <a:endParaRPr lang="pl-PL"/>
          </a:p>
        </p:txBody>
      </p:sp>
      <p:sp>
        <p:nvSpPr>
          <p:cNvPr id="5" name="Symbol zastępczy stopki 4">
            <a:extLst>
              <a:ext uri="{FF2B5EF4-FFF2-40B4-BE49-F238E27FC236}">
                <a16:creationId xmlns:a16="http://schemas.microsoft.com/office/drawing/2014/main" id="{25C37D24-11AF-4B8B-BA4B-2B0D29188DD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38DA793-647E-46C4-9698-20182C9F4216}"/>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07756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5" r:id="rId3"/>
    <p:sldLayoutId id="2147483659" r:id="rId4"/>
    <p:sldLayoutId id="2147483660" r:id="rId5"/>
    <p:sldLayoutId id="214748367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kartyratownicze.pl/"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8" Type="http://schemas.openxmlformats.org/officeDocument/2006/relationships/hyperlink" Target="http://kurierkolejowy.eu/aktualnosci/13244/Nowy-przetarg-SKM-Trojmiasto-na-21-EZT-ow.html" TargetMode="External"/><Relationship Id="rId13" Type="http://schemas.openxmlformats.org/officeDocument/2006/relationships/hyperlink" Target="http://www.kolej.db.hostdmk.net/mk/kolejnictwo.htm" TargetMode="External"/><Relationship Id="rId3" Type="http://schemas.openxmlformats.org/officeDocument/2006/relationships/hyperlink" Target="http://krosno112.pl/aktualnosci/wypadki-kolizje/item/354-dk28-wypadek-dwoch-samochodow-w-miejscu-piastowym" TargetMode="External"/><Relationship Id="rId7" Type="http://schemas.openxmlformats.org/officeDocument/2006/relationships/hyperlink" Target="https://szlach.flog.pl/archiwum/tag/przewozy-regionalne" TargetMode="External"/><Relationship Id="rId12" Type="http://schemas.openxmlformats.org/officeDocument/2006/relationships/hyperlink" Target="http://www.lokomodel.hb.pl/produkte_neu.php?page=57"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hyperlink" Target="http://www.mundek.krakow.pl/szynobusy/szynobusy/sa133/sa133-016" TargetMode="External"/><Relationship Id="rId11" Type="http://schemas.openxmlformats.org/officeDocument/2006/relationships/hyperlink" Target="https://kolej99.flog.pl/archiwum/albumy/95798/spalinowoz-st44/wgdaty/4" TargetMode="External"/><Relationship Id="rId5" Type="http://schemas.openxmlformats.org/officeDocument/2006/relationships/hyperlink" Target="http://olsztyn.wm.pl/284468,Kolejne-tramwaje-w-Olsztynie-Wysoki-komfort-pasazera-ale-jakim-kosztem.html#axzz44t2KmVbC" TargetMode="External"/><Relationship Id="rId15" Type="http://schemas.openxmlformats.org/officeDocument/2006/relationships/hyperlink" Target="http://logistykakolejowa.pl/html/terminy_kolejowe.html" TargetMode="External"/><Relationship Id="rId10" Type="http://schemas.openxmlformats.org/officeDocument/2006/relationships/hyperlink" Target="http://parowozy.net/parowozy/pm36" TargetMode="External"/><Relationship Id="rId4" Type="http://schemas.openxmlformats.org/officeDocument/2006/relationships/hyperlink" Target="http://www.osp.malyn.pl/" TargetMode="External"/><Relationship Id="rId9" Type="http://schemas.openxmlformats.org/officeDocument/2006/relationships/hyperlink" Target="http://blogtransportowy.blox.pl/2012/09/Grupa-Stadler-Rail-InnoTrans-2012.html" TargetMode="External"/><Relationship Id="rId14" Type="http://schemas.openxmlformats.org/officeDocument/2006/relationships/hyperlink" Target="http://www.nettg.pl/news/129854/inwestycje-pkp-cargo-bedzie-producentem-wagono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hyperlink" Target="https://remiza.com.pl/nowe-lotnisko-nowa-pantera/" TargetMode="External"/><Relationship Id="rId3" Type="http://schemas.openxmlformats.org/officeDocument/2006/relationships/hyperlink" Target="http://wiki.gbbkolejka.pl/tiki-index.php?page=Roco:+wagony+towarowe+PKP" TargetMode="External"/><Relationship Id="rId7" Type="http://schemas.openxmlformats.org/officeDocument/2006/relationships/hyperlink" Target="http://wiadomosci.onet.pl/olsztyn/nowy-port-lotniczy-olsztyn-mazury/xgvvrn"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hyperlink" Target="https://pl.wikipedia.org/wiki/Wagon_osobowy" TargetMode="External"/><Relationship Id="rId5" Type="http://schemas.openxmlformats.org/officeDocument/2006/relationships/hyperlink" Target="http://www.covalus.ovh.org/bhp/3/1.html" TargetMode="External"/><Relationship Id="rId4" Type="http://schemas.openxmlformats.org/officeDocument/2006/relationships/hyperlink" Target="http://www.osp.malyn.pl/" TargetMode="External"/><Relationship Id="rId9" Type="http://schemas.openxmlformats.org/officeDocument/2006/relationships/hyperlink" Target="http://ro.com.pl/wp-content/uploads/2015/05/DSC02026.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4"/>
        <p:cNvGrpSpPr/>
        <p:nvPr/>
      </p:nvGrpSpPr>
      <p:grpSpPr>
        <a:xfrm>
          <a:off x="0" y="0"/>
          <a:ext cx="0" cy="0"/>
          <a:chOff x="0" y="0"/>
          <a:chExt cx="0" cy="0"/>
        </a:xfrm>
      </p:grpSpPr>
      <p:sp>
        <p:nvSpPr>
          <p:cNvPr id="125" name="Shape 125"/>
          <p:cNvSpPr txBox="1">
            <a:spLocks noGrp="1"/>
          </p:cNvSpPr>
          <p:nvPr>
            <p:ph type="ctrTitle"/>
          </p:nvPr>
        </p:nvSpPr>
        <p:spPr>
          <a:xfrm>
            <a:off x="17883" y="2492896"/>
            <a:ext cx="9144000" cy="1800200"/>
          </a:xfrm>
          <a:prstGeom prst="rect">
            <a:avLst/>
          </a:prstGeom>
          <a:noFill/>
          <a:ln>
            <a:noFill/>
          </a:ln>
        </p:spPr>
        <p:txBody>
          <a:bodyPr lIns="91425" tIns="0" rIns="45700" bIns="0" anchor="ctr" anchorCtr="0">
            <a:noAutofit/>
          </a:bodyPr>
          <a:lstStyle/>
          <a:p>
            <a:pPr algn="ctr">
              <a:buSzPct val="25000"/>
            </a:pPr>
            <a:r>
              <a:rPr lang="pl-PL" sz="2880" b="1" i="0" u="none" strike="noStrike" cap="none" dirty="0">
                <a:solidFill>
                  <a:schemeClr val="tx1"/>
                </a:solidFill>
                <a:latin typeface="Arial Black"/>
                <a:ea typeface="Arial Black"/>
                <a:cs typeface="Arial Black"/>
                <a:sym typeface="Arial Black"/>
              </a:rPr>
              <a:t>TEMAT </a:t>
            </a:r>
            <a:r>
              <a:rPr lang="pl-PL" sz="2880" dirty="0">
                <a:solidFill>
                  <a:schemeClr val="tx1"/>
                </a:solidFill>
                <a:latin typeface="Arial Black"/>
                <a:ea typeface="Arial Black"/>
                <a:cs typeface="Arial Black"/>
                <a:sym typeface="Arial Black"/>
              </a:rPr>
              <a:t>6</a:t>
            </a:r>
            <a:r>
              <a:rPr lang="pl-PL" sz="2880" b="1" i="0" u="none" strike="noStrike" cap="none" dirty="0">
                <a:solidFill>
                  <a:schemeClr val="tx1"/>
                </a:solidFill>
                <a:latin typeface="Arial Black"/>
                <a:ea typeface="Arial Black"/>
                <a:cs typeface="Arial Black"/>
                <a:sym typeface="Arial Black"/>
              </a:rPr>
              <a:t>: </a:t>
            </a:r>
            <a:br>
              <a:rPr lang="pl-PL" sz="2880" dirty="0">
                <a:solidFill>
                  <a:schemeClr val="tx1"/>
                </a:solidFill>
                <a:ea typeface="Arial Black"/>
                <a:cs typeface="Arial Black"/>
              </a:rPr>
            </a:br>
            <a:br>
              <a:rPr lang="pl-PL" sz="3200" dirty="0">
                <a:solidFill>
                  <a:schemeClr val="tx1"/>
                </a:solidFill>
              </a:rPr>
            </a:br>
            <a:r>
              <a:rPr lang="pl-PL" sz="3200" dirty="0">
                <a:solidFill>
                  <a:schemeClr val="tx1"/>
                </a:solidFill>
              </a:rPr>
              <a:t>Rozpoznanie i organizacja działań ratowniczych w transporcie drogowym, szynowym, lotniczym</a:t>
            </a:r>
            <a:br>
              <a:rPr lang="pl-PL" sz="3200" dirty="0"/>
            </a:br>
            <a:endParaRPr lang="pl-PL" sz="2880" b="1" i="0" u="none" strike="noStrike" cap="none" dirty="0">
              <a:solidFill>
                <a:srgbClr val="FFC700"/>
              </a:solidFill>
              <a:latin typeface="Calibri"/>
              <a:ea typeface="Calibri"/>
              <a:cs typeface="Calibri"/>
              <a:sym typeface="Calibri"/>
            </a:endParaRPr>
          </a:p>
        </p:txBody>
      </p:sp>
      <p:sp>
        <p:nvSpPr>
          <p:cNvPr id="128" name="Shape 128"/>
          <p:cNvSpPr txBox="1"/>
          <p:nvPr/>
        </p:nvSpPr>
        <p:spPr>
          <a:xfrm>
            <a:off x="1259632" y="0"/>
            <a:ext cx="6984776" cy="1512064"/>
          </a:xfrm>
          <a:prstGeom prst="rect">
            <a:avLst/>
          </a:prstGeom>
          <a:noFill/>
          <a:ln>
            <a:noFill/>
          </a:ln>
        </p:spPr>
        <p:txBody>
          <a:bodyPr lIns="91425" tIns="0" rIns="45700" bIns="0" anchor="ctr" anchorCtr="0">
            <a:noAutofit/>
          </a:bodyPr>
          <a:lstStyle/>
          <a:p>
            <a:pPr marL="0" marR="0" lvl="0" indent="0" algn="l" rtl="0">
              <a:spcBef>
                <a:spcPts val="0"/>
              </a:spcBef>
              <a:buClr>
                <a:srgbClr val="FFC700"/>
              </a:buClr>
              <a:buSzPct val="25000"/>
              <a:buFont typeface="Calibri"/>
              <a:buNone/>
            </a:pPr>
            <a:r>
              <a:rPr lang="pl-PL" sz="3330" b="1" i="0" u="none" strike="noStrike" cap="none" dirty="0">
                <a:solidFill>
                  <a:srgbClr val="FFC700"/>
                </a:solidFill>
                <a:latin typeface="Calibri"/>
                <a:ea typeface="Calibri"/>
                <a:cs typeface="Calibri"/>
                <a:sym typeface="Calibri"/>
              </a:rPr>
              <a:t>    Szkolenie kierujących działaniem ratowniczym dla członków OSP</a:t>
            </a:r>
          </a:p>
          <a:p>
            <a:pPr marL="0" marR="0" lvl="0" indent="0" algn="l" rtl="0">
              <a:spcBef>
                <a:spcPts val="0"/>
              </a:spcBef>
              <a:buClr>
                <a:srgbClr val="FFC700"/>
              </a:buClr>
              <a:buSzPct val="25000"/>
              <a:buFont typeface="Calibri"/>
              <a:buNone/>
            </a:pPr>
            <a:r>
              <a:rPr lang="pl-PL" sz="3330" b="1" dirty="0">
                <a:solidFill>
                  <a:srgbClr val="FFC700"/>
                </a:solidFill>
                <a:latin typeface="Calibri"/>
                <a:ea typeface="Calibri"/>
                <a:cs typeface="Calibri"/>
                <a:sym typeface="Calibri"/>
              </a:rPr>
              <a:t>      (</a:t>
            </a:r>
            <a:r>
              <a:rPr lang="pl-PL" sz="2800" b="1" i="0" u="none" strike="noStrike" cap="none" dirty="0">
                <a:solidFill>
                  <a:srgbClr val="FFC700"/>
                </a:solidFill>
                <a:latin typeface="Calibri"/>
                <a:ea typeface="Calibri"/>
                <a:cs typeface="Calibri"/>
                <a:sym typeface="Calibri"/>
              </a:rPr>
              <a:t>SZKOLENIE  DOWÓDCÓW OSP)</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68709"/>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br>
              <a:rPr lang="pl-PL" sz="2520" b="1" i="1" u="none" strike="noStrike" cap="none" dirty="0">
                <a:solidFill>
                  <a:srgbClr val="FF0000"/>
                </a:solidFill>
                <a:latin typeface="Calibri"/>
                <a:ea typeface="Calibri"/>
                <a:cs typeface="Calibri"/>
                <a:sym typeface="Calibri"/>
              </a:rPr>
            </a:br>
            <a:r>
              <a:rPr lang="pl-PL" sz="2520" b="1" i="1" u="none" strike="noStrike" cap="none" dirty="0">
                <a:solidFill>
                  <a:srgbClr val="FF0000"/>
                </a:solidFill>
                <a:latin typeface="Calibri"/>
                <a:ea typeface="Calibri"/>
                <a:cs typeface="Calibri"/>
                <a:sym typeface="Calibri"/>
              </a:rPr>
              <a:t> </a:t>
            </a:r>
            <a:r>
              <a:rPr lang="pl-PL" sz="2800" dirty="0"/>
              <a:t>Etapy prowadzenia akcji ratowniczych</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ratowniczych:</a:t>
            </a:r>
            <a:endParaRPr lang="pl-PL" sz="24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10</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0" name="Obraz 9"/>
          <p:cNvPicPr/>
          <p:nvPr/>
        </p:nvPicPr>
        <p:blipFill rotWithShape="1">
          <a:blip r:embed="rId3"/>
          <a:srcRect l="20135" t="50879" r="18022" b="6819"/>
          <a:stretch/>
        </p:blipFill>
        <p:spPr bwMode="auto">
          <a:xfrm>
            <a:off x="456018" y="2060848"/>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236296" y="6418953"/>
            <a:ext cx="817853" cy="246221"/>
          </a:xfrm>
          <a:prstGeom prst="rect">
            <a:avLst/>
          </a:prstGeom>
        </p:spPr>
        <p:txBody>
          <a:bodyPr wrap="none">
            <a:spAutoFit/>
          </a:bodyPr>
          <a:lstStyle/>
          <a:p>
            <a:pPr marL="114300"/>
            <a:r>
              <a:rPr lang="pl-PL" sz="1000" dirty="0"/>
              <a:t>Zdjęcie 3</a:t>
            </a:r>
          </a:p>
        </p:txBody>
      </p:sp>
    </p:spTree>
    <p:extLst>
      <p:ext uri="{BB962C8B-B14F-4D97-AF65-F5344CB8AC3E}">
        <p14:creationId xmlns:p14="http://schemas.microsoft.com/office/powerpoint/2010/main" val="1470870557"/>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20132"/>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br>
              <a:rPr lang="pl-PL" sz="2520" b="1" i="1" u="none" strike="noStrike" cap="none" dirty="0">
                <a:solidFill>
                  <a:srgbClr val="FF0000"/>
                </a:solidFill>
                <a:latin typeface="Calibri"/>
                <a:ea typeface="Calibri"/>
                <a:cs typeface="Calibri"/>
                <a:sym typeface="Calibri"/>
              </a:rPr>
            </a:br>
            <a:r>
              <a:rPr lang="pl-PL" sz="2520" b="1" i="1" u="none" strike="noStrike" cap="none" dirty="0">
                <a:solidFill>
                  <a:srgbClr val="FF0000"/>
                </a:solidFill>
                <a:latin typeface="Calibri"/>
                <a:ea typeface="Calibri"/>
                <a:cs typeface="Calibri"/>
                <a:sym typeface="Calibri"/>
              </a:rPr>
              <a:t> </a:t>
            </a:r>
            <a:r>
              <a:rPr lang="pl-PL" sz="2800" dirty="0"/>
              <a:t>Etapy prowadzenia akcji ratowniczych</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ratowniczych:</a:t>
            </a:r>
            <a:endParaRPr lang="pl-PL" sz="24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11</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9" name="Obraz 8"/>
          <p:cNvPicPr/>
          <p:nvPr/>
        </p:nvPicPr>
        <p:blipFill rotWithShape="1">
          <a:blip r:embed="rId3"/>
          <a:srcRect l="20454" t="45196" r="18821" b="7671"/>
          <a:stretch/>
        </p:blipFill>
        <p:spPr bwMode="auto">
          <a:xfrm>
            <a:off x="637926" y="2154598"/>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531683" y="6474598"/>
            <a:ext cx="817853" cy="246221"/>
          </a:xfrm>
          <a:prstGeom prst="rect">
            <a:avLst/>
          </a:prstGeom>
        </p:spPr>
        <p:txBody>
          <a:bodyPr wrap="none">
            <a:spAutoFit/>
          </a:bodyPr>
          <a:lstStyle/>
          <a:p>
            <a:pPr marL="114300"/>
            <a:r>
              <a:rPr lang="pl-PL" sz="1000" dirty="0"/>
              <a:t>Zdjęcie 4</a:t>
            </a:r>
          </a:p>
        </p:txBody>
      </p:sp>
    </p:spTree>
    <p:extLst>
      <p:ext uri="{BB962C8B-B14F-4D97-AF65-F5344CB8AC3E}">
        <p14:creationId xmlns:p14="http://schemas.microsoft.com/office/powerpoint/2010/main" val="3336646103"/>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59089"/>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br>
              <a:rPr lang="pl-PL" sz="2520" b="1" i="1" u="none" strike="noStrike" cap="none" dirty="0">
                <a:solidFill>
                  <a:srgbClr val="FF0000"/>
                </a:solidFill>
                <a:latin typeface="Calibri"/>
                <a:ea typeface="Calibri"/>
                <a:cs typeface="Calibri"/>
                <a:sym typeface="Calibri"/>
              </a:rPr>
            </a:br>
            <a:r>
              <a:rPr lang="pl-PL" sz="2520" b="1" i="1" u="none" strike="noStrike" cap="none" dirty="0">
                <a:solidFill>
                  <a:srgbClr val="FF0000"/>
                </a:solidFill>
                <a:latin typeface="Calibri"/>
                <a:ea typeface="Calibri"/>
                <a:cs typeface="Calibri"/>
                <a:sym typeface="Calibri"/>
              </a:rPr>
              <a:t> </a:t>
            </a:r>
            <a:r>
              <a:rPr lang="pl-PL" sz="2800" dirty="0"/>
              <a:t>Etapy prowadzenia akcji ratowniczych</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ratowniczych:</a:t>
            </a:r>
            <a:endParaRPr lang="pl-PL" sz="24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12</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8" name="Obraz 7"/>
          <p:cNvPicPr/>
          <p:nvPr/>
        </p:nvPicPr>
        <p:blipFill rotWithShape="1">
          <a:blip r:embed="rId3"/>
          <a:srcRect l="20455" t="42921" r="18980" b="7103"/>
          <a:stretch/>
        </p:blipFill>
        <p:spPr bwMode="auto">
          <a:xfrm>
            <a:off x="639529" y="2179160"/>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533286" y="6483826"/>
            <a:ext cx="817853" cy="246221"/>
          </a:xfrm>
          <a:prstGeom prst="rect">
            <a:avLst/>
          </a:prstGeom>
        </p:spPr>
        <p:txBody>
          <a:bodyPr wrap="none">
            <a:spAutoFit/>
          </a:bodyPr>
          <a:lstStyle/>
          <a:p>
            <a:pPr marL="114300"/>
            <a:r>
              <a:rPr lang="pl-PL" sz="1000" dirty="0"/>
              <a:t>Zdjęcie 5</a:t>
            </a:r>
          </a:p>
        </p:txBody>
      </p:sp>
    </p:spTree>
    <p:extLst>
      <p:ext uri="{BB962C8B-B14F-4D97-AF65-F5344CB8AC3E}">
        <p14:creationId xmlns:p14="http://schemas.microsoft.com/office/powerpoint/2010/main" val="1071466291"/>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42165"/>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br>
              <a:rPr lang="pl-PL" sz="2520" b="1" i="1" u="none" strike="noStrike" cap="none" dirty="0">
                <a:solidFill>
                  <a:srgbClr val="FF0000"/>
                </a:solidFill>
                <a:latin typeface="Calibri"/>
                <a:ea typeface="Calibri"/>
                <a:cs typeface="Calibri"/>
                <a:sym typeface="Calibri"/>
              </a:rPr>
            </a:br>
            <a:r>
              <a:rPr lang="pl-PL" sz="2520" b="1" i="1" u="none" strike="noStrike" cap="none" dirty="0">
                <a:solidFill>
                  <a:srgbClr val="FF0000"/>
                </a:solidFill>
                <a:latin typeface="Calibri"/>
                <a:ea typeface="Calibri"/>
                <a:cs typeface="Calibri"/>
                <a:sym typeface="Calibri"/>
              </a:rPr>
              <a:t> </a:t>
            </a:r>
            <a:r>
              <a:rPr lang="pl-PL" sz="2800" dirty="0"/>
              <a:t>Etapy prowadzenia akcji ratowniczych</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lgn="ctr">
              <a:buNone/>
            </a:pPr>
            <a:endParaRPr lang="pl-PL" b="1" dirty="0"/>
          </a:p>
          <a:p>
            <a:pPr marL="276860" indent="0" algn="ctr">
              <a:buNone/>
            </a:pPr>
            <a:endParaRPr lang="pl-PL" b="1" dirty="0"/>
          </a:p>
          <a:p>
            <a:pPr marL="276860" indent="0" algn="ctr">
              <a:buNone/>
            </a:pPr>
            <a:r>
              <a:rPr lang="pl-PL" b="1" dirty="0"/>
              <a:t>Oznakowanie i zabezpieczenie terenu akcji</a:t>
            </a:r>
            <a:endParaRPr lang="pl-PL" dirty="0"/>
          </a:p>
          <a:p>
            <a:pPr marL="276860" indent="0" algn="ctr">
              <a:buNone/>
            </a:pPr>
            <a:r>
              <a:rPr lang="pl-PL" b="1" dirty="0"/>
              <a:t>powinno zapewnić bezpieczeństwo ratownikom, poszkodowanym, innym użytkownikom drogi, osobom postronnym! </a:t>
            </a: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13</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9279952"/>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48148"/>
            <a:ext cx="7128792" cy="874712"/>
          </a:xfrm>
          <a:prstGeom prst="rect">
            <a:avLst/>
          </a:prstGeom>
          <a:noFill/>
          <a:ln>
            <a:noFill/>
          </a:ln>
        </p:spPr>
        <p:txBody>
          <a:bodyPr lIns="91425" tIns="45700" rIns="45700" bIns="45700" anchor="ctr" anchorCtr="0">
            <a:noAutofit/>
          </a:bodyPr>
          <a:lstStyle/>
          <a:p>
            <a:pPr lvl="0">
              <a:buClr>
                <a:srgbClr val="FF0000"/>
              </a:buClr>
              <a:buSzPct val="25000"/>
            </a:pPr>
            <a:br>
              <a:rPr lang="pl-PL" sz="2520" b="1" i="1" u="none" strike="noStrike" cap="none" dirty="0">
                <a:solidFill>
                  <a:srgbClr val="FF0000"/>
                </a:solidFill>
                <a:latin typeface="Calibri"/>
                <a:ea typeface="Calibri"/>
                <a:cs typeface="Calibri"/>
                <a:sym typeface="Calibri"/>
              </a:rPr>
            </a:br>
            <a:r>
              <a:rPr lang="pl-PL" sz="2520" b="1" i="1" u="none" strike="noStrike" cap="none" dirty="0">
                <a:solidFill>
                  <a:srgbClr val="FF0000"/>
                </a:solidFill>
                <a:latin typeface="Calibri"/>
                <a:ea typeface="Calibri"/>
                <a:cs typeface="Calibri"/>
                <a:sym typeface="Calibri"/>
              </a:rPr>
              <a:t> </a:t>
            </a:r>
            <a:r>
              <a:rPr lang="pl-PL" sz="2800" dirty="0"/>
              <a:t>Oznakowanie i zabezpieczenie terenu akcji</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114300" lvl="0" indent="0">
              <a:buNone/>
            </a:pPr>
            <a:r>
              <a:rPr lang="pl-PL" sz="2400" b="1" dirty="0"/>
              <a:t>Do zabezpieczenia terenu akcji wykorzystujemy:</a:t>
            </a:r>
          </a:p>
          <a:p>
            <a:pPr marL="114300" lvl="0" indent="0">
              <a:buNone/>
            </a:pPr>
            <a:endParaRPr lang="pl-PL" sz="1000" dirty="0"/>
          </a:p>
          <a:p>
            <a:r>
              <a:rPr lang="pl-PL" sz="2000" dirty="0"/>
              <a:t>pojazdy ratownicze,</a:t>
            </a:r>
          </a:p>
          <a:p>
            <a:pPr marL="276860" indent="0">
              <a:buNone/>
            </a:pPr>
            <a:endParaRPr lang="pl-PL" sz="800" dirty="0"/>
          </a:p>
          <a:p>
            <a:r>
              <a:rPr lang="pl-PL" sz="2000" dirty="0"/>
              <a:t>znaki ostrzegawczy, </a:t>
            </a:r>
          </a:p>
          <a:p>
            <a:pPr marL="276860" indent="0">
              <a:buNone/>
            </a:pPr>
            <a:endParaRPr lang="pl-PL" sz="800" dirty="0"/>
          </a:p>
          <a:p>
            <a:r>
              <a:rPr lang="pl-PL" sz="2000" dirty="0"/>
              <a:t>pachołki, </a:t>
            </a:r>
          </a:p>
          <a:p>
            <a:pPr marL="276860" indent="0">
              <a:buNone/>
            </a:pPr>
            <a:endParaRPr lang="pl-PL" sz="800" dirty="0"/>
          </a:p>
          <a:p>
            <a:r>
              <a:rPr lang="pl-PL" sz="2000" dirty="0"/>
              <a:t>lampy pulsacyjne, </a:t>
            </a:r>
          </a:p>
          <a:p>
            <a:pPr marL="276860" indent="0">
              <a:buNone/>
            </a:pPr>
            <a:endParaRPr lang="pl-PL" sz="800" dirty="0"/>
          </a:p>
          <a:p>
            <a:r>
              <a:rPr lang="pl-PL" sz="2000" dirty="0"/>
              <a:t>taśmę wygradzającą,                 </a:t>
            </a:r>
          </a:p>
          <a:p>
            <a:pPr marL="276860" indent="0">
              <a:buNone/>
            </a:pPr>
            <a:endParaRPr lang="pl-PL" sz="800" dirty="0"/>
          </a:p>
          <a:p>
            <a:r>
              <a:rPr lang="pl-PL" sz="2000" dirty="0"/>
              <a:t>płotki, itp. </a:t>
            </a:r>
          </a:p>
          <a:p>
            <a:pPr marL="276860" indent="0">
              <a:buNone/>
            </a:pPr>
            <a:endParaRPr lang="pl-PL" sz="800" dirty="0"/>
          </a:p>
          <a:p>
            <a:r>
              <a:rPr lang="pl-PL" sz="2000" dirty="0"/>
              <a:t>osoby uprawnione do kierowania ruchem drogowym;  </a:t>
            </a:r>
          </a:p>
          <a:p>
            <a:pPr marL="114300" lvl="0" indent="0">
              <a:buNone/>
            </a:pPr>
            <a:endParaRPr lang="pl-PL" sz="24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14</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790825"/>
            <a:ext cx="12287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3" y="3429000"/>
            <a:ext cx="35027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568" y="3933056"/>
            <a:ext cx="348899" cy="34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3629" y="4095115"/>
            <a:ext cx="1825900" cy="55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Obraz 10"/>
          <p:cNvPicPr/>
          <p:nvPr/>
        </p:nvPicPr>
        <p:blipFill rotWithShape="1">
          <a:blip r:embed="rId7"/>
          <a:srcRect l="62973" t="48616" r="25519" b="40909"/>
          <a:stretch/>
        </p:blipFill>
        <p:spPr bwMode="auto">
          <a:xfrm>
            <a:off x="6567670" y="2321864"/>
            <a:ext cx="1532722" cy="7470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9279952"/>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50166" y="315964"/>
            <a:ext cx="7128792" cy="874712"/>
          </a:xfrm>
          <a:prstGeom prst="rect">
            <a:avLst/>
          </a:prstGeom>
          <a:noFill/>
          <a:ln>
            <a:noFill/>
          </a:ln>
        </p:spPr>
        <p:txBody>
          <a:bodyPr lIns="91425" tIns="45700" rIns="45700" bIns="45700" anchor="ctr" anchorCtr="0">
            <a:noAutofit/>
          </a:bodyPr>
          <a:lstStyle/>
          <a:p>
            <a:pPr lvl="0">
              <a:buClr>
                <a:srgbClr val="FF0000"/>
              </a:buClr>
              <a:buSzPct val="25000"/>
            </a:pPr>
            <a:r>
              <a:rPr lang="pl-PL" sz="2800" dirty="0"/>
              <a:t>Oznakowanie i zabezpieczenie terenu akcji</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Realizując zabezpieczenie terenu akcji uwzględniamy:</a:t>
            </a:r>
          </a:p>
          <a:p>
            <a:pPr marL="276860" indent="0">
              <a:buNone/>
            </a:pPr>
            <a:endParaRPr lang="pl-PL" sz="1200" dirty="0"/>
          </a:p>
          <a:p>
            <a:r>
              <a:rPr lang="pl-PL" sz="2000" dirty="0"/>
              <a:t>rodzaj i skalę zagrożeń, </a:t>
            </a:r>
          </a:p>
          <a:p>
            <a:pPr marL="276860" indent="0">
              <a:buNone/>
            </a:pPr>
            <a:endParaRPr lang="pl-PL" sz="800" dirty="0"/>
          </a:p>
          <a:p>
            <a:r>
              <a:rPr lang="pl-PL" sz="2000" dirty="0"/>
              <a:t>wielkość i charakter zdarzenia, </a:t>
            </a:r>
          </a:p>
          <a:p>
            <a:pPr marL="276860" indent="0">
              <a:buNone/>
            </a:pPr>
            <a:endParaRPr lang="pl-PL" sz="800" strike="sngStrike" dirty="0"/>
          </a:p>
          <a:p>
            <a:r>
              <a:rPr lang="pl-PL" sz="2000" dirty="0"/>
              <a:t>lokalizację zdarzenia, </a:t>
            </a:r>
          </a:p>
          <a:p>
            <a:pPr marL="276860" indent="0">
              <a:buNone/>
            </a:pPr>
            <a:endParaRPr lang="pl-PL" sz="800" dirty="0"/>
          </a:p>
          <a:p>
            <a:r>
              <a:rPr lang="pl-PL" sz="2000" dirty="0"/>
              <a:t>rodzaj drogi, </a:t>
            </a:r>
          </a:p>
          <a:p>
            <a:pPr marL="276860" indent="0">
              <a:buNone/>
            </a:pPr>
            <a:endParaRPr lang="pl-PL" sz="800" dirty="0"/>
          </a:p>
          <a:p>
            <a:r>
              <a:rPr lang="pl-PL" sz="2000" dirty="0"/>
              <a:t>ukształtowanie szlaku, </a:t>
            </a:r>
          </a:p>
          <a:p>
            <a:pPr marL="276860" indent="0">
              <a:buNone/>
            </a:pPr>
            <a:endParaRPr lang="pl-PL" sz="800" dirty="0"/>
          </a:p>
          <a:p>
            <a:r>
              <a:rPr lang="pl-PL" sz="2000" dirty="0"/>
              <a:t>warunki atmosferyczne, </a:t>
            </a:r>
          </a:p>
          <a:p>
            <a:pPr marL="276860" indent="0">
              <a:buNone/>
            </a:pPr>
            <a:endParaRPr lang="pl-PL" sz="800" dirty="0"/>
          </a:p>
          <a:p>
            <a:r>
              <a:rPr lang="pl-PL" sz="2000" dirty="0"/>
              <a:t>porę doby, </a:t>
            </a:r>
          </a:p>
          <a:p>
            <a:pPr marL="276860" indent="0">
              <a:buNone/>
            </a:pPr>
            <a:endParaRPr lang="pl-PL" sz="800" dirty="0"/>
          </a:p>
          <a:p>
            <a:r>
              <a:rPr lang="pl-PL" sz="2000" dirty="0"/>
              <a:t>obecność osób postronnych. </a:t>
            </a:r>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15</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100046"/>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9" name="Shape 189"/>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16</a:t>
            </a:fld>
            <a:endParaRPr lang="pl-PL"/>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9" name="Obraz 8"/>
          <p:cNvPicPr/>
          <p:nvPr/>
        </p:nvPicPr>
        <p:blipFill rotWithShape="1">
          <a:blip r:embed="rId3"/>
          <a:srcRect l="21372" t="36312" r="20096" b="7517"/>
          <a:stretch/>
        </p:blipFill>
        <p:spPr bwMode="auto">
          <a:xfrm>
            <a:off x="456018" y="1980497"/>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349775" y="6300497"/>
            <a:ext cx="817853" cy="246221"/>
          </a:xfrm>
          <a:prstGeom prst="rect">
            <a:avLst/>
          </a:prstGeom>
        </p:spPr>
        <p:txBody>
          <a:bodyPr wrap="none">
            <a:spAutoFit/>
          </a:bodyPr>
          <a:lstStyle/>
          <a:p>
            <a:pPr marL="114300"/>
            <a:r>
              <a:rPr lang="pl-PL" sz="1000" dirty="0"/>
              <a:t>Zdjęcie 6</a:t>
            </a:r>
          </a:p>
        </p:txBody>
      </p:sp>
    </p:spTree>
    <p:extLst>
      <p:ext uri="{BB962C8B-B14F-4D97-AF65-F5344CB8AC3E}">
        <p14:creationId xmlns:p14="http://schemas.microsoft.com/office/powerpoint/2010/main" val="1611923702"/>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9" name="Shape 189"/>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17</a:t>
            </a:fld>
            <a:endParaRPr lang="pl-PL"/>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8" name="Obraz 7"/>
          <p:cNvPicPr/>
          <p:nvPr/>
        </p:nvPicPr>
        <p:blipFill rotWithShape="1">
          <a:blip r:embed="rId3"/>
          <a:srcRect l="21254" t="37216" r="18661" b="7071"/>
          <a:stretch/>
        </p:blipFill>
        <p:spPr bwMode="auto">
          <a:xfrm>
            <a:off x="620002" y="1966520"/>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7380312" y="6381328"/>
            <a:ext cx="817853" cy="246221"/>
          </a:xfrm>
          <a:prstGeom prst="rect">
            <a:avLst/>
          </a:prstGeom>
        </p:spPr>
        <p:txBody>
          <a:bodyPr wrap="none">
            <a:spAutoFit/>
          </a:bodyPr>
          <a:lstStyle/>
          <a:p>
            <a:pPr marL="114300"/>
            <a:r>
              <a:rPr lang="pl-PL" sz="1000" dirty="0"/>
              <a:t>Zdjęcie 7</a:t>
            </a:r>
          </a:p>
        </p:txBody>
      </p:sp>
    </p:spTree>
    <p:extLst>
      <p:ext uri="{BB962C8B-B14F-4D97-AF65-F5344CB8AC3E}">
        <p14:creationId xmlns:p14="http://schemas.microsoft.com/office/powerpoint/2010/main" val="1132563402"/>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9" name="Shape 189"/>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18</a:t>
            </a:fld>
            <a:endParaRPr lang="pl-PL"/>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9" name="Obraz 8"/>
          <p:cNvPicPr/>
          <p:nvPr/>
        </p:nvPicPr>
        <p:blipFill rotWithShape="1">
          <a:blip r:embed="rId3"/>
          <a:srcRect l="21574" t="36648" r="19936" b="7069"/>
          <a:stretch/>
        </p:blipFill>
        <p:spPr bwMode="auto">
          <a:xfrm>
            <a:off x="456018" y="2060848"/>
            <a:ext cx="7920000" cy="4320000"/>
          </a:xfrm>
          <a:prstGeom prst="rect">
            <a:avLst/>
          </a:prstGeom>
          <a:ln>
            <a:noFill/>
          </a:ln>
          <a:extLst>
            <a:ext uri="{53640926-AAD7-44D8-BBD7-CCE9431645EC}">
              <a14:shadowObscured xmlns:a14="http://schemas.microsoft.com/office/drawing/2010/main"/>
            </a:ext>
          </a:extLst>
        </p:spPr>
      </p:pic>
      <p:sp>
        <p:nvSpPr>
          <p:cNvPr id="8" name="Prostokąt 7"/>
          <p:cNvSpPr/>
          <p:nvPr/>
        </p:nvSpPr>
        <p:spPr>
          <a:xfrm>
            <a:off x="7380312" y="6381328"/>
            <a:ext cx="817853" cy="246221"/>
          </a:xfrm>
          <a:prstGeom prst="rect">
            <a:avLst/>
          </a:prstGeom>
        </p:spPr>
        <p:txBody>
          <a:bodyPr wrap="none">
            <a:spAutoFit/>
          </a:bodyPr>
          <a:lstStyle/>
          <a:p>
            <a:pPr marL="114300"/>
            <a:r>
              <a:rPr lang="pl-PL" sz="1000" dirty="0"/>
              <a:t>Zdjęcie 8</a:t>
            </a:r>
          </a:p>
        </p:txBody>
      </p:sp>
    </p:spTree>
    <p:extLst>
      <p:ext uri="{BB962C8B-B14F-4D97-AF65-F5344CB8AC3E}">
        <p14:creationId xmlns:p14="http://schemas.microsoft.com/office/powerpoint/2010/main" val="156242208"/>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9" name="Shape 189"/>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19</a:t>
            </a:fld>
            <a:endParaRPr lang="pl-PL"/>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8" name="Obraz 7"/>
          <p:cNvPicPr/>
          <p:nvPr/>
        </p:nvPicPr>
        <p:blipFill rotWithShape="1">
          <a:blip r:embed="rId3"/>
          <a:srcRect l="21574" t="36647" r="19936" b="7354"/>
          <a:stretch/>
        </p:blipFill>
        <p:spPr bwMode="auto">
          <a:xfrm>
            <a:off x="456018" y="2060848"/>
            <a:ext cx="7920000" cy="4320000"/>
          </a:xfrm>
          <a:prstGeom prst="rect">
            <a:avLst/>
          </a:prstGeom>
          <a:ln>
            <a:noFill/>
          </a:ln>
          <a:extLst>
            <a:ext uri="{53640926-AAD7-44D8-BBD7-CCE9431645EC}">
              <a14:shadowObscured xmlns:a14="http://schemas.microsoft.com/office/drawing/2010/main"/>
            </a:ext>
          </a:extLst>
        </p:spPr>
      </p:pic>
      <p:sp>
        <p:nvSpPr>
          <p:cNvPr id="9" name="Prostokąt 8"/>
          <p:cNvSpPr/>
          <p:nvPr/>
        </p:nvSpPr>
        <p:spPr>
          <a:xfrm>
            <a:off x="7380312" y="6381328"/>
            <a:ext cx="817853" cy="246221"/>
          </a:xfrm>
          <a:prstGeom prst="rect">
            <a:avLst/>
          </a:prstGeom>
        </p:spPr>
        <p:txBody>
          <a:bodyPr wrap="none">
            <a:spAutoFit/>
          </a:bodyPr>
          <a:lstStyle/>
          <a:p>
            <a:pPr marL="114300"/>
            <a:r>
              <a:rPr lang="pl-PL" sz="1000" dirty="0"/>
              <a:t>Zdjęcie 9</a:t>
            </a:r>
          </a:p>
        </p:txBody>
      </p:sp>
    </p:spTree>
    <p:extLst>
      <p:ext uri="{BB962C8B-B14F-4D97-AF65-F5344CB8AC3E}">
        <p14:creationId xmlns:p14="http://schemas.microsoft.com/office/powerpoint/2010/main" val="2998351727"/>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18916" y="473098"/>
            <a:ext cx="7632847" cy="874712"/>
          </a:xfrm>
          <a:prstGeom prst="rect">
            <a:avLst/>
          </a:prstGeom>
          <a:noFill/>
          <a:ln>
            <a:noFill/>
          </a:ln>
        </p:spPr>
        <p:txBody>
          <a:bodyPr lIns="91425" tIns="45700" rIns="45700" bIns="45700" anchor="ctr" anchorCtr="0">
            <a:noAutofit/>
          </a:bodyPr>
          <a:lstStyle/>
          <a:p>
            <a:pPr lvl="0">
              <a:buClr>
                <a:srgbClr val="FF0000"/>
              </a:buClr>
              <a:buSzPct val="25000"/>
            </a:pPr>
            <a:r>
              <a:rPr lang="pl-PL" sz="2800" dirty="0"/>
              <a:t>Rozpoznanie i organizacja działań ratowniczych w transporcie drogowym, szynowym, lotniczym</a:t>
            </a:r>
            <a:br>
              <a:rPr lang="pl-PL" sz="280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a:buFont typeface="Wingdings" pitchFamily="2" charset="2"/>
              <a:buChar char="Ø"/>
            </a:pPr>
            <a:r>
              <a:rPr lang="pl-PL" sz="2400" b="1" dirty="0"/>
              <a:t> Materiał nauczania:</a:t>
            </a:r>
            <a:endParaRPr lang="pl-PL" sz="2000" dirty="0">
              <a:solidFill>
                <a:schemeClr val="tx1"/>
              </a:solidFill>
            </a:endParaRPr>
          </a:p>
          <a:p>
            <a:pPr algn="just"/>
            <a:r>
              <a:rPr lang="pl-PL" sz="2000" dirty="0"/>
              <a:t>Rozpoznanie i zabezpieczenie miejsca zdarzenia. </a:t>
            </a:r>
          </a:p>
          <a:p>
            <a:pPr lvl="0" algn="just"/>
            <a:r>
              <a:rPr lang="pl-PL" sz="2000" dirty="0"/>
              <a:t>Organizacja działań ratowniczych z udziałem pojazdów drogowych, szynowych i statków powietrznych. </a:t>
            </a:r>
          </a:p>
          <a:p>
            <a:pPr lvl="0" algn="just"/>
            <a:r>
              <a:rPr lang="pl-PL" sz="2000" dirty="0"/>
              <a:t>Rodzaje zagrożeń. </a:t>
            </a:r>
          </a:p>
          <a:p>
            <a:pPr lvl="0" algn="just"/>
            <a:r>
              <a:rPr lang="pl-PL" sz="2000" dirty="0"/>
              <a:t>Zasady bezpiecznego prowadzenia działań ratowniczych. </a:t>
            </a:r>
          </a:p>
          <a:p>
            <a:pPr lvl="0" algn="just"/>
            <a:r>
              <a:rPr lang="pl-PL" sz="2000" dirty="0"/>
              <a:t>Działania ratownicze z udziałem pojazdów drogowych, szynowych i statków powietrznych. </a:t>
            </a:r>
          </a:p>
          <a:p>
            <a:pPr lvl="0" algn="just"/>
            <a:r>
              <a:rPr lang="pl-PL" sz="2000" dirty="0"/>
              <a:t>Określenie miejsc cięcia, rozpierania i odginania konstrukcji pojazdów drogowych, szynowych i statków powietrznych. </a:t>
            </a:r>
          </a:p>
          <a:p>
            <a:pPr lvl="0" algn="just"/>
            <a:r>
              <a:rPr lang="pl-PL" sz="2000" dirty="0"/>
              <a:t>Dokonanie dostępu i ewakuacja poszkodowanych. </a:t>
            </a:r>
          </a:p>
          <a:p>
            <a:pPr lvl="0" algn="just"/>
            <a:r>
              <a:rPr lang="pl-PL" sz="2000" dirty="0"/>
              <a:t>Kierowanie działaniami ratowniczymi z udziałem pojazdów drogowych, szynowych i statków powietrznych.</a:t>
            </a:r>
          </a:p>
          <a:p>
            <a:pPr lvl="0" algn="just"/>
            <a:r>
              <a:rPr lang="pl-PL" sz="2000" dirty="0"/>
              <a:t> Karta ratownicza pojazdu. </a:t>
            </a:r>
          </a:p>
          <a:p>
            <a:pPr lvl="0" algn="just"/>
            <a:r>
              <a:rPr lang="pl-PL" sz="2000" dirty="0"/>
              <a:t>Współdziałanie z innymi podmiotami ratowniczymi.</a:t>
            </a:r>
          </a:p>
          <a:p>
            <a:endParaRPr lang="pl-PL" sz="20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9" name="Shape 189"/>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20</a:t>
            </a:fld>
            <a:endParaRPr lang="pl-PL"/>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9" name="Obraz 8"/>
          <p:cNvPicPr/>
          <p:nvPr/>
        </p:nvPicPr>
        <p:blipFill rotWithShape="1">
          <a:blip r:embed="rId3"/>
          <a:srcRect l="21415" t="38659" r="20415" b="7387"/>
          <a:stretch/>
        </p:blipFill>
        <p:spPr bwMode="auto">
          <a:xfrm>
            <a:off x="456018" y="1966520"/>
            <a:ext cx="7920000" cy="4320000"/>
          </a:xfrm>
          <a:prstGeom prst="rect">
            <a:avLst/>
          </a:prstGeom>
          <a:ln>
            <a:noFill/>
          </a:ln>
          <a:extLst>
            <a:ext uri="{53640926-AAD7-44D8-BBD7-CCE9431645EC}">
              <a14:shadowObscured xmlns:a14="http://schemas.microsoft.com/office/drawing/2010/main"/>
            </a:ext>
          </a:extLst>
        </p:spPr>
      </p:pic>
      <p:sp>
        <p:nvSpPr>
          <p:cNvPr id="8" name="Prostokąt 7"/>
          <p:cNvSpPr/>
          <p:nvPr/>
        </p:nvSpPr>
        <p:spPr>
          <a:xfrm>
            <a:off x="7380312" y="6381328"/>
            <a:ext cx="888385" cy="246221"/>
          </a:xfrm>
          <a:prstGeom prst="rect">
            <a:avLst/>
          </a:prstGeom>
        </p:spPr>
        <p:txBody>
          <a:bodyPr wrap="none">
            <a:spAutoFit/>
          </a:bodyPr>
          <a:lstStyle/>
          <a:p>
            <a:pPr marL="114300"/>
            <a:r>
              <a:rPr lang="pl-PL" sz="1000" dirty="0"/>
              <a:t>Zdjęcie 10</a:t>
            </a:r>
          </a:p>
        </p:txBody>
      </p:sp>
    </p:spTree>
    <p:extLst>
      <p:ext uri="{BB962C8B-B14F-4D97-AF65-F5344CB8AC3E}">
        <p14:creationId xmlns:p14="http://schemas.microsoft.com/office/powerpoint/2010/main" val="140705378"/>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9" name="Shape 189"/>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21</a:t>
            </a:fld>
            <a:endParaRPr lang="pl-PL"/>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8" name="Obraz 7"/>
          <p:cNvPicPr/>
          <p:nvPr/>
        </p:nvPicPr>
        <p:blipFill rotWithShape="1">
          <a:blip r:embed="rId3"/>
          <a:srcRect l="20455" t="28994" r="19139" b="6250"/>
          <a:stretch/>
        </p:blipFill>
        <p:spPr bwMode="auto">
          <a:xfrm>
            <a:off x="456018" y="1801665"/>
            <a:ext cx="7920000" cy="4320000"/>
          </a:xfrm>
          <a:prstGeom prst="rect">
            <a:avLst/>
          </a:prstGeom>
          <a:ln>
            <a:noFill/>
          </a:ln>
          <a:extLst>
            <a:ext uri="{53640926-AAD7-44D8-BBD7-CCE9431645EC}">
              <a14:shadowObscured xmlns:a14="http://schemas.microsoft.com/office/drawing/2010/main"/>
            </a:ext>
          </a:extLst>
        </p:spPr>
      </p:pic>
      <p:sp>
        <p:nvSpPr>
          <p:cNvPr id="3" name="Prostokąt 2"/>
          <p:cNvSpPr/>
          <p:nvPr/>
        </p:nvSpPr>
        <p:spPr>
          <a:xfrm>
            <a:off x="4932040" y="5013175"/>
            <a:ext cx="2952328" cy="1108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7380312" y="6381328"/>
            <a:ext cx="888385" cy="246221"/>
          </a:xfrm>
          <a:prstGeom prst="rect">
            <a:avLst/>
          </a:prstGeom>
        </p:spPr>
        <p:txBody>
          <a:bodyPr wrap="none">
            <a:spAutoFit/>
          </a:bodyPr>
          <a:lstStyle/>
          <a:p>
            <a:pPr marL="114300"/>
            <a:r>
              <a:rPr lang="pl-PL" sz="1000" dirty="0"/>
              <a:t>Zdjęcie 11</a:t>
            </a:r>
          </a:p>
        </p:txBody>
      </p:sp>
    </p:spTree>
    <p:extLst>
      <p:ext uri="{BB962C8B-B14F-4D97-AF65-F5344CB8AC3E}">
        <p14:creationId xmlns:p14="http://schemas.microsoft.com/office/powerpoint/2010/main" val="4185749120"/>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Oznakowanie i zabezpieczenie terenu akcji</a:t>
            </a:r>
            <a:endParaRPr lang="pl-PL" sz="2800" b="1" i="0" u="none" strike="noStrike" cap="none" dirty="0">
              <a:solidFill>
                <a:srgbClr val="FFC700"/>
              </a:solidFill>
              <a:latin typeface="Calibri"/>
              <a:ea typeface="Calibri"/>
              <a:cs typeface="Calibri"/>
              <a:sym typeface="Calibri"/>
            </a:endParaRPr>
          </a:p>
        </p:txBody>
      </p:sp>
      <p:sp>
        <p:nvSpPr>
          <p:cNvPr id="189" name="Shape 189"/>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22</a:t>
            </a:fld>
            <a:endParaRPr lang="pl-PL"/>
          </a:p>
        </p:txBody>
      </p:sp>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9" name="Obraz 8"/>
          <p:cNvPicPr/>
          <p:nvPr/>
        </p:nvPicPr>
        <p:blipFill rotWithShape="1">
          <a:blip r:embed="rId3"/>
          <a:srcRect l="21094" t="28994" r="18820" b="6250"/>
          <a:stretch/>
        </p:blipFill>
        <p:spPr bwMode="auto">
          <a:xfrm>
            <a:off x="639529" y="2009328"/>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1259632" y="2276872"/>
            <a:ext cx="252028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7380312" y="6381328"/>
            <a:ext cx="888385" cy="246221"/>
          </a:xfrm>
          <a:prstGeom prst="rect">
            <a:avLst/>
          </a:prstGeom>
        </p:spPr>
        <p:txBody>
          <a:bodyPr wrap="none">
            <a:spAutoFit/>
          </a:bodyPr>
          <a:lstStyle/>
          <a:p>
            <a:pPr marL="114300"/>
            <a:r>
              <a:rPr lang="pl-PL" sz="1000" dirty="0"/>
              <a:t>Zdjęcie 12</a:t>
            </a:r>
          </a:p>
        </p:txBody>
      </p:sp>
    </p:spTree>
    <p:extLst>
      <p:ext uri="{BB962C8B-B14F-4D97-AF65-F5344CB8AC3E}">
        <p14:creationId xmlns:p14="http://schemas.microsoft.com/office/powerpoint/2010/main" val="2651038338"/>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Rozpoznanie</a:t>
            </a:r>
          </a:p>
        </p:txBody>
      </p:sp>
      <p:sp>
        <p:nvSpPr>
          <p:cNvPr id="201" name="Shape 201"/>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202" name="Shape 202"/>
          <p:cNvSpPr txBox="1">
            <a:spLocks noGrp="1"/>
          </p:cNvSpPr>
          <p:nvPr>
            <p:ph type="body" idx="2"/>
          </p:nvPr>
        </p:nvSpPr>
        <p:spPr>
          <a:xfrm>
            <a:off x="214282" y="1643050"/>
            <a:ext cx="8429683" cy="4786345"/>
          </a:xfrm>
          <a:prstGeom prst="rect">
            <a:avLst/>
          </a:prstGeom>
          <a:noFill/>
          <a:ln>
            <a:noFill/>
          </a:ln>
        </p:spPr>
        <p:txBody>
          <a:bodyPr lIns="54850" tIns="91425" rIns="91425" bIns="45700" anchor="t" anchorCtr="0">
            <a:noAutofit/>
          </a:bodyPr>
          <a:lstStyle/>
          <a:p>
            <a:pPr marL="438912" marR="0" lvl="0" indent="-324612" algn="ctr" rtl="0">
              <a:spcBef>
                <a:spcPts val="0"/>
              </a:spcBef>
              <a:buClr>
                <a:schemeClr val="accent1"/>
              </a:buClr>
              <a:buSzPct val="25000"/>
              <a:buFont typeface="Noto Sans Symbols"/>
              <a:buNone/>
            </a:pPr>
            <a:r>
              <a:rPr lang="pl-PL" sz="2400" b="0" i="0" u="none" strike="noStrike" cap="none">
                <a:solidFill>
                  <a:schemeClr val="dk1"/>
                </a:solidFill>
                <a:latin typeface="Calibri"/>
                <a:ea typeface="Calibri"/>
                <a:cs typeface="Calibri"/>
                <a:sym typeface="Calibri"/>
              </a:rPr>
              <a:t>ROZPOZNANIE</a:t>
            </a:r>
          </a:p>
        </p:txBody>
      </p:sp>
      <p:sp>
        <p:nvSpPr>
          <p:cNvPr id="200" name="Shape 20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23</a:t>
            </a:fld>
            <a:endParaRPr lang="pl-PL"/>
          </a:p>
        </p:txBody>
      </p:sp>
      <p:sp>
        <p:nvSpPr>
          <p:cNvPr id="198" name="Shape 198"/>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cxnSp>
        <p:nvCxnSpPr>
          <p:cNvPr id="203" name="Shape 203"/>
          <p:cNvCxnSpPr/>
          <p:nvPr/>
        </p:nvCxnSpPr>
        <p:spPr>
          <a:xfrm rot="5400000">
            <a:off x="4179885" y="2250273"/>
            <a:ext cx="356395" cy="793"/>
          </a:xfrm>
          <a:prstGeom prst="straightConnector1">
            <a:avLst/>
          </a:prstGeom>
          <a:noFill/>
          <a:ln w="76200" cap="flat" cmpd="sng">
            <a:solidFill>
              <a:srgbClr val="EFAB00"/>
            </a:solidFill>
            <a:prstDash val="solid"/>
            <a:round/>
            <a:headEnd type="none" w="med" len="med"/>
            <a:tailEnd type="none" w="med" len="med"/>
          </a:ln>
        </p:spPr>
      </p:cxnSp>
      <p:cxnSp>
        <p:nvCxnSpPr>
          <p:cNvPr id="204" name="Shape 204"/>
          <p:cNvCxnSpPr/>
          <p:nvPr/>
        </p:nvCxnSpPr>
        <p:spPr>
          <a:xfrm>
            <a:off x="2571735" y="2428867"/>
            <a:ext cx="3714776" cy="1587"/>
          </a:xfrm>
          <a:prstGeom prst="straightConnector1">
            <a:avLst/>
          </a:prstGeom>
          <a:noFill/>
          <a:ln w="76200" cap="flat" cmpd="sng">
            <a:solidFill>
              <a:srgbClr val="EFAB00"/>
            </a:solidFill>
            <a:prstDash val="solid"/>
            <a:round/>
            <a:headEnd type="none" w="med" len="med"/>
            <a:tailEnd type="none" w="med" len="med"/>
          </a:ln>
        </p:spPr>
      </p:cxnSp>
      <p:cxnSp>
        <p:nvCxnSpPr>
          <p:cNvPr id="205" name="Shape 205"/>
          <p:cNvCxnSpPr/>
          <p:nvPr/>
        </p:nvCxnSpPr>
        <p:spPr>
          <a:xfrm rot="5400000">
            <a:off x="2215340" y="2785263"/>
            <a:ext cx="714379" cy="1587"/>
          </a:xfrm>
          <a:prstGeom prst="straightConnector1">
            <a:avLst/>
          </a:prstGeom>
          <a:noFill/>
          <a:ln w="76200" cap="flat" cmpd="sng">
            <a:solidFill>
              <a:srgbClr val="EFAB00"/>
            </a:solidFill>
            <a:prstDash val="solid"/>
            <a:round/>
            <a:headEnd type="none" w="med" len="med"/>
            <a:tailEnd type="stealth" w="lg" len="lg"/>
          </a:ln>
        </p:spPr>
      </p:cxnSp>
      <p:cxnSp>
        <p:nvCxnSpPr>
          <p:cNvPr id="206" name="Shape 206"/>
          <p:cNvCxnSpPr/>
          <p:nvPr/>
        </p:nvCxnSpPr>
        <p:spPr>
          <a:xfrm rot="5400000">
            <a:off x="5930116" y="2785263"/>
            <a:ext cx="714379" cy="1587"/>
          </a:xfrm>
          <a:prstGeom prst="straightConnector1">
            <a:avLst/>
          </a:prstGeom>
          <a:noFill/>
          <a:ln w="76200" cap="flat" cmpd="sng">
            <a:solidFill>
              <a:srgbClr val="EFAB00"/>
            </a:solidFill>
            <a:prstDash val="solid"/>
            <a:round/>
            <a:headEnd type="none" w="med" len="med"/>
            <a:tailEnd type="stealth" w="lg" len="lg"/>
          </a:ln>
        </p:spPr>
      </p:cxnSp>
      <p:sp>
        <p:nvSpPr>
          <p:cNvPr id="207" name="Shape 207"/>
          <p:cNvSpPr/>
          <p:nvPr/>
        </p:nvSpPr>
        <p:spPr>
          <a:xfrm>
            <a:off x="1214413" y="3214685"/>
            <a:ext cx="2786082" cy="357189"/>
          </a:xfrm>
          <a:prstGeom prst="rect">
            <a:avLst/>
          </a:prstGeom>
          <a:solidFill>
            <a:schemeClr val="accent1"/>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WSTĘPNE</a:t>
            </a:r>
          </a:p>
        </p:txBody>
      </p:sp>
      <p:sp>
        <p:nvSpPr>
          <p:cNvPr id="208" name="Shape 208"/>
          <p:cNvSpPr/>
          <p:nvPr/>
        </p:nvSpPr>
        <p:spPr>
          <a:xfrm>
            <a:off x="5000628" y="3214685"/>
            <a:ext cx="2714644" cy="357189"/>
          </a:xfrm>
          <a:prstGeom prst="rect">
            <a:avLst/>
          </a:prstGeom>
          <a:solidFill>
            <a:schemeClr val="accent1"/>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WŁAŚCIWE</a:t>
            </a:r>
          </a:p>
        </p:txBody>
      </p:sp>
      <p:sp>
        <p:nvSpPr>
          <p:cNvPr id="209" name="Shape 209"/>
          <p:cNvSpPr/>
          <p:nvPr/>
        </p:nvSpPr>
        <p:spPr>
          <a:xfrm>
            <a:off x="1214413" y="3786189"/>
            <a:ext cx="2786082" cy="928694"/>
          </a:xfrm>
          <a:prstGeom prst="rect">
            <a:avLst/>
          </a:prstGeom>
          <a:solidFill>
            <a:schemeClr val="accent1"/>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Realizowane jest w pierwszym etapie działań</a:t>
            </a:r>
          </a:p>
        </p:txBody>
      </p:sp>
      <p:sp>
        <p:nvSpPr>
          <p:cNvPr id="210" name="Shape 210"/>
          <p:cNvSpPr/>
          <p:nvPr/>
        </p:nvSpPr>
        <p:spPr>
          <a:xfrm>
            <a:off x="5000628" y="3786189"/>
            <a:ext cx="2714644" cy="928694"/>
          </a:xfrm>
          <a:prstGeom prst="rect">
            <a:avLst/>
          </a:prstGeom>
          <a:solidFill>
            <a:schemeClr val="accent1"/>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Realizowane</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jest</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w</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trakcie</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prowadzenia</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właściwych</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działań</a:t>
            </a:r>
            <a:r>
              <a:rPr lang="pl-PL" sz="1800" b="0" i="0" u="none" strike="noStrike" cap="none">
                <a:solidFill>
                  <a:schemeClr val="lt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ratowniczych</a:t>
            </a:r>
          </a:p>
        </p:txBody>
      </p:sp>
      <p:cxnSp>
        <p:nvCxnSpPr>
          <p:cNvPr id="211" name="Shape 211"/>
          <p:cNvCxnSpPr/>
          <p:nvPr/>
        </p:nvCxnSpPr>
        <p:spPr>
          <a:xfrm rot="5400000">
            <a:off x="2036348" y="5321709"/>
            <a:ext cx="1071570" cy="793"/>
          </a:xfrm>
          <a:prstGeom prst="straightConnector1">
            <a:avLst/>
          </a:prstGeom>
          <a:noFill/>
          <a:ln w="76200" cap="flat" cmpd="sng">
            <a:solidFill>
              <a:srgbClr val="A5D3A6"/>
            </a:solidFill>
            <a:prstDash val="solid"/>
            <a:round/>
            <a:headEnd type="none" w="med" len="med"/>
            <a:tailEnd type="none" w="med" len="med"/>
          </a:ln>
        </p:spPr>
      </p:cxnSp>
      <p:cxnSp>
        <p:nvCxnSpPr>
          <p:cNvPr id="212" name="Shape 212"/>
          <p:cNvCxnSpPr/>
          <p:nvPr/>
        </p:nvCxnSpPr>
        <p:spPr>
          <a:xfrm>
            <a:off x="2571735" y="5857892"/>
            <a:ext cx="642941" cy="1587"/>
          </a:xfrm>
          <a:prstGeom prst="straightConnector1">
            <a:avLst/>
          </a:prstGeom>
          <a:noFill/>
          <a:ln w="76200" cap="flat" cmpd="sng">
            <a:solidFill>
              <a:srgbClr val="A5D3A6"/>
            </a:solidFill>
            <a:prstDash val="solid"/>
            <a:round/>
            <a:headEnd type="none" w="med" len="med"/>
            <a:tailEnd type="stealth" w="lg" len="lg"/>
          </a:ln>
        </p:spPr>
      </p:cxnSp>
      <p:sp>
        <p:nvSpPr>
          <p:cNvPr id="213" name="Shape 213"/>
          <p:cNvSpPr/>
          <p:nvPr/>
        </p:nvSpPr>
        <p:spPr>
          <a:xfrm>
            <a:off x="3286116" y="5572139"/>
            <a:ext cx="2357453" cy="785818"/>
          </a:xfrm>
          <a:prstGeom prst="rect">
            <a:avLst/>
          </a:prstGeom>
          <a:solidFill>
            <a:srgbClr val="A5D3A6"/>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MELDUNEK </a:t>
            </a:r>
          </a:p>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DO SK KP/KM</a:t>
            </a:r>
          </a:p>
        </p:txBody>
      </p:sp>
      <p:cxnSp>
        <p:nvCxnSpPr>
          <p:cNvPr id="214" name="Shape 214"/>
          <p:cNvCxnSpPr/>
          <p:nvPr/>
        </p:nvCxnSpPr>
        <p:spPr>
          <a:xfrm rot="5400000">
            <a:off x="5751123" y="5321709"/>
            <a:ext cx="1071570" cy="793"/>
          </a:xfrm>
          <a:prstGeom prst="straightConnector1">
            <a:avLst/>
          </a:prstGeom>
          <a:noFill/>
          <a:ln w="76200" cap="flat" cmpd="sng">
            <a:solidFill>
              <a:srgbClr val="A5D3A6"/>
            </a:solidFill>
            <a:prstDash val="solid"/>
            <a:round/>
            <a:headEnd type="none" w="med" len="med"/>
            <a:tailEnd type="none" w="med" len="med"/>
          </a:ln>
        </p:spPr>
      </p:cxnSp>
      <p:cxnSp>
        <p:nvCxnSpPr>
          <p:cNvPr id="215" name="Shape 215"/>
          <p:cNvCxnSpPr/>
          <p:nvPr/>
        </p:nvCxnSpPr>
        <p:spPr>
          <a:xfrm rot="10800000">
            <a:off x="5715008" y="5857892"/>
            <a:ext cx="573091" cy="1587"/>
          </a:xfrm>
          <a:prstGeom prst="straightConnector1">
            <a:avLst/>
          </a:prstGeom>
          <a:noFill/>
          <a:ln w="76200" cap="flat" cmpd="sng">
            <a:solidFill>
              <a:srgbClr val="A5D3A6"/>
            </a:solidFill>
            <a:prstDash val="solid"/>
            <a:round/>
            <a:headEnd type="none" w="med" len="med"/>
            <a:tailEnd type="stealth" w="lg" len="lg"/>
          </a:ln>
        </p:spPr>
      </p:cxnSp>
      <p:sp>
        <p:nvSpPr>
          <p:cNvPr id="21" name="Prostokąt 20"/>
          <p:cNvSpPr/>
          <p:nvPr/>
        </p:nvSpPr>
        <p:spPr>
          <a:xfrm>
            <a:off x="7380312" y="6381328"/>
            <a:ext cx="888385" cy="246221"/>
          </a:xfrm>
          <a:prstGeom prst="rect">
            <a:avLst/>
          </a:prstGeom>
        </p:spPr>
        <p:txBody>
          <a:bodyPr wrap="none">
            <a:spAutoFit/>
          </a:bodyPr>
          <a:lstStyle/>
          <a:p>
            <a:pPr marL="114300"/>
            <a:r>
              <a:rPr lang="pl-PL" sz="1000" dirty="0"/>
              <a:t>Zdjęcie 13</a:t>
            </a:r>
          </a:p>
        </p:txBody>
      </p:sp>
    </p:spTree>
    <p:extLst>
      <p:ext uri="{BB962C8B-B14F-4D97-AF65-F5344CB8AC3E}">
        <p14:creationId xmlns:p14="http://schemas.microsoft.com/office/powerpoint/2010/main" val="3528362184"/>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dirty="0">
                <a:solidFill>
                  <a:srgbClr val="FFC700"/>
                </a:solidFill>
                <a:latin typeface="Calibri"/>
                <a:ea typeface="Calibri"/>
                <a:cs typeface="Calibri"/>
                <a:sym typeface="Calibri"/>
              </a:rPr>
              <a:t>Rozpoznanie</a:t>
            </a:r>
          </a:p>
        </p:txBody>
      </p:sp>
      <p:sp>
        <p:nvSpPr>
          <p:cNvPr id="225" name="Shape 225"/>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226" name="Shape 226"/>
          <p:cNvSpPr txBox="1">
            <a:spLocks noGrp="1"/>
          </p:cNvSpPr>
          <p:nvPr>
            <p:ph type="body" idx="2"/>
          </p:nvPr>
        </p:nvSpPr>
        <p:spPr>
          <a:xfrm>
            <a:off x="214282" y="1643050"/>
            <a:ext cx="8429683" cy="4786345"/>
          </a:xfrm>
          <a:prstGeom prst="rect">
            <a:avLst/>
          </a:prstGeom>
          <a:noFill/>
          <a:ln>
            <a:noFill/>
          </a:ln>
        </p:spPr>
        <p:txBody>
          <a:bodyPr lIns="54850" tIns="91425" rIns="91425" bIns="45700" anchor="t" anchorCtr="0">
            <a:noAutofit/>
          </a:bodyPr>
          <a:lstStyle/>
          <a:p>
            <a:pPr marL="438912" marR="0" lvl="0" indent="-324612" algn="ctr" rtl="0">
              <a:spcBef>
                <a:spcPts val="0"/>
              </a:spcBef>
              <a:buClr>
                <a:schemeClr val="accent1"/>
              </a:buClr>
              <a:buSzPct val="25000"/>
              <a:buFont typeface="Noto Sans Symbols"/>
              <a:buNone/>
            </a:pPr>
            <a:r>
              <a:rPr lang="pl-PL" sz="2400" b="0" i="0" u="none" strike="noStrike" cap="none">
                <a:solidFill>
                  <a:schemeClr val="dk1"/>
                </a:solidFill>
                <a:latin typeface="Calibri"/>
                <a:ea typeface="Calibri"/>
                <a:cs typeface="Calibri"/>
                <a:sym typeface="Calibri"/>
              </a:rPr>
              <a:t>CELE  ROZPOZNANIA  WSTĘPNEGO</a:t>
            </a:r>
          </a:p>
        </p:txBody>
      </p:sp>
      <p:sp>
        <p:nvSpPr>
          <p:cNvPr id="224" name="Shape 2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24</a:t>
            </a:fld>
            <a:endParaRPr lang="pl-PL"/>
          </a:p>
        </p:txBody>
      </p:sp>
      <p:sp>
        <p:nvSpPr>
          <p:cNvPr id="222" name="Shape 222"/>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cxnSp>
        <p:nvCxnSpPr>
          <p:cNvPr id="227" name="Shape 227"/>
          <p:cNvCxnSpPr/>
          <p:nvPr/>
        </p:nvCxnSpPr>
        <p:spPr>
          <a:xfrm rot="5400000">
            <a:off x="4179885" y="2250273"/>
            <a:ext cx="356395" cy="793"/>
          </a:xfrm>
          <a:prstGeom prst="straightConnector1">
            <a:avLst/>
          </a:prstGeom>
          <a:noFill/>
          <a:ln w="76200" cap="flat" cmpd="sng">
            <a:solidFill>
              <a:srgbClr val="434A59"/>
            </a:solidFill>
            <a:prstDash val="solid"/>
            <a:round/>
            <a:headEnd type="none" w="med" len="med"/>
            <a:tailEnd type="none" w="med" len="med"/>
          </a:ln>
        </p:spPr>
      </p:cxnSp>
      <p:cxnSp>
        <p:nvCxnSpPr>
          <p:cNvPr id="228" name="Shape 228"/>
          <p:cNvCxnSpPr/>
          <p:nvPr/>
        </p:nvCxnSpPr>
        <p:spPr>
          <a:xfrm>
            <a:off x="1428728" y="2428867"/>
            <a:ext cx="6215106" cy="1587"/>
          </a:xfrm>
          <a:prstGeom prst="straightConnector1">
            <a:avLst/>
          </a:prstGeom>
          <a:noFill/>
          <a:ln w="76200" cap="flat" cmpd="sng">
            <a:solidFill>
              <a:srgbClr val="434A59"/>
            </a:solidFill>
            <a:prstDash val="solid"/>
            <a:round/>
            <a:headEnd type="none" w="med" len="med"/>
            <a:tailEnd type="none" w="med" len="med"/>
          </a:ln>
        </p:spPr>
      </p:cxnSp>
      <p:cxnSp>
        <p:nvCxnSpPr>
          <p:cNvPr id="229" name="Shape 229"/>
          <p:cNvCxnSpPr/>
          <p:nvPr/>
        </p:nvCxnSpPr>
        <p:spPr>
          <a:xfrm rot="5400000">
            <a:off x="1072332" y="2785263"/>
            <a:ext cx="714379" cy="1587"/>
          </a:xfrm>
          <a:prstGeom prst="straightConnector1">
            <a:avLst/>
          </a:prstGeom>
          <a:noFill/>
          <a:ln w="76200" cap="flat" cmpd="sng">
            <a:solidFill>
              <a:srgbClr val="434A59"/>
            </a:solidFill>
            <a:prstDash val="solid"/>
            <a:round/>
            <a:headEnd type="none" w="med" len="med"/>
            <a:tailEnd type="stealth" w="lg" len="lg"/>
          </a:ln>
        </p:spPr>
      </p:cxnSp>
      <p:cxnSp>
        <p:nvCxnSpPr>
          <p:cNvPr id="230" name="Shape 230"/>
          <p:cNvCxnSpPr/>
          <p:nvPr/>
        </p:nvCxnSpPr>
        <p:spPr>
          <a:xfrm rot="5400000">
            <a:off x="7287437" y="2785263"/>
            <a:ext cx="714379" cy="1587"/>
          </a:xfrm>
          <a:prstGeom prst="straightConnector1">
            <a:avLst/>
          </a:prstGeom>
          <a:noFill/>
          <a:ln w="76200" cap="flat" cmpd="sng">
            <a:solidFill>
              <a:srgbClr val="434A59"/>
            </a:solidFill>
            <a:prstDash val="solid"/>
            <a:round/>
            <a:headEnd type="none" w="med" len="med"/>
            <a:tailEnd type="stealth" w="lg" len="lg"/>
          </a:ln>
        </p:spPr>
      </p:cxnSp>
      <p:sp>
        <p:nvSpPr>
          <p:cNvPr id="231" name="Shape 231"/>
          <p:cNvSpPr/>
          <p:nvPr/>
        </p:nvSpPr>
        <p:spPr>
          <a:xfrm>
            <a:off x="214282" y="3214685"/>
            <a:ext cx="2071701" cy="1071570"/>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Ustalenie rodzaju pojazdów uczestniczących w wypadku</a:t>
            </a:r>
          </a:p>
        </p:txBody>
      </p:sp>
      <p:sp>
        <p:nvSpPr>
          <p:cNvPr id="232" name="Shape 232"/>
          <p:cNvSpPr/>
          <p:nvPr/>
        </p:nvSpPr>
        <p:spPr>
          <a:xfrm>
            <a:off x="6643702" y="3214685"/>
            <a:ext cx="2286015" cy="1143007"/>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Ustalenie miejsca rozlokowania sił ratowniczych</a:t>
            </a:r>
          </a:p>
        </p:txBody>
      </p:sp>
      <p:sp>
        <p:nvSpPr>
          <p:cNvPr id="233" name="Shape 233"/>
          <p:cNvSpPr/>
          <p:nvPr/>
        </p:nvSpPr>
        <p:spPr>
          <a:xfrm>
            <a:off x="214282" y="4429132"/>
            <a:ext cx="2071701" cy="2214578"/>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pojazdy osobowe,</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pojazdy ciężarowe,</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pojazdy specjalne,</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motocykle,</a:t>
            </a:r>
          </a:p>
        </p:txBody>
      </p:sp>
      <p:sp>
        <p:nvSpPr>
          <p:cNvPr id="234" name="Shape 234"/>
          <p:cNvSpPr/>
          <p:nvPr/>
        </p:nvSpPr>
        <p:spPr>
          <a:xfrm>
            <a:off x="6643702" y="4500569"/>
            <a:ext cx="2286015" cy="2214578"/>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Clr>
                <a:schemeClr val="dk1"/>
              </a:buClr>
              <a:buSzPct val="100000"/>
              <a:buFont typeface="Arial"/>
              <a:buChar char="•"/>
            </a:pPr>
            <a:r>
              <a:rPr lang="pl-PL" sz="1800" b="0" i="0" u="none" strike="noStrike" cap="none" dirty="0">
                <a:solidFill>
                  <a:schemeClr val="dk1"/>
                </a:solidFill>
                <a:latin typeface="Calibri"/>
                <a:ea typeface="Calibri"/>
                <a:cs typeface="Calibri"/>
                <a:sym typeface="Calibri"/>
              </a:rPr>
              <a:t>ustawienie pojazdów ratowniczych,</a:t>
            </a:r>
          </a:p>
          <a:p>
            <a:pPr marL="0" marR="0" lvl="0" indent="0" algn="l" rtl="0">
              <a:spcBef>
                <a:spcPts val="0"/>
              </a:spcBef>
              <a:buClr>
                <a:schemeClr val="dk1"/>
              </a:buClr>
              <a:buSzPct val="100000"/>
              <a:buFont typeface="Arial"/>
              <a:buChar char="•"/>
            </a:pPr>
            <a:r>
              <a:rPr lang="pl-PL" sz="1800" b="0" i="0" u="none" strike="noStrike" cap="none" dirty="0">
                <a:solidFill>
                  <a:schemeClr val="dk1"/>
                </a:solidFill>
                <a:latin typeface="Calibri"/>
                <a:ea typeface="Calibri"/>
                <a:cs typeface="Calibri"/>
                <a:sym typeface="Calibri"/>
              </a:rPr>
              <a:t>zabezpieczenie miejsca zdarzenia.</a:t>
            </a:r>
          </a:p>
        </p:txBody>
      </p:sp>
      <p:cxnSp>
        <p:nvCxnSpPr>
          <p:cNvPr id="235" name="Shape 235"/>
          <p:cNvCxnSpPr/>
          <p:nvPr/>
        </p:nvCxnSpPr>
        <p:spPr>
          <a:xfrm rot="5400000">
            <a:off x="4001289" y="2785263"/>
            <a:ext cx="714379" cy="1587"/>
          </a:xfrm>
          <a:prstGeom prst="straightConnector1">
            <a:avLst/>
          </a:prstGeom>
          <a:noFill/>
          <a:ln w="76200" cap="flat" cmpd="sng">
            <a:solidFill>
              <a:srgbClr val="434A59"/>
            </a:solidFill>
            <a:prstDash val="solid"/>
            <a:round/>
            <a:headEnd type="none" w="med" len="med"/>
            <a:tailEnd type="stealth" w="lg" len="lg"/>
          </a:ln>
        </p:spPr>
      </p:cxnSp>
      <p:sp>
        <p:nvSpPr>
          <p:cNvPr id="236" name="Shape 236"/>
          <p:cNvSpPr/>
          <p:nvPr/>
        </p:nvSpPr>
        <p:spPr>
          <a:xfrm>
            <a:off x="3286116" y="3214685"/>
            <a:ext cx="2286015" cy="1071570"/>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pl-PL" sz="1800" b="0" i="0" u="none" strike="noStrike" cap="none">
                <a:solidFill>
                  <a:schemeClr val="dk1"/>
                </a:solidFill>
                <a:latin typeface="Calibri"/>
                <a:ea typeface="Calibri"/>
                <a:cs typeface="Calibri"/>
                <a:sym typeface="Calibri"/>
              </a:rPr>
              <a:t>Rozpoznanie zagrożeń</a:t>
            </a:r>
          </a:p>
        </p:txBody>
      </p:sp>
      <p:sp>
        <p:nvSpPr>
          <p:cNvPr id="237" name="Shape 237"/>
          <p:cNvSpPr/>
          <p:nvPr/>
        </p:nvSpPr>
        <p:spPr>
          <a:xfrm>
            <a:off x="3286116" y="4500569"/>
            <a:ext cx="2286015" cy="2214578"/>
          </a:xfrm>
          <a:prstGeom prst="rect">
            <a:avLst/>
          </a:prstGeom>
          <a:solidFill>
            <a:srgbClr val="92D050"/>
          </a:solidFill>
          <a:ln w="48000" cap="flat" cmpd="thickThin">
            <a:solidFill>
              <a:srgbClr val="AF7E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pożar</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widoczne pary i    obłoki w miejscu zderzenia,</a:t>
            </a:r>
          </a:p>
          <a:p>
            <a:pPr marL="0" marR="0" lvl="0" indent="0" algn="l" rtl="0">
              <a:spcBef>
                <a:spcPts val="0"/>
              </a:spcBef>
              <a:buClr>
                <a:schemeClr val="dk1"/>
              </a:buClr>
              <a:buSzPct val="100000"/>
              <a:buFont typeface="Arial"/>
              <a:buChar char="•"/>
            </a:pPr>
            <a:r>
              <a:rPr lang="pl-PL" sz="1800" b="0" i="0" u="none" strike="noStrike" cap="none">
                <a:solidFill>
                  <a:schemeClr val="dk1"/>
                </a:solidFill>
                <a:latin typeface="Calibri"/>
                <a:ea typeface="Calibri"/>
                <a:cs typeface="Calibri"/>
                <a:sym typeface="Calibri"/>
              </a:rPr>
              <a:t>miejsce zdarzenia np.: skrzyżowanie, przejazd kolejowy, rzeka, itp. </a:t>
            </a:r>
          </a:p>
        </p:txBody>
      </p:sp>
      <p:sp>
        <p:nvSpPr>
          <p:cNvPr id="19" name="Prostokąt 18"/>
          <p:cNvSpPr/>
          <p:nvPr/>
        </p:nvSpPr>
        <p:spPr>
          <a:xfrm>
            <a:off x="5736324" y="6520599"/>
            <a:ext cx="888385" cy="246221"/>
          </a:xfrm>
          <a:prstGeom prst="rect">
            <a:avLst/>
          </a:prstGeom>
        </p:spPr>
        <p:txBody>
          <a:bodyPr wrap="none">
            <a:spAutoFit/>
          </a:bodyPr>
          <a:lstStyle/>
          <a:p>
            <a:pPr marL="114300"/>
            <a:r>
              <a:rPr lang="pl-PL" sz="1000" dirty="0"/>
              <a:t>Zdjęcie 14</a:t>
            </a:r>
          </a:p>
        </p:txBody>
      </p:sp>
    </p:spTree>
    <p:extLst>
      <p:ext uri="{BB962C8B-B14F-4D97-AF65-F5344CB8AC3E}">
        <p14:creationId xmlns:p14="http://schemas.microsoft.com/office/powerpoint/2010/main" val="1284952581"/>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Elementy organizacji terenu akcji</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Realizując zabezpieczenie terenu akcji uwzględniamy:</a:t>
            </a:r>
          </a:p>
          <a:p>
            <a:pPr marL="276860" indent="0">
              <a:buNone/>
            </a:pPr>
            <a:endParaRPr lang="pl-PL" sz="1200" dirty="0"/>
          </a:p>
          <a:p>
            <a:r>
              <a:rPr lang="pl-PL" sz="2000" dirty="0"/>
              <a:t>pojazdy uczestniczące w wypadku,</a:t>
            </a:r>
          </a:p>
          <a:p>
            <a:pPr marL="276860" indent="0">
              <a:buNone/>
            </a:pPr>
            <a:endParaRPr lang="pl-PL" sz="800" dirty="0"/>
          </a:p>
          <a:p>
            <a:r>
              <a:rPr lang="pl-PL" sz="2000" dirty="0"/>
              <a:t>pojazdy ratownicze PSP,</a:t>
            </a:r>
          </a:p>
          <a:p>
            <a:pPr marL="276860" indent="0">
              <a:buNone/>
            </a:pPr>
            <a:endParaRPr lang="pl-PL" sz="800" dirty="0"/>
          </a:p>
          <a:p>
            <a:r>
              <a:rPr lang="pl-PL" sz="2000" dirty="0"/>
              <a:t>techniczne środki oznakowania i zabezpieczenia terenu akcji,</a:t>
            </a:r>
          </a:p>
          <a:p>
            <a:pPr marL="276860" indent="0">
              <a:buNone/>
            </a:pPr>
            <a:endParaRPr lang="pl-PL" sz="800" dirty="0"/>
          </a:p>
          <a:p>
            <a:r>
              <a:rPr lang="pl-PL" sz="2000" dirty="0"/>
              <a:t>strefa „czysta” (3-5m),</a:t>
            </a:r>
          </a:p>
          <a:p>
            <a:pPr marL="276860" indent="0">
              <a:buNone/>
            </a:pPr>
            <a:endParaRPr lang="pl-PL" sz="800" dirty="0"/>
          </a:p>
          <a:p>
            <a:r>
              <a:rPr lang="pl-PL" sz="2000" dirty="0"/>
              <a:t>strefa „bezpośredniego zabezpieczenia działań”(5-10m),</a:t>
            </a:r>
          </a:p>
          <a:p>
            <a:pPr marL="276860" indent="0">
              <a:buNone/>
            </a:pPr>
            <a:endParaRPr lang="pl-PL" sz="800" dirty="0"/>
          </a:p>
          <a:p>
            <a:r>
              <a:rPr lang="pl-PL" sz="2000" dirty="0"/>
              <a:t>pole składowania sprzętu,</a:t>
            </a:r>
          </a:p>
          <a:p>
            <a:pPr marL="276860" indent="0">
              <a:buNone/>
            </a:pPr>
            <a:endParaRPr lang="pl-PL" sz="800" dirty="0"/>
          </a:p>
          <a:p>
            <a:r>
              <a:rPr lang="pl-PL" sz="2000" dirty="0"/>
              <a:t>pole składowania części,</a:t>
            </a:r>
          </a:p>
          <a:p>
            <a:pPr marL="276860" indent="0">
              <a:buNone/>
            </a:pPr>
            <a:endParaRPr lang="pl-PL" sz="800" dirty="0"/>
          </a:p>
          <a:p>
            <a:r>
              <a:rPr lang="pl-PL" sz="2000" dirty="0"/>
              <a:t>strefa udzielania pomocy medycznej i oczekiwania,</a:t>
            </a:r>
          </a:p>
          <a:p>
            <a:pPr marL="276860" indent="0">
              <a:buNone/>
            </a:pPr>
            <a:endParaRPr lang="pl-PL" sz="800" dirty="0"/>
          </a:p>
          <a:p>
            <a:r>
              <a:rPr lang="pl-PL" sz="2000" dirty="0"/>
              <a:t>miejsce ustawienia służb medycznych,</a:t>
            </a:r>
          </a:p>
          <a:p>
            <a:pPr marL="276860" indent="0">
              <a:buNone/>
            </a:pPr>
            <a:endParaRPr lang="pl-PL" sz="800" dirty="0"/>
          </a:p>
          <a:p>
            <a:r>
              <a:rPr lang="pl-PL" sz="2000" dirty="0"/>
              <a:t>pole składowania rzeczy wartościowych.</a:t>
            </a:r>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25</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6216639"/>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Shape 186"/>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 name="Tytuł 2"/>
          <p:cNvSpPr>
            <a:spLocks noGrp="1"/>
          </p:cNvSpPr>
          <p:nvPr>
            <p:ph type="title"/>
          </p:nvPr>
        </p:nvSpPr>
        <p:spPr/>
        <p:txBody>
          <a:bodyPr/>
          <a:lstStyle/>
          <a:p>
            <a:r>
              <a:rPr lang="pl-PL" sz="2400" dirty="0"/>
              <a:t>                    </a:t>
            </a:r>
            <a:r>
              <a:rPr lang="pl-PL" sz="2800" dirty="0"/>
              <a:t>Elementy organizacji terenu akcji</a:t>
            </a:r>
          </a:p>
        </p:txBody>
      </p:sp>
      <p:sp>
        <p:nvSpPr>
          <p:cNvPr id="189" name="Shape 189"/>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88" name="Shape 1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26</a:t>
            </a:fld>
            <a:endParaRPr lang="pl-PL"/>
          </a:p>
        </p:txBody>
      </p:sp>
      <p:pic>
        <p:nvPicPr>
          <p:cNvPr id="10" name="Obraz 9"/>
          <p:cNvPicPr/>
          <p:nvPr/>
        </p:nvPicPr>
        <p:blipFill rotWithShape="1">
          <a:blip r:embed="rId3"/>
          <a:srcRect l="20615" t="30131" r="18661" b="6533"/>
          <a:stretch/>
        </p:blipFill>
        <p:spPr bwMode="auto">
          <a:xfrm>
            <a:off x="639529" y="2060848"/>
            <a:ext cx="7920000" cy="4320000"/>
          </a:xfrm>
          <a:prstGeom prst="rect">
            <a:avLst/>
          </a:prstGeom>
          <a:ln>
            <a:noFill/>
          </a:ln>
          <a:extLst>
            <a:ext uri="{53640926-AAD7-44D8-BBD7-CCE9431645EC}">
              <a14:shadowObscured xmlns:a14="http://schemas.microsoft.com/office/drawing/2010/main"/>
            </a:ext>
          </a:extLst>
        </p:spPr>
      </p:pic>
      <p:sp>
        <p:nvSpPr>
          <p:cNvPr id="4" name="Prostokąt 3"/>
          <p:cNvSpPr/>
          <p:nvPr/>
        </p:nvSpPr>
        <p:spPr>
          <a:xfrm>
            <a:off x="639529" y="2924944"/>
            <a:ext cx="7920000" cy="2880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7380312" y="6381328"/>
            <a:ext cx="888385" cy="246221"/>
          </a:xfrm>
          <a:prstGeom prst="rect">
            <a:avLst/>
          </a:prstGeom>
        </p:spPr>
        <p:txBody>
          <a:bodyPr wrap="none">
            <a:spAutoFit/>
          </a:bodyPr>
          <a:lstStyle/>
          <a:p>
            <a:pPr marL="114300"/>
            <a:r>
              <a:rPr lang="pl-PL" sz="1000" dirty="0"/>
              <a:t>Zdjęcie 15</a:t>
            </a:r>
          </a:p>
        </p:txBody>
      </p:sp>
    </p:spTree>
    <p:extLst>
      <p:ext uri="{BB962C8B-B14F-4D97-AF65-F5344CB8AC3E}">
        <p14:creationId xmlns:p14="http://schemas.microsoft.com/office/powerpoint/2010/main" val="3983198167"/>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Działania ratownicze</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Działania ratownicze obejmują:</a:t>
            </a:r>
          </a:p>
          <a:p>
            <a:pPr marL="276860" indent="0">
              <a:buNone/>
            </a:pPr>
            <a:endParaRPr lang="pl-PL" sz="1200" dirty="0"/>
          </a:p>
          <a:p>
            <a:r>
              <a:rPr lang="pl-PL" sz="2000" dirty="0"/>
              <a:t>stabilizację pojazdu (ów),</a:t>
            </a:r>
          </a:p>
          <a:p>
            <a:pPr marL="276860" indent="0">
              <a:buNone/>
            </a:pPr>
            <a:endParaRPr lang="pl-PL" sz="800" dirty="0"/>
          </a:p>
          <a:p>
            <a:r>
              <a:rPr lang="pl-PL" sz="2000" dirty="0"/>
              <a:t>udzielanie rannym pomocy przedlekarskiej,</a:t>
            </a:r>
          </a:p>
          <a:p>
            <a:pPr marL="276860" indent="0">
              <a:buNone/>
            </a:pPr>
            <a:endParaRPr lang="pl-PL" sz="800" dirty="0"/>
          </a:p>
          <a:p>
            <a:r>
              <a:rPr lang="pl-PL" sz="2000" dirty="0"/>
              <a:t>w przypadku uwięzienia osób –rozmontowanie pojazdu (cięcie, rozpieranie, odginanie itp.),</a:t>
            </a:r>
          </a:p>
          <a:p>
            <a:pPr marL="276860" indent="0">
              <a:buNone/>
            </a:pPr>
            <a:endParaRPr lang="pl-PL" sz="800" dirty="0"/>
          </a:p>
          <a:p>
            <a:r>
              <a:rPr lang="pl-PL" sz="2000" dirty="0"/>
              <a:t>ewakuację poszkodowanych,</a:t>
            </a:r>
          </a:p>
          <a:p>
            <a:pPr marL="276860" indent="0">
              <a:buNone/>
            </a:pPr>
            <a:endParaRPr lang="pl-PL" sz="800" dirty="0"/>
          </a:p>
          <a:p>
            <a:r>
              <a:rPr lang="pl-PL" sz="2000" dirty="0"/>
              <a:t>gaszenie pojazdów,</a:t>
            </a:r>
          </a:p>
          <a:p>
            <a:pPr marL="276860" indent="0">
              <a:buNone/>
            </a:pPr>
            <a:endParaRPr lang="pl-PL" sz="800" dirty="0"/>
          </a:p>
          <a:p>
            <a:r>
              <a:rPr lang="pl-PL" sz="2000" dirty="0"/>
              <a:t>usuwanie rozlewów olejowych, paliwowych,</a:t>
            </a:r>
          </a:p>
          <a:p>
            <a:pPr marL="276860" indent="0">
              <a:buNone/>
            </a:pPr>
            <a:endParaRPr lang="pl-PL" sz="800" dirty="0"/>
          </a:p>
          <a:p>
            <a:r>
              <a:rPr lang="pl-PL" sz="2000" dirty="0"/>
              <a:t>ewakuację innych osób zagrożonych, itd.</a:t>
            </a:r>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27</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3205646"/>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Stabilizacja pojazdu</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i="1" dirty="0"/>
              <a:t>Celem jest minimalizacja ruchów pojazdu, które mogą mieć negatywny wpływ na uwięzionych w nim ludzi.</a:t>
            </a:r>
          </a:p>
          <a:p>
            <a:pPr marL="276860" indent="0">
              <a:buNone/>
            </a:pPr>
            <a:r>
              <a:rPr lang="pl-PL" sz="2400" b="1" i="1" dirty="0"/>
              <a:t> </a:t>
            </a:r>
            <a:endParaRPr lang="pl-PL" sz="2400" dirty="0"/>
          </a:p>
          <a:p>
            <a:pPr marL="276860" indent="0">
              <a:buNone/>
            </a:pPr>
            <a:r>
              <a:rPr lang="pl-PL" sz="2400" b="1" dirty="0"/>
              <a:t>Przed przystąpieniem do stabilizacji należy wziąć pod uwagę:</a:t>
            </a:r>
          </a:p>
          <a:p>
            <a:pPr marL="276860" indent="0">
              <a:buNone/>
            </a:pPr>
            <a:endParaRPr lang="pl-PL" sz="1100" dirty="0"/>
          </a:p>
          <a:p>
            <a:r>
              <a:rPr lang="pl-PL" sz="2000" dirty="0"/>
              <a:t>obecność osób poszkodowanych w pojeździe, </a:t>
            </a:r>
          </a:p>
          <a:p>
            <a:pPr marL="276860" indent="0">
              <a:buNone/>
            </a:pPr>
            <a:endParaRPr lang="pl-PL" sz="800" dirty="0"/>
          </a:p>
          <a:p>
            <a:r>
              <a:rPr lang="pl-PL" sz="2000" dirty="0"/>
              <a:t>pozycję pojazdu (stoi na kołach, leży na boku, leży na dachu itp.), </a:t>
            </a:r>
          </a:p>
          <a:p>
            <a:pPr marL="276860" indent="0">
              <a:buNone/>
            </a:pPr>
            <a:endParaRPr lang="pl-PL" sz="800" dirty="0"/>
          </a:p>
          <a:p>
            <a:r>
              <a:rPr lang="pl-PL" sz="2000" dirty="0"/>
              <a:t>miejsce zdarzenia (skarpa, rów, teren podmokły itp.), </a:t>
            </a:r>
          </a:p>
          <a:p>
            <a:pPr marL="276860" indent="0">
              <a:buNone/>
            </a:pPr>
            <a:endParaRPr lang="pl-PL" sz="800" dirty="0"/>
          </a:p>
          <a:p>
            <a:r>
              <a:rPr lang="pl-PL" sz="2000" dirty="0"/>
              <a:t>rodzaj prowadzonych działań technicznych. </a:t>
            </a:r>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28</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87692665"/>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Stabilizacja pojazdu</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Jednoznaczność pojęć przy zdarzeniu drogowym</a:t>
            </a:r>
          </a:p>
          <a:p>
            <a:pPr marL="276860" indent="0">
              <a:buNone/>
            </a:pPr>
            <a:endParaRPr lang="pl-PL" sz="1100" dirty="0"/>
          </a:p>
          <a:p>
            <a:r>
              <a:rPr lang="pl-PL" sz="2000" dirty="0"/>
              <a:t>od strony kierowcy;                                                   </a:t>
            </a:r>
          </a:p>
          <a:p>
            <a:pPr marL="276860" indent="0">
              <a:buNone/>
            </a:pPr>
            <a:endParaRPr lang="pl-PL" sz="800" dirty="0"/>
          </a:p>
          <a:p>
            <a:r>
              <a:rPr lang="pl-PL" sz="2000" dirty="0"/>
              <a:t>od strony pasażera; </a:t>
            </a:r>
          </a:p>
          <a:p>
            <a:pPr marL="276860" indent="0">
              <a:buNone/>
            </a:pPr>
            <a:endParaRPr lang="pl-PL" sz="800" dirty="0"/>
          </a:p>
          <a:p>
            <a:r>
              <a:rPr lang="pl-PL" sz="2000" dirty="0"/>
              <a:t>przód pojazdu; </a:t>
            </a:r>
          </a:p>
          <a:p>
            <a:pPr marL="276860" indent="0">
              <a:buNone/>
            </a:pPr>
            <a:endParaRPr lang="pl-PL" sz="800" dirty="0"/>
          </a:p>
          <a:p>
            <a:r>
              <a:rPr lang="pl-PL" sz="2000" dirty="0"/>
              <a:t>tył pojazdu; </a:t>
            </a:r>
          </a:p>
          <a:p>
            <a:pPr marL="276860" indent="0">
              <a:buNone/>
            </a:pPr>
            <a:endParaRPr lang="pl-PL" sz="800" dirty="0"/>
          </a:p>
          <a:p>
            <a:r>
              <a:rPr lang="pl-PL" sz="2000" dirty="0"/>
              <a:t>podwozie (rama);</a:t>
            </a:r>
          </a:p>
          <a:p>
            <a:pPr marL="276860" indent="0">
              <a:buNone/>
            </a:pPr>
            <a:endParaRPr lang="pl-PL" sz="800" dirty="0"/>
          </a:p>
          <a:p>
            <a:r>
              <a:rPr lang="pl-PL" sz="2000" dirty="0"/>
              <a:t>przedział silnikowy; </a:t>
            </a:r>
          </a:p>
          <a:p>
            <a:pPr marL="276860" indent="0">
              <a:buNone/>
            </a:pPr>
            <a:endParaRPr lang="pl-PL" sz="800" dirty="0"/>
          </a:p>
          <a:p>
            <a:r>
              <a:rPr lang="pl-PL" sz="2000" dirty="0"/>
              <a:t>przedział pasażerski;</a:t>
            </a:r>
          </a:p>
          <a:p>
            <a:endParaRPr lang="pl-PL" sz="800" dirty="0"/>
          </a:p>
          <a:p>
            <a:r>
              <a:rPr lang="pl-PL" sz="2000" dirty="0"/>
              <a:t>przedział bagażowy; </a:t>
            </a:r>
          </a:p>
          <a:p>
            <a:pPr marL="276860" indent="0">
              <a:buNone/>
            </a:pPr>
            <a:endParaRPr lang="pl-PL" sz="800" dirty="0"/>
          </a:p>
          <a:p>
            <a:r>
              <a:rPr lang="pl-PL" sz="2000" dirty="0"/>
              <a:t>oznaczenia słupków. </a:t>
            </a:r>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29</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2396323"/>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algn="ctr"/>
            <a:r>
              <a:rPr lang="pl-PL" sz="2800" dirty="0"/>
              <a:t>Zadania w przypadku zdarzeń w transporcie drogowym</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Zadania jednostek ochrony przeciwpożarowej:</a:t>
            </a:r>
          </a:p>
          <a:p>
            <a:pPr marL="276860" indent="0">
              <a:buNone/>
            </a:pPr>
            <a:endParaRPr lang="pl-PL" sz="800" b="1" dirty="0"/>
          </a:p>
          <a:p>
            <a:pPr marL="276860" indent="0">
              <a:buNone/>
            </a:pPr>
            <a:r>
              <a:rPr lang="pl-PL" sz="2000" dirty="0"/>
              <a:t>1. Ratowanie ludzi, ofiar wypadków i katastrof komunikacyjnych poprzez:</a:t>
            </a:r>
          </a:p>
          <a:p>
            <a:pPr marL="276860" indent="0">
              <a:buNone/>
            </a:pPr>
            <a:r>
              <a:rPr lang="pl-PL" sz="1800" dirty="0"/>
              <a:t>a)zabezpieczenie miejsca zdarzenia,</a:t>
            </a:r>
          </a:p>
          <a:p>
            <a:pPr marL="276860" indent="0">
              <a:buNone/>
            </a:pPr>
            <a:r>
              <a:rPr lang="pl-PL" sz="1800" dirty="0"/>
              <a:t>b)wydobycie uwięzionych osób z wraków pojazdów,</a:t>
            </a:r>
          </a:p>
          <a:p>
            <a:pPr marL="276860" indent="0">
              <a:buNone/>
            </a:pPr>
            <a:r>
              <a:rPr lang="pl-PL" sz="1800" dirty="0"/>
              <a:t>c)udzielenie kwalifikowanej pierwszej pomocy.</a:t>
            </a:r>
          </a:p>
          <a:p>
            <a:pPr marL="276860" indent="0">
              <a:buNone/>
            </a:pPr>
            <a:endParaRPr lang="pl-PL" sz="800" dirty="0"/>
          </a:p>
          <a:p>
            <a:pPr marL="276860" indent="0">
              <a:buNone/>
            </a:pPr>
            <a:r>
              <a:rPr lang="pl-PL" sz="2000" dirty="0"/>
              <a:t>2.Gaszenie pożarów pojazdów.</a:t>
            </a:r>
          </a:p>
          <a:p>
            <a:pPr marL="276860" indent="0">
              <a:buNone/>
            </a:pPr>
            <a:endParaRPr lang="pl-PL" sz="800" dirty="0"/>
          </a:p>
          <a:p>
            <a:pPr marL="276860" indent="0">
              <a:buNone/>
            </a:pPr>
            <a:r>
              <a:rPr lang="pl-PL" sz="2000" dirty="0"/>
              <a:t>3.Usuwanie skutków wypadków i katastrof komunikacyjnych.</a:t>
            </a:r>
          </a:p>
          <a:p>
            <a:pPr marL="276860" indent="0">
              <a:buNone/>
            </a:pPr>
            <a:endParaRPr lang="pl-PL" sz="800" dirty="0"/>
          </a:p>
          <a:p>
            <a:pPr marL="276860" indent="0" algn="just">
              <a:buNone/>
            </a:pPr>
            <a:r>
              <a:rPr lang="pl-PL" sz="2000" dirty="0"/>
              <a:t>4.Likwidacja rozlewisk substancji, które wydostały się ze środka transportu i stanowią zagrożenie dla bezpieczeństwa ruchu oraz tworzą zagrożenie ekologiczne.</a:t>
            </a:r>
          </a:p>
          <a:p>
            <a:pPr marL="276860" indent="0" algn="just">
              <a:buNone/>
            </a:pPr>
            <a:endParaRPr lang="pl-PL" sz="800" dirty="0"/>
          </a:p>
          <a:p>
            <a:pPr marL="276860" indent="0">
              <a:buNone/>
            </a:pPr>
            <a:r>
              <a:rPr lang="pl-PL" sz="2000" dirty="0"/>
              <a:t>5.Udrażnianie szlaków komunikacyjnych.</a:t>
            </a:r>
          </a:p>
          <a:p>
            <a:pPr marL="276860" indent="0">
              <a:buNone/>
            </a:pPr>
            <a:endParaRPr lang="pl-PL" sz="800" dirty="0"/>
          </a:p>
          <a:p>
            <a:pPr marL="276860" indent="0">
              <a:buNone/>
            </a:pPr>
            <a:r>
              <a:rPr lang="pl-PL" sz="2000" dirty="0"/>
              <a:t>6.Usuwanie i zabezpieczanie materiałów i przedmiotów  tworzących zagrożenie na szlakach komunikacyjnych.</a:t>
            </a:r>
            <a:endParaRPr lang="pl-PL" sz="20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0665803"/>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Stabilizacja pojazdu</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30</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9" name="Picture 4" descr="C:\Users\Operacyjny1\Desktop\img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563" y="1556792"/>
            <a:ext cx="7003507" cy="5004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380312" y="6381328"/>
            <a:ext cx="888385" cy="246221"/>
          </a:xfrm>
          <a:prstGeom prst="rect">
            <a:avLst/>
          </a:prstGeom>
        </p:spPr>
        <p:txBody>
          <a:bodyPr wrap="none">
            <a:spAutoFit/>
          </a:bodyPr>
          <a:lstStyle/>
          <a:p>
            <a:pPr marL="114300"/>
            <a:r>
              <a:rPr lang="pl-PL" sz="1000" dirty="0"/>
              <a:t>Zdjęcie 16</a:t>
            </a:r>
          </a:p>
        </p:txBody>
      </p:sp>
    </p:spTree>
    <p:extLst>
      <p:ext uri="{BB962C8B-B14F-4D97-AF65-F5344CB8AC3E}">
        <p14:creationId xmlns:p14="http://schemas.microsoft.com/office/powerpoint/2010/main" val="2524906710"/>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Stabilizacja pojazdów</a:t>
            </a:r>
          </a:p>
        </p:txBody>
      </p:sp>
      <p:sp>
        <p:nvSpPr>
          <p:cNvPr id="285" name="Shape 28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31</a:t>
            </a:fld>
            <a:endParaRPr lang="pl-PL"/>
          </a:p>
        </p:txBody>
      </p:sp>
      <p:sp>
        <p:nvSpPr>
          <p:cNvPr id="284" name="Shape 284"/>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8" name="Obraz 7"/>
          <p:cNvPicPr/>
          <p:nvPr/>
        </p:nvPicPr>
        <p:blipFill rotWithShape="1">
          <a:blip r:embed="rId3"/>
          <a:srcRect l="23653" t="42641" r="22009" b="15625"/>
          <a:stretch/>
        </p:blipFill>
        <p:spPr bwMode="auto">
          <a:xfrm>
            <a:off x="456018" y="2060848"/>
            <a:ext cx="7920000" cy="4320000"/>
          </a:xfrm>
          <a:prstGeom prst="rect">
            <a:avLst/>
          </a:prstGeom>
          <a:ln>
            <a:noFill/>
          </a:ln>
          <a:extLst>
            <a:ext uri="{53640926-AAD7-44D8-BBD7-CCE9431645EC}">
              <a14:shadowObscured xmlns:a14="http://schemas.microsoft.com/office/drawing/2010/main"/>
            </a:ext>
          </a:extLst>
        </p:spPr>
      </p:pic>
      <p:sp>
        <p:nvSpPr>
          <p:cNvPr id="7" name="Prostokąt 6"/>
          <p:cNvSpPr/>
          <p:nvPr/>
        </p:nvSpPr>
        <p:spPr>
          <a:xfrm>
            <a:off x="7380312" y="6381328"/>
            <a:ext cx="888385" cy="246221"/>
          </a:xfrm>
          <a:prstGeom prst="rect">
            <a:avLst/>
          </a:prstGeom>
        </p:spPr>
        <p:txBody>
          <a:bodyPr wrap="none">
            <a:spAutoFit/>
          </a:bodyPr>
          <a:lstStyle/>
          <a:p>
            <a:pPr marL="114300"/>
            <a:r>
              <a:rPr lang="pl-PL" sz="1000" dirty="0"/>
              <a:t>Zdjęcie 17</a:t>
            </a:r>
          </a:p>
        </p:txBody>
      </p:sp>
    </p:spTree>
    <p:extLst>
      <p:ext uri="{BB962C8B-B14F-4D97-AF65-F5344CB8AC3E}">
        <p14:creationId xmlns:p14="http://schemas.microsoft.com/office/powerpoint/2010/main" val="2549000800"/>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Stabilizacja pojazdów</a:t>
            </a:r>
          </a:p>
        </p:txBody>
      </p:sp>
      <p:sp>
        <p:nvSpPr>
          <p:cNvPr id="285" name="Shape 28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32</a:t>
            </a:fld>
            <a:endParaRPr lang="pl-PL"/>
          </a:p>
        </p:txBody>
      </p:sp>
      <p:pic>
        <p:nvPicPr>
          <p:cNvPr id="8" name="Obraz 7"/>
          <p:cNvPicPr/>
          <p:nvPr/>
        </p:nvPicPr>
        <p:blipFill rotWithShape="1">
          <a:blip r:embed="rId3"/>
          <a:srcRect l="30529" t="42645" r="27913" b="11580"/>
          <a:stretch/>
        </p:blipFill>
        <p:spPr bwMode="auto">
          <a:xfrm>
            <a:off x="539552" y="1772816"/>
            <a:ext cx="7920000" cy="4320000"/>
          </a:xfrm>
          <a:prstGeom prst="rect">
            <a:avLst/>
          </a:prstGeom>
          <a:ln>
            <a:noFill/>
          </a:ln>
          <a:extLst>
            <a:ext uri="{53640926-AAD7-44D8-BBD7-CCE9431645EC}">
              <a14:shadowObscured xmlns:a14="http://schemas.microsoft.com/office/drawing/2010/main"/>
            </a:ext>
          </a:extLst>
        </p:spPr>
      </p:pic>
      <p:sp>
        <p:nvSpPr>
          <p:cNvPr id="6" name="Prostokąt 5"/>
          <p:cNvSpPr/>
          <p:nvPr/>
        </p:nvSpPr>
        <p:spPr>
          <a:xfrm>
            <a:off x="7380312" y="6381328"/>
            <a:ext cx="888385" cy="246221"/>
          </a:xfrm>
          <a:prstGeom prst="rect">
            <a:avLst/>
          </a:prstGeom>
        </p:spPr>
        <p:txBody>
          <a:bodyPr wrap="none">
            <a:spAutoFit/>
          </a:bodyPr>
          <a:lstStyle/>
          <a:p>
            <a:pPr marL="114300"/>
            <a:r>
              <a:rPr lang="pl-PL" sz="1000" dirty="0"/>
              <a:t>Zdjęcie 18</a:t>
            </a:r>
          </a:p>
        </p:txBody>
      </p:sp>
    </p:spTree>
    <p:extLst>
      <p:ext uri="{BB962C8B-B14F-4D97-AF65-F5344CB8AC3E}">
        <p14:creationId xmlns:p14="http://schemas.microsoft.com/office/powerpoint/2010/main" val="3438025121"/>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          </a:t>
            </a:r>
            <a:r>
              <a:rPr lang="pl-PL" sz="2800" dirty="0"/>
              <a:t>Karta ratownicza pojazdu</a:t>
            </a:r>
          </a:p>
        </p:txBody>
      </p:sp>
      <p:sp>
        <p:nvSpPr>
          <p:cNvPr id="3" name="Symbol zastępczy tekstu 2"/>
          <p:cNvSpPr>
            <a:spLocks noGrp="1"/>
          </p:cNvSpPr>
          <p:nvPr>
            <p:ph type="body" idx="1"/>
          </p:nvPr>
        </p:nvSpPr>
        <p:spPr>
          <a:xfrm>
            <a:off x="0" y="1600200"/>
            <a:ext cx="5940152" cy="4525963"/>
          </a:xfrm>
        </p:spPr>
        <p:txBody>
          <a:bodyPr/>
          <a:lstStyle/>
          <a:p>
            <a:pPr marL="276860" indent="0" algn="just">
              <a:buNone/>
            </a:pPr>
            <a:r>
              <a:rPr lang="pl-PL" sz="2000" b="1" dirty="0"/>
              <a:t>Karta ratownicza („rescue sheet”)</a:t>
            </a:r>
            <a:r>
              <a:rPr lang="pl-PL" sz="2000" dirty="0"/>
              <a:t> to zestandaryzowana informacja, która na karcie papierowej w formacie A4 przedstawia schemat pojazdu z zaznaczonymi najważniejszymi dla służb ratowniczych elementami umiejscowienia wzmocnień karoserii, rozmieszczenia poduszek bezpieczeństwa, czy też gazowych napinaczy pasów.</a:t>
            </a:r>
          </a:p>
          <a:p>
            <a:pPr marL="276860" indent="0">
              <a:buNone/>
            </a:pPr>
            <a:endParaRPr lang="pl-PL" sz="1600" b="1" dirty="0"/>
          </a:p>
          <a:p>
            <a:pPr marL="276860" indent="0" algn="just">
              <a:buNone/>
            </a:pPr>
            <a:r>
              <a:rPr lang="pl-PL" sz="2000" b="1" dirty="0"/>
              <a:t>Karta ratownicza</a:t>
            </a:r>
            <a:r>
              <a:rPr lang="pl-PL" sz="2000" dirty="0"/>
              <a:t> – pozornie zwykła kartka papieru wożona w samochodzie pozwala często skrócić czas akcji ratowniczej o 30 procent, o  6 – 9, często decydujących, minut.  </a:t>
            </a:r>
          </a:p>
          <a:p>
            <a:pPr marL="276860" indent="0" algn="ctr">
              <a:buNone/>
            </a:pPr>
            <a:r>
              <a:rPr lang="pl-PL" sz="2000" b="1" dirty="0">
                <a:solidFill>
                  <a:srgbClr val="FF0000"/>
                </a:solidFill>
              </a:rPr>
              <a:t>Pozornie zwykła kartka papieru może uratować     Ci życie.</a:t>
            </a:r>
          </a:p>
          <a:p>
            <a:endParaRPr lang="pl-PL" dirty="0"/>
          </a:p>
        </p:txBody>
      </p:sp>
      <p:pic>
        <p:nvPicPr>
          <p:cNvPr id="6" name="Picture 2" descr="C:\Users\Operacyjny1\Desktop\karta-ratownicz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571747"/>
            <a:ext cx="2821063"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632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Do pojazdów w transporcie szynowym zaliczamy:</a:t>
            </a:r>
          </a:p>
          <a:p>
            <a:pPr marL="276860" indent="0">
              <a:buNone/>
            </a:pPr>
            <a:endParaRPr lang="pl-PL" sz="1100" dirty="0"/>
          </a:p>
          <a:p>
            <a:r>
              <a:rPr lang="pl-PL" sz="2000" dirty="0"/>
              <a:t>Tramwaje miejskie;</a:t>
            </a:r>
          </a:p>
          <a:p>
            <a:pPr marL="276860" indent="0">
              <a:buNone/>
            </a:pPr>
            <a:endParaRPr lang="pl-PL" sz="800" dirty="0"/>
          </a:p>
          <a:p>
            <a:r>
              <a:rPr lang="pl-PL" sz="2000" dirty="0"/>
              <a:t>Autobusy szynowe (szynobusy);</a:t>
            </a:r>
          </a:p>
          <a:p>
            <a:pPr marL="276860" indent="0">
              <a:buNone/>
            </a:pPr>
            <a:endParaRPr lang="pl-PL" sz="800" dirty="0"/>
          </a:p>
          <a:p>
            <a:r>
              <a:rPr lang="pl-PL" sz="2000" dirty="0"/>
              <a:t>Elektryczne zespoły trakcyjne;</a:t>
            </a:r>
          </a:p>
          <a:p>
            <a:pPr marL="276860" indent="0">
              <a:buNone/>
            </a:pPr>
            <a:endParaRPr lang="pl-PL" sz="800" dirty="0"/>
          </a:p>
          <a:p>
            <a:r>
              <a:rPr lang="pl-PL" sz="2000" dirty="0"/>
              <a:t>Lokomotywy;</a:t>
            </a:r>
          </a:p>
          <a:p>
            <a:pPr marL="276860" indent="0">
              <a:buNone/>
            </a:pPr>
            <a:endParaRPr lang="pl-PL" sz="800" dirty="0"/>
          </a:p>
          <a:p>
            <a:r>
              <a:rPr lang="pl-PL" sz="2000" dirty="0"/>
              <a:t>Wagony pasażerskie;</a:t>
            </a:r>
          </a:p>
          <a:p>
            <a:pPr marL="276860" indent="0">
              <a:buNone/>
            </a:pPr>
            <a:endParaRPr lang="pl-PL" sz="800" dirty="0"/>
          </a:p>
          <a:p>
            <a:r>
              <a:rPr lang="pl-PL" sz="2000" dirty="0"/>
              <a:t>Wagony towarowe.                                               </a:t>
            </a:r>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34</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7" name="Picture 3" descr="C:\Users\Operacyjny1\Desktop\tramino-1-2489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50" y="2185772"/>
            <a:ext cx="2189758" cy="973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Operacyjny1\Desktop\sa133-016_20130712_1706855987.jpg"/>
          <p:cNvPicPr>
            <a:picLocks noChangeAspect="1" noChangeArrowheads="1"/>
          </p:cNvPicPr>
          <p:nvPr/>
        </p:nvPicPr>
        <p:blipFill rotWithShape="1">
          <a:blip r:embed="rId4">
            <a:extLst>
              <a:ext uri="{28A0092B-C50C-407E-A947-70E740481C1C}">
                <a14:useLocalDpi xmlns:a14="http://schemas.microsoft.com/office/drawing/2010/main" val="0"/>
              </a:ext>
            </a:extLst>
          </a:blip>
          <a:srcRect t="12398" b="4797"/>
          <a:stretch/>
        </p:blipFill>
        <p:spPr bwMode="auto">
          <a:xfrm>
            <a:off x="5580112" y="3238654"/>
            <a:ext cx="2332812" cy="1126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Operacyjny1\Desktop\2422449.jpg"/>
          <p:cNvPicPr>
            <a:picLocks noChangeAspect="1" noChangeArrowheads="1"/>
          </p:cNvPicPr>
          <p:nvPr/>
        </p:nvPicPr>
        <p:blipFill rotWithShape="1">
          <a:blip r:embed="rId5">
            <a:extLst>
              <a:ext uri="{28A0092B-C50C-407E-A947-70E740481C1C}">
                <a14:useLocalDpi xmlns:a14="http://schemas.microsoft.com/office/drawing/2010/main" val="0"/>
              </a:ext>
            </a:extLst>
          </a:blip>
          <a:srcRect l="15390" t="7477" r="8574" b="13087"/>
          <a:stretch/>
        </p:blipFill>
        <p:spPr bwMode="auto">
          <a:xfrm>
            <a:off x="3518181" y="4427818"/>
            <a:ext cx="2755710" cy="164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10171"/>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98482"/>
          </a:xfrm>
          <a:prstGeom prst="rect">
            <a:avLst/>
          </a:prstGeom>
          <a:noFill/>
          <a:ln>
            <a:noFill/>
          </a:ln>
        </p:spPr>
        <p:txBody>
          <a:bodyPr lIns="54850" tIns="91425" rIns="91425" bIns="45700" anchor="t" anchorCtr="0">
            <a:noAutofit/>
          </a:bodyPr>
          <a:lstStyle/>
          <a:p>
            <a:pPr marL="276860" indent="0">
              <a:buNone/>
            </a:pPr>
            <a:r>
              <a:rPr lang="pl-PL" sz="2400" b="1" dirty="0"/>
              <a:t>Tramwaj</a:t>
            </a:r>
            <a:r>
              <a:rPr lang="pl-PL" sz="2000" b="1" dirty="0"/>
              <a:t> </a:t>
            </a:r>
          </a:p>
          <a:p>
            <a:pPr algn="just"/>
            <a:r>
              <a:rPr lang="pl-PL" sz="2000" dirty="0"/>
              <a:t>Szynowy pojazd służący do transportu miejskiego, poruszający się w ruchu mieszanym po jezdni lub na wydzielonym albo niezależnym torowisku.</a:t>
            </a:r>
          </a:p>
          <a:p>
            <a:pPr algn="just"/>
            <a:r>
              <a:rPr lang="pl-PL" sz="2000" b="1" dirty="0"/>
              <a:t> </a:t>
            </a:r>
            <a:r>
              <a:rPr lang="pl-PL" sz="2000" dirty="0"/>
              <a:t>Do zaopatrzenia tramwaju w elektryczność stosuje się przede wszystkim napowietrzną sieć trakcyjną zasilaną prądem stałym o napięciu 500-800 V. </a:t>
            </a:r>
          </a:p>
          <a:p>
            <a:pPr algn="just"/>
            <a:r>
              <a:rPr lang="pl-PL" sz="2000" b="1" dirty="0"/>
              <a:t> </a:t>
            </a:r>
            <a:r>
              <a:rPr lang="pl-PL" sz="2000" dirty="0"/>
              <a:t>Odbierak prądu to jedno lub dwuramienny pantograf.</a:t>
            </a:r>
          </a:p>
          <a:p>
            <a:pPr algn="just"/>
            <a:r>
              <a:rPr lang="pl-PL" sz="2000" b="1" dirty="0"/>
              <a:t> </a:t>
            </a:r>
            <a:r>
              <a:rPr lang="pl-PL" sz="2000" dirty="0"/>
              <a:t>Niektóre nowoczesne sieci tramwajowe są wyposażone w zasilanie elektryczne w postaci prowadzonej w kanale w jezdni trzeciej szyny.</a:t>
            </a:r>
          </a:p>
          <a:p>
            <a:pPr algn="just"/>
            <a:endParaRPr lang="pl-PL" sz="2000" b="1" dirty="0"/>
          </a:p>
          <a:p>
            <a:pPr algn="just"/>
            <a:endParaRPr lang="pl-PL" sz="2000" b="1" dirty="0"/>
          </a:p>
          <a:p>
            <a:pPr algn="just"/>
            <a:endParaRPr lang="pl-PL" sz="2000" b="1" dirty="0"/>
          </a:p>
          <a:p>
            <a:pPr algn="just"/>
            <a:endParaRPr lang="pl-PL" sz="2000" b="1" dirty="0"/>
          </a:p>
          <a:p>
            <a:pPr algn="just"/>
            <a:endParaRPr lang="pl-PL" sz="2000" b="1" dirty="0"/>
          </a:p>
          <a:p>
            <a:pPr algn="just"/>
            <a:endParaRPr lang="pl-PL" sz="2000" b="1" dirty="0"/>
          </a:p>
          <a:p>
            <a:pPr algn="just"/>
            <a:endParaRPr lang="pl-PL" sz="2000" b="1" dirty="0"/>
          </a:p>
          <a:p>
            <a:endParaRPr lang="pl-PL" sz="2000" dirty="0"/>
          </a:p>
          <a:p>
            <a:pPr marL="276860" indent="0">
              <a:buNone/>
            </a:pPr>
            <a:endParaRPr lang="pl-PL" sz="800" dirty="0"/>
          </a:p>
          <a:p>
            <a:pPr marL="276860" indent="0">
              <a:buNone/>
            </a:pPr>
            <a:endParaRPr lang="pl-PL" sz="2000" b="1" dirty="0"/>
          </a:p>
          <a:p>
            <a:pPr marL="276860" indent="0">
              <a:buNone/>
            </a:pPr>
            <a:r>
              <a:rPr lang="pl-PL" sz="2000" b="1" dirty="0"/>
              <a:t> </a:t>
            </a:r>
            <a:endParaRPr lang="pl-PL" sz="11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35</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6147" name="Picture 3" descr="C:\Users\Operacyjny1\Desktop\tramino-1-2489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18" y="4365104"/>
            <a:ext cx="405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Operacyjny1\Desktop\tramino-3-2489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365104"/>
            <a:ext cx="405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3203848" y="6258217"/>
            <a:ext cx="888385" cy="246221"/>
          </a:xfrm>
          <a:prstGeom prst="rect">
            <a:avLst/>
          </a:prstGeom>
        </p:spPr>
        <p:txBody>
          <a:bodyPr wrap="none">
            <a:spAutoFit/>
          </a:bodyPr>
          <a:lstStyle/>
          <a:p>
            <a:pPr marL="114300"/>
            <a:r>
              <a:rPr lang="pl-PL" sz="1000" dirty="0"/>
              <a:t>Zdjęcie 19</a:t>
            </a:r>
          </a:p>
        </p:txBody>
      </p:sp>
      <p:sp>
        <p:nvSpPr>
          <p:cNvPr id="10" name="Prostokąt 9"/>
          <p:cNvSpPr/>
          <p:nvPr/>
        </p:nvSpPr>
        <p:spPr>
          <a:xfrm>
            <a:off x="7671144" y="6256867"/>
            <a:ext cx="888385" cy="246221"/>
          </a:xfrm>
          <a:prstGeom prst="rect">
            <a:avLst/>
          </a:prstGeom>
        </p:spPr>
        <p:txBody>
          <a:bodyPr wrap="none">
            <a:spAutoFit/>
          </a:bodyPr>
          <a:lstStyle/>
          <a:p>
            <a:pPr marL="114300"/>
            <a:r>
              <a:rPr lang="pl-PL" sz="1000" dirty="0"/>
              <a:t>Zdjęcie 20</a:t>
            </a:r>
          </a:p>
        </p:txBody>
      </p:sp>
    </p:spTree>
    <p:extLst>
      <p:ext uri="{BB962C8B-B14F-4D97-AF65-F5344CB8AC3E}">
        <p14:creationId xmlns:p14="http://schemas.microsoft.com/office/powerpoint/2010/main" val="3236842260"/>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98482"/>
          </a:xfrm>
          <a:prstGeom prst="rect">
            <a:avLst/>
          </a:prstGeom>
          <a:noFill/>
          <a:ln>
            <a:noFill/>
          </a:ln>
        </p:spPr>
        <p:txBody>
          <a:bodyPr lIns="54850" tIns="91425" rIns="91425" bIns="45700" anchor="t" anchorCtr="0">
            <a:noAutofit/>
          </a:bodyPr>
          <a:lstStyle/>
          <a:p>
            <a:pPr marL="276860" indent="0">
              <a:buNone/>
            </a:pPr>
            <a:r>
              <a:rPr lang="pl-PL" sz="2400" b="1" dirty="0"/>
              <a:t>Autobus szynowy (szynobus)</a:t>
            </a:r>
            <a:endParaRPr lang="pl-PL" sz="2000" b="1" dirty="0"/>
          </a:p>
          <a:p>
            <a:pPr algn="just"/>
            <a:r>
              <a:rPr lang="pl-PL" sz="2000" dirty="0"/>
              <a:t>Szynobusy są to pojazdy jednoczłonowe przystosowane do jazdy dwukierunkowej po torze.</a:t>
            </a:r>
          </a:p>
          <a:p>
            <a:pPr algn="just"/>
            <a:r>
              <a:rPr lang="pl-PL" sz="2000" dirty="0"/>
              <a:t>Zasilane są:</a:t>
            </a:r>
          </a:p>
          <a:p>
            <a:pPr algn="just">
              <a:buFontTx/>
              <a:buChar char="-"/>
            </a:pPr>
            <a:r>
              <a:rPr lang="pl-PL" sz="2000" dirty="0"/>
              <a:t>napięciem 3 kV prądu stałego, energia eklektyczna pobierana jest z sieci trakcyjnej za pomocą pantografu;</a:t>
            </a:r>
          </a:p>
          <a:p>
            <a:pPr algn="just">
              <a:buFontTx/>
              <a:buChar char="-"/>
            </a:pPr>
            <a:r>
              <a:rPr lang="pl-PL" sz="2000" dirty="0"/>
              <a:t>silnikami spalinowymi.</a:t>
            </a:r>
          </a:p>
          <a:p>
            <a:pPr marL="276860" indent="0">
              <a:buNone/>
            </a:pPr>
            <a:endParaRPr lang="pl-PL" sz="2000" dirty="0"/>
          </a:p>
          <a:p>
            <a:pPr marL="276860" indent="0">
              <a:buNone/>
            </a:pPr>
            <a:endParaRPr lang="pl-PL" sz="2000" dirty="0"/>
          </a:p>
          <a:p>
            <a:pPr marL="276860" indent="0">
              <a:buNone/>
            </a:pPr>
            <a:endParaRPr lang="pl-PL" sz="2000" dirty="0"/>
          </a:p>
          <a:p>
            <a:pPr marL="276860" indent="0">
              <a:buNone/>
            </a:pPr>
            <a:endParaRPr lang="pl-PL" sz="2000" dirty="0"/>
          </a:p>
          <a:p>
            <a:pPr marL="276860" indent="0">
              <a:buNone/>
            </a:pPr>
            <a:endParaRPr lang="pl-PL" sz="2000" dirty="0"/>
          </a:p>
          <a:p>
            <a:pPr marL="276860" indent="0">
              <a:buNone/>
            </a:pPr>
            <a:endParaRPr lang="pl-PL" sz="2000" dirty="0"/>
          </a:p>
          <a:p>
            <a:pPr marL="276860" indent="0">
              <a:buNone/>
            </a:pPr>
            <a:endParaRPr lang="pl-PL" sz="2000" dirty="0"/>
          </a:p>
          <a:p>
            <a:pPr marL="276860" indent="0">
              <a:buNone/>
            </a:pPr>
            <a:endParaRPr lang="pl-PL" sz="2000" dirty="0"/>
          </a:p>
          <a:p>
            <a:pPr marL="276860" indent="0">
              <a:buNone/>
            </a:pPr>
            <a:endParaRPr lang="pl-PL" sz="800" dirty="0"/>
          </a:p>
          <a:p>
            <a:pPr marL="276860" indent="0">
              <a:buNone/>
            </a:pPr>
            <a:r>
              <a:rPr lang="pl-PL" sz="2000" dirty="0"/>
              <a:t>                                             </a:t>
            </a:r>
          </a:p>
          <a:p>
            <a:pPr marL="276860" indent="0" algn="just">
              <a:buNone/>
            </a:pPr>
            <a:endParaRPr lang="pl-PL" sz="2000" dirty="0"/>
          </a:p>
          <a:p>
            <a:pPr algn="just">
              <a:buFontTx/>
              <a:buChar char="-"/>
            </a:pPr>
            <a:endParaRPr lang="pl-PL" sz="2000" dirty="0"/>
          </a:p>
          <a:p>
            <a:pPr algn="just"/>
            <a:endParaRPr lang="pl-PL" sz="2000" b="1" dirty="0"/>
          </a:p>
          <a:p>
            <a:pPr marL="276860" indent="0" algn="just">
              <a:buNone/>
            </a:pPr>
            <a:endParaRPr lang="pl-PL" sz="2000" dirty="0"/>
          </a:p>
          <a:p>
            <a:pPr marL="276860" indent="0">
              <a:buNone/>
            </a:pPr>
            <a:endParaRPr lang="pl-PL" sz="800" dirty="0"/>
          </a:p>
          <a:p>
            <a:pPr marL="276860" indent="0">
              <a:buNone/>
            </a:pPr>
            <a:endParaRPr lang="pl-PL" sz="2000" b="1" dirty="0"/>
          </a:p>
          <a:p>
            <a:pPr marL="276860" indent="0">
              <a:buNone/>
            </a:pPr>
            <a:endParaRPr lang="pl-PL" sz="2000" b="1" dirty="0"/>
          </a:p>
          <a:p>
            <a:pPr marL="276860" indent="0">
              <a:buNone/>
            </a:pPr>
            <a:endParaRPr lang="pl-PL" sz="2000" b="1" dirty="0"/>
          </a:p>
          <a:p>
            <a:pPr marL="276860" indent="0">
              <a:buNone/>
            </a:pPr>
            <a:endParaRPr lang="pl-PL" sz="2000" b="1" dirty="0"/>
          </a:p>
          <a:p>
            <a:pPr marL="276860" indent="0">
              <a:buNone/>
            </a:pPr>
            <a:r>
              <a:rPr lang="pl-PL" sz="2000" b="1" dirty="0"/>
              <a:t> </a:t>
            </a:r>
            <a:endParaRPr lang="pl-PL" sz="11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36</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7171" name="Picture 3" descr="C:\Users\Operacyjny1\Desktop\sa133-016_20130712_1706855987.jpg"/>
          <p:cNvPicPr>
            <a:picLocks noChangeAspect="1" noChangeArrowheads="1"/>
          </p:cNvPicPr>
          <p:nvPr/>
        </p:nvPicPr>
        <p:blipFill rotWithShape="1">
          <a:blip r:embed="rId3">
            <a:extLst>
              <a:ext uri="{28A0092B-C50C-407E-A947-70E740481C1C}">
                <a14:useLocalDpi xmlns:a14="http://schemas.microsoft.com/office/drawing/2010/main" val="0"/>
              </a:ext>
            </a:extLst>
          </a:blip>
          <a:srcRect t="12398" b="4797"/>
          <a:stretch/>
        </p:blipFill>
        <p:spPr bwMode="auto">
          <a:xfrm>
            <a:off x="460458" y="4158244"/>
            <a:ext cx="326272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Operacyjny1\Desktop\10266497_en62001.jpg"/>
          <p:cNvPicPr>
            <a:picLocks noChangeAspect="1" noChangeArrowheads="1"/>
          </p:cNvPicPr>
          <p:nvPr/>
        </p:nvPicPr>
        <p:blipFill rotWithShape="1">
          <a:blip r:embed="rId4">
            <a:extLst>
              <a:ext uri="{28A0092B-C50C-407E-A947-70E740481C1C}">
                <a14:useLocalDpi xmlns:a14="http://schemas.microsoft.com/office/drawing/2010/main" val="0"/>
              </a:ext>
            </a:extLst>
          </a:blip>
          <a:srcRect l="7907" t="2735" b="34388"/>
          <a:stretch/>
        </p:blipFill>
        <p:spPr bwMode="auto">
          <a:xfrm>
            <a:off x="4416018" y="4122940"/>
            <a:ext cx="4447976" cy="180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2834798" y="6021288"/>
            <a:ext cx="888385" cy="246221"/>
          </a:xfrm>
          <a:prstGeom prst="rect">
            <a:avLst/>
          </a:prstGeom>
        </p:spPr>
        <p:txBody>
          <a:bodyPr wrap="none">
            <a:spAutoFit/>
          </a:bodyPr>
          <a:lstStyle/>
          <a:p>
            <a:pPr marL="114300"/>
            <a:r>
              <a:rPr lang="pl-PL" sz="1000" dirty="0"/>
              <a:t>Zdjęcie 21</a:t>
            </a:r>
          </a:p>
        </p:txBody>
      </p:sp>
      <p:sp>
        <p:nvSpPr>
          <p:cNvPr id="10" name="Prostokąt 9"/>
          <p:cNvSpPr/>
          <p:nvPr/>
        </p:nvSpPr>
        <p:spPr>
          <a:xfrm>
            <a:off x="7975609" y="6022406"/>
            <a:ext cx="888385" cy="246221"/>
          </a:xfrm>
          <a:prstGeom prst="rect">
            <a:avLst/>
          </a:prstGeom>
        </p:spPr>
        <p:txBody>
          <a:bodyPr wrap="none">
            <a:spAutoFit/>
          </a:bodyPr>
          <a:lstStyle/>
          <a:p>
            <a:pPr marL="114300"/>
            <a:r>
              <a:rPr lang="pl-PL" sz="1000" dirty="0"/>
              <a:t>Zdjęcie 22</a:t>
            </a:r>
          </a:p>
        </p:txBody>
      </p:sp>
    </p:spTree>
    <p:extLst>
      <p:ext uri="{BB962C8B-B14F-4D97-AF65-F5344CB8AC3E}">
        <p14:creationId xmlns:p14="http://schemas.microsoft.com/office/powerpoint/2010/main" val="1697926585"/>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Elektryczne zespoły trakcyjne (EZT)</a:t>
            </a:r>
          </a:p>
          <a:p>
            <a:pPr marL="276860" indent="0">
              <a:buNone/>
            </a:pPr>
            <a:endParaRPr lang="pl-PL" sz="1100" dirty="0"/>
          </a:p>
          <a:p>
            <a:pPr algn="just"/>
            <a:r>
              <a:rPr lang="pl-PL" sz="2000" dirty="0"/>
              <a:t> EZT to samojezdne zespoły trakcyjne z reguły wieloczłonowe, z kabinami pasażerskimi i kabinami sterowniczymi</a:t>
            </a:r>
          </a:p>
          <a:p>
            <a:pPr algn="just"/>
            <a:r>
              <a:rPr lang="pl-PL" sz="2000" dirty="0"/>
              <a:t> Zasilane są energią elektryczną o napięciu 3 kV prądu stałego, pobieraną z sieci trakcyjnej za pomocą pantografów </a:t>
            </a:r>
          </a:p>
          <a:p>
            <a:endParaRPr lang="pl-PL" sz="2000" dirty="0"/>
          </a:p>
          <a:p>
            <a:endParaRPr lang="pl-PL" sz="2000" dirty="0"/>
          </a:p>
          <a:p>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2000" dirty="0"/>
          </a:p>
          <a:p>
            <a:endParaRPr lang="pl-PL" sz="2000" dirty="0"/>
          </a:p>
          <a:p>
            <a:endParaRPr lang="pl-PL" sz="2000" dirty="0"/>
          </a:p>
          <a:p>
            <a:endParaRPr lang="pl-PL" sz="2000" dirty="0"/>
          </a:p>
          <a:p>
            <a:endParaRPr lang="pl-PL" sz="2000" dirty="0"/>
          </a:p>
          <a:p>
            <a:endParaRPr lang="pl-PL" sz="2000" dirty="0"/>
          </a:p>
          <a:p>
            <a:endParaRPr lang="pl-PL" sz="2000" dirty="0"/>
          </a:p>
          <a:p>
            <a:r>
              <a:rPr lang="pl-PL" sz="2000" dirty="0"/>
              <a:t>                                          </a:t>
            </a:r>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37</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8196" name="Picture 4" descr="C:\Users\Operacyjny1\Desktop\en71-044_skm_fot_kuba_batorowic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01" y="3573016"/>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Operacyjny1\Desktop\FLIRT_LEOz.jpg"/>
          <p:cNvPicPr>
            <a:picLocks noChangeAspect="1" noChangeArrowheads="1"/>
          </p:cNvPicPr>
          <p:nvPr/>
        </p:nvPicPr>
        <p:blipFill rotWithShape="1">
          <a:blip r:embed="rId4">
            <a:extLst>
              <a:ext uri="{28A0092B-C50C-407E-A947-70E740481C1C}">
                <a14:useLocalDpi xmlns:a14="http://schemas.microsoft.com/office/drawing/2010/main" val="0"/>
              </a:ext>
            </a:extLst>
          </a:blip>
          <a:srcRect l="5919" t="16517" b="8595"/>
          <a:stretch/>
        </p:blipFill>
        <p:spPr bwMode="auto">
          <a:xfrm>
            <a:off x="4139952" y="3597044"/>
            <a:ext cx="4585355"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2793988" y="5808031"/>
            <a:ext cx="888385" cy="246221"/>
          </a:xfrm>
          <a:prstGeom prst="rect">
            <a:avLst/>
          </a:prstGeom>
        </p:spPr>
        <p:txBody>
          <a:bodyPr wrap="none">
            <a:spAutoFit/>
          </a:bodyPr>
          <a:lstStyle/>
          <a:p>
            <a:pPr marL="114300"/>
            <a:r>
              <a:rPr lang="pl-PL" sz="1000" dirty="0"/>
              <a:t>Zdjęcie 23</a:t>
            </a:r>
          </a:p>
        </p:txBody>
      </p:sp>
      <p:sp>
        <p:nvSpPr>
          <p:cNvPr id="11" name="Prostokąt 10"/>
          <p:cNvSpPr/>
          <p:nvPr/>
        </p:nvSpPr>
        <p:spPr>
          <a:xfrm>
            <a:off x="7836922" y="5808031"/>
            <a:ext cx="888385" cy="246221"/>
          </a:xfrm>
          <a:prstGeom prst="rect">
            <a:avLst/>
          </a:prstGeom>
        </p:spPr>
        <p:txBody>
          <a:bodyPr wrap="none">
            <a:spAutoFit/>
          </a:bodyPr>
          <a:lstStyle/>
          <a:p>
            <a:pPr marL="114300"/>
            <a:r>
              <a:rPr lang="pl-PL" sz="1000" dirty="0"/>
              <a:t>Zdjęcie 24</a:t>
            </a:r>
          </a:p>
        </p:txBody>
      </p:sp>
    </p:spTree>
    <p:extLst>
      <p:ext uri="{BB962C8B-B14F-4D97-AF65-F5344CB8AC3E}">
        <p14:creationId xmlns:p14="http://schemas.microsoft.com/office/powerpoint/2010/main" val="1081635339"/>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Lokomotywy</a:t>
            </a:r>
          </a:p>
          <a:p>
            <a:pPr marL="276860" indent="0">
              <a:buNone/>
            </a:pPr>
            <a:endParaRPr lang="pl-PL" sz="1100" dirty="0"/>
          </a:p>
          <a:p>
            <a:r>
              <a:rPr lang="pl-PL" sz="2000" dirty="0"/>
              <a:t> Pojazd szynowy z napędem, przeznaczony do ciągnięcia (lub pchania) innych pojazdów (wagonów) po torach.</a:t>
            </a:r>
          </a:p>
          <a:p>
            <a:r>
              <a:rPr lang="pl-PL" sz="2000" dirty="0"/>
              <a:t> Zależnie od napędu lokomotywy dzielimy na:</a:t>
            </a:r>
          </a:p>
          <a:p>
            <a:pPr>
              <a:buFontTx/>
              <a:buChar char="-"/>
            </a:pPr>
            <a:r>
              <a:rPr lang="pl-PL" sz="2000" dirty="0"/>
              <a:t>parowóz;</a:t>
            </a:r>
          </a:p>
          <a:p>
            <a:pPr>
              <a:buFontTx/>
              <a:buChar char="-"/>
            </a:pPr>
            <a:r>
              <a:rPr lang="pl-PL" sz="2000" dirty="0"/>
              <a:t>spalinowóz;</a:t>
            </a:r>
          </a:p>
          <a:p>
            <a:pPr>
              <a:buFontTx/>
              <a:buChar char="-"/>
            </a:pPr>
            <a:r>
              <a:rPr lang="pl-PL" sz="2000" dirty="0"/>
              <a:t>elektrowóz. </a:t>
            </a:r>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pPr marL="276860" indent="0">
              <a:buNone/>
            </a:pPr>
            <a:endParaRPr lang="pl-PL" sz="1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38</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9218" name="Picture 2" descr="C:\Users\Operacyjny1\Desktop\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221088"/>
            <a:ext cx="268125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Operacyjny1\Desktop\6904707_st44910.jpg"/>
          <p:cNvPicPr>
            <a:picLocks noChangeAspect="1" noChangeArrowheads="1"/>
          </p:cNvPicPr>
          <p:nvPr/>
        </p:nvPicPr>
        <p:blipFill rotWithShape="1">
          <a:blip r:embed="rId4">
            <a:extLst>
              <a:ext uri="{28A0092B-C50C-407E-A947-70E740481C1C}">
                <a14:useLocalDpi xmlns:a14="http://schemas.microsoft.com/office/drawing/2010/main" val="0"/>
              </a:ext>
            </a:extLst>
          </a:blip>
          <a:srcRect l="21003" t="30887" r="12451" b="20924"/>
          <a:stretch/>
        </p:blipFill>
        <p:spPr bwMode="auto">
          <a:xfrm>
            <a:off x="2915816" y="3140968"/>
            <a:ext cx="331307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Operacyjny1\Desktop\2422449.jpg"/>
          <p:cNvPicPr>
            <a:picLocks noChangeAspect="1" noChangeArrowheads="1"/>
          </p:cNvPicPr>
          <p:nvPr/>
        </p:nvPicPr>
        <p:blipFill rotWithShape="1">
          <a:blip r:embed="rId5">
            <a:extLst>
              <a:ext uri="{28A0092B-C50C-407E-A947-70E740481C1C}">
                <a14:useLocalDpi xmlns:a14="http://schemas.microsoft.com/office/drawing/2010/main" val="0"/>
              </a:ext>
            </a:extLst>
          </a:blip>
          <a:srcRect l="15390" t="7477" r="8574" b="13087"/>
          <a:stretch/>
        </p:blipFill>
        <p:spPr bwMode="auto">
          <a:xfrm>
            <a:off x="6250282" y="3909422"/>
            <a:ext cx="2755710"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2188401" y="6002825"/>
            <a:ext cx="888385" cy="246221"/>
          </a:xfrm>
          <a:prstGeom prst="rect">
            <a:avLst/>
          </a:prstGeom>
        </p:spPr>
        <p:txBody>
          <a:bodyPr wrap="none">
            <a:spAutoFit/>
          </a:bodyPr>
          <a:lstStyle/>
          <a:p>
            <a:pPr marL="114300"/>
            <a:r>
              <a:rPr lang="pl-PL" sz="1000" dirty="0"/>
              <a:t>Zdjęcie 25</a:t>
            </a:r>
          </a:p>
        </p:txBody>
      </p:sp>
      <p:sp>
        <p:nvSpPr>
          <p:cNvPr id="11" name="Prostokąt 10"/>
          <p:cNvSpPr/>
          <p:nvPr/>
        </p:nvSpPr>
        <p:spPr>
          <a:xfrm>
            <a:off x="5340506" y="4950680"/>
            <a:ext cx="888385" cy="246221"/>
          </a:xfrm>
          <a:prstGeom prst="rect">
            <a:avLst/>
          </a:prstGeom>
        </p:spPr>
        <p:txBody>
          <a:bodyPr wrap="none">
            <a:spAutoFit/>
          </a:bodyPr>
          <a:lstStyle/>
          <a:p>
            <a:pPr marL="114300"/>
            <a:r>
              <a:rPr lang="pl-PL" sz="1000" dirty="0"/>
              <a:t>Zdjęcie 26</a:t>
            </a:r>
          </a:p>
        </p:txBody>
      </p:sp>
      <p:sp>
        <p:nvSpPr>
          <p:cNvPr id="12" name="Prostokąt 11"/>
          <p:cNvSpPr/>
          <p:nvPr/>
        </p:nvSpPr>
        <p:spPr>
          <a:xfrm>
            <a:off x="8059307" y="6125935"/>
            <a:ext cx="888385" cy="246221"/>
          </a:xfrm>
          <a:prstGeom prst="rect">
            <a:avLst/>
          </a:prstGeom>
        </p:spPr>
        <p:txBody>
          <a:bodyPr wrap="none">
            <a:spAutoFit/>
          </a:bodyPr>
          <a:lstStyle/>
          <a:p>
            <a:pPr marL="114300"/>
            <a:r>
              <a:rPr lang="pl-PL" sz="1000" dirty="0"/>
              <a:t>Zdjęcie 27</a:t>
            </a:r>
          </a:p>
        </p:txBody>
      </p:sp>
    </p:spTree>
    <p:extLst>
      <p:ext uri="{BB962C8B-B14F-4D97-AF65-F5344CB8AC3E}">
        <p14:creationId xmlns:p14="http://schemas.microsoft.com/office/powerpoint/2010/main" val="1784830962"/>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84784"/>
            <a:ext cx="8928992" cy="5112568"/>
          </a:xfrm>
          <a:prstGeom prst="rect">
            <a:avLst/>
          </a:prstGeom>
          <a:noFill/>
          <a:ln>
            <a:noFill/>
          </a:ln>
        </p:spPr>
        <p:txBody>
          <a:bodyPr lIns="54850" tIns="91425" rIns="91425" bIns="45700" anchor="t" anchorCtr="0">
            <a:noAutofit/>
          </a:bodyPr>
          <a:lstStyle/>
          <a:p>
            <a:pPr marL="276860" indent="0">
              <a:buNone/>
            </a:pPr>
            <a:r>
              <a:rPr lang="pl-PL" sz="2400" b="1" dirty="0"/>
              <a:t>Wagony pasażerskie</a:t>
            </a:r>
          </a:p>
          <a:p>
            <a:pPr marL="276860" indent="0">
              <a:buNone/>
            </a:pPr>
            <a:endParaRPr lang="pl-PL" sz="1100" dirty="0"/>
          </a:p>
          <a:p>
            <a:pPr algn="just"/>
            <a:r>
              <a:rPr lang="pl-PL" sz="2000" dirty="0"/>
              <a:t>W wagonach osobowych nadwozie ma kształt pudła z odpowiednią liczbą okien i drzwi.</a:t>
            </a:r>
          </a:p>
          <a:p>
            <a:pPr algn="just"/>
            <a:r>
              <a:rPr lang="pl-PL" sz="2000" dirty="0"/>
              <a:t> Nadwozia wagonów osobowych wykonane są w formie szkieletu nośnego ze słupków odpowiednio połączonych ze sobą z pozostawieniem otworów okiennych i drzwiowych. Pozostała powierzchnia pokryta jest blachą poszyciową.</a:t>
            </a:r>
          </a:p>
          <a:p>
            <a:pPr algn="just"/>
            <a:r>
              <a:rPr lang="pl-PL" sz="2000" dirty="0"/>
              <a:t> Wyłożenie ścian wewnętrznych i fotele są elementami powodującymi w przypadku pożaru jego łatwe rozprzestrzenianie.</a:t>
            </a:r>
          </a:p>
          <a:p>
            <a:pPr algn="just"/>
            <a:r>
              <a:rPr lang="pl-PL" sz="2000" dirty="0"/>
              <a:t>Szyby okien i wszystkie inne elementy oszklenia wagonu wykonane są ze szkła „bezpiecznego” (hartowane). </a:t>
            </a:r>
          </a:p>
          <a:p>
            <a:endParaRPr lang="pl-PL" sz="2000" dirty="0"/>
          </a:p>
          <a:p>
            <a:endParaRPr lang="pl-PL" sz="2000" dirty="0"/>
          </a:p>
          <a:p>
            <a:endParaRPr lang="pl-PL" sz="2000" dirty="0"/>
          </a:p>
          <a:p>
            <a:pPr marL="276860" indent="0">
              <a:buNone/>
            </a:pPr>
            <a:endParaRPr lang="pl-PL" sz="1000" dirty="0"/>
          </a:p>
          <a:p>
            <a:endParaRPr lang="pl-PL" sz="2000" dirty="0"/>
          </a:p>
          <a:p>
            <a:endParaRPr lang="pl-PL" sz="2000" dirty="0"/>
          </a:p>
          <a:p>
            <a:r>
              <a:rPr lang="pl-PL" sz="2000" dirty="0"/>
              <a:t>                                          </a:t>
            </a:r>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39</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0243" name="Picture 3" descr="C:\Users\Operacyjny1\Desktop\17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332" y="4730642"/>
            <a:ext cx="337357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Operacyjny1\Desktop\3Aw-pomalowany-w-konc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855037"/>
            <a:ext cx="2301089" cy="1728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4472536" y="6583135"/>
            <a:ext cx="888385" cy="246221"/>
          </a:xfrm>
          <a:prstGeom prst="rect">
            <a:avLst/>
          </a:prstGeom>
        </p:spPr>
        <p:txBody>
          <a:bodyPr wrap="none">
            <a:spAutoFit/>
          </a:bodyPr>
          <a:lstStyle/>
          <a:p>
            <a:pPr marL="114300"/>
            <a:r>
              <a:rPr lang="pl-PL" sz="1000" dirty="0"/>
              <a:t>Zdjęcie 28</a:t>
            </a:r>
          </a:p>
        </p:txBody>
      </p:sp>
      <p:sp>
        <p:nvSpPr>
          <p:cNvPr id="10" name="Prostokąt 9"/>
          <p:cNvSpPr/>
          <p:nvPr/>
        </p:nvSpPr>
        <p:spPr>
          <a:xfrm>
            <a:off x="8059307" y="6566268"/>
            <a:ext cx="888385" cy="246221"/>
          </a:xfrm>
          <a:prstGeom prst="rect">
            <a:avLst/>
          </a:prstGeom>
        </p:spPr>
        <p:txBody>
          <a:bodyPr wrap="none">
            <a:spAutoFit/>
          </a:bodyPr>
          <a:lstStyle/>
          <a:p>
            <a:pPr marL="114300"/>
            <a:r>
              <a:rPr lang="pl-PL" sz="1000" dirty="0"/>
              <a:t>Zdjęcie 29</a:t>
            </a:r>
          </a:p>
        </p:txBody>
      </p:sp>
    </p:spTree>
    <p:extLst>
      <p:ext uri="{BB962C8B-B14F-4D97-AF65-F5344CB8AC3E}">
        <p14:creationId xmlns:p14="http://schemas.microsoft.com/office/powerpoint/2010/main" val="3720611336"/>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algn="ctr"/>
            <a:r>
              <a:rPr lang="pl-PL" sz="2800" dirty="0"/>
              <a:t>Zagrożenia w przypadku zdarzeń w transporcie drogowym</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84784"/>
            <a:ext cx="8856983" cy="5256584"/>
          </a:xfrm>
          <a:prstGeom prst="rect">
            <a:avLst/>
          </a:prstGeom>
          <a:noFill/>
          <a:ln>
            <a:noFill/>
          </a:ln>
        </p:spPr>
        <p:txBody>
          <a:bodyPr lIns="54850" tIns="91425" rIns="91425" bIns="45700" numCol="1" anchor="t" anchorCtr="0">
            <a:noAutofit/>
          </a:bodyPr>
          <a:lstStyle/>
          <a:p>
            <a:pPr marL="276860" indent="0" algn="just">
              <a:buNone/>
            </a:pPr>
            <a:r>
              <a:rPr lang="pl-PL" sz="2400" b="1" dirty="0"/>
              <a:t>Zagrożenia występujące podczas działań ratowniczych</a:t>
            </a:r>
            <a:r>
              <a:rPr lang="pl-PL" sz="2400" dirty="0"/>
              <a:t> </a:t>
            </a:r>
            <a:r>
              <a:rPr lang="pl-PL" sz="2400" b="1" dirty="0"/>
              <a:t>w transporcie drogowym:</a:t>
            </a:r>
          </a:p>
          <a:p>
            <a:pPr marL="276860" indent="0" algn="just">
              <a:buNone/>
            </a:pPr>
            <a:endParaRPr lang="pl-PL" sz="1100" dirty="0"/>
          </a:p>
          <a:p>
            <a:r>
              <a:rPr lang="pl-PL" sz="2000" dirty="0"/>
              <a:t>pożar, wybuch;</a:t>
            </a:r>
          </a:p>
          <a:p>
            <a:pPr marL="276860" indent="0">
              <a:buNone/>
            </a:pPr>
            <a:endParaRPr lang="pl-PL" sz="800" dirty="0"/>
          </a:p>
          <a:p>
            <a:r>
              <a:rPr lang="pl-PL" sz="2000" dirty="0"/>
              <a:t>rozlewy: paliwa, oleju, płynów eksploatacyjnych;</a:t>
            </a:r>
          </a:p>
          <a:p>
            <a:pPr marL="276860" indent="0">
              <a:buNone/>
            </a:pPr>
            <a:endParaRPr lang="pl-PL" sz="800" dirty="0"/>
          </a:p>
          <a:p>
            <a:r>
              <a:rPr lang="pl-PL" sz="2000" dirty="0"/>
              <a:t>rozrzucone części uszkodzonego pojazdu(ów);</a:t>
            </a:r>
          </a:p>
          <a:p>
            <a:pPr marL="276860" indent="0">
              <a:buNone/>
            </a:pPr>
            <a:endParaRPr lang="pl-PL" sz="800" dirty="0"/>
          </a:p>
          <a:p>
            <a:r>
              <a:rPr lang="pl-PL" sz="2000" dirty="0"/>
              <a:t>inni użytkownicy drogi;</a:t>
            </a:r>
          </a:p>
          <a:p>
            <a:pPr marL="276860" indent="0">
              <a:buNone/>
            </a:pPr>
            <a:endParaRPr lang="pl-PL" sz="800" dirty="0"/>
          </a:p>
          <a:p>
            <a:r>
              <a:rPr lang="pl-PL" sz="2000" dirty="0"/>
              <a:t>zablokowana droga;</a:t>
            </a:r>
          </a:p>
          <a:p>
            <a:pPr marL="276860" indent="0">
              <a:buNone/>
            </a:pPr>
            <a:endParaRPr lang="pl-PL" sz="800" dirty="0"/>
          </a:p>
          <a:p>
            <a:r>
              <a:rPr lang="pl-PL" sz="2000" dirty="0"/>
              <a:t>przewożony ładunek;</a:t>
            </a:r>
          </a:p>
          <a:p>
            <a:pPr marL="276860" indent="0">
              <a:buNone/>
            </a:pPr>
            <a:endParaRPr lang="pl-PL" sz="800" dirty="0"/>
          </a:p>
          <a:p>
            <a:r>
              <a:rPr lang="pl-PL" sz="2000" dirty="0"/>
              <a:t>osoby postronne;</a:t>
            </a:r>
          </a:p>
          <a:p>
            <a:pPr marL="276860" indent="0">
              <a:buNone/>
            </a:pPr>
            <a:endParaRPr lang="pl-PL" sz="800" dirty="0"/>
          </a:p>
          <a:p>
            <a:r>
              <a:rPr lang="pl-PL" sz="2000" dirty="0"/>
              <a:t>zła organizacja działań;</a:t>
            </a:r>
          </a:p>
          <a:p>
            <a:pPr marL="276860" indent="0">
              <a:buNone/>
            </a:pPr>
            <a:endParaRPr lang="pl-PL" sz="800" dirty="0"/>
          </a:p>
          <a:p>
            <a:r>
              <a:rPr lang="pl-PL" sz="2000" dirty="0"/>
              <a:t> zerwane linie energetyczne, sieci trakcyjne, złamane słupy;</a:t>
            </a:r>
          </a:p>
          <a:p>
            <a:pPr marL="276860" indent="0">
              <a:buNone/>
            </a:pPr>
            <a:endParaRPr lang="pl-PL" sz="800" dirty="0"/>
          </a:p>
          <a:p>
            <a:r>
              <a:rPr lang="pl-PL" sz="2000" dirty="0"/>
              <a:t> wysokie napięcie w pojazdach hybrydowych i elektrycznych;</a:t>
            </a:r>
          </a:p>
          <a:p>
            <a:endParaRPr lang="pl-PL" sz="2000" dirty="0"/>
          </a:p>
          <a:p>
            <a:endParaRPr lang="pl-PL" sz="2000" dirty="0"/>
          </a:p>
          <a:p>
            <a:pPr marL="276860" indent="0">
              <a:buNone/>
            </a:pPr>
            <a:endParaRPr lang="pl-PL" sz="2000" dirty="0"/>
          </a:p>
          <a:p>
            <a:endParaRPr lang="pl-PL" sz="1800" dirty="0"/>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410229"/>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Wagony towarowe</a:t>
            </a:r>
          </a:p>
          <a:p>
            <a:pPr marL="276860" indent="0">
              <a:buNone/>
            </a:pPr>
            <a:endParaRPr lang="pl-PL" sz="1100" dirty="0"/>
          </a:p>
          <a:p>
            <a:pPr algn="just"/>
            <a:r>
              <a:rPr lang="pl-PL" sz="2000" dirty="0"/>
              <a:t> Wagony towarowe w zależności od rodzaju przewożonego ładunku możemy podzielić na:</a:t>
            </a:r>
          </a:p>
          <a:p>
            <a:pPr algn="just">
              <a:buFontTx/>
              <a:buChar char="-"/>
            </a:pPr>
            <a:r>
              <a:rPr lang="pl-PL" sz="2000" dirty="0"/>
              <a:t>kryte;</a:t>
            </a:r>
          </a:p>
          <a:p>
            <a:pPr algn="just">
              <a:buFontTx/>
              <a:buChar char="-"/>
            </a:pPr>
            <a:r>
              <a:rPr lang="pl-PL" sz="2000" dirty="0"/>
              <a:t>węglarki;</a:t>
            </a:r>
          </a:p>
          <a:p>
            <a:pPr algn="just">
              <a:buFontTx/>
              <a:buChar char="-"/>
            </a:pPr>
            <a:r>
              <a:rPr lang="pl-PL" sz="2000" dirty="0"/>
              <a:t>platformy;</a:t>
            </a:r>
          </a:p>
          <a:p>
            <a:pPr algn="just">
              <a:buFontTx/>
              <a:buChar char="-"/>
            </a:pPr>
            <a:r>
              <a:rPr lang="pl-PL" sz="2000" dirty="0"/>
              <a:t>cysterny;</a:t>
            </a:r>
          </a:p>
          <a:p>
            <a:pPr algn="just">
              <a:buFontTx/>
              <a:buChar char="-"/>
            </a:pPr>
            <a:r>
              <a:rPr lang="pl-PL" sz="2000" dirty="0"/>
              <a:t>specjalne. </a:t>
            </a:r>
          </a:p>
          <a:p>
            <a:pPr algn="just"/>
            <a:r>
              <a:rPr lang="pl-PL" sz="2000" dirty="0"/>
              <a:t> Wagony kryte mają stalową konstrukcję przyspawaną do ostoi, krytą deskami, sklejką lub blachą. Służą do przewozu ładunków sypkich niewrażliwych na wpływy atmosferyczne.                                       </a:t>
            </a:r>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40</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1267" name="Picture 3" descr="C:\Users\Operacyjny1\Desktop\kdtsth.jpg"/>
          <p:cNvPicPr>
            <a:picLocks noChangeAspect="1" noChangeArrowheads="1"/>
          </p:cNvPicPr>
          <p:nvPr/>
        </p:nvPicPr>
        <p:blipFill rotWithShape="1">
          <a:blip r:embed="rId3">
            <a:extLst>
              <a:ext uri="{28A0092B-C50C-407E-A947-70E740481C1C}">
                <a14:useLocalDpi xmlns:a14="http://schemas.microsoft.com/office/drawing/2010/main" val="0"/>
              </a:ext>
            </a:extLst>
          </a:blip>
          <a:srcRect t="14679" b="15219"/>
          <a:stretch/>
        </p:blipFill>
        <p:spPr bwMode="auto">
          <a:xfrm>
            <a:off x="4499992" y="4963427"/>
            <a:ext cx="3420575" cy="1800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936887" y="6512313"/>
            <a:ext cx="888385" cy="246221"/>
          </a:xfrm>
          <a:prstGeom prst="rect">
            <a:avLst/>
          </a:prstGeom>
        </p:spPr>
        <p:txBody>
          <a:bodyPr wrap="none">
            <a:spAutoFit/>
          </a:bodyPr>
          <a:lstStyle/>
          <a:p>
            <a:pPr marL="114300"/>
            <a:r>
              <a:rPr lang="pl-PL" sz="1000" dirty="0"/>
              <a:t>Zdjęcie 30</a:t>
            </a:r>
          </a:p>
        </p:txBody>
      </p:sp>
    </p:spTree>
    <p:extLst>
      <p:ext uri="{BB962C8B-B14F-4D97-AF65-F5344CB8AC3E}">
        <p14:creationId xmlns:p14="http://schemas.microsoft.com/office/powerpoint/2010/main" val="4266389723"/>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274637"/>
            <a:ext cx="7427168" cy="994123"/>
          </a:xfrm>
        </p:spPr>
        <p:txBody>
          <a:bodyPr/>
          <a:lstStyle/>
          <a:p>
            <a:r>
              <a:rPr lang="pl-PL" sz="2800" dirty="0"/>
              <a:t>Pojazdy w transporcie szynowym</a:t>
            </a:r>
          </a:p>
        </p:txBody>
      </p:sp>
      <p:sp>
        <p:nvSpPr>
          <p:cNvPr id="3" name="Symbol zastępczy tekstu 2"/>
          <p:cNvSpPr>
            <a:spLocks noGrp="1"/>
          </p:cNvSpPr>
          <p:nvPr>
            <p:ph type="body" idx="1"/>
          </p:nvPr>
        </p:nvSpPr>
        <p:spPr>
          <a:xfrm>
            <a:off x="0" y="1600200"/>
            <a:ext cx="4932040" cy="4997152"/>
          </a:xfrm>
        </p:spPr>
        <p:txBody>
          <a:bodyPr/>
          <a:lstStyle/>
          <a:p>
            <a:pPr algn="just"/>
            <a:r>
              <a:rPr lang="pl-PL" sz="2000" dirty="0"/>
              <a:t>Wagony węglarki składają się ze słupków stanowiących konstrukcję nośną poszycia blaszanego (w starszych wagonach drewnianego). Służą do przewozu ładunków sypkich niewrażliwych na wpływy atmosferyczne. </a:t>
            </a:r>
          </a:p>
          <a:p>
            <a:pPr marL="276860" indent="0" algn="just">
              <a:buNone/>
            </a:pPr>
            <a:endParaRPr lang="pl-PL" sz="2000" dirty="0"/>
          </a:p>
          <a:p>
            <a:pPr algn="just"/>
            <a:r>
              <a:rPr lang="pl-PL" sz="2000" dirty="0"/>
              <a:t> Wagony platformy składają się z niskich odkładanych lub zdejmowanych (na zawiasach) burt bocznych i czołowych oraz odchylanych kłonic lub zdejmowalnych. Stosuje się je do przewozu długich przedmiotów, materiałów, przestrzennych, kontenerów pojazdów.</a:t>
            </a:r>
          </a:p>
          <a:p>
            <a:pPr algn="just"/>
            <a:endParaRPr lang="pl-PL" sz="2000" dirty="0"/>
          </a:p>
        </p:txBody>
      </p:sp>
      <p:sp>
        <p:nvSpPr>
          <p:cNvPr id="5" name="Symbol zastępczy tekstu 4"/>
          <p:cNvSpPr>
            <a:spLocks noGrp="1"/>
          </p:cNvSpPr>
          <p:nvPr>
            <p:ph type="body" idx="2"/>
          </p:nvPr>
        </p:nvSpPr>
        <p:spPr>
          <a:xfrm>
            <a:off x="5097749" y="3861048"/>
            <a:ext cx="4038599" cy="2376264"/>
          </a:xfrm>
        </p:spPr>
        <p:txBody>
          <a:bodyPr/>
          <a:lstStyle/>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p:txBody>
      </p:sp>
      <p:pic>
        <p:nvPicPr>
          <p:cNvPr id="6" name="Picture 2" descr="C:\Users\Operacyjny1\Desktop\1392287338-weglarka-03-md.jpg"/>
          <p:cNvPicPr>
            <a:picLocks noChangeAspect="1" noChangeArrowheads="1"/>
          </p:cNvPicPr>
          <p:nvPr/>
        </p:nvPicPr>
        <p:blipFill rotWithShape="1">
          <a:blip r:embed="rId2">
            <a:extLst>
              <a:ext uri="{28A0092B-C50C-407E-A947-70E740481C1C}">
                <a14:useLocalDpi xmlns:a14="http://schemas.microsoft.com/office/drawing/2010/main" val="0"/>
              </a:ext>
            </a:extLst>
          </a:blip>
          <a:srcRect t="19650" b="11813"/>
          <a:stretch/>
        </p:blipFill>
        <p:spPr bwMode="auto">
          <a:xfrm>
            <a:off x="5148064" y="1789062"/>
            <a:ext cx="3744416" cy="158152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Operacyjny1\Desktop\logistykakolejowa-wagon-platform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861046"/>
            <a:ext cx="3744416" cy="2016226"/>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7951695" y="3370590"/>
            <a:ext cx="888385" cy="246221"/>
          </a:xfrm>
          <a:prstGeom prst="rect">
            <a:avLst/>
          </a:prstGeom>
        </p:spPr>
        <p:txBody>
          <a:bodyPr wrap="none">
            <a:spAutoFit/>
          </a:bodyPr>
          <a:lstStyle/>
          <a:p>
            <a:pPr marL="114300"/>
            <a:r>
              <a:rPr lang="pl-PL" sz="1000" dirty="0"/>
              <a:t>Zdjęcie 31</a:t>
            </a:r>
          </a:p>
        </p:txBody>
      </p:sp>
      <p:sp>
        <p:nvSpPr>
          <p:cNvPr id="10" name="Prostokąt 9"/>
          <p:cNvSpPr/>
          <p:nvPr/>
        </p:nvSpPr>
        <p:spPr>
          <a:xfrm>
            <a:off x="8012320" y="5877272"/>
            <a:ext cx="888385" cy="246221"/>
          </a:xfrm>
          <a:prstGeom prst="rect">
            <a:avLst/>
          </a:prstGeom>
        </p:spPr>
        <p:txBody>
          <a:bodyPr wrap="none">
            <a:spAutoFit/>
          </a:bodyPr>
          <a:lstStyle/>
          <a:p>
            <a:pPr marL="114300"/>
            <a:r>
              <a:rPr lang="pl-PL" sz="1000" dirty="0"/>
              <a:t>Zdjęcie 32</a:t>
            </a:r>
          </a:p>
        </p:txBody>
      </p:sp>
    </p:spTree>
    <p:extLst>
      <p:ext uri="{BB962C8B-B14F-4D97-AF65-F5344CB8AC3E}">
        <p14:creationId xmlns:p14="http://schemas.microsoft.com/office/powerpoint/2010/main" val="2462997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274637"/>
            <a:ext cx="7427168" cy="994123"/>
          </a:xfrm>
        </p:spPr>
        <p:txBody>
          <a:bodyPr/>
          <a:lstStyle/>
          <a:p>
            <a:r>
              <a:rPr lang="pl-PL" sz="2800" dirty="0"/>
              <a:t>Pojazdy w transporcie szynowym</a:t>
            </a:r>
          </a:p>
        </p:txBody>
      </p:sp>
      <p:sp>
        <p:nvSpPr>
          <p:cNvPr id="3" name="Symbol zastępczy tekstu 2"/>
          <p:cNvSpPr>
            <a:spLocks noGrp="1"/>
          </p:cNvSpPr>
          <p:nvPr>
            <p:ph type="body" idx="1"/>
          </p:nvPr>
        </p:nvSpPr>
        <p:spPr>
          <a:xfrm>
            <a:off x="0" y="1600200"/>
            <a:ext cx="4932040" cy="4997152"/>
          </a:xfrm>
        </p:spPr>
        <p:txBody>
          <a:bodyPr/>
          <a:lstStyle/>
          <a:p>
            <a:pPr algn="just"/>
            <a:r>
              <a:rPr lang="pl-PL" sz="2000" dirty="0"/>
              <a:t>Wagony cysterny są to zbiorniki ciśnieniowe lub bezciśnieniowe mające kształt typowych walczaków. Mogą być też wagony z kilkoma zbiornikami np. do przewozu cementu. Służą do przewozu materiałów płynnych, sypkich i gazowych.</a:t>
            </a:r>
          </a:p>
          <a:p>
            <a:pPr marL="276860" indent="0" algn="just">
              <a:buNone/>
            </a:pPr>
            <a:endParaRPr lang="pl-PL" sz="2000" dirty="0"/>
          </a:p>
          <a:p>
            <a:pPr algn="just"/>
            <a:r>
              <a:rPr lang="pl-PL" sz="2000" dirty="0"/>
              <a:t> Wagony specjalne to wagony o zróżnicowanej konstrukcji nadwozia, dostosowanego do przewożonego ładunku, np. chłodnie, platformy niskopodwoziowe, itp. </a:t>
            </a:r>
          </a:p>
          <a:p>
            <a:pPr algn="just"/>
            <a:endParaRPr lang="pl-PL" sz="2000" dirty="0"/>
          </a:p>
        </p:txBody>
      </p:sp>
      <p:sp>
        <p:nvSpPr>
          <p:cNvPr id="5" name="Symbol zastępczy tekstu 4"/>
          <p:cNvSpPr>
            <a:spLocks noGrp="1"/>
          </p:cNvSpPr>
          <p:nvPr>
            <p:ph type="body" idx="2"/>
          </p:nvPr>
        </p:nvSpPr>
        <p:spPr>
          <a:xfrm>
            <a:off x="5097749" y="3861048"/>
            <a:ext cx="4038599" cy="2376264"/>
          </a:xfrm>
        </p:spPr>
        <p:txBody>
          <a:bodyPr/>
          <a:lstStyle/>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a:p>
            <a:endParaRPr lang="pl-PL" sz="1000" dirty="0"/>
          </a:p>
        </p:txBody>
      </p:sp>
      <p:pic>
        <p:nvPicPr>
          <p:cNvPr id="14339" name="Picture 3" descr="C:\Users\Operacyjny1\Desktop\Roco_66378.jpg"/>
          <p:cNvPicPr>
            <a:picLocks noChangeAspect="1" noChangeArrowheads="1"/>
          </p:cNvPicPr>
          <p:nvPr/>
        </p:nvPicPr>
        <p:blipFill rotWithShape="1">
          <a:blip r:embed="rId2">
            <a:extLst>
              <a:ext uri="{28A0092B-C50C-407E-A947-70E740481C1C}">
                <a14:useLocalDpi xmlns:a14="http://schemas.microsoft.com/office/drawing/2010/main" val="0"/>
              </a:ext>
            </a:extLst>
          </a:blip>
          <a:srcRect t="25909" b="22403"/>
          <a:stretch/>
        </p:blipFill>
        <p:spPr bwMode="auto">
          <a:xfrm>
            <a:off x="5170087" y="4005064"/>
            <a:ext cx="3621716" cy="1404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Operacyjny1\Desktop\Roco_67580.JPG"/>
          <p:cNvPicPr>
            <a:picLocks noChangeAspect="1" noChangeArrowheads="1"/>
          </p:cNvPicPr>
          <p:nvPr/>
        </p:nvPicPr>
        <p:blipFill rotWithShape="1">
          <a:blip r:embed="rId3">
            <a:extLst>
              <a:ext uri="{28A0092B-C50C-407E-A947-70E740481C1C}">
                <a14:useLocalDpi xmlns:a14="http://schemas.microsoft.com/office/drawing/2010/main" val="0"/>
              </a:ext>
            </a:extLst>
          </a:blip>
          <a:srcRect t="7792" r="6054"/>
          <a:stretch/>
        </p:blipFill>
        <p:spPr bwMode="auto">
          <a:xfrm>
            <a:off x="5014798" y="2003493"/>
            <a:ext cx="3741066"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7951695" y="3370590"/>
            <a:ext cx="888385" cy="246221"/>
          </a:xfrm>
          <a:prstGeom prst="rect">
            <a:avLst/>
          </a:prstGeom>
        </p:spPr>
        <p:txBody>
          <a:bodyPr wrap="none">
            <a:spAutoFit/>
          </a:bodyPr>
          <a:lstStyle/>
          <a:p>
            <a:pPr marL="114300"/>
            <a:r>
              <a:rPr lang="pl-PL" sz="1000" dirty="0"/>
              <a:t>Zdjęcie 33</a:t>
            </a:r>
          </a:p>
        </p:txBody>
      </p:sp>
      <p:sp>
        <p:nvSpPr>
          <p:cNvPr id="10" name="Prostokąt 9"/>
          <p:cNvSpPr/>
          <p:nvPr/>
        </p:nvSpPr>
        <p:spPr>
          <a:xfrm>
            <a:off x="7867479" y="5409064"/>
            <a:ext cx="888385" cy="246221"/>
          </a:xfrm>
          <a:prstGeom prst="rect">
            <a:avLst/>
          </a:prstGeom>
        </p:spPr>
        <p:txBody>
          <a:bodyPr wrap="none">
            <a:spAutoFit/>
          </a:bodyPr>
          <a:lstStyle/>
          <a:p>
            <a:pPr marL="114300"/>
            <a:r>
              <a:rPr lang="pl-PL" sz="1000" dirty="0"/>
              <a:t>Zdjęcie 34</a:t>
            </a:r>
          </a:p>
        </p:txBody>
      </p:sp>
    </p:spTree>
    <p:extLst>
      <p:ext uri="{BB962C8B-B14F-4D97-AF65-F5344CB8AC3E}">
        <p14:creationId xmlns:p14="http://schemas.microsoft.com/office/powerpoint/2010/main" val="751502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Pociągiem nazywamy</a:t>
            </a:r>
          </a:p>
          <a:p>
            <a:pPr>
              <a:buFontTx/>
              <a:buChar char="-"/>
            </a:pPr>
            <a:r>
              <a:rPr lang="pl-PL" sz="2000" dirty="0"/>
              <a:t>skład (zestaw wagonów) sprzęgniętych z pojazdem trakcyjnym.</a:t>
            </a:r>
          </a:p>
          <a:p>
            <a:pPr marL="276860" indent="0">
              <a:buNone/>
            </a:pPr>
            <a:endParaRPr lang="pl-PL" sz="1100" dirty="0"/>
          </a:p>
          <a:p>
            <a:pPr marL="276860" indent="0" algn="just">
              <a:buNone/>
            </a:pPr>
            <a:r>
              <a:rPr lang="pl-PL" sz="2400" b="1" dirty="0"/>
              <a:t>Pojazdem trakcyjnym (lokomotywą) nazywamy</a:t>
            </a:r>
          </a:p>
          <a:p>
            <a:pPr algn="just">
              <a:buFontTx/>
              <a:buChar char="-"/>
            </a:pPr>
            <a:r>
              <a:rPr lang="pl-PL" sz="2000" dirty="0"/>
              <a:t>pojazd z własnym źródłem napędu, przystosowany do jazdy po szynach i do ciągnięcia wagonów.</a:t>
            </a:r>
          </a:p>
          <a:p>
            <a:pPr marL="276860" indent="0" algn="just">
              <a:buNone/>
            </a:pPr>
            <a:endParaRPr lang="pl-PL" sz="1100" dirty="0"/>
          </a:p>
          <a:p>
            <a:pPr marL="276860" indent="0" algn="just">
              <a:buNone/>
            </a:pPr>
            <a:r>
              <a:rPr lang="pl-PL" sz="2400" b="1" dirty="0"/>
              <a:t>Wagonem kolejowym nazywamy</a:t>
            </a:r>
          </a:p>
          <a:p>
            <a:pPr algn="just">
              <a:buFontTx/>
              <a:buChar char="-"/>
            </a:pPr>
            <a:r>
              <a:rPr lang="pl-PL" sz="2000" dirty="0"/>
              <a:t>pojazd bez własnego źródła napędu, służący do przewozu osób lub ładunków i przystosowany do poruszania się po szynach. Eksploatowane są wagony z silnikami spalinowymi i autobusy szynowe (szynobusy).</a:t>
            </a:r>
          </a:p>
          <a:p>
            <a:pPr marL="276860" indent="0" algn="just">
              <a:buNone/>
            </a:pPr>
            <a:endParaRPr lang="pl-PL" sz="2000" dirty="0"/>
          </a:p>
          <a:p>
            <a:pPr algn="just">
              <a:buFontTx/>
              <a:buChar char="-"/>
            </a:pPr>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43</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230757"/>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170490"/>
          </a:xfrm>
          <a:prstGeom prst="rect">
            <a:avLst/>
          </a:prstGeom>
          <a:noFill/>
          <a:ln>
            <a:noFill/>
          </a:ln>
        </p:spPr>
        <p:txBody>
          <a:bodyPr lIns="54850" tIns="91425" rIns="91425" bIns="45700" anchor="t" anchorCtr="0">
            <a:noAutofit/>
          </a:bodyPr>
          <a:lstStyle/>
          <a:p>
            <a:pPr marL="276860" indent="0">
              <a:buNone/>
            </a:pPr>
            <a:r>
              <a:rPr lang="pl-PL" sz="2400" b="1" dirty="0"/>
              <a:t>Budowa wagonów</a:t>
            </a:r>
          </a:p>
          <a:p>
            <a:pPr marL="276860" indent="0">
              <a:buNone/>
            </a:pPr>
            <a:endParaRPr lang="pl-PL" sz="800" dirty="0"/>
          </a:p>
          <a:p>
            <a:pPr algn="just"/>
            <a:r>
              <a:rPr lang="pl-PL" sz="2000" dirty="0"/>
              <a:t> Niezależnie od tego, czy wagon służy do przewozu osób czy towarów składa się z dwóch zasadniczych części:</a:t>
            </a:r>
          </a:p>
          <a:p>
            <a:pPr algn="just">
              <a:buFontTx/>
              <a:buChar char="-"/>
            </a:pPr>
            <a:r>
              <a:rPr lang="pl-PL" sz="2000" dirty="0"/>
              <a:t>podwozia;</a:t>
            </a:r>
          </a:p>
          <a:p>
            <a:pPr algn="just">
              <a:buFontTx/>
              <a:buChar char="-"/>
            </a:pPr>
            <a:r>
              <a:rPr lang="pl-PL" sz="2000" dirty="0"/>
              <a:t>nadwozia.</a:t>
            </a:r>
          </a:p>
          <a:p>
            <a:pPr algn="just"/>
            <a:r>
              <a:rPr lang="pl-PL" sz="2000" dirty="0"/>
              <a:t> Podwozie służy do umożliwienia ruchu wagonów po szynach, natomiast nadwozie służy do przewożenia osób i towarów. </a:t>
            </a:r>
          </a:p>
          <a:p>
            <a:pPr algn="just"/>
            <a:r>
              <a:rPr lang="pl-PL" sz="2000" dirty="0"/>
              <a:t> W skład podwozia wchodzą następujące układy:</a:t>
            </a:r>
          </a:p>
          <a:p>
            <a:pPr algn="just">
              <a:buFontTx/>
              <a:buChar char="-"/>
            </a:pPr>
            <a:r>
              <a:rPr lang="pl-PL" sz="2000" dirty="0"/>
              <a:t>biegowy;</a:t>
            </a:r>
          </a:p>
          <a:p>
            <a:pPr algn="just">
              <a:buFontTx/>
              <a:buChar char="-"/>
            </a:pPr>
            <a:r>
              <a:rPr lang="pl-PL" sz="2000" dirty="0"/>
              <a:t>hamulcowy;</a:t>
            </a:r>
          </a:p>
          <a:p>
            <a:pPr algn="just">
              <a:buFontTx/>
              <a:buChar char="-"/>
            </a:pPr>
            <a:r>
              <a:rPr lang="pl-PL" sz="2000" dirty="0"/>
              <a:t>cięgłowo – zderzny;</a:t>
            </a:r>
          </a:p>
          <a:p>
            <a:pPr algn="just">
              <a:buFontTx/>
              <a:buChar char="-"/>
            </a:pPr>
            <a:r>
              <a:rPr lang="pl-PL" sz="2000" dirty="0"/>
              <a:t>ostoja wagonu.</a:t>
            </a:r>
          </a:p>
          <a:p>
            <a:pPr algn="just"/>
            <a:r>
              <a:rPr lang="pl-PL" sz="2000" dirty="0"/>
              <a:t>Układ biegowy składa się z:</a:t>
            </a:r>
          </a:p>
          <a:p>
            <a:pPr algn="just">
              <a:buFontTx/>
              <a:buChar char="-"/>
            </a:pPr>
            <a:r>
              <a:rPr lang="pl-PL" sz="2000" dirty="0"/>
              <a:t>zestawu kołowego;</a:t>
            </a:r>
          </a:p>
          <a:p>
            <a:pPr algn="just">
              <a:buFontTx/>
              <a:buChar char="-"/>
            </a:pPr>
            <a:r>
              <a:rPr lang="pl-PL" sz="2000" dirty="0"/>
              <a:t>łożyska;</a:t>
            </a:r>
          </a:p>
          <a:p>
            <a:pPr algn="just">
              <a:buFontTx/>
              <a:buChar char="-"/>
            </a:pPr>
            <a:r>
              <a:rPr lang="pl-PL" sz="2000" dirty="0"/>
              <a:t>usprężynowania. </a:t>
            </a:r>
          </a:p>
          <a:p>
            <a:pPr algn="just">
              <a:buFontTx/>
              <a:buChar char="-"/>
            </a:pPr>
            <a:endParaRPr lang="pl-PL" sz="2000" dirty="0"/>
          </a:p>
          <a:p>
            <a:pPr marL="276860" indent="0" algn="just">
              <a:buNone/>
            </a:pPr>
            <a:r>
              <a:rPr lang="pl-PL" sz="2000" dirty="0"/>
              <a:t>                                     </a:t>
            </a:r>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44</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5814157"/>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Pojazdy w transporcie szynowym</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Budowa wagonów</a:t>
            </a:r>
          </a:p>
          <a:p>
            <a:pPr marL="276860" indent="0" algn="just">
              <a:buNone/>
            </a:pPr>
            <a:endParaRPr lang="pl-PL" sz="800" dirty="0"/>
          </a:p>
          <a:p>
            <a:pPr algn="just"/>
            <a:r>
              <a:rPr lang="pl-PL" sz="2000" dirty="0"/>
              <a:t> Rozróżnia się dwa rodzaje układów biegowych</a:t>
            </a:r>
          </a:p>
          <a:p>
            <a:pPr algn="just">
              <a:buFontTx/>
              <a:buChar char="-"/>
            </a:pPr>
            <a:r>
              <a:rPr lang="pl-PL" sz="2000" dirty="0"/>
              <a:t>wagony na wózkach – zestawy kołowe prowadzone w specjalnych 2-3 lub wieloosiowych wózkach;</a:t>
            </a:r>
          </a:p>
          <a:p>
            <a:pPr algn="just">
              <a:buFontTx/>
              <a:buChar char="-"/>
            </a:pPr>
            <a:r>
              <a:rPr lang="pl-PL" sz="2000" dirty="0"/>
              <a:t>wagony bez wózkowe – wagony na 2 lub 3 osiach prowadzonych bezpośrednio w ostoi wagonu.</a:t>
            </a:r>
          </a:p>
          <a:p>
            <a:pPr algn="just"/>
            <a:r>
              <a:rPr lang="pl-PL" sz="2000" dirty="0"/>
              <a:t> Urządzenia cięgłowo – zderzne służą do łączenia ze sobą kolejnych wagonów oraz łagodzenia uderzeń powstających w procesie hamowania pociągów i prac manewrowych (zestawianie pociągów).</a:t>
            </a:r>
          </a:p>
          <a:p>
            <a:pPr algn="just"/>
            <a:r>
              <a:rPr lang="pl-PL" sz="2000" dirty="0"/>
              <a:t>Układ hamulcowy jest układem pneumatycznym uruchamianym centralnie z lokomotywy. Oprócz tego każdy wagon osobowy i w większości towarowe posiadają niezależnie działający hamulec ręczny, uruchamiany przez pokręcenie odpowiednią korbą lub kołem. </a:t>
            </a:r>
          </a:p>
          <a:p>
            <a:pPr algn="just"/>
            <a:r>
              <a:rPr lang="pl-PL" sz="2000" dirty="0"/>
              <a:t> Ostoja wagonu (rama) łączy układ biegowy z nadwoziem.</a:t>
            </a:r>
          </a:p>
          <a:p>
            <a:pPr algn="just"/>
            <a:endParaRPr lang="pl-PL" sz="2000" dirty="0"/>
          </a:p>
          <a:p>
            <a:pPr marL="276860" indent="0" algn="just">
              <a:buNone/>
            </a:pPr>
            <a:r>
              <a:rPr lang="pl-PL" sz="2000" dirty="0"/>
              <a:t>                                     </a:t>
            </a:r>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45</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9912927"/>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Przyczyny wypadków</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Do podstawowych przyczyn katastrof kolejowych zaliczamy:</a:t>
            </a:r>
          </a:p>
          <a:p>
            <a:pPr marL="276860" indent="0">
              <a:buNone/>
            </a:pPr>
            <a:endParaRPr lang="pl-PL" sz="1100" dirty="0"/>
          </a:p>
          <a:p>
            <a:pPr algn="just"/>
            <a:r>
              <a:rPr lang="pl-PL" sz="2000" dirty="0"/>
              <a:t> Uszkodzenie torów, rozjazdów.</a:t>
            </a:r>
          </a:p>
          <a:p>
            <a:pPr marL="276860" indent="0" algn="just">
              <a:buNone/>
            </a:pPr>
            <a:endParaRPr lang="pl-PL" sz="800" dirty="0"/>
          </a:p>
          <a:p>
            <a:pPr algn="just"/>
            <a:r>
              <a:rPr lang="pl-PL" sz="2000" dirty="0"/>
              <a:t> Niesprawne urządzenia sygnalizacyjne.</a:t>
            </a:r>
          </a:p>
          <a:p>
            <a:pPr marL="276860" indent="0" algn="just">
              <a:buNone/>
            </a:pPr>
            <a:endParaRPr lang="pl-PL" sz="800" dirty="0"/>
          </a:p>
          <a:p>
            <a:pPr algn="just"/>
            <a:r>
              <a:rPr lang="pl-PL" sz="2000" dirty="0"/>
              <a:t> Uszkodzenia lokomotyw lub wagonów.</a:t>
            </a:r>
          </a:p>
          <a:p>
            <a:pPr marL="276860" indent="0" algn="just">
              <a:buNone/>
            </a:pPr>
            <a:endParaRPr lang="pl-PL" sz="800" dirty="0"/>
          </a:p>
          <a:p>
            <a:pPr algn="just"/>
            <a:r>
              <a:rPr lang="pl-PL" sz="2000" dirty="0"/>
              <a:t> Uszkodzenia linii trakcyjnej.</a:t>
            </a:r>
          </a:p>
          <a:p>
            <a:pPr marL="276860" indent="0" algn="just">
              <a:buNone/>
            </a:pPr>
            <a:endParaRPr lang="pl-PL" sz="800" dirty="0"/>
          </a:p>
          <a:p>
            <a:pPr algn="just"/>
            <a:r>
              <a:rPr lang="pl-PL" sz="2000" dirty="0"/>
              <a:t> Zderzenie z innymi pojazdami na przejazdach kolejowych.</a:t>
            </a:r>
          </a:p>
          <a:p>
            <a:pPr marL="276860" indent="0" algn="just">
              <a:buNone/>
            </a:pPr>
            <a:endParaRPr lang="pl-PL" sz="800" dirty="0"/>
          </a:p>
          <a:p>
            <a:pPr algn="just"/>
            <a:r>
              <a:rPr lang="pl-PL" sz="2000" dirty="0"/>
              <a:t>Błąd człowieka.</a:t>
            </a:r>
          </a:p>
          <a:p>
            <a:pPr marL="276860" indent="0" algn="just">
              <a:buNone/>
            </a:pPr>
            <a:endParaRPr lang="pl-PL" sz="800" dirty="0"/>
          </a:p>
          <a:p>
            <a:pPr algn="just"/>
            <a:r>
              <a:rPr lang="pl-PL" sz="2000" dirty="0"/>
              <a:t> Warunki atmosferyczne.</a:t>
            </a:r>
          </a:p>
          <a:p>
            <a:pPr marL="276860" indent="0" algn="just">
              <a:buNone/>
            </a:pPr>
            <a:endParaRPr lang="pl-PL" sz="800" dirty="0"/>
          </a:p>
          <a:p>
            <a:pPr algn="just"/>
            <a:r>
              <a:rPr lang="pl-PL" sz="2000" dirty="0"/>
              <a:t> Pożary.</a:t>
            </a:r>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46</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4639819"/>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Przyczyny wypadków</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Skutki katastrof (wykolejeń) uzależnione są głównie od:</a:t>
            </a:r>
          </a:p>
          <a:p>
            <a:pPr marL="276860" indent="0">
              <a:buNone/>
            </a:pPr>
            <a:endParaRPr lang="pl-PL" sz="1100" dirty="0"/>
          </a:p>
          <a:p>
            <a:pPr algn="just"/>
            <a:r>
              <a:rPr lang="pl-PL" sz="2000" dirty="0"/>
              <a:t> Przyczyny katastrofy (wykolejenia).</a:t>
            </a:r>
          </a:p>
          <a:p>
            <a:pPr marL="276860" indent="0" algn="just">
              <a:buNone/>
            </a:pPr>
            <a:endParaRPr lang="pl-PL" sz="800" dirty="0"/>
          </a:p>
          <a:p>
            <a:pPr algn="just"/>
            <a:r>
              <a:rPr lang="pl-PL" sz="2000" dirty="0"/>
              <a:t> Prędkości poruszającego się składu (składów) pociągu.</a:t>
            </a:r>
          </a:p>
          <a:p>
            <a:pPr marL="276860" indent="0" algn="just">
              <a:buNone/>
            </a:pPr>
            <a:endParaRPr lang="pl-PL" sz="800" dirty="0"/>
          </a:p>
          <a:p>
            <a:pPr algn="just"/>
            <a:r>
              <a:rPr lang="pl-PL" sz="2000" dirty="0"/>
              <a:t> Rodzaju przewożonego ładunku.</a:t>
            </a:r>
          </a:p>
          <a:p>
            <a:pPr marL="276860" indent="0" algn="just">
              <a:buNone/>
            </a:pPr>
            <a:endParaRPr lang="pl-PL" sz="800" dirty="0"/>
          </a:p>
          <a:p>
            <a:pPr algn="just"/>
            <a:r>
              <a:rPr lang="pl-PL" sz="2000" dirty="0"/>
              <a:t> Miejsca powstania katastrofy (wykolejenia).</a:t>
            </a:r>
          </a:p>
          <a:p>
            <a:pPr marL="276860" indent="0" algn="just">
              <a:buNone/>
            </a:pPr>
            <a:endParaRPr lang="pl-PL" sz="800" dirty="0"/>
          </a:p>
          <a:p>
            <a:pPr algn="just"/>
            <a:r>
              <a:rPr lang="pl-PL" sz="2000" dirty="0"/>
              <a:t>Możliwości szybkiej interwencji służb ratowniczych.</a:t>
            </a:r>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47</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2146131"/>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Przyczyny wypadków</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12776"/>
            <a:ext cx="8856983" cy="5328592"/>
          </a:xfrm>
          <a:prstGeom prst="rect">
            <a:avLst/>
          </a:prstGeom>
          <a:noFill/>
          <a:ln>
            <a:noFill/>
          </a:ln>
        </p:spPr>
        <p:txBody>
          <a:bodyPr lIns="54850" tIns="91425" rIns="91425" bIns="45700" anchor="t" anchorCtr="0">
            <a:noAutofit/>
          </a:bodyPr>
          <a:lstStyle/>
          <a:p>
            <a:pPr marL="276860" indent="0">
              <a:buNone/>
            </a:pPr>
            <a:r>
              <a:rPr lang="pl-PL" sz="2400" b="1" dirty="0"/>
              <a:t>Ze względu na miejsce katastrofy (wykolejenia) mogą powstać:</a:t>
            </a:r>
          </a:p>
          <a:p>
            <a:pPr marL="276860" indent="0">
              <a:buNone/>
            </a:pPr>
            <a:endParaRPr lang="pl-PL" sz="800" dirty="0"/>
          </a:p>
          <a:p>
            <a:pPr algn="just"/>
            <a:r>
              <a:rPr lang="pl-PL" sz="2000" dirty="0"/>
              <a:t> Na szlakach kolejowych:</a:t>
            </a:r>
          </a:p>
          <a:p>
            <a:pPr algn="just">
              <a:buFontTx/>
              <a:buChar char="-"/>
            </a:pPr>
            <a:r>
              <a:rPr lang="pl-PL" sz="1900" dirty="0"/>
              <a:t>ze względu na rozwijaną dużą prędkość, pociągają za sobą większą ilość wykolejonych i uszkodzonych wagonów. Wykolejeniu i uszkodzeniu ulega pierwszych 2-6 wagonów, pozostałe wypadają z szyn lecz nie wywracają się. </a:t>
            </a:r>
          </a:p>
          <a:p>
            <a:pPr algn="just">
              <a:buFontTx/>
              <a:buChar char="-"/>
            </a:pPr>
            <a:endParaRPr lang="pl-PL" sz="800" dirty="0"/>
          </a:p>
          <a:p>
            <a:pPr algn="just"/>
            <a:r>
              <a:rPr lang="pl-PL" sz="2000" dirty="0"/>
              <a:t> W wykopie (wąwozie):</a:t>
            </a:r>
          </a:p>
          <a:p>
            <a:pPr algn="just">
              <a:buFontTx/>
              <a:buChar char="-"/>
            </a:pPr>
            <a:r>
              <a:rPr lang="pl-PL" sz="1900" dirty="0"/>
              <a:t>ze względu na ograniczoną powierzchnię, może nastąpić wiele innych niekorzystnych zjawisk na miejscu katastrofy, np.: nasilenie pożaru, kałuże rozlanych cieczy, ale umożliwia to również ograniczenie pożaru czy rozlewisk do niewielkiej przestrzeni. Utrudniony jest dostęp służb ratowniczych do miejsca katastrofy.</a:t>
            </a:r>
          </a:p>
          <a:p>
            <a:pPr marL="276860" indent="0" algn="just">
              <a:buNone/>
            </a:pPr>
            <a:endParaRPr lang="pl-PL" sz="800" dirty="0"/>
          </a:p>
          <a:p>
            <a:pPr algn="just"/>
            <a:r>
              <a:rPr lang="pl-PL" sz="2000" dirty="0"/>
              <a:t> Na terenie zabudowanym lub zalesionym:</a:t>
            </a:r>
          </a:p>
          <a:p>
            <a:pPr algn="just">
              <a:buFontTx/>
              <a:buChar char="-"/>
            </a:pPr>
            <a:r>
              <a:rPr lang="pl-PL" sz="1900" dirty="0"/>
              <a:t>możliwość rozprzestrzenienia się pożaru na otoczenie, zwiększenie ilości ofiar, utrudniony dostęp dla służb ratowniczych.</a:t>
            </a:r>
          </a:p>
          <a:p>
            <a:pPr marL="276860" indent="0" algn="just">
              <a:buNone/>
            </a:pPr>
            <a:endParaRPr lang="pl-PL" sz="800" dirty="0"/>
          </a:p>
          <a:p>
            <a:pPr algn="just"/>
            <a:r>
              <a:rPr lang="pl-PL" sz="2000" dirty="0"/>
              <a:t> Na stacji:</a:t>
            </a:r>
          </a:p>
          <a:p>
            <a:pPr algn="just">
              <a:buFontTx/>
              <a:buChar char="-"/>
            </a:pPr>
            <a:r>
              <a:rPr lang="pl-PL" sz="1900" dirty="0"/>
              <a:t>zwiększona ilość ofiar, utrudnione działania ratowników, nieprzewidywalne zniszczenia i straty. </a:t>
            </a:r>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48</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7958410"/>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Przyczyny wypadków</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12776"/>
            <a:ext cx="8856983" cy="5328592"/>
          </a:xfrm>
          <a:prstGeom prst="rect">
            <a:avLst/>
          </a:prstGeom>
          <a:noFill/>
          <a:ln>
            <a:noFill/>
          </a:ln>
        </p:spPr>
        <p:txBody>
          <a:bodyPr lIns="54850" tIns="91425" rIns="91425" bIns="45700" anchor="t" anchorCtr="0">
            <a:noAutofit/>
          </a:bodyPr>
          <a:lstStyle/>
          <a:p>
            <a:pPr marL="276860" indent="0">
              <a:buNone/>
            </a:pPr>
            <a:r>
              <a:rPr lang="pl-PL" sz="2400" b="1" dirty="0"/>
              <a:t>Podczas katastrof pociągów najczęściej dochodzi do:</a:t>
            </a:r>
          </a:p>
          <a:p>
            <a:pPr marL="276860" indent="0">
              <a:buNone/>
            </a:pPr>
            <a:endParaRPr lang="pl-PL" sz="500" dirty="0"/>
          </a:p>
          <a:p>
            <a:pPr algn="just"/>
            <a:r>
              <a:rPr lang="pl-PL" sz="2000" dirty="0"/>
              <a:t> Wykolejenia części lub całego składu pociągu.</a:t>
            </a:r>
          </a:p>
          <a:p>
            <a:pPr marL="276860" indent="0" algn="just">
              <a:buNone/>
            </a:pPr>
            <a:endParaRPr lang="pl-PL" sz="500" dirty="0"/>
          </a:p>
          <a:p>
            <a:pPr algn="just"/>
            <a:r>
              <a:rPr lang="pl-PL" sz="2000" dirty="0"/>
              <a:t> Zablokowania sąsiednich torów.</a:t>
            </a:r>
          </a:p>
          <a:p>
            <a:pPr marL="276860" indent="0" algn="just">
              <a:buNone/>
            </a:pPr>
            <a:endParaRPr lang="pl-PL" sz="500" dirty="0"/>
          </a:p>
          <a:p>
            <a:pPr algn="just"/>
            <a:r>
              <a:rPr lang="pl-PL" sz="2000" dirty="0"/>
              <a:t> Uszkodzenia wagonów osobowych lub towarowych połączonego z uwolnieniem materiału niebezpiecznego.</a:t>
            </a:r>
          </a:p>
          <a:p>
            <a:pPr marL="276860" indent="0" algn="just">
              <a:buNone/>
            </a:pPr>
            <a:endParaRPr lang="pl-PL" sz="500" dirty="0"/>
          </a:p>
          <a:p>
            <a:pPr algn="just"/>
            <a:r>
              <a:rPr lang="pl-PL" sz="2000" dirty="0"/>
              <a:t> Pożaru.</a:t>
            </a:r>
          </a:p>
          <a:p>
            <a:pPr marL="276860" indent="0" algn="just">
              <a:buNone/>
            </a:pPr>
            <a:endParaRPr lang="pl-PL" sz="500" dirty="0"/>
          </a:p>
          <a:p>
            <a:pPr algn="just"/>
            <a:r>
              <a:rPr lang="pl-PL" sz="2000" dirty="0"/>
              <a:t> Uszkodzenia sieci trakcyjnej.</a:t>
            </a:r>
          </a:p>
          <a:p>
            <a:pPr marL="276860" indent="0" algn="just">
              <a:buNone/>
            </a:pPr>
            <a:endParaRPr lang="pl-PL" sz="500" dirty="0"/>
          </a:p>
          <a:p>
            <a:pPr algn="just"/>
            <a:r>
              <a:rPr lang="pl-PL" sz="2000" dirty="0"/>
              <a:t> Uszkodzenia torowisk.</a:t>
            </a:r>
          </a:p>
          <a:p>
            <a:pPr marL="276860" indent="0" algn="just">
              <a:buNone/>
            </a:pPr>
            <a:endParaRPr lang="pl-PL" sz="500" dirty="0"/>
          </a:p>
          <a:p>
            <a:pPr algn="just"/>
            <a:r>
              <a:rPr lang="pl-PL" sz="2000" dirty="0"/>
              <a:t> Zderzenia z pojazdami drogowymi na przejazdach.</a:t>
            </a:r>
          </a:p>
          <a:p>
            <a:pPr marL="276860" indent="0" algn="just">
              <a:buNone/>
            </a:pPr>
            <a:endParaRPr lang="pl-PL" sz="500" dirty="0"/>
          </a:p>
          <a:p>
            <a:pPr algn="just"/>
            <a:r>
              <a:rPr lang="pl-PL" sz="2000" dirty="0"/>
              <a:t> Zderzenia czołowego taboru trakcyjnego.</a:t>
            </a:r>
          </a:p>
          <a:p>
            <a:pPr marL="276860" indent="0" algn="just">
              <a:buNone/>
            </a:pPr>
            <a:endParaRPr lang="pl-PL" sz="500" dirty="0"/>
          </a:p>
          <a:p>
            <a:pPr algn="just"/>
            <a:r>
              <a:rPr lang="pl-PL" sz="2000" dirty="0"/>
              <a:t> Starcia bocznego.</a:t>
            </a:r>
          </a:p>
          <a:p>
            <a:pPr marL="276860" indent="0" algn="just">
              <a:buNone/>
            </a:pPr>
            <a:endParaRPr lang="pl-PL" sz="500" dirty="0"/>
          </a:p>
          <a:p>
            <a:pPr algn="just"/>
            <a:r>
              <a:rPr lang="pl-PL" sz="2000" dirty="0"/>
              <a:t> Najechania na tabor.</a:t>
            </a:r>
          </a:p>
          <a:p>
            <a:pPr marL="276860" indent="0" algn="just">
              <a:buNone/>
            </a:pPr>
            <a:endParaRPr lang="pl-PL" sz="500" dirty="0"/>
          </a:p>
          <a:p>
            <a:pPr algn="just"/>
            <a:r>
              <a:rPr lang="pl-PL" sz="2000" dirty="0"/>
              <a:t> Spiętrzenia z zakleszczenia taboru.</a:t>
            </a:r>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49</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8279566"/>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algn="ctr"/>
            <a:r>
              <a:rPr lang="pl-PL" sz="2800" dirty="0"/>
              <a:t>Zagrożenia w przypadku zdarzeń                        w transporcie drogowym</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84784"/>
            <a:ext cx="8856983" cy="5256584"/>
          </a:xfrm>
          <a:prstGeom prst="rect">
            <a:avLst/>
          </a:prstGeom>
          <a:noFill/>
          <a:ln>
            <a:noFill/>
          </a:ln>
        </p:spPr>
        <p:txBody>
          <a:bodyPr lIns="54850" tIns="91425" rIns="91425" bIns="45700" numCol="1" anchor="t" anchorCtr="0">
            <a:noAutofit/>
          </a:bodyPr>
          <a:lstStyle/>
          <a:p>
            <a:pPr marL="276860" indent="0" algn="just">
              <a:buNone/>
            </a:pPr>
            <a:r>
              <a:rPr lang="pl-PL" sz="2400" b="1" dirty="0"/>
              <a:t>Zagrożenia występujące podczas działań ratowniczych</a:t>
            </a:r>
            <a:r>
              <a:rPr lang="pl-PL" sz="2400" dirty="0"/>
              <a:t> </a:t>
            </a:r>
            <a:r>
              <a:rPr lang="pl-PL" sz="2400" b="1" dirty="0"/>
              <a:t>w transporcie drogowym:</a:t>
            </a:r>
            <a:endParaRPr lang="pl-PL" sz="2400" dirty="0"/>
          </a:p>
          <a:p>
            <a:pPr marL="276860" indent="0">
              <a:buNone/>
            </a:pPr>
            <a:endParaRPr lang="pl-PL" sz="1200" dirty="0"/>
          </a:p>
          <a:p>
            <a:r>
              <a:rPr lang="pl-PL" sz="2000" dirty="0"/>
              <a:t>zła organizacja działań;</a:t>
            </a:r>
          </a:p>
          <a:p>
            <a:pPr marL="276860" indent="0">
              <a:buNone/>
            </a:pPr>
            <a:endParaRPr lang="pl-PL" sz="800" dirty="0"/>
          </a:p>
          <a:p>
            <a:r>
              <a:rPr lang="pl-PL" sz="2000" dirty="0"/>
              <a:t>nie przestrzeganie przepisów bhp;</a:t>
            </a:r>
          </a:p>
          <a:p>
            <a:endParaRPr lang="pl-PL" sz="800" dirty="0"/>
          </a:p>
          <a:p>
            <a:r>
              <a:rPr lang="pl-PL" sz="2000" dirty="0"/>
              <a:t>niestabilność uszkodzonego pojazdu;</a:t>
            </a:r>
          </a:p>
          <a:p>
            <a:pPr marL="276860" indent="0">
              <a:buNone/>
            </a:pPr>
            <a:endParaRPr lang="pl-PL" sz="800" dirty="0"/>
          </a:p>
          <a:p>
            <a:r>
              <a:rPr lang="pl-PL" sz="2000" dirty="0"/>
              <a:t>obrażenia u osób poszkodowanych;</a:t>
            </a:r>
          </a:p>
          <a:p>
            <a:pPr marL="276860" indent="0">
              <a:buNone/>
            </a:pPr>
            <a:endParaRPr lang="pl-PL" sz="800" dirty="0"/>
          </a:p>
          <a:p>
            <a:r>
              <a:rPr lang="pl-PL" sz="2000" dirty="0"/>
              <a:t>rozbite szkło, odpryski tworzyw i lakieru;</a:t>
            </a:r>
          </a:p>
          <a:p>
            <a:pPr marL="276860" indent="0">
              <a:buNone/>
            </a:pPr>
            <a:endParaRPr lang="pl-PL" sz="800" dirty="0"/>
          </a:p>
          <a:p>
            <a:r>
              <a:rPr lang="pl-PL" sz="2000" dirty="0"/>
              <a:t>ostre krawędzie;</a:t>
            </a:r>
          </a:p>
          <a:p>
            <a:pPr marL="276860" indent="0">
              <a:buNone/>
            </a:pPr>
            <a:endParaRPr lang="pl-PL" sz="800" dirty="0"/>
          </a:p>
          <a:p>
            <a:r>
              <a:rPr lang="pl-PL" sz="2000" dirty="0"/>
              <a:t>kwas akumulatora(ów);</a:t>
            </a:r>
          </a:p>
          <a:p>
            <a:pPr marL="276860" indent="0">
              <a:buNone/>
            </a:pPr>
            <a:endParaRPr lang="pl-PL" sz="800" dirty="0"/>
          </a:p>
          <a:p>
            <a:r>
              <a:rPr lang="pl-PL" sz="2000" dirty="0"/>
              <a:t>naprężone elementy;</a:t>
            </a:r>
          </a:p>
          <a:p>
            <a:pPr marL="276860" indent="0">
              <a:buNone/>
            </a:pPr>
            <a:endParaRPr lang="pl-PL" sz="800" dirty="0"/>
          </a:p>
          <a:p>
            <a:r>
              <a:rPr lang="pl-PL" sz="2000" dirty="0"/>
              <a:t>zerwane linie energetyczne, sieci trakcyjne, złamane słupy;</a:t>
            </a:r>
          </a:p>
          <a:p>
            <a:pPr marL="276860" indent="0">
              <a:buNone/>
            </a:pPr>
            <a:endParaRPr lang="pl-PL" sz="800" dirty="0"/>
          </a:p>
          <a:p>
            <a:r>
              <a:rPr lang="pl-PL" sz="2000" dirty="0"/>
              <a:t>wysokie napięcie w pojazdach hybrydowych i elektrycznych.</a:t>
            </a:r>
          </a:p>
          <a:p>
            <a:endParaRPr lang="pl-PL" sz="1800" dirty="0"/>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2296336"/>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Rozpoznanie</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12776"/>
            <a:ext cx="8856983" cy="5328592"/>
          </a:xfrm>
          <a:prstGeom prst="rect">
            <a:avLst/>
          </a:prstGeom>
          <a:noFill/>
          <a:ln>
            <a:noFill/>
          </a:ln>
        </p:spPr>
        <p:txBody>
          <a:bodyPr lIns="54850" tIns="91425" rIns="91425" bIns="45700" anchor="t" anchorCtr="0">
            <a:noAutofit/>
          </a:bodyPr>
          <a:lstStyle/>
          <a:p>
            <a:pPr marL="276860" indent="0" algn="just">
              <a:buNone/>
            </a:pPr>
            <a:r>
              <a:rPr lang="pl-PL" sz="2400" b="1" dirty="0"/>
              <a:t>Rozpoznanie sytuacji oraz nawiązanie łączności ze służbami kolejowymi – przekazanie informacji na temat:</a:t>
            </a:r>
          </a:p>
          <a:p>
            <a:pPr marL="276860" indent="0">
              <a:buNone/>
            </a:pPr>
            <a:endParaRPr lang="pl-PL" sz="500" dirty="0"/>
          </a:p>
          <a:p>
            <a:pPr algn="just"/>
            <a:r>
              <a:rPr lang="pl-PL" sz="2000" dirty="0"/>
              <a:t> Miejsca zdarzenia.</a:t>
            </a:r>
          </a:p>
          <a:p>
            <a:pPr marL="276860" indent="0" algn="just">
              <a:buNone/>
            </a:pPr>
            <a:endParaRPr lang="pl-PL" sz="500" dirty="0"/>
          </a:p>
          <a:p>
            <a:pPr algn="just"/>
            <a:r>
              <a:rPr lang="pl-PL" sz="2000" dirty="0"/>
              <a:t> Rodzaju zdarzenia:</a:t>
            </a:r>
          </a:p>
          <a:p>
            <a:pPr algn="just">
              <a:buFontTx/>
              <a:buChar char="-"/>
            </a:pPr>
            <a:r>
              <a:rPr lang="pl-PL" sz="1900" dirty="0"/>
              <a:t>wypadek pociągu z pojazdem drogowym, </a:t>
            </a:r>
          </a:p>
          <a:p>
            <a:pPr algn="just">
              <a:buFontTx/>
              <a:buChar char="-"/>
            </a:pPr>
            <a:r>
              <a:rPr lang="pl-PL" sz="1900" dirty="0"/>
              <a:t>wypadek pociągów pasażerskich, </a:t>
            </a:r>
          </a:p>
          <a:p>
            <a:pPr algn="just">
              <a:buFontTx/>
              <a:buChar char="-"/>
            </a:pPr>
            <a:r>
              <a:rPr lang="pl-PL" sz="1900" dirty="0"/>
              <a:t>wypadek pociągu pasażerskiego i towarowego,</a:t>
            </a:r>
          </a:p>
          <a:p>
            <a:pPr algn="just">
              <a:buFontTx/>
              <a:buChar char="-"/>
            </a:pPr>
            <a:r>
              <a:rPr lang="pl-PL" sz="1900" dirty="0"/>
              <a:t> wypadek pociągów towarowych,</a:t>
            </a:r>
          </a:p>
          <a:p>
            <a:pPr algn="just">
              <a:buFontTx/>
              <a:buChar char="-"/>
            </a:pPr>
            <a:r>
              <a:rPr lang="pl-PL" sz="1900" dirty="0"/>
              <a:t>wypadek pociągu specjalnego.</a:t>
            </a:r>
          </a:p>
          <a:p>
            <a:pPr marL="276860" indent="0" algn="just">
              <a:buNone/>
            </a:pPr>
            <a:endParaRPr lang="pl-PL" sz="500" dirty="0"/>
          </a:p>
          <a:p>
            <a:pPr algn="just"/>
            <a:r>
              <a:rPr lang="pl-PL" sz="1800" dirty="0"/>
              <a:t> </a:t>
            </a:r>
            <a:r>
              <a:rPr lang="pl-PL" sz="2000" dirty="0"/>
              <a:t>Ofiar.</a:t>
            </a:r>
          </a:p>
          <a:p>
            <a:pPr marL="276860" indent="0" algn="just">
              <a:buNone/>
            </a:pPr>
            <a:endParaRPr lang="pl-PL" sz="500" dirty="0"/>
          </a:p>
          <a:p>
            <a:pPr algn="just"/>
            <a:r>
              <a:rPr lang="pl-PL" sz="2000" dirty="0"/>
              <a:t> Ładunków niebezpiecznych.</a:t>
            </a:r>
          </a:p>
          <a:p>
            <a:pPr marL="276860" indent="0" algn="just">
              <a:buNone/>
            </a:pPr>
            <a:endParaRPr lang="pl-PL" sz="500" dirty="0"/>
          </a:p>
          <a:p>
            <a:pPr algn="just"/>
            <a:r>
              <a:rPr lang="pl-PL" sz="2000" dirty="0"/>
              <a:t> Uszkodzeń.</a:t>
            </a:r>
          </a:p>
          <a:p>
            <a:pPr marL="276860" indent="0" algn="just">
              <a:buNone/>
            </a:pPr>
            <a:endParaRPr lang="pl-PL" sz="500" dirty="0"/>
          </a:p>
          <a:p>
            <a:pPr algn="just"/>
            <a:r>
              <a:rPr lang="pl-PL" sz="2000" dirty="0"/>
              <a:t> Niezbędnych sił.</a:t>
            </a:r>
          </a:p>
          <a:p>
            <a:pPr marL="276860" indent="0" algn="just">
              <a:buNone/>
            </a:pPr>
            <a:endParaRPr lang="pl-PL" sz="500" dirty="0"/>
          </a:p>
          <a:p>
            <a:pPr algn="just"/>
            <a:r>
              <a:rPr lang="pl-PL" sz="2000" dirty="0"/>
              <a:t> Zagrożeń.</a:t>
            </a:r>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50</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06540259"/>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Utrudnienia</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12776"/>
            <a:ext cx="8856983" cy="5328592"/>
          </a:xfrm>
          <a:prstGeom prst="rect">
            <a:avLst/>
          </a:prstGeom>
          <a:noFill/>
          <a:ln>
            <a:noFill/>
          </a:ln>
        </p:spPr>
        <p:txBody>
          <a:bodyPr lIns="54850" tIns="91425" rIns="91425" bIns="45700" anchor="t" anchorCtr="0">
            <a:noAutofit/>
          </a:bodyPr>
          <a:lstStyle/>
          <a:p>
            <a:pPr marL="276860" indent="0" algn="just">
              <a:buNone/>
            </a:pPr>
            <a:r>
              <a:rPr lang="pl-PL" sz="2400" b="1" dirty="0"/>
              <a:t>Utrudnienia występujące podczas prowadzenia akcji w czasie katastrofy kolejowej:</a:t>
            </a:r>
          </a:p>
          <a:p>
            <a:pPr marL="276860" indent="0">
              <a:buNone/>
            </a:pPr>
            <a:endParaRPr lang="pl-PL" sz="500" dirty="0"/>
          </a:p>
          <a:p>
            <a:pPr algn="just"/>
            <a:r>
              <a:rPr lang="pl-PL" sz="2000" dirty="0"/>
              <a:t> Ograniczenie możliwości swobodnego manewrowania jednostkami ratowniczymi.</a:t>
            </a:r>
          </a:p>
          <a:p>
            <a:pPr marL="276860" indent="0" algn="just">
              <a:buNone/>
            </a:pPr>
            <a:endParaRPr lang="pl-PL" sz="500" dirty="0"/>
          </a:p>
          <a:p>
            <a:pPr algn="just"/>
            <a:r>
              <a:rPr lang="pl-PL" sz="2000" dirty="0"/>
              <a:t> Trudny dojazd do miejsca zdarzenia.</a:t>
            </a:r>
          </a:p>
          <a:p>
            <a:pPr marL="276860" indent="0" algn="just">
              <a:buNone/>
            </a:pPr>
            <a:endParaRPr lang="pl-PL" sz="500" dirty="0"/>
          </a:p>
          <a:p>
            <a:pPr algn="just"/>
            <a:r>
              <a:rPr lang="pl-PL" sz="2000" dirty="0"/>
              <a:t> Duże odległości od baz ratowniczych.</a:t>
            </a:r>
          </a:p>
          <a:p>
            <a:pPr marL="276860" indent="0" algn="just">
              <a:buNone/>
            </a:pPr>
            <a:endParaRPr lang="pl-PL" sz="500" dirty="0"/>
          </a:p>
          <a:p>
            <a:pPr algn="just"/>
            <a:r>
              <a:rPr lang="pl-PL" sz="2000" dirty="0"/>
              <a:t> Sieć trakcyjna zawieszona nad torami. </a:t>
            </a:r>
          </a:p>
          <a:p>
            <a:pPr marL="276860" indent="0" algn="just">
              <a:buNone/>
            </a:pPr>
            <a:endParaRPr lang="pl-PL" sz="500" dirty="0"/>
          </a:p>
          <a:p>
            <a:pPr algn="just"/>
            <a:r>
              <a:rPr lang="pl-PL" sz="2000" dirty="0"/>
              <a:t> Możliwość rozprzestrzenienia się pożaru na pozostały tabor.</a:t>
            </a:r>
          </a:p>
          <a:p>
            <a:pPr marL="276860" indent="0" algn="just">
              <a:buNone/>
            </a:pPr>
            <a:endParaRPr lang="pl-PL" sz="500" dirty="0"/>
          </a:p>
          <a:p>
            <a:pPr algn="just"/>
            <a:r>
              <a:rPr lang="pl-PL" sz="2000" dirty="0"/>
              <a:t> Duża liczba materiałów niebezpiecznych.</a:t>
            </a:r>
          </a:p>
          <a:p>
            <a:pPr marL="276860" indent="0" algn="just">
              <a:buNone/>
            </a:pPr>
            <a:endParaRPr lang="pl-PL" sz="500" dirty="0"/>
          </a:p>
          <a:p>
            <a:pPr algn="just"/>
            <a:r>
              <a:rPr lang="pl-PL" sz="2000" dirty="0"/>
              <a:t> Możliwość mylnego odczytania zawartości przesyłek.</a:t>
            </a:r>
          </a:p>
          <a:p>
            <a:pPr marL="276860" indent="0" algn="just">
              <a:buNone/>
            </a:pPr>
            <a:endParaRPr lang="pl-PL" sz="500" dirty="0"/>
          </a:p>
          <a:p>
            <a:pPr algn="just"/>
            <a:r>
              <a:rPr lang="pl-PL" sz="2000" dirty="0"/>
              <a:t> Słabe zaopatrzenie wodne.</a:t>
            </a:r>
          </a:p>
          <a:p>
            <a:pPr marL="276860" indent="0" algn="just">
              <a:buNone/>
            </a:pPr>
            <a:endParaRPr lang="pl-PL" sz="500" dirty="0"/>
          </a:p>
          <a:p>
            <a:pPr algn="just"/>
            <a:r>
              <a:rPr lang="pl-PL" sz="2000" dirty="0"/>
              <a:t> Zablokowanie sąsiednich torów.</a:t>
            </a:r>
          </a:p>
          <a:p>
            <a:pPr marL="276860" indent="0" algn="just">
              <a:buNone/>
            </a:pPr>
            <a:endParaRPr lang="pl-PL" sz="500" dirty="0"/>
          </a:p>
          <a:p>
            <a:pPr algn="just"/>
            <a:r>
              <a:rPr lang="pl-PL" sz="2000" dirty="0"/>
              <a:t>Skażenie toksyczne ziemi, wody, powietrza.</a:t>
            </a:r>
          </a:p>
          <a:p>
            <a:pPr marL="276860" indent="0" algn="just">
              <a:buNone/>
            </a:pPr>
            <a:endParaRPr lang="pl-PL" sz="500" dirty="0"/>
          </a:p>
          <a:p>
            <a:pPr algn="just"/>
            <a:r>
              <a:rPr lang="pl-PL" sz="2000" dirty="0"/>
              <a:t> Duża liczba poszkodowanych.</a:t>
            </a:r>
          </a:p>
          <a:p>
            <a:pPr algn="just"/>
            <a:endParaRPr lang="pl-PL" sz="20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51</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05824389"/>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Zagrożenia</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12776"/>
            <a:ext cx="8856983" cy="5328592"/>
          </a:xfrm>
          <a:prstGeom prst="rect">
            <a:avLst/>
          </a:prstGeom>
          <a:noFill/>
          <a:ln>
            <a:noFill/>
          </a:ln>
        </p:spPr>
        <p:txBody>
          <a:bodyPr lIns="54850" tIns="91425" rIns="91425" bIns="45700" anchor="t" anchorCtr="0">
            <a:noAutofit/>
          </a:bodyPr>
          <a:lstStyle/>
          <a:p>
            <a:pPr marL="276860" indent="0">
              <a:buNone/>
            </a:pPr>
            <a:endParaRPr lang="pl-PL" sz="500" dirty="0"/>
          </a:p>
          <a:p>
            <a:pPr algn="just"/>
            <a:r>
              <a:rPr lang="pl-PL" sz="2000" dirty="0"/>
              <a:t> W wyniku katastrofy kolejowej z udziałem pociągu lub pociągów osobowych poszkodowanych może być bardzo dużo osób, do których dostęp może być mocno utrudniony ze względu na stopień uszkodzenia wagonów, ich układ względem siebie.</a:t>
            </a:r>
          </a:p>
          <a:p>
            <a:pPr marL="276860" indent="0" algn="just">
              <a:buNone/>
            </a:pPr>
            <a:endParaRPr lang="pl-PL" sz="800" dirty="0"/>
          </a:p>
          <a:p>
            <a:pPr algn="just"/>
            <a:r>
              <a:rPr lang="pl-PL" sz="2000" dirty="0"/>
              <a:t> Powierzchnia zdarzenia jest z reguły duża, w porównaniu do powierzchni w transporcie drogowym, a czas dojazdu służb ratowniczych może być długi z powodu braku dogodnych dróg dojazdowych.</a:t>
            </a:r>
          </a:p>
          <a:p>
            <a:pPr marL="276860" indent="0" algn="just">
              <a:buNone/>
            </a:pPr>
            <a:endParaRPr lang="pl-PL" sz="800" dirty="0"/>
          </a:p>
          <a:p>
            <a:pPr algn="just"/>
            <a:r>
              <a:rPr lang="pl-PL" sz="2000" dirty="0"/>
              <a:t> Ratownicy i poszkodowani narażeni są na występowanie szeregu niekorzystnych czynników, takich jak:</a:t>
            </a:r>
          </a:p>
          <a:p>
            <a:pPr algn="just">
              <a:buFontTx/>
              <a:buChar char="-"/>
            </a:pPr>
            <a:r>
              <a:rPr lang="pl-PL" sz="2000" dirty="0"/>
              <a:t>ruch pociągów odbywający się na sąsiednich torach. Działania zabezpieczające powinny polegać na:</a:t>
            </a:r>
          </a:p>
          <a:p>
            <a:pPr marL="734060" indent="-457200" algn="just">
              <a:buAutoNum type="alphaLcParenR"/>
            </a:pPr>
            <a:r>
              <a:rPr lang="pl-PL" sz="2000" dirty="0"/>
              <a:t>oznakowaniu terenu akcji (posterunki, sygnalizacja);</a:t>
            </a:r>
          </a:p>
          <a:p>
            <a:pPr marL="734060" indent="-457200" algn="just">
              <a:buAutoNum type="alphaLcParenR"/>
            </a:pPr>
            <a:r>
              <a:rPr lang="pl-PL" sz="2000" dirty="0"/>
              <a:t>żądaniu wstrzymania ruchu.</a:t>
            </a:r>
          </a:p>
          <a:p>
            <a:pPr algn="just">
              <a:buFontTx/>
              <a:buChar char="-"/>
            </a:pPr>
            <a:r>
              <a:rPr lang="pl-PL" sz="2000" dirty="0"/>
              <a:t>energia elektryczna. Działania zabezpieczające powinny polegać na:</a:t>
            </a:r>
          </a:p>
          <a:p>
            <a:pPr marL="734060" indent="-457200" algn="just">
              <a:buAutoNum type="alphaLcParenR"/>
            </a:pPr>
            <a:r>
              <a:rPr lang="pl-PL" sz="2000" dirty="0"/>
              <a:t>żądaniu wyłączenia prądu w podstacji trakcyjnej;</a:t>
            </a:r>
          </a:p>
          <a:p>
            <a:pPr marL="734060" indent="-457200" algn="just">
              <a:buAutoNum type="alphaLcParenR"/>
            </a:pPr>
            <a:r>
              <a:rPr lang="pl-PL" sz="2000" dirty="0"/>
              <a:t>awaryjnym uszynowieniu linii.</a:t>
            </a:r>
          </a:p>
          <a:p>
            <a:pPr marL="276860" indent="0" algn="just">
              <a:buNone/>
            </a:pPr>
            <a:endParaRPr lang="pl-PL" sz="500" dirty="0"/>
          </a:p>
          <a:p>
            <a:pPr marL="276860" indent="0" algn="just">
              <a:buNone/>
            </a:pPr>
            <a:endParaRPr lang="pl-PL" sz="20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52</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3630773"/>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Budowa sieci trakcyjnej</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12776"/>
            <a:ext cx="8856983" cy="5328592"/>
          </a:xfrm>
          <a:prstGeom prst="rect">
            <a:avLst/>
          </a:prstGeom>
          <a:noFill/>
          <a:ln>
            <a:noFill/>
          </a:ln>
        </p:spPr>
        <p:txBody>
          <a:bodyPr lIns="54850" tIns="91425" rIns="91425" bIns="45700" anchor="t" anchorCtr="0">
            <a:noAutofit/>
          </a:bodyPr>
          <a:lstStyle/>
          <a:p>
            <a:pPr marL="276860" indent="0" algn="just">
              <a:buNone/>
            </a:pPr>
            <a:r>
              <a:rPr lang="pl-PL" sz="2400" b="1" dirty="0"/>
              <a:t>W PKP przyjęto system prądu stałego o napięciu 3000 V, natomiast </a:t>
            </a:r>
            <a:r>
              <a:rPr lang="pl-PL" sz="2400" dirty="0"/>
              <a:t> </a:t>
            </a:r>
            <a:r>
              <a:rPr lang="pl-PL" sz="2400" b="1" dirty="0"/>
              <a:t>sieć trakcyjna tramwajowa zasilana jest napięciem             500 V – 800 V prądu stałego</a:t>
            </a:r>
          </a:p>
          <a:p>
            <a:pPr marL="276860" indent="0">
              <a:buNone/>
            </a:pPr>
            <a:endParaRPr lang="pl-PL" sz="1000" b="1" dirty="0"/>
          </a:p>
          <a:p>
            <a:pPr marL="276860" indent="0" algn="just">
              <a:buNone/>
            </a:pPr>
            <a:endParaRPr lang="pl-PL" sz="20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marL="276860" indent="0" algn="just">
              <a:buNone/>
            </a:pPr>
            <a:endParaRPr lang="pl-PL" sz="2000" dirty="0"/>
          </a:p>
          <a:p>
            <a:pPr algn="just">
              <a:buFontTx/>
              <a:buChar char="-"/>
            </a:pPr>
            <a:endParaRPr lang="pl-PL" sz="1400" dirty="0"/>
          </a:p>
          <a:p>
            <a:pPr marL="276860" indent="0" algn="just">
              <a:buNone/>
            </a:pPr>
            <a:endParaRPr lang="pl-PL" sz="12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53</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026" name="Picture 2" descr="C:\Users\Operacyjny1\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07" y="2672385"/>
            <a:ext cx="4263158"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peracyjny1\Deskto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672385"/>
            <a:ext cx="4101264" cy="360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3648701" y="6272385"/>
            <a:ext cx="888385" cy="246221"/>
          </a:xfrm>
          <a:prstGeom prst="rect">
            <a:avLst/>
          </a:prstGeom>
        </p:spPr>
        <p:txBody>
          <a:bodyPr wrap="none">
            <a:spAutoFit/>
          </a:bodyPr>
          <a:lstStyle/>
          <a:p>
            <a:pPr marL="114300"/>
            <a:r>
              <a:rPr lang="pl-PL" sz="1000" dirty="0"/>
              <a:t>Zdjęcie 35</a:t>
            </a:r>
          </a:p>
        </p:txBody>
      </p:sp>
      <p:sp>
        <p:nvSpPr>
          <p:cNvPr id="10" name="Prostokąt 9"/>
          <p:cNvSpPr/>
          <p:nvPr/>
        </p:nvSpPr>
        <p:spPr>
          <a:xfrm>
            <a:off x="7880775" y="6272384"/>
            <a:ext cx="888385" cy="246221"/>
          </a:xfrm>
          <a:prstGeom prst="rect">
            <a:avLst/>
          </a:prstGeom>
        </p:spPr>
        <p:txBody>
          <a:bodyPr wrap="none">
            <a:spAutoFit/>
          </a:bodyPr>
          <a:lstStyle/>
          <a:p>
            <a:pPr marL="114300"/>
            <a:r>
              <a:rPr lang="pl-PL" sz="1000" dirty="0"/>
              <a:t>Zdjęcie 36</a:t>
            </a:r>
          </a:p>
        </p:txBody>
      </p:sp>
    </p:spTree>
    <p:extLst>
      <p:ext uri="{BB962C8B-B14F-4D97-AF65-F5344CB8AC3E}">
        <p14:creationId xmlns:p14="http://schemas.microsoft.com/office/powerpoint/2010/main" val="3077869738"/>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br>
              <a:rPr lang="pl-PL" sz="2800" dirty="0"/>
            </a:br>
            <a:r>
              <a:rPr lang="pl-PL" sz="2800" dirty="0"/>
              <a:t>Działania ratownicze</a:t>
            </a:r>
            <a:br>
              <a:rPr lang="pl-PL" sz="2800" b="0" dirty="0"/>
            </a:b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412776"/>
            <a:ext cx="8856983" cy="5328592"/>
          </a:xfrm>
          <a:prstGeom prst="rect">
            <a:avLst/>
          </a:prstGeom>
          <a:noFill/>
          <a:ln>
            <a:noFill/>
          </a:ln>
        </p:spPr>
        <p:txBody>
          <a:bodyPr lIns="54850" tIns="91425" rIns="91425" bIns="45700" anchor="t" anchorCtr="0">
            <a:noAutofit/>
          </a:bodyPr>
          <a:lstStyle/>
          <a:p>
            <a:pPr marL="276860" indent="0">
              <a:buNone/>
            </a:pPr>
            <a:endParaRPr lang="pl-PL" sz="500" dirty="0"/>
          </a:p>
          <a:p>
            <a:pPr marL="276860" indent="0" algn="just">
              <a:buNone/>
            </a:pPr>
            <a:r>
              <a:rPr lang="pl-PL" sz="2000" dirty="0"/>
              <a:t>W masie przewożonych kolejami towarów, znaczna ich ilość to materiały niebezpieczne. </a:t>
            </a:r>
          </a:p>
          <a:p>
            <a:pPr marL="276860" indent="0" algn="just">
              <a:buNone/>
            </a:pPr>
            <a:endParaRPr lang="pl-PL" sz="800" dirty="0"/>
          </a:p>
          <a:p>
            <a:pPr marL="276860" indent="0" algn="just">
              <a:buNone/>
            </a:pPr>
            <a:r>
              <a:rPr lang="pl-PL" sz="2000" dirty="0"/>
              <a:t>Szczególne zagrożenie stwarza transport cieczy i gazów palnych. Uszkodzenie cysterny z przewożonym materiałem niesie za sobą szereg niebezpieczeństw. Bezpośrednie skutki zdarzenia to:</a:t>
            </a:r>
          </a:p>
          <a:p>
            <a:pPr marL="276860" indent="0" algn="just">
              <a:buNone/>
            </a:pPr>
            <a:endParaRPr lang="pl-PL" sz="800" dirty="0"/>
          </a:p>
          <a:p>
            <a:pPr algn="just">
              <a:buFontTx/>
              <a:buChar char="-"/>
            </a:pPr>
            <a:r>
              <a:rPr lang="pl-PL" sz="2000" dirty="0"/>
              <a:t>wyciek przewożonego materiału;</a:t>
            </a:r>
          </a:p>
          <a:p>
            <a:pPr marL="276860" indent="0" algn="just">
              <a:buNone/>
            </a:pPr>
            <a:endParaRPr lang="pl-PL" sz="800" dirty="0"/>
          </a:p>
          <a:p>
            <a:pPr algn="just">
              <a:buFontTx/>
              <a:buChar char="-"/>
            </a:pPr>
            <a:r>
              <a:rPr lang="pl-PL" sz="2000" dirty="0"/>
              <a:t>możliwość pożaru i wybuchu;</a:t>
            </a:r>
          </a:p>
          <a:p>
            <a:pPr marL="276860" indent="0" algn="just">
              <a:buNone/>
            </a:pPr>
            <a:endParaRPr lang="pl-PL" sz="900" dirty="0"/>
          </a:p>
          <a:p>
            <a:pPr algn="just">
              <a:buFontTx/>
              <a:buChar char="-"/>
            </a:pPr>
            <a:r>
              <a:rPr lang="pl-PL" sz="2000" dirty="0"/>
              <a:t>możliwość przeniesienia pożaru na otoczenie;</a:t>
            </a:r>
          </a:p>
          <a:p>
            <a:pPr marL="276860" indent="0" algn="just">
              <a:buNone/>
            </a:pPr>
            <a:endParaRPr lang="pl-PL" sz="800" dirty="0"/>
          </a:p>
          <a:p>
            <a:pPr algn="just">
              <a:buFontTx/>
              <a:buChar char="-"/>
            </a:pPr>
            <a:r>
              <a:rPr lang="pl-PL" sz="2000" dirty="0"/>
              <a:t>zanieczyszczenie środowiska;</a:t>
            </a:r>
          </a:p>
          <a:p>
            <a:pPr algn="just">
              <a:buFontTx/>
              <a:buChar char="-"/>
            </a:pPr>
            <a:endParaRPr lang="pl-PL" sz="800" dirty="0"/>
          </a:p>
          <a:p>
            <a:pPr algn="just">
              <a:buFontTx/>
              <a:buChar char="-"/>
            </a:pPr>
            <a:r>
              <a:rPr lang="pl-PL" sz="2000" dirty="0"/>
              <a:t>uszkodzenie urządzeń kolejowych takich jak: tory, wagony;</a:t>
            </a:r>
          </a:p>
          <a:p>
            <a:pPr marL="276860" indent="0" algn="just">
              <a:buNone/>
            </a:pPr>
            <a:endParaRPr lang="pl-PL" sz="800" dirty="0"/>
          </a:p>
          <a:p>
            <a:pPr algn="just">
              <a:buFontTx/>
              <a:buChar char="-"/>
            </a:pPr>
            <a:r>
              <a:rPr lang="pl-PL" sz="2000" dirty="0"/>
              <a:t>przerwa w ruchu.</a:t>
            </a:r>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marL="276860" indent="0" algn="just">
              <a:buNone/>
            </a:pPr>
            <a:endParaRPr lang="pl-PL" sz="800" dirty="0"/>
          </a:p>
          <a:p>
            <a:pPr marL="276860" indent="0" algn="just">
              <a:buNone/>
            </a:pPr>
            <a:endParaRPr lang="pl-PL" sz="500" dirty="0"/>
          </a:p>
          <a:p>
            <a:pPr marL="276860" indent="0" algn="just">
              <a:buNone/>
            </a:pPr>
            <a:endParaRPr lang="pl-PL" sz="20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54</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7181314"/>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Działania ratownicze</a:t>
            </a:r>
          </a:p>
        </p:txBody>
      </p:sp>
      <p:sp>
        <p:nvSpPr>
          <p:cNvPr id="137" name="Shape 137"/>
          <p:cNvSpPr txBox="1">
            <a:spLocks noGrp="1"/>
          </p:cNvSpPr>
          <p:nvPr>
            <p:ph type="body" idx="1"/>
          </p:nvPr>
        </p:nvSpPr>
        <p:spPr>
          <a:xfrm>
            <a:off x="107504" y="1412776"/>
            <a:ext cx="8856984" cy="5328592"/>
          </a:xfrm>
          <a:prstGeom prst="rect">
            <a:avLst/>
          </a:prstGeom>
          <a:noFill/>
          <a:ln>
            <a:noFill/>
          </a:ln>
        </p:spPr>
        <p:txBody>
          <a:bodyPr lIns="54850" tIns="91425" rIns="91425" bIns="45700" anchor="t" anchorCtr="0">
            <a:noAutofit/>
          </a:bodyPr>
          <a:lstStyle/>
          <a:p>
            <a:pPr marL="276860" indent="0" algn="just">
              <a:buNone/>
            </a:pPr>
            <a:r>
              <a:rPr lang="pl-PL" sz="2400" b="1" dirty="0"/>
              <a:t>Wypadki pociągów z pojazdami drogowymi</a:t>
            </a:r>
          </a:p>
          <a:p>
            <a:pPr marL="276860" indent="0">
              <a:buNone/>
            </a:pPr>
            <a:endParaRPr lang="pl-PL" sz="500" dirty="0"/>
          </a:p>
          <a:p>
            <a:pPr algn="just"/>
            <a:r>
              <a:rPr lang="pl-PL" sz="2000" dirty="0"/>
              <a:t> Podczas kolizji pojazdu szynowego z pojazdem samochodowym należy:</a:t>
            </a:r>
          </a:p>
          <a:p>
            <a:pPr marL="276860" indent="0" algn="just">
              <a:buNone/>
            </a:pPr>
            <a:endParaRPr lang="pl-PL" sz="500" dirty="0"/>
          </a:p>
          <a:p>
            <a:pPr algn="just">
              <a:buFontTx/>
              <a:buChar char="-"/>
            </a:pPr>
            <a:r>
              <a:rPr lang="pl-PL" sz="1900" dirty="0"/>
              <a:t>ustalić liczbę osób poszkodowanych i określić metody i sposoby ich uwolnienia;</a:t>
            </a:r>
          </a:p>
          <a:p>
            <a:pPr algn="just">
              <a:buFontTx/>
              <a:buChar char="-"/>
            </a:pPr>
            <a:endParaRPr lang="pl-PL" sz="500" dirty="0"/>
          </a:p>
          <a:p>
            <a:pPr algn="just">
              <a:buFontTx/>
              <a:buChar char="-"/>
            </a:pPr>
            <a:r>
              <a:rPr lang="pl-PL" sz="1900" dirty="0"/>
              <a:t>oznakować teren wspólnie z obsługą pojazdu szynowego;</a:t>
            </a:r>
          </a:p>
          <a:p>
            <a:pPr algn="just">
              <a:buFontTx/>
              <a:buChar char="-"/>
            </a:pPr>
            <a:endParaRPr lang="pl-PL" sz="500" dirty="0"/>
          </a:p>
          <a:p>
            <a:pPr algn="just">
              <a:buFontTx/>
              <a:buChar char="-"/>
            </a:pPr>
            <a:r>
              <a:rPr lang="pl-PL" sz="1900" dirty="0"/>
              <a:t>odłączyć akumulator w pojeździe samochodowym (o ile jeszcze istnieje);</a:t>
            </a:r>
          </a:p>
          <a:p>
            <a:pPr algn="just">
              <a:buFontTx/>
              <a:buChar char="-"/>
            </a:pPr>
            <a:endParaRPr lang="pl-PL" sz="500" dirty="0"/>
          </a:p>
          <a:p>
            <a:pPr algn="just">
              <a:buFontTx/>
              <a:buChar char="-"/>
            </a:pPr>
            <a:r>
              <a:rPr lang="pl-PL" sz="1900" dirty="0"/>
              <a:t>zabezpieczyć teren poprzez rozwinięcie linii gaśniczej;</a:t>
            </a:r>
          </a:p>
          <a:p>
            <a:pPr algn="just">
              <a:buFontTx/>
              <a:buChar char="-"/>
            </a:pPr>
            <a:endParaRPr lang="pl-PL" sz="500" dirty="0"/>
          </a:p>
          <a:p>
            <a:pPr algn="just">
              <a:buFontTx/>
              <a:buChar char="-"/>
            </a:pPr>
            <a:r>
              <a:rPr lang="pl-PL" sz="1900" dirty="0"/>
              <a:t>dokonać stabilizacji uszkodzonego pojazdu;</a:t>
            </a:r>
          </a:p>
          <a:p>
            <a:pPr algn="just">
              <a:buFontTx/>
              <a:buChar char="-"/>
            </a:pPr>
            <a:endParaRPr lang="pl-PL" sz="500" dirty="0"/>
          </a:p>
          <a:p>
            <a:pPr algn="just">
              <a:buFontTx/>
              <a:buChar char="-"/>
            </a:pPr>
            <a:r>
              <a:rPr lang="pl-PL" sz="1900" dirty="0"/>
              <a:t>dotrzeć do poszkodowanych;</a:t>
            </a:r>
          </a:p>
          <a:p>
            <a:pPr algn="just">
              <a:buFontTx/>
              <a:buChar char="-"/>
            </a:pPr>
            <a:endParaRPr lang="pl-PL" sz="500" dirty="0"/>
          </a:p>
          <a:p>
            <a:pPr algn="just">
              <a:buFontTx/>
              <a:buChar char="-"/>
            </a:pPr>
            <a:r>
              <a:rPr lang="pl-PL" sz="1900" dirty="0"/>
              <a:t>jeśli zostały uszkodzone słupy napowietrznej linii trakcyjnej należy żądać wyłączenia napięcia;</a:t>
            </a:r>
          </a:p>
          <a:p>
            <a:pPr marL="276860" indent="0" algn="just">
              <a:buNone/>
            </a:pPr>
            <a:endParaRPr lang="pl-PL" sz="500" dirty="0"/>
          </a:p>
          <a:p>
            <a:pPr algn="just">
              <a:buFontTx/>
              <a:buChar char="-"/>
            </a:pPr>
            <a:r>
              <a:rPr lang="pl-PL" sz="1900" dirty="0"/>
              <a:t>w przypadku pożaru podjąć działania gaśnicze;</a:t>
            </a:r>
          </a:p>
          <a:p>
            <a:pPr marL="276860" indent="0" algn="just">
              <a:buNone/>
            </a:pPr>
            <a:endParaRPr lang="pl-PL" sz="500" dirty="0"/>
          </a:p>
          <a:p>
            <a:pPr algn="just">
              <a:buFontTx/>
              <a:buChar char="-"/>
            </a:pPr>
            <a:r>
              <a:rPr lang="pl-PL" sz="1900" dirty="0"/>
              <a:t>odłączyć wagony od lokomotywy i przetoczyć na bezpieczną odległość (we współpracy z pracownikami pojazdu szynowego)</a:t>
            </a:r>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55</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76670066"/>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Działania ratownicze</a:t>
            </a:r>
          </a:p>
        </p:txBody>
      </p:sp>
      <p:sp>
        <p:nvSpPr>
          <p:cNvPr id="137" name="Shape 137"/>
          <p:cNvSpPr txBox="1">
            <a:spLocks noGrp="1"/>
          </p:cNvSpPr>
          <p:nvPr>
            <p:ph type="body" idx="1"/>
          </p:nvPr>
        </p:nvSpPr>
        <p:spPr>
          <a:xfrm>
            <a:off x="107504" y="1412776"/>
            <a:ext cx="8856984" cy="5328592"/>
          </a:xfrm>
          <a:prstGeom prst="rect">
            <a:avLst/>
          </a:prstGeom>
          <a:noFill/>
          <a:ln>
            <a:noFill/>
          </a:ln>
        </p:spPr>
        <p:txBody>
          <a:bodyPr lIns="54850" tIns="91425" rIns="91425" bIns="45700" anchor="t" anchorCtr="0">
            <a:noAutofit/>
          </a:bodyPr>
          <a:lstStyle/>
          <a:p>
            <a:pPr marL="276860" indent="0" algn="just">
              <a:buNone/>
            </a:pPr>
            <a:r>
              <a:rPr lang="pl-PL" sz="2400" b="1" dirty="0"/>
              <a:t>Wypadki pociągów pasażerskich</a:t>
            </a:r>
          </a:p>
          <a:p>
            <a:pPr marL="276860" indent="0">
              <a:buNone/>
            </a:pPr>
            <a:endParaRPr lang="pl-PL" sz="500" dirty="0"/>
          </a:p>
          <a:p>
            <a:pPr algn="just"/>
            <a:r>
              <a:rPr lang="pl-PL" sz="2000" dirty="0"/>
              <a:t> Podczas działań należy:</a:t>
            </a:r>
          </a:p>
          <a:p>
            <a:pPr algn="just"/>
            <a:endParaRPr lang="pl-PL" sz="500" dirty="0"/>
          </a:p>
          <a:p>
            <a:pPr algn="just">
              <a:buFontTx/>
              <a:buChar char="-"/>
            </a:pPr>
            <a:r>
              <a:rPr lang="pl-PL" sz="1900" dirty="0"/>
              <a:t>ustalić liczbę osób poszkodowanych i określić metody i sposoby ich uwolnienia;</a:t>
            </a:r>
          </a:p>
          <a:p>
            <a:pPr marL="276860" indent="0" algn="just">
              <a:buNone/>
            </a:pPr>
            <a:endParaRPr lang="pl-PL" sz="500" dirty="0"/>
          </a:p>
          <a:p>
            <a:pPr algn="just">
              <a:buFontTx/>
              <a:buChar char="-"/>
            </a:pPr>
            <a:r>
              <a:rPr lang="pl-PL" sz="1900" dirty="0"/>
              <a:t>oznakować teren wspólnie z obsługą pojazdu szynowego;</a:t>
            </a:r>
          </a:p>
          <a:p>
            <a:pPr marL="276860" indent="0" algn="just">
              <a:buNone/>
            </a:pPr>
            <a:endParaRPr lang="pl-PL" sz="500" dirty="0"/>
          </a:p>
          <a:p>
            <a:pPr algn="just">
              <a:buFontTx/>
              <a:buChar char="-"/>
            </a:pPr>
            <a:r>
              <a:rPr lang="pl-PL" sz="1900" dirty="0"/>
              <a:t>określić miejsca w których w pierwszej kolejności podjęte zostaną działania ratownicze bądź gaśnicze;</a:t>
            </a:r>
          </a:p>
          <a:p>
            <a:pPr marL="276860" indent="0" algn="just">
              <a:buNone/>
            </a:pPr>
            <a:endParaRPr lang="pl-PL" sz="500" dirty="0"/>
          </a:p>
          <a:p>
            <a:pPr algn="just">
              <a:buFontTx/>
              <a:buChar char="-"/>
            </a:pPr>
            <a:r>
              <a:rPr lang="pl-PL" sz="1900" dirty="0"/>
              <a:t>przeszukać „wagon po wagonie”;</a:t>
            </a:r>
          </a:p>
          <a:p>
            <a:pPr marL="276860" indent="0" algn="just">
              <a:buNone/>
            </a:pPr>
            <a:endParaRPr lang="pl-PL" sz="500" dirty="0"/>
          </a:p>
          <a:p>
            <a:pPr algn="just">
              <a:buFontTx/>
              <a:buChar char="-"/>
            </a:pPr>
            <a:r>
              <a:rPr lang="pl-PL" sz="1900" dirty="0"/>
              <a:t>podzielić teren działań na odcinki bojowe;</a:t>
            </a:r>
          </a:p>
          <a:p>
            <a:pPr marL="276860" indent="0" algn="just">
              <a:buNone/>
            </a:pPr>
            <a:endParaRPr lang="pl-PL" sz="500" dirty="0"/>
          </a:p>
          <a:p>
            <a:pPr algn="just">
              <a:buFontTx/>
              <a:buChar char="-"/>
            </a:pPr>
            <a:r>
              <a:rPr lang="pl-PL" sz="1900" dirty="0"/>
              <a:t>dotrzeć do poszkodowanych używając sprzętu do cięcia, rozpierania;</a:t>
            </a:r>
          </a:p>
          <a:p>
            <a:pPr marL="276860" indent="0" algn="just">
              <a:buNone/>
            </a:pPr>
            <a:endParaRPr lang="pl-PL" sz="500" dirty="0"/>
          </a:p>
          <a:p>
            <a:pPr algn="just">
              <a:buFontTx/>
              <a:buChar char="-"/>
            </a:pPr>
            <a:r>
              <a:rPr lang="pl-PL" sz="1900" dirty="0"/>
              <a:t>dokonać segregacji poszkodowanych;</a:t>
            </a:r>
          </a:p>
          <a:p>
            <a:pPr marL="276860" indent="0" algn="just">
              <a:buNone/>
            </a:pPr>
            <a:endParaRPr lang="pl-PL" sz="500" dirty="0"/>
          </a:p>
          <a:p>
            <a:pPr algn="just">
              <a:buFontTx/>
              <a:buChar char="-"/>
            </a:pPr>
            <a:r>
              <a:rPr lang="pl-PL" sz="1900" dirty="0"/>
              <a:t>udzielić pomocy przedmedycznej;</a:t>
            </a:r>
          </a:p>
          <a:p>
            <a:pPr marL="276860" indent="0" algn="just">
              <a:buNone/>
            </a:pPr>
            <a:endParaRPr lang="pl-PL" sz="500" dirty="0"/>
          </a:p>
          <a:p>
            <a:pPr algn="just">
              <a:buFontTx/>
              <a:buChar char="-"/>
            </a:pPr>
            <a:r>
              <a:rPr lang="pl-PL" sz="1900" dirty="0"/>
              <a:t>policzyć poszkodowanych;</a:t>
            </a:r>
          </a:p>
          <a:p>
            <a:pPr marL="276860" indent="0" algn="just">
              <a:buNone/>
            </a:pPr>
            <a:endParaRPr lang="pl-PL" sz="500" dirty="0"/>
          </a:p>
          <a:p>
            <a:pPr algn="just">
              <a:buFontTx/>
              <a:buChar char="-"/>
            </a:pPr>
            <a:r>
              <a:rPr lang="pl-PL" sz="1900" dirty="0"/>
              <a:t>oznaczyć sprawdzone i przeszukane wagony.</a:t>
            </a:r>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56</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3314113"/>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Działania ratownicze</a:t>
            </a:r>
          </a:p>
        </p:txBody>
      </p:sp>
      <p:sp>
        <p:nvSpPr>
          <p:cNvPr id="137" name="Shape 137"/>
          <p:cNvSpPr txBox="1">
            <a:spLocks noGrp="1"/>
          </p:cNvSpPr>
          <p:nvPr>
            <p:ph type="body" idx="1"/>
          </p:nvPr>
        </p:nvSpPr>
        <p:spPr>
          <a:xfrm>
            <a:off x="107504" y="1412776"/>
            <a:ext cx="8856984" cy="5328592"/>
          </a:xfrm>
          <a:prstGeom prst="rect">
            <a:avLst/>
          </a:prstGeom>
          <a:noFill/>
          <a:ln>
            <a:noFill/>
          </a:ln>
        </p:spPr>
        <p:txBody>
          <a:bodyPr lIns="54850" tIns="91425" rIns="91425" bIns="45700" anchor="t" anchorCtr="0">
            <a:noAutofit/>
          </a:bodyPr>
          <a:lstStyle/>
          <a:p>
            <a:pPr marL="276860" indent="0" algn="just">
              <a:buNone/>
            </a:pPr>
            <a:r>
              <a:rPr lang="pl-PL" sz="2400" b="1" dirty="0"/>
              <a:t>Wypadki pociągów pasażerskich</a:t>
            </a:r>
          </a:p>
          <a:p>
            <a:pPr marL="276860" indent="0">
              <a:buNone/>
            </a:pPr>
            <a:endParaRPr lang="pl-PL" sz="500" dirty="0"/>
          </a:p>
          <a:p>
            <a:pPr algn="just"/>
            <a:r>
              <a:rPr lang="pl-PL" sz="2000" dirty="0"/>
              <a:t> Demontaż elementów wagonów osobowych celem wykonania dojść do uwięzionych.</a:t>
            </a:r>
          </a:p>
          <a:p>
            <a:pPr marL="276860" indent="0" algn="just">
              <a:buNone/>
            </a:pPr>
            <a:r>
              <a:rPr lang="pl-PL" sz="2000" b="1" dirty="0"/>
              <a:t>Drzwi:</a:t>
            </a:r>
            <a:endParaRPr lang="pl-PL" sz="1900" b="1" dirty="0"/>
          </a:p>
          <a:p>
            <a:pPr algn="just">
              <a:buFontTx/>
              <a:buChar char="-"/>
            </a:pPr>
            <a:r>
              <a:rPr lang="pl-PL" sz="1900" dirty="0"/>
              <a:t>zewnętrzne wejściowe w ścianach bocznych;</a:t>
            </a:r>
          </a:p>
          <a:p>
            <a:pPr algn="just">
              <a:buFontTx/>
              <a:buChar char="-"/>
            </a:pPr>
            <a:r>
              <a:rPr lang="pl-PL" sz="1900" dirty="0"/>
              <a:t>przejściowe w ścianach czołowych;</a:t>
            </a:r>
          </a:p>
          <a:p>
            <a:pPr algn="just">
              <a:buFontTx/>
              <a:buChar char="-"/>
            </a:pPr>
            <a:r>
              <a:rPr lang="pl-PL" sz="1900" dirty="0"/>
              <a:t>wewnętrzne przedziałowe, korytarzowe.</a:t>
            </a:r>
          </a:p>
          <a:p>
            <a:pPr marL="276860" indent="0" algn="just">
              <a:buNone/>
            </a:pPr>
            <a:r>
              <a:rPr lang="pl-PL" sz="1900" dirty="0"/>
              <a:t>1. Drzwi wejściowe:</a:t>
            </a:r>
          </a:p>
          <a:p>
            <a:pPr algn="just">
              <a:buFontTx/>
              <a:buChar char="-"/>
            </a:pPr>
            <a:r>
              <a:rPr lang="pl-PL" sz="1900" dirty="0"/>
              <a:t>konstrukcja stalowa z oknem;</a:t>
            </a:r>
          </a:p>
          <a:p>
            <a:pPr algn="just">
              <a:buFontTx/>
              <a:buChar char="-"/>
            </a:pPr>
            <a:r>
              <a:rPr lang="pl-PL" sz="1900" dirty="0"/>
              <a:t>w starszych typach drzwi składane lub skrzydłowo – łamane;</a:t>
            </a:r>
          </a:p>
          <a:p>
            <a:pPr algn="just">
              <a:buFontTx/>
              <a:buChar char="-"/>
            </a:pPr>
            <a:r>
              <a:rPr lang="pl-PL" sz="1900" dirty="0"/>
              <a:t>w nowszych typach odskokowo – przesuwne, w stanie zamkniętym tworzą jedną płaszczyznę ze ścianą wagonu; podczas otwierania najpierw wysuwają się na zewnątrz, a następnie przesuwają wzdłuż ściany;</a:t>
            </a:r>
          </a:p>
          <a:p>
            <a:pPr algn="just">
              <a:buFontTx/>
              <a:buChar char="-"/>
            </a:pPr>
            <a:r>
              <a:rPr lang="pl-PL" sz="1900" dirty="0"/>
              <a:t>w wagonach typu lokalnego drzwi wejściowe w stanie otwartym mieszczą się wewnątrz wagonu.</a:t>
            </a:r>
          </a:p>
          <a:p>
            <a:pPr marL="276860" indent="0" algn="just">
              <a:buNone/>
            </a:pPr>
            <a:r>
              <a:rPr lang="pl-PL" sz="1900" dirty="0"/>
              <a:t>2. Drzwi przejściowe w ścianach czołowych są dwuskrzydłowe przesuwane.</a:t>
            </a:r>
          </a:p>
          <a:p>
            <a:pPr marL="276860" indent="0" algn="just">
              <a:buNone/>
            </a:pPr>
            <a:r>
              <a:rPr lang="pl-PL" sz="1900" dirty="0"/>
              <a:t>3. Drzwi wewnętrzne – przedziałowe wykonuje się jako przesuwne i oszklone.</a:t>
            </a:r>
          </a:p>
          <a:p>
            <a:pPr marL="276860" indent="0" algn="just">
              <a:buNone/>
            </a:pPr>
            <a:endParaRPr lang="pl-PL" sz="1900" dirty="0"/>
          </a:p>
          <a:p>
            <a:pPr marL="276860" indent="0" algn="just">
              <a:buNone/>
            </a:pPr>
            <a:endParaRPr lang="pl-PL" sz="1900" dirty="0"/>
          </a:p>
          <a:p>
            <a:pPr marL="276860" indent="0" algn="just">
              <a:buNone/>
            </a:pPr>
            <a:endParaRPr lang="pl-PL" sz="1900" dirty="0"/>
          </a:p>
          <a:p>
            <a:pPr algn="just"/>
            <a:endParaRPr lang="pl-PL" sz="20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57</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56275381"/>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Działania ratownicze</a:t>
            </a:r>
          </a:p>
        </p:txBody>
      </p:sp>
      <p:sp>
        <p:nvSpPr>
          <p:cNvPr id="137" name="Shape 137"/>
          <p:cNvSpPr txBox="1">
            <a:spLocks noGrp="1"/>
          </p:cNvSpPr>
          <p:nvPr>
            <p:ph type="body" idx="1"/>
          </p:nvPr>
        </p:nvSpPr>
        <p:spPr>
          <a:xfrm>
            <a:off x="107504" y="1412776"/>
            <a:ext cx="8856984" cy="5328592"/>
          </a:xfrm>
          <a:prstGeom prst="rect">
            <a:avLst/>
          </a:prstGeom>
          <a:noFill/>
          <a:ln>
            <a:noFill/>
          </a:ln>
        </p:spPr>
        <p:txBody>
          <a:bodyPr lIns="54850" tIns="91425" rIns="91425" bIns="45700" anchor="t" anchorCtr="0">
            <a:noAutofit/>
          </a:bodyPr>
          <a:lstStyle/>
          <a:p>
            <a:pPr marL="276860" indent="0" algn="just">
              <a:buNone/>
            </a:pPr>
            <a:r>
              <a:rPr lang="pl-PL" sz="2400" b="1" dirty="0"/>
              <a:t>Wypadki pociągów pasażerskich</a:t>
            </a:r>
          </a:p>
          <a:p>
            <a:pPr marL="276860" indent="0">
              <a:buNone/>
            </a:pPr>
            <a:endParaRPr lang="pl-PL" sz="500" dirty="0"/>
          </a:p>
          <a:p>
            <a:pPr algn="just"/>
            <a:r>
              <a:rPr lang="pl-PL" sz="2000" dirty="0"/>
              <a:t> Zasady otwierania drzwi:</a:t>
            </a:r>
          </a:p>
          <a:p>
            <a:pPr marL="276860" indent="0" algn="just">
              <a:buNone/>
            </a:pPr>
            <a:endParaRPr lang="pl-PL" sz="500" dirty="0"/>
          </a:p>
          <a:p>
            <a:pPr algn="just">
              <a:buFontTx/>
              <a:buChar char="-"/>
            </a:pPr>
            <a:r>
              <a:rPr lang="pl-PL" sz="1900" dirty="0"/>
              <a:t>przed otwarciem drzwi należy sprawdzić kierunek ich otwierania (przesuwne, łamane, jednoskrzydłowe, itp.);</a:t>
            </a:r>
          </a:p>
          <a:p>
            <a:pPr marL="276860" indent="0" algn="just">
              <a:buNone/>
            </a:pPr>
            <a:endParaRPr lang="pl-PL" sz="500" dirty="0"/>
          </a:p>
          <a:p>
            <a:pPr algn="just">
              <a:buFontTx/>
              <a:buChar char="-"/>
            </a:pPr>
            <a:r>
              <a:rPr lang="pl-PL" sz="1900" dirty="0"/>
              <a:t>w przypadku drzwi uruchamianych zdalnie wewnątrz jak i na zewnętrznej ścianie wagonu znajdują się dźwignie, po uruchomieniu których drzwi można ręcznie otworzyć;</a:t>
            </a:r>
          </a:p>
          <a:p>
            <a:pPr marL="276860" indent="0" algn="just">
              <a:buNone/>
            </a:pPr>
            <a:endParaRPr lang="pl-PL" sz="500" dirty="0"/>
          </a:p>
          <a:p>
            <a:pPr algn="just">
              <a:buFontTx/>
              <a:buChar char="-"/>
            </a:pPr>
            <a:r>
              <a:rPr lang="pl-PL" sz="1900" dirty="0"/>
              <a:t>podczas otwierania należy uważać na odskoczenie elementów drzwi lub futryny (różne naprężenia materiału).</a:t>
            </a:r>
          </a:p>
          <a:p>
            <a:pPr algn="just">
              <a:buFontTx/>
              <a:buChar char="-"/>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58</a:t>
            </a:fld>
            <a:endParaRPr lang="pl-PL" sz="1400" b="0" i="0" u="none" strike="noStrike" cap="none">
              <a:solidFill>
                <a:schemeClr val="lt1"/>
              </a:solidFill>
              <a:latin typeface="Calibri"/>
              <a:ea typeface="Calibri"/>
              <a:cs typeface="Calibri"/>
              <a:sym typeface="Calibri"/>
            </a:endParaRPr>
          </a:p>
        </p:txBody>
      </p:sp>
      <p:pic>
        <p:nvPicPr>
          <p:cNvPr id="2050" name="Picture 2" descr="C:\Users\Operacyjny1\Desktop\Drzwi_skrzydłowo_łama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602" y="4587454"/>
            <a:ext cx="742891" cy="19311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Operacyjny1\Desktop\Bonanzadrzwi.JPG"/>
          <p:cNvPicPr>
            <a:picLocks noChangeAspect="1" noChangeArrowheads="1"/>
          </p:cNvPicPr>
          <p:nvPr/>
        </p:nvPicPr>
        <p:blipFill rotWithShape="1">
          <a:blip r:embed="rId4">
            <a:extLst>
              <a:ext uri="{28A0092B-C50C-407E-A947-70E740481C1C}">
                <a14:useLocalDpi xmlns:a14="http://schemas.microsoft.com/office/drawing/2010/main" val="0"/>
              </a:ext>
            </a:extLst>
          </a:blip>
          <a:srcRect l="17078" r="18442"/>
          <a:stretch/>
        </p:blipFill>
        <p:spPr bwMode="auto">
          <a:xfrm>
            <a:off x="2097488" y="4587453"/>
            <a:ext cx="1857030" cy="19311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Operacyjny1\Desktop\800px-Malbork_railway_station_(3).JPG"/>
          <p:cNvPicPr>
            <a:picLocks noChangeAspect="1" noChangeArrowheads="1"/>
          </p:cNvPicPr>
          <p:nvPr/>
        </p:nvPicPr>
        <p:blipFill rotWithShape="1">
          <a:blip r:embed="rId5">
            <a:extLst>
              <a:ext uri="{28A0092B-C50C-407E-A947-70E740481C1C}">
                <a14:useLocalDpi xmlns:a14="http://schemas.microsoft.com/office/drawing/2010/main" val="0"/>
              </a:ext>
            </a:extLst>
          </a:blip>
          <a:srcRect l="11398" r="4182"/>
          <a:stretch/>
        </p:blipFill>
        <p:spPr bwMode="auto">
          <a:xfrm>
            <a:off x="4104548" y="4587453"/>
            <a:ext cx="2431306" cy="193115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Operacyjny1\Desktop\159Av1.jpg"/>
          <p:cNvPicPr>
            <a:picLocks noChangeAspect="1" noChangeArrowheads="1"/>
          </p:cNvPicPr>
          <p:nvPr/>
        </p:nvPicPr>
        <p:blipFill rotWithShape="1">
          <a:blip r:embed="rId6">
            <a:extLst>
              <a:ext uri="{28A0092B-C50C-407E-A947-70E740481C1C}">
                <a14:useLocalDpi xmlns:a14="http://schemas.microsoft.com/office/drawing/2010/main" val="0"/>
              </a:ext>
            </a:extLst>
          </a:blip>
          <a:srcRect l="4329" r="52585"/>
          <a:stretch/>
        </p:blipFill>
        <p:spPr bwMode="auto">
          <a:xfrm>
            <a:off x="6878719" y="4587453"/>
            <a:ext cx="1680810" cy="1931153"/>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887602" y="6529533"/>
            <a:ext cx="888385" cy="246221"/>
          </a:xfrm>
          <a:prstGeom prst="rect">
            <a:avLst/>
          </a:prstGeom>
        </p:spPr>
        <p:txBody>
          <a:bodyPr wrap="none">
            <a:spAutoFit/>
          </a:bodyPr>
          <a:lstStyle/>
          <a:p>
            <a:pPr marL="114300"/>
            <a:r>
              <a:rPr lang="pl-PL" sz="1000" dirty="0"/>
              <a:t>Zdjęcie 37</a:t>
            </a:r>
          </a:p>
        </p:txBody>
      </p:sp>
      <p:sp>
        <p:nvSpPr>
          <p:cNvPr id="12" name="Prostokąt 11"/>
          <p:cNvSpPr/>
          <p:nvPr/>
        </p:nvSpPr>
        <p:spPr>
          <a:xfrm>
            <a:off x="3071334" y="6516709"/>
            <a:ext cx="888385" cy="246221"/>
          </a:xfrm>
          <a:prstGeom prst="rect">
            <a:avLst/>
          </a:prstGeom>
        </p:spPr>
        <p:txBody>
          <a:bodyPr wrap="none">
            <a:spAutoFit/>
          </a:bodyPr>
          <a:lstStyle/>
          <a:p>
            <a:pPr marL="114300"/>
            <a:r>
              <a:rPr lang="pl-PL" sz="1000" dirty="0"/>
              <a:t>Zdjęcie 38</a:t>
            </a:r>
          </a:p>
        </p:txBody>
      </p:sp>
      <p:sp>
        <p:nvSpPr>
          <p:cNvPr id="13" name="Prostokąt 12"/>
          <p:cNvSpPr/>
          <p:nvPr/>
        </p:nvSpPr>
        <p:spPr>
          <a:xfrm>
            <a:off x="5674152" y="6529533"/>
            <a:ext cx="888385" cy="246221"/>
          </a:xfrm>
          <a:prstGeom prst="rect">
            <a:avLst/>
          </a:prstGeom>
        </p:spPr>
        <p:txBody>
          <a:bodyPr wrap="none">
            <a:spAutoFit/>
          </a:bodyPr>
          <a:lstStyle/>
          <a:p>
            <a:pPr marL="114300"/>
            <a:r>
              <a:rPr lang="pl-PL" sz="1000" dirty="0"/>
              <a:t>Zdjęcie 39</a:t>
            </a:r>
          </a:p>
        </p:txBody>
      </p:sp>
      <p:sp>
        <p:nvSpPr>
          <p:cNvPr id="14" name="Prostokąt 13"/>
          <p:cNvSpPr/>
          <p:nvPr/>
        </p:nvSpPr>
        <p:spPr>
          <a:xfrm>
            <a:off x="7722057" y="6515762"/>
            <a:ext cx="888385" cy="246221"/>
          </a:xfrm>
          <a:prstGeom prst="rect">
            <a:avLst/>
          </a:prstGeom>
        </p:spPr>
        <p:txBody>
          <a:bodyPr wrap="none">
            <a:spAutoFit/>
          </a:bodyPr>
          <a:lstStyle/>
          <a:p>
            <a:pPr marL="114300"/>
            <a:r>
              <a:rPr lang="pl-PL" sz="1000" dirty="0"/>
              <a:t>Zdjęcie 40</a:t>
            </a:r>
          </a:p>
        </p:txBody>
      </p:sp>
    </p:spTree>
    <p:extLst>
      <p:ext uri="{BB962C8B-B14F-4D97-AF65-F5344CB8AC3E}">
        <p14:creationId xmlns:p14="http://schemas.microsoft.com/office/powerpoint/2010/main" val="1807389214"/>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Działania ratownicze</a:t>
            </a:r>
          </a:p>
        </p:txBody>
      </p:sp>
      <p:sp>
        <p:nvSpPr>
          <p:cNvPr id="137" name="Shape 137"/>
          <p:cNvSpPr txBox="1">
            <a:spLocks noGrp="1"/>
          </p:cNvSpPr>
          <p:nvPr>
            <p:ph type="body" idx="1"/>
          </p:nvPr>
        </p:nvSpPr>
        <p:spPr>
          <a:xfrm>
            <a:off x="0" y="1412776"/>
            <a:ext cx="8964488" cy="5328592"/>
          </a:xfrm>
          <a:prstGeom prst="rect">
            <a:avLst/>
          </a:prstGeom>
          <a:noFill/>
          <a:ln>
            <a:noFill/>
          </a:ln>
        </p:spPr>
        <p:txBody>
          <a:bodyPr lIns="54850" tIns="91425" rIns="91425" bIns="45700" anchor="t" anchorCtr="0">
            <a:noAutofit/>
          </a:bodyPr>
          <a:lstStyle/>
          <a:p>
            <a:pPr marL="276860" indent="0" algn="just">
              <a:buNone/>
            </a:pPr>
            <a:r>
              <a:rPr lang="pl-PL" sz="2400" b="1" dirty="0"/>
              <a:t>Wypadki pociągów pasażerskich</a:t>
            </a:r>
          </a:p>
          <a:p>
            <a:pPr marL="276860" indent="0" algn="just">
              <a:buNone/>
            </a:pPr>
            <a:endParaRPr lang="pl-PL" sz="1100" b="1" dirty="0"/>
          </a:p>
          <a:p>
            <a:pPr marL="276860" indent="0" algn="just">
              <a:buNone/>
            </a:pPr>
            <a:r>
              <a:rPr lang="pl-PL" sz="2000" b="1" dirty="0"/>
              <a:t>Okna</a:t>
            </a:r>
          </a:p>
          <a:p>
            <a:pPr marL="276860" indent="0">
              <a:buNone/>
            </a:pPr>
            <a:endParaRPr lang="pl-PL" sz="500" dirty="0"/>
          </a:p>
          <a:p>
            <a:pPr algn="just"/>
            <a:r>
              <a:rPr lang="pl-PL" sz="2000" dirty="0"/>
              <a:t> Okna stosowane w wagonach można podzielić na trzy grupy:</a:t>
            </a:r>
          </a:p>
          <a:p>
            <a:pPr marL="276860" indent="0" algn="just">
              <a:buNone/>
            </a:pPr>
            <a:endParaRPr lang="pl-PL" sz="500" dirty="0"/>
          </a:p>
          <a:p>
            <a:pPr algn="just">
              <a:buFontTx/>
              <a:buChar char="-"/>
            </a:pPr>
            <a:r>
              <a:rPr lang="pl-PL" sz="1900" dirty="0"/>
              <a:t>nie otwierane;</a:t>
            </a:r>
          </a:p>
          <a:p>
            <a:pPr marL="276860" indent="0" algn="just">
              <a:buNone/>
            </a:pPr>
            <a:endParaRPr lang="pl-PL" sz="500" dirty="0"/>
          </a:p>
          <a:p>
            <a:pPr algn="just">
              <a:buFontTx/>
              <a:buChar char="-"/>
            </a:pPr>
            <a:r>
              <a:rPr lang="pl-PL" sz="1900" dirty="0"/>
              <a:t>częściowo otwierane;</a:t>
            </a:r>
          </a:p>
          <a:p>
            <a:pPr marL="276860" indent="0" algn="just">
              <a:buNone/>
            </a:pPr>
            <a:endParaRPr lang="pl-PL" sz="500" dirty="0"/>
          </a:p>
          <a:p>
            <a:pPr algn="just">
              <a:buFontTx/>
              <a:buChar char="-"/>
            </a:pPr>
            <a:r>
              <a:rPr lang="pl-PL" sz="1900" dirty="0"/>
              <a:t>całkowicie otwierane.</a:t>
            </a:r>
          </a:p>
          <a:p>
            <a:pPr marL="276860" indent="0" algn="just">
              <a:buNone/>
            </a:pPr>
            <a:endParaRPr lang="pl-PL" sz="500" dirty="0"/>
          </a:p>
          <a:p>
            <a:pPr marL="276860" indent="0" algn="just">
              <a:buNone/>
            </a:pPr>
            <a:r>
              <a:rPr lang="pl-PL" sz="1900" dirty="0"/>
              <a:t>1. W wagonach dalekobieżnych stosuje się okna otwieralne, przesuwane w pionie: jednoczęściowe, dzielone (dolna część nieruchoma, a górna przesuwna).</a:t>
            </a:r>
          </a:p>
          <a:p>
            <a:pPr marL="276860" indent="0" algn="just">
              <a:buNone/>
            </a:pPr>
            <a:endParaRPr lang="pl-PL" sz="500" dirty="0"/>
          </a:p>
          <a:p>
            <a:pPr marL="276860" indent="0" algn="just">
              <a:buNone/>
            </a:pPr>
            <a:r>
              <a:rPr lang="pl-PL" sz="1900" dirty="0"/>
              <a:t>2. W wagonach wyposażonych w klimatyzację stosuje się okna stałe (nieotwieralne).</a:t>
            </a:r>
          </a:p>
          <a:p>
            <a:pPr marL="276860" indent="0" algn="just">
              <a:buNone/>
            </a:pPr>
            <a:endParaRPr lang="pl-PL" sz="500" dirty="0"/>
          </a:p>
          <a:p>
            <a:pPr marL="276860" indent="0" algn="just">
              <a:buNone/>
            </a:pPr>
            <a:r>
              <a:rPr lang="pl-PL" sz="1900" dirty="0"/>
              <a:t>3. Szyby w oknach wykonane są ze szkła bezpiecznego składające się z jednej lub kilku warstw; całkowita grubość od 15 mm do 37 mm.</a:t>
            </a:r>
          </a:p>
          <a:p>
            <a:pPr marL="276860" indent="0" algn="just">
              <a:buNone/>
            </a:pPr>
            <a:endParaRPr lang="pl-PL" sz="500" dirty="0"/>
          </a:p>
          <a:p>
            <a:pPr algn="just">
              <a:buFontTx/>
              <a:buChar char="-"/>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59</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98064616"/>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Organizacja terenu akcji</a:t>
            </a:r>
          </a:p>
        </p:txBody>
      </p:sp>
      <p:sp>
        <p:nvSpPr>
          <p:cNvPr id="107" name="Shape 107"/>
          <p:cNvSpPr txBox="1">
            <a:spLocks noGrp="1"/>
          </p:cNvSpPr>
          <p:nvPr>
            <p:ph type="body" idx="1"/>
          </p:nvPr>
        </p:nvSpPr>
        <p:spPr>
          <a:xfrm>
            <a:off x="5436096" y="5362694"/>
            <a:ext cx="1080120" cy="216023"/>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9" name="Shape 137"/>
          <p:cNvSpPr txBox="1">
            <a:spLocks noGrp="1"/>
          </p:cNvSpPr>
          <p:nvPr>
            <p:ph type="body" idx="2"/>
          </p:nvPr>
        </p:nvSpPr>
        <p:spPr>
          <a:xfrm>
            <a:off x="107504" y="1484784"/>
            <a:ext cx="8856983" cy="5256584"/>
          </a:xfrm>
          <a:prstGeom prst="rect">
            <a:avLst/>
          </a:prstGeom>
          <a:noFill/>
          <a:ln>
            <a:noFill/>
          </a:ln>
        </p:spPr>
        <p:txBody>
          <a:bodyPr lIns="54850" tIns="91425" rIns="91425" bIns="45700" numCol="1" anchor="t" anchorCtr="0">
            <a:noAutofit/>
          </a:bodyPr>
          <a:lstStyle/>
          <a:p>
            <a:pPr marL="276860" indent="0" algn="just">
              <a:buNone/>
            </a:pPr>
            <a:r>
              <a:rPr lang="pl-PL" sz="2400" b="1" dirty="0"/>
              <a:t>Podczas dojazdu do miejsca zdarzenia należy uzyskać informacje ze Stanowiska Kierowania KM/P PSP o:</a:t>
            </a:r>
          </a:p>
          <a:p>
            <a:pPr marL="276860" indent="0" algn="just">
              <a:buNone/>
            </a:pPr>
            <a:endParaRPr lang="pl-PL" sz="1200" b="1" dirty="0"/>
          </a:p>
          <a:p>
            <a:pPr lvl="0"/>
            <a:r>
              <a:rPr lang="pl-PL" sz="2000" dirty="0">
                <a:latin typeface="Calibri" pitchFamily="34" charset="0"/>
                <a:ea typeface="Arial"/>
                <a:cs typeface="Arial"/>
                <a:sym typeface="Arial"/>
              </a:rPr>
              <a:t>rodzaju zdarzenia (zderzenie pojazdów, pożar, wyciek substancji itp.),</a:t>
            </a:r>
          </a:p>
          <a:p>
            <a:pPr marL="276860" indent="0">
              <a:buNone/>
            </a:pPr>
            <a:endParaRPr lang="pl-PL" sz="800" dirty="0"/>
          </a:p>
          <a:p>
            <a:pPr lvl="0"/>
            <a:r>
              <a:rPr lang="pl-PL" sz="2000" dirty="0">
                <a:latin typeface="Calibri" pitchFamily="34" charset="0"/>
                <a:ea typeface="Arial"/>
                <a:cs typeface="Arial"/>
                <a:sym typeface="Arial"/>
              </a:rPr>
              <a:t>ilości osób poszkodowanych,</a:t>
            </a:r>
          </a:p>
          <a:p>
            <a:pPr marL="276860" indent="0">
              <a:buNone/>
            </a:pPr>
            <a:endParaRPr lang="pl-PL" sz="800" dirty="0"/>
          </a:p>
          <a:p>
            <a:pPr lvl="0"/>
            <a:r>
              <a:rPr lang="pl-PL" sz="2000" dirty="0">
                <a:latin typeface="Calibri" pitchFamily="34" charset="0"/>
                <a:ea typeface="Arial"/>
                <a:cs typeface="Arial"/>
                <a:sym typeface="Arial"/>
              </a:rPr>
              <a:t>ilości i rodzaju pojazdów uczestniczących w zdarzeniu (samochody osobowe, ciężarowe, specjalne itp.),</a:t>
            </a:r>
          </a:p>
          <a:p>
            <a:pPr marL="276860" lvl="0" indent="0">
              <a:buNone/>
            </a:pPr>
            <a:endParaRPr lang="pl-PL" sz="800" dirty="0">
              <a:latin typeface="Calibri" pitchFamily="34" charset="0"/>
              <a:ea typeface="Arial"/>
              <a:cs typeface="Arial"/>
              <a:sym typeface="Arial"/>
            </a:endParaRPr>
          </a:p>
          <a:p>
            <a:pPr lvl="0"/>
            <a:r>
              <a:rPr lang="pl-PL" sz="2000" dirty="0">
                <a:latin typeface="Calibri" pitchFamily="34" charset="0"/>
                <a:ea typeface="Arial"/>
                <a:cs typeface="Arial"/>
                <a:sym typeface="Arial"/>
              </a:rPr>
              <a:t> ładunku przewożonym przez pojazdy biorące udział w zdarzeniu.</a:t>
            </a:r>
          </a:p>
          <a:p>
            <a:pPr marL="276860" indent="0" algn="just">
              <a:buNone/>
            </a:pPr>
            <a:endParaRPr lang="pl-PL" sz="2400" dirty="0"/>
          </a:p>
          <a:p>
            <a:endParaRPr lang="pl-PL" sz="1800" dirty="0"/>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06" name="Shape 10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6</a:t>
            </a:fld>
            <a:endParaRPr lang="pl-PL"/>
          </a:p>
        </p:txBody>
      </p:sp>
      <p:sp>
        <p:nvSpPr>
          <p:cNvPr id="104" name="Shape 104"/>
          <p:cNvSpPr/>
          <p:nvPr/>
        </p:nvSpPr>
        <p:spPr>
          <a:xfrm>
            <a:off x="272507" y="1636811"/>
            <a:ext cx="8287022" cy="4649709"/>
          </a:xfrm>
          <a:prstGeom prst="rect">
            <a:avLst/>
          </a:prstGeom>
          <a:noFill/>
          <a:ln>
            <a:noFill/>
          </a:ln>
        </p:spPr>
        <p:txBody>
          <a:bodyPr lIns="91425" tIns="45700" rIns="91425" bIns="45700" anchor="t" anchorCtr="0">
            <a:noAutofit/>
          </a:bodyPr>
          <a:lstStyle/>
          <a:p>
            <a:pPr marL="0" marR="0" lvl="0" indent="12700" algn="ctr" rtl="0">
              <a:lnSpc>
                <a:spcPct val="80000"/>
              </a:lnSpc>
              <a:spcBef>
                <a:spcPts val="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8395379"/>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Działania ratownicze</a:t>
            </a:r>
          </a:p>
        </p:txBody>
      </p:sp>
      <p:sp>
        <p:nvSpPr>
          <p:cNvPr id="137" name="Shape 137"/>
          <p:cNvSpPr txBox="1">
            <a:spLocks noGrp="1"/>
          </p:cNvSpPr>
          <p:nvPr>
            <p:ph type="body" idx="1"/>
          </p:nvPr>
        </p:nvSpPr>
        <p:spPr>
          <a:xfrm>
            <a:off x="0" y="1340768"/>
            <a:ext cx="8964488" cy="5400600"/>
          </a:xfrm>
          <a:prstGeom prst="rect">
            <a:avLst/>
          </a:prstGeom>
          <a:noFill/>
          <a:ln>
            <a:noFill/>
          </a:ln>
        </p:spPr>
        <p:txBody>
          <a:bodyPr lIns="54850" tIns="91425" rIns="91425" bIns="45700" anchor="t" anchorCtr="0">
            <a:noAutofit/>
          </a:bodyPr>
          <a:lstStyle/>
          <a:p>
            <a:pPr marL="276860" indent="0" algn="just">
              <a:buNone/>
            </a:pPr>
            <a:r>
              <a:rPr lang="pl-PL" sz="2400" b="1" dirty="0"/>
              <a:t>Wypadki pociągów pasażerskich</a:t>
            </a:r>
          </a:p>
          <a:p>
            <a:pPr marL="276860" indent="0" algn="just">
              <a:buNone/>
            </a:pPr>
            <a:endParaRPr lang="pl-PL" sz="800" b="1" dirty="0"/>
          </a:p>
          <a:p>
            <a:pPr marL="276860" indent="0" algn="just">
              <a:buNone/>
            </a:pPr>
            <a:r>
              <a:rPr lang="pl-PL" sz="2000" b="1" dirty="0"/>
              <a:t>Podłoga </a:t>
            </a:r>
          </a:p>
          <a:p>
            <a:pPr marL="276860" indent="0">
              <a:buNone/>
            </a:pPr>
            <a:endParaRPr lang="pl-PL" sz="500" dirty="0"/>
          </a:p>
          <a:p>
            <a:pPr algn="just"/>
            <a:r>
              <a:rPr lang="pl-PL" sz="2000" dirty="0"/>
              <a:t> Bardzo rzadko stosowy sposób wykonania dojść, gdyż jest pracochłonny i długotrwały. </a:t>
            </a:r>
          </a:p>
          <a:p>
            <a:pPr algn="just"/>
            <a:r>
              <a:rPr lang="pl-PL" sz="2000" dirty="0"/>
              <a:t> Wykonując cięcie podłogi należy pamiętać o przewodach i innych instalacjach biegnących pod podłogą, ponadto wykonując cięcie piłą tarczową lub palnikiem możemy spowodować pożar.</a:t>
            </a:r>
          </a:p>
          <a:p>
            <a:pPr marL="276860" indent="0" algn="just">
              <a:buNone/>
            </a:pPr>
            <a:endParaRPr lang="pl-PL" sz="800" dirty="0"/>
          </a:p>
          <a:p>
            <a:pPr marL="276860" indent="0" algn="just">
              <a:buNone/>
            </a:pPr>
            <a:r>
              <a:rPr lang="pl-PL" sz="2000" b="1" dirty="0"/>
              <a:t>Cięcie konstrukcji wagonu</a:t>
            </a:r>
            <a:endParaRPr lang="pl-PL" sz="500" dirty="0"/>
          </a:p>
          <a:p>
            <a:pPr marL="276860" indent="0" algn="just">
              <a:buNone/>
            </a:pPr>
            <a:endParaRPr lang="pl-PL" sz="500" dirty="0"/>
          </a:p>
          <a:p>
            <a:pPr algn="just"/>
            <a:r>
              <a:rPr lang="pl-PL" sz="2000" dirty="0"/>
              <a:t>Miejsce dogodnego cięcia znajduje się w obrębie okien od okna do podłogi na całej jego szerokości.</a:t>
            </a:r>
          </a:p>
          <a:p>
            <a:pPr marL="276860" indent="0" algn="just">
              <a:buNone/>
            </a:pPr>
            <a:r>
              <a:rPr lang="pl-PL" sz="2000" dirty="0"/>
              <a:t>1. Nadwozia wagonów osobowych wykonane są w formie  szkieletu nośnego ze słupków odpowiednio połączonych między sobą z pozostawieniem otworów okiennych i drzwiowych.</a:t>
            </a:r>
          </a:p>
          <a:p>
            <a:pPr marL="276860" indent="0" algn="just">
              <a:buNone/>
            </a:pPr>
            <a:r>
              <a:rPr lang="pl-PL" sz="2000" dirty="0"/>
              <a:t>2. Pozostała powierzchnia jest pokryta blachą stalową. Wewnątrz ścian znajduje się izolacja.</a:t>
            </a:r>
          </a:p>
          <a:p>
            <a:pPr marL="276860" indent="0" algn="just">
              <a:buNone/>
            </a:pPr>
            <a:r>
              <a:rPr lang="pl-PL" sz="2000" dirty="0"/>
              <a:t>3. Grubość ścian pod oknami wynosi od 50 mm do 125 mm. </a:t>
            </a:r>
          </a:p>
          <a:p>
            <a:pPr marL="276860" indent="0" algn="just">
              <a:buNone/>
            </a:pPr>
            <a:endParaRPr lang="pl-PL" sz="400" dirty="0"/>
          </a:p>
          <a:p>
            <a:pPr algn="just">
              <a:buFontTx/>
              <a:buChar char="-"/>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60</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4647275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Działania ratownicze</a:t>
            </a:r>
          </a:p>
        </p:txBody>
      </p:sp>
      <p:sp>
        <p:nvSpPr>
          <p:cNvPr id="137" name="Shape 137"/>
          <p:cNvSpPr txBox="1">
            <a:spLocks noGrp="1"/>
          </p:cNvSpPr>
          <p:nvPr>
            <p:ph type="body" idx="1"/>
          </p:nvPr>
        </p:nvSpPr>
        <p:spPr>
          <a:xfrm>
            <a:off x="0" y="1340768"/>
            <a:ext cx="8964488" cy="5400600"/>
          </a:xfrm>
          <a:prstGeom prst="rect">
            <a:avLst/>
          </a:prstGeom>
          <a:noFill/>
          <a:ln>
            <a:noFill/>
          </a:ln>
        </p:spPr>
        <p:txBody>
          <a:bodyPr lIns="54850" tIns="91425" rIns="91425" bIns="45700" anchor="t" anchorCtr="0">
            <a:noAutofit/>
          </a:bodyPr>
          <a:lstStyle/>
          <a:p>
            <a:pPr marL="276860" indent="0" algn="just">
              <a:buNone/>
            </a:pPr>
            <a:r>
              <a:rPr lang="pl-PL" sz="2400" b="1" dirty="0"/>
              <a:t>Wypadki pociągów pasażerskich i towarowych</a:t>
            </a:r>
            <a:endParaRPr lang="pl-PL" sz="2000" b="1" dirty="0"/>
          </a:p>
          <a:p>
            <a:pPr marL="276860" indent="0">
              <a:buNone/>
            </a:pPr>
            <a:endParaRPr lang="pl-PL" sz="500" dirty="0"/>
          </a:p>
          <a:p>
            <a:pPr algn="just"/>
            <a:r>
              <a:rPr lang="pl-PL" sz="2000" dirty="0"/>
              <a:t> Podczas kolizji pociągu pasażerskiego z towarowym lub towarowych należy:</a:t>
            </a:r>
          </a:p>
          <a:p>
            <a:pPr algn="just">
              <a:buFontTx/>
              <a:buChar char="-"/>
            </a:pPr>
            <a:r>
              <a:rPr lang="pl-PL" sz="1900" dirty="0"/>
              <a:t>ustalić liczbę rannych, określić metody i sposoby ich uwolnienia;</a:t>
            </a:r>
          </a:p>
          <a:p>
            <a:pPr algn="just">
              <a:buFontTx/>
              <a:buChar char="-"/>
            </a:pPr>
            <a:r>
              <a:rPr lang="pl-PL" sz="1900" dirty="0"/>
              <a:t>ustalić rodzaj przewożonych przez pociąg towarowy materiałów lub substancji (listy przewozowe, numery ONZ lub RID, tablice informacyjne, itp.);</a:t>
            </a:r>
          </a:p>
          <a:p>
            <a:pPr algn="just">
              <a:buFontTx/>
              <a:buChar char="-"/>
            </a:pPr>
            <a:r>
              <a:rPr lang="pl-PL" sz="1900" dirty="0"/>
              <a:t>oznakować teren wspólnie z obsługą pociągów;</a:t>
            </a:r>
          </a:p>
          <a:p>
            <a:pPr algn="just">
              <a:buFontTx/>
              <a:buChar char="-"/>
            </a:pPr>
            <a:r>
              <a:rPr lang="pl-PL" sz="1900" dirty="0"/>
              <a:t>zabezpieczyć teren poprzez rozwinięcie linii gaśniczej;</a:t>
            </a:r>
          </a:p>
          <a:p>
            <a:pPr algn="just">
              <a:buFontTx/>
              <a:buChar char="-"/>
            </a:pPr>
            <a:r>
              <a:rPr lang="pl-PL" sz="1900" dirty="0"/>
              <a:t>dokonać stabilizacji uszkodzonych wagonów;</a:t>
            </a:r>
          </a:p>
          <a:p>
            <a:pPr algn="just">
              <a:buFontTx/>
              <a:buChar char="-"/>
            </a:pPr>
            <a:r>
              <a:rPr lang="pl-PL" sz="1900" dirty="0"/>
              <a:t>dotrzeć do poszkodowanych;</a:t>
            </a:r>
          </a:p>
          <a:p>
            <a:pPr algn="just">
              <a:buFontTx/>
              <a:buChar char="-"/>
            </a:pPr>
            <a:r>
              <a:rPr lang="pl-PL" sz="1900" dirty="0"/>
              <a:t>jeśli zostały uszkodzone słupy napowietrznej linii trakcyjnej należy żądać wyłączenia napięcia;</a:t>
            </a:r>
          </a:p>
          <a:p>
            <a:pPr algn="just">
              <a:buFontTx/>
              <a:buChar char="-"/>
            </a:pPr>
            <a:r>
              <a:rPr lang="pl-PL" sz="1900"/>
              <a:t>przypadku </a:t>
            </a:r>
            <a:r>
              <a:rPr lang="pl-PL" sz="1900" dirty="0"/>
              <a:t>kolizji z pociągiem przewożącym materiały niebezpieczne sprawdzić szczelność pojemników, a jeśli doszło do rozszczelnienia zadysponować specjalistyczną grupę ratownictwa chemicznego;</a:t>
            </a:r>
          </a:p>
          <a:p>
            <a:pPr algn="just">
              <a:buFontTx/>
              <a:buChar char="-"/>
            </a:pPr>
            <a:r>
              <a:rPr lang="pl-PL" sz="1900" dirty="0"/>
              <a:t>w przypadku pożaru podjąć działania gaśnicze;</a:t>
            </a:r>
          </a:p>
          <a:p>
            <a:pPr algn="just">
              <a:buFontTx/>
              <a:buChar char="-"/>
            </a:pPr>
            <a:r>
              <a:rPr lang="pl-PL" sz="1900" dirty="0"/>
              <a:t>odłączyć wagony od lokomotyw i przetoczyć na bezpieczną odległość (we współpracy z pracownikami pociągów).</a:t>
            </a:r>
          </a:p>
          <a:p>
            <a:pPr algn="just">
              <a:buFontTx/>
              <a:buChar char="-"/>
            </a:pPr>
            <a:endParaRPr lang="pl-PL" sz="1900" dirty="0"/>
          </a:p>
          <a:p>
            <a:pPr algn="just">
              <a:buFontTx/>
              <a:buChar char="-"/>
            </a:pPr>
            <a:endParaRPr lang="pl-PL" sz="1900" dirty="0"/>
          </a:p>
          <a:p>
            <a:pPr algn="just">
              <a:buFontTx/>
              <a:buChar char="-"/>
            </a:pPr>
            <a:endParaRPr lang="pl-PL" sz="1900" dirty="0"/>
          </a:p>
          <a:p>
            <a:pPr algn="just">
              <a:buFontTx/>
              <a:buChar char="-"/>
            </a:pPr>
            <a:endParaRPr lang="pl-PL" sz="1900" dirty="0"/>
          </a:p>
          <a:p>
            <a:pPr marL="276860" indent="0" algn="just">
              <a:buNone/>
            </a:pPr>
            <a:endParaRPr lang="pl-PL" sz="800" dirty="0"/>
          </a:p>
          <a:p>
            <a:pPr marL="276860" indent="0" algn="just">
              <a:buNone/>
            </a:pPr>
            <a:endParaRPr lang="pl-PL" sz="400" dirty="0"/>
          </a:p>
          <a:p>
            <a:pPr algn="just">
              <a:buFontTx/>
              <a:buChar char="-"/>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61</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18458780"/>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TRANSPORT LOTNICZY</a:t>
            </a:r>
          </a:p>
        </p:txBody>
      </p:sp>
      <p:sp>
        <p:nvSpPr>
          <p:cNvPr id="137" name="Shape 137"/>
          <p:cNvSpPr txBox="1">
            <a:spLocks noGrp="1"/>
          </p:cNvSpPr>
          <p:nvPr>
            <p:ph type="body" idx="1"/>
          </p:nvPr>
        </p:nvSpPr>
        <p:spPr>
          <a:xfrm>
            <a:off x="0" y="1340768"/>
            <a:ext cx="8964488" cy="5400600"/>
          </a:xfrm>
          <a:prstGeom prst="rect">
            <a:avLst/>
          </a:prstGeom>
          <a:noFill/>
          <a:ln>
            <a:noFill/>
          </a:ln>
        </p:spPr>
        <p:txBody>
          <a:bodyPr lIns="54850" tIns="91425" rIns="91425" bIns="45700" anchor="t" anchorCtr="0">
            <a:noAutofit/>
          </a:bodyPr>
          <a:lstStyle/>
          <a:p>
            <a:pPr marL="276860" indent="0" algn="ctr">
              <a:buNone/>
            </a:pPr>
            <a:endParaRPr lang="pl-PL" sz="2800" b="1" dirty="0"/>
          </a:p>
          <a:p>
            <a:pPr marL="276860" indent="0" algn="ctr">
              <a:buNone/>
            </a:pPr>
            <a:r>
              <a:rPr lang="pl-PL" sz="2800" b="1" dirty="0"/>
              <a:t>ZAPEWNIENIE BEZPIECZEŃSTWA PASAŻEROM, PERSONELOWI NAZIEMNEMU I ZAŁOGOM SAMOLOTÓW W PORTACH LOTNICZYCH NIGDY NIE NALEŻAŁO DO ZADAŃ ŁATWYCH. </a:t>
            </a:r>
          </a:p>
          <a:p>
            <a:pPr marL="276860" indent="0" algn="ctr">
              <a:buNone/>
            </a:pPr>
            <a:endParaRPr lang="pl-PL" sz="2800" b="1" dirty="0"/>
          </a:p>
          <a:p>
            <a:pPr marL="276860" indent="0" algn="ctr">
              <a:buNone/>
            </a:pPr>
            <a:r>
              <a:rPr lang="pl-PL" sz="2800" b="1" dirty="0"/>
              <a:t>ROSNĄCA LAWINOWO POPULARNOŚĆ KOMUNIKACJI LOTNICZEJ I POJAWIENIE SIĘ NOWYCH ZAGROŻEŃ, TAKICH JAK ZAMACHY TERRORYSTYCZNE, PRZYNOSI SŁUŻBOM RATOWNICZYM WYZWANIA O NIESPOTYKANEJ DOTYCHCZAS SKALI.</a:t>
            </a:r>
          </a:p>
          <a:p>
            <a:pPr algn="just">
              <a:buFontTx/>
              <a:buChar char="-"/>
            </a:pPr>
            <a:endParaRPr lang="pl-PL" sz="2800" b="1" dirty="0"/>
          </a:p>
          <a:p>
            <a:pPr algn="just">
              <a:buFontTx/>
              <a:buChar char="-"/>
            </a:pPr>
            <a:endParaRPr lang="pl-PL" sz="1900" dirty="0"/>
          </a:p>
          <a:p>
            <a:pPr algn="just">
              <a:buFontTx/>
              <a:buChar char="-"/>
            </a:pPr>
            <a:endParaRPr lang="pl-PL" sz="1900" dirty="0"/>
          </a:p>
          <a:p>
            <a:pPr marL="276860" indent="0" algn="just">
              <a:buNone/>
            </a:pPr>
            <a:endParaRPr lang="pl-PL" sz="800" dirty="0"/>
          </a:p>
          <a:p>
            <a:pPr marL="276860" indent="0" algn="just">
              <a:buNone/>
            </a:pPr>
            <a:endParaRPr lang="pl-PL" sz="400" dirty="0"/>
          </a:p>
          <a:p>
            <a:pPr algn="just">
              <a:buFontTx/>
              <a:buChar char="-"/>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62</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70389920"/>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Transport lotniczy</a:t>
            </a:r>
          </a:p>
        </p:txBody>
      </p:sp>
      <p:sp>
        <p:nvSpPr>
          <p:cNvPr id="137" name="Shape 137"/>
          <p:cNvSpPr txBox="1">
            <a:spLocks noGrp="1"/>
          </p:cNvSpPr>
          <p:nvPr>
            <p:ph type="body" idx="1"/>
          </p:nvPr>
        </p:nvSpPr>
        <p:spPr>
          <a:xfrm>
            <a:off x="0" y="1340768"/>
            <a:ext cx="8964488" cy="5400600"/>
          </a:xfrm>
          <a:prstGeom prst="rect">
            <a:avLst/>
          </a:prstGeom>
          <a:noFill/>
          <a:ln>
            <a:noFill/>
          </a:ln>
        </p:spPr>
        <p:txBody>
          <a:bodyPr lIns="54850" tIns="91425" rIns="91425" bIns="45700" anchor="t" anchorCtr="0">
            <a:noAutofit/>
          </a:bodyPr>
          <a:lstStyle/>
          <a:p>
            <a:pPr marL="276860" indent="0" algn="ctr">
              <a:buNone/>
            </a:pPr>
            <a:endParaRPr lang="pl-PL" sz="2800" b="1" dirty="0"/>
          </a:p>
          <a:p>
            <a:pPr marL="276860" indent="0">
              <a:buNone/>
            </a:pPr>
            <a:r>
              <a:rPr lang="pl-PL" sz="1600" dirty="0"/>
              <a:t> </a:t>
            </a:r>
            <a:r>
              <a:rPr lang="pl-PL" sz="2400" b="1" dirty="0"/>
              <a:t>Regulacje prawne</a:t>
            </a:r>
          </a:p>
          <a:p>
            <a:pPr marL="276860" indent="0">
              <a:buNone/>
            </a:pPr>
            <a:endParaRPr lang="pl-PL" sz="1000" b="1" dirty="0"/>
          </a:p>
          <a:p>
            <a:pPr algn="just"/>
            <a:r>
              <a:rPr lang="pl-PL" sz="2000" dirty="0"/>
              <a:t> Ustawa z dnia 3 lipca 2002r. Prawo lotnicze (Dz. U. z 2002 r. nr 130 poz.1112, z późn. zm.).</a:t>
            </a:r>
          </a:p>
          <a:p>
            <a:pPr marL="276860" indent="0" algn="just">
              <a:buNone/>
            </a:pPr>
            <a:endParaRPr lang="pl-PL" sz="500" dirty="0"/>
          </a:p>
          <a:p>
            <a:pPr lvl="0" algn="just"/>
            <a:r>
              <a:rPr lang="pl-PL" sz="2000" dirty="0"/>
              <a:t> Zagadnienie dotyczące zagrożeń i reagowania podczas ich wystąpienia reguluje Rozporządzenie Ministra Infrastruktury w sprawie przygotowania lotnisk do sytuacji zagrożenia oraz lotniskowych służb ratowniczo-gaśniczych z dnia                     4 kwietnia 2013 r. (Dz. U. , poz. 487).</a:t>
            </a:r>
          </a:p>
          <a:p>
            <a:pPr marL="276860" lvl="0" indent="0" algn="just">
              <a:buNone/>
            </a:pPr>
            <a:endParaRPr lang="pl-PL" sz="800" dirty="0"/>
          </a:p>
          <a:p>
            <a:pPr marL="276860" indent="0" algn="just">
              <a:buNone/>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63</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86121021"/>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Transport lotniczy</a:t>
            </a:r>
          </a:p>
        </p:txBody>
      </p:sp>
      <p:sp>
        <p:nvSpPr>
          <p:cNvPr id="137" name="Shape 137"/>
          <p:cNvSpPr txBox="1">
            <a:spLocks noGrp="1"/>
          </p:cNvSpPr>
          <p:nvPr>
            <p:ph type="body" idx="1"/>
          </p:nvPr>
        </p:nvSpPr>
        <p:spPr>
          <a:xfrm>
            <a:off x="0" y="1340768"/>
            <a:ext cx="8964488" cy="5400600"/>
          </a:xfrm>
          <a:prstGeom prst="rect">
            <a:avLst/>
          </a:prstGeom>
          <a:noFill/>
          <a:ln>
            <a:noFill/>
          </a:ln>
        </p:spPr>
        <p:txBody>
          <a:bodyPr lIns="54850" tIns="91425" rIns="91425" bIns="45700" anchor="t" anchorCtr="0">
            <a:noAutofit/>
          </a:bodyPr>
          <a:lstStyle/>
          <a:p>
            <a:pPr marL="276860" indent="0" algn="ctr">
              <a:buNone/>
            </a:pPr>
            <a:endParaRPr lang="pl-PL" sz="2800" b="1" dirty="0"/>
          </a:p>
          <a:p>
            <a:pPr marL="276860" indent="0">
              <a:buNone/>
            </a:pPr>
            <a:r>
              <a:rPr lang="pl-PL" sz="1600" dirty="0"/>
              <a:t> </a:t>
            </a:r>
            <a:r>
              <a:rPr lang="pl-PL" sz="2400" b="1" dirty="0"/>
              <a:t>Regulacje prawne</a:t>
            </a:r>
          </a:p>
          <a:p>
            <a:pPr marL="276860" indent="0">
              <a:buNone/>
            </a:pPr>
            <a:endParaRPr lang="pl-PL" sz="1000" b="1" dirty="0"/>
          </a:p>
          <a:p>
            <a:pPr lvl="0" algn="just"/>
            <a:r>
              <a:rPr lang="pl-PL" sz="2000" dirty="0"/>
              <a:t> Rozporządzenie Ministra Infrastruktury w sprawie przygotowania lotnisk do sytuacji zagrożenia oraz lotniskowych służb ratowniczo-gaśniczych z dnia                     4 kwietnia 2013 r. (Dz. U. , poz. 487), określa:</a:t>
            </a:r>
          </a:p>
          <a:p>
            <a:pPr marL="276860" lvl="0" indent="0" algn="just">
              <a:buNone/>
            </a:pPr>
            <a:endParaRPr lang="pl-PL" sz="800" dirty="0"/>
          </a:p>
          <a:p>
            <a:pPr lvl="0" algn="just">
              <a:buFontTx/>
              <a:buChar char="-"/>
            </a:pPr>
            <a:r>
              <a:rPr lang="pl-PL" sz="1900" dirty="0"/>
              <a:t>wymagania dotyczące przygotowania lotniska do sytuacji zagrożenia oraz planu działania w sytuacji zagrożenia zwanego „PDSZ”;</a:t>
            </a:r>
          </a:p>
          <a:p>
            <a:pPr marL="276860" lvl="0" indent="0" algn="just">
              <a:buNone/>
            </a:pPr>
            <a:endParaRPr lang="pl-PL" sz="500" dirty="0"/>
          </a:p>
          <a:p>
            <a:pPr lvl="0" algn="just">
              <a:buFontTx/>
              <a:buChar char="-"/>
            </a:pPr>
            <a:r>
              <a:rPr lang="pl-PL" sz="1900" dirty="0"/>
              <a:t> zakres obowiązków jednostek systemu ochrony zdrowia, organów administracji publicznej, jednostek Państwowej Straży Pożarnej i innych służb publicznych współdziałających w przygotowaniu lotniska do sytuacji zagrożenia oraz PDSZ i podlegają w tym zakresie koordynacji zarządzającego lotnikiem; </a:t>
            </a:r>
          </a:p>
          <a:p>
            <a:pPr marL="276860" lvl="0" indent="0" algn="just">
              <a:buNone/>
            </a:pPr>
            <a:endParaRPr lang="pl-PL" sz="500" dirty="0"/>
          </a:p>
          <a:p>
            <a:pPr lvl="0" algn="just">
              <a:buFontTx/>
              <a:buChar char="-"/>
            </a:pPr>
            <a:r>
              <a:rPr lang="pl-PL" sz="1900" dirty="0"/>
              <a:t> warunki i program szkolenia lotniskowych służb ratowniczo – gaśniczych zwanych „lsr-g”.</a:t>
            </a:r>
          </a:p>
          <a:p>
            <a:pPr lvl="0" algn="just">
              <a:buFontTx/>
              <a:buChar char="-"/>
            </a:pPr>
            <a:endParaRPr lang="pl-PL" sz="1900" dirty="0"/>
          </a:p>
          <a:p>
            <a:pPr marL="276860" indent="0" algn="just">
              <a:buNone/>
            </a:pPr>
            <a:endParaRPr lang="pl-PL" sz="1900" dirty="0"/>
          </a:p>
          <a:p>
            <a:pPr marL="276860" indent="0" algn="just">
              <a:buNone/>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64</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38549326"/>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Podstawowe definicje</a:t>
            </a:r>
          </a:p>
        </p:txBody>
      </p:sp>
      <p:sp>
        <p:nvSpPr>
          <p:cNvPr id="137" name="Shape 137"/>
          <p:cNvSpPr txBox="1">
            <a:spLocks noGrp="1"/>
          </p:cNvSpPr>
          <p:nvPr>
            <p:ph type="body" idx="1"/>
          </p:nvPr>
        </p:nvSpPr>
        <p:spPr>
          <a:xfrm>
            <a:off x="0" y="1340768"/>
            <a:ext cx="8964488" cy="5400600"/>
          </a:xfrm>
          <a:prstGeom prst="rect">
            <a:avLst/>
          </a:prstGeom>
          <a:noFill/>
          <a:ln>
            <a:noFill/>
          </a:ln>
        </p:spPr>
        <p:txBody>
          <a:bodyPr lIns="54850" tIns="91425" rIns="91425" bIns="45700" anchor="t" anchorCtr="0">
            <a:noAutofit/>
          </a:bodyPr>
          <a:lstStyle/>
          <a:p>
            <a:pPr marL="276860" indent="0">
              <a:buNone/>
            </a:pPr>
            <a:endParaRPr lang="pl-PL" sz="1000" b="1" dirty="0"/>
          </a:p>
          <a:p>
            <a:pPr algn="just"/>
            <a:r>
              <a:rPr lang="pl-PL" sz="2000" dirty="0"/>
              <a:t> </a:t>
            </a:r>
            <a:r>
              <a:rPr lang="pl-PL" sz="2000" b="1" dirty="0"/>
              <a:t>Lotnisko </a:t>
            </a:r>
            <a:r>
              <a:rPr lang="pl-PL" sz="2000" dirty="0"/>
              <a:t>(Aerodrome) - wydzielony obszar na lądzie, wodzie lub innej powierzchni w całości lub w części przeznaczony do wykonywania startów, lądowań i naziemnego lub nawodnego ruchu statków powietrznych, wraz ze znajdującymi się w jego granicach obiektami i urządzeniami budowlanymi o charakterze trwałym, wpisany do rejestru lotnisk.</a:t>
            </a:r>
          </a:p>
          <a:p>
            <a:pPr marL="276860" indent="0" algn="just">
              <a:buNone/>
            </a:pPr>
            <a:r>
              <a:rPr lang="pl-PL" sz="1600" b="1" dirty="0"/>
              <a:t>Uwaga.</a:t>
            </a:r>
            <a:r>
              <a:rPr lang="pl-PL" sz="1600" dirty="0"/>
              <a:t>  Gdy w przepisach dotyczących planów lotu i depesz ATS użyto terminu "lotnisko", to obejmuje on również miejsca inne niż lotnisko, które mogą być wykorzystywane przez niektóre typy statków powietrznych, np. śmigłowce lub balony.</a:t>
            </a:r>
          </a:p>
          <a:p>
            <a:pPr marL="276860" indent="0" algn="just">
              <a:buNone/>
            </a:pPr>
            <a:endParaRPr lang="pl-PL" sz="800" dirty="0"/>
          </a:p>
          <a:p>
            <a:pPr algn="just"/>
            <a:r>
              <a:rPr lang="pl-PL" sz="2000" dirty="0"/>
              <a:t> </a:t>
            </a:r>
            <a:r>
              <a:rPr lang="pl-PL" sz="2000" b="1" dirty="0"/>
              <a:t>Terminal pasażerski</a:t>
            </a:r>
            <a:r>
              <a:rPr lang="pl-PL" sz="2000" dirty="0"/>
              <a:t> – </a:t>
            </a:r>
            <a:r>
              <a:rPr lang="pl-PL" sz="2000" dirty="0">
                <a:solidFill>
                  <a:schemeClr val="tx1"/>
                </a:solidFill>
              </a:rPr>
              <a:t>budynek lub zespół budynków, będących wydzieloną częścią portu lotniczego </a:t>
            </a:r>
            <a:r>
              <a:rPr lang="pl-PL" sz="2000" dirty="0"/>
              <a:t>przeznaczoną do obsługi ruchu pasażerskiego i świadczącą usługi na rzecz przybywających i opuszczających port pasażerów.</a:t>
            </a:r>
          </a:p>
          <a:p>
            <a:pPr marL="276860" indent="0" algn="just">
              <a:buNone/>
            </a:pPr>
            <a:endParaRPr lang="pl-PL" sz="800" dirty="0"/>
          </a:p>
          <a:p>
            <a:pPr algn="just"/>
            <a:r>
              <a:rPr lang="pl-PL" sz="2000" dirty="0"/>
              <a:t> </a:t>
            </a:r>
            <a:r>
              <a:rPr lang="pl-PL" sz="2000" b="1" dirty="0"/>
              <a:t>Operacje na lotnisku</a:t>
            </a:r>
            <a:r>
              <a:rPr lang="pl-PL" sz="2000" dirty="0"/>
              <a:t> – należy przez to rozumieć start lub lądowanie statku powietrznego, w których za początek operacji uważa się uruchomienie silnika albo silników, a za zakończenie wyłączenie silnika albo silników.</a:t>
            </a:r>
          </a:p>
          <a:p>
            <a:pPr algn="just"/>
            <a:endParaRPr lang="pl-PL" sz="2000" dirty="0"/>
          </a:p>
          <a:p>
            <a:pPr algn="just"/>
            <a:endParaRPr lang="pl-PL" sz="2000" dirty="0"/>
          </a:p>
          <a:p>
            <a:pPr marL="276860" indent="0" algn="just">
              <a:buNone/>
            </a:pPr>
            <a:endParaRPr lang="pl-PL" sz="500" dirty="0"/>
          </a:p>
          <a:p>
            <a:pPr marL="276860" lvl="0" indent="0" algn="just">
              <a:buNone/>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65</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650732"/>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Podstawowe definicje</a:t>
            </a:r>
          </a:p>
        </p:txBody>
      </p:sp>
      <p:sp>
        <p:nvSpPr>
          <p:cNvPr id="137" name="Shape 137"/>
          <p:cNvSpPr txBox="1">
            <a:spLocks noGrp="1"/>
          </p:cNvSpPr>
          <p:nvPr>
            <p:ph type="body" idx="1"/>
          </p:nvPr>
        </p:nvSpPr>
        <p:spPr>
          <a:xfrm>
            <a:off x="0" y="1340768"/>
            <a:ext cx="9036496" cy="5400600"/>
          </a:xfrm>
          <a:prstGeom prst="rect">
            <a:avLst/>
          </a:prstGeom>
          <a:noFill/>
          <a:ln>
            <a:noFill/>
          </a:ln>
        </p:spPr>
        <p:txBody>
          <a:bodyPr lIns="54850" tIns="91425" rIns="91425" bIns="45700" anchor="t" anchorCtr="0">
            <a:noAutofit/>
          </a:bodyPr>
          <a:lstStyle/>
          <a:p>
            <a:pPr marL="276860" indent="0">
              <a:buNone/>
            </a:pPr>
            <a:endParaRPr lang="pl-PL" sz="1000" b="1" dirty="0"/>
          </a:p>
          <a:p>
            <a:pPr algn="just"/>
            <a:r>
              <a:rPr lang="pl-PL" sz="2000" dirty="0"/>
              <a:t> </a:t>
            </a:r>
            <a:r>
              <a:rPr lang="pl-PL" sz="2000" b="1" dirty="0"/>
              <a:t>Płyta </a:t>
            </a:r>
            <a:r>
              <a:rPr lang="pl-PL" sz="2000" dirty="0"/>
              <a:t>(Apron) - wydzielona dla postoju statków powietrznych część powierzchni lotniska lądowego, na której odbywa się wsiadanie lub wysiadanie pasażerów, załadowanie lub wyładowanie poczty lub towaru, zaopatrywanie w paliwo, parkowanie lub obsługa tych statków.</a:t>
            </a:r>
          </a:p>
          <a:p>
            <a:pPr marL="276860" indent="0" algn="just">
              <a:buNone/>
            </a:pPr>
            <a:endParaRPr lang="pl-PL" sz="500" dirty="0"/>
          </a:p>
          <a:p>
            <a:pPr algn="just"/>
            <a:r>
              <a:rPr lang="pl-PL" sz="2000" dirty="0"/>
              <a:t> </a:t>
            </a:r>
            <a:r>
              <a:rPr lang="pl-PL" sz="2000" b="1" dirty="0"/>
              <a:t>Pole manewrowe </a:t>
            </a:r>
            <a:r>
              <a:rPr lang="pl-PL" sz="2000" dirty="0"/>
              <a:t>(Manoeuvring area)</a:t>
            </a:r>
            <a:r>
              <a:rPr lang="pl-PL" sz="2000" i="1" dirty="0"/>
              <a:t> -</a:t>
            </a:r>
            <a:r>
              <a:rPr lang="pl-PL" sz="2000" b="1" i="1" dirty="0"/>
              <a:t> </a:t>
            </a:r>
            <a:r>
              <a:rPr lang="pl-PL" sz="2000" dirty="0"/>
              <a:t>część lotniska, wyłączając płyty, przeznaczona do startów, lądowań i kołowania statków powietrznych.</a:t>
            </a:r>
          </a:p>
          <a:p>
            <a:pPr marL="276860" indent="0" algn="just">
              <a:buNone/>
            </a:pPr>
            <a:endParaRPr lang="pl-PL" sz="500" dirty="0"/>
          </a:p>
          <a:p>
            <a:pPr algn="just"/>
            <a:r>
              <a:rPr lang="pl-PL" sz="2000" dirty="0"/>
              <a:t> </a:t>
            </a:r>
            <a:r>
              <a:rPr lang="pl-PL" sz="2000" b="1" dirty="0"/>
              <a:t>Pole ruchu naziemnego </a:t>
            </a:r>
            <a:r>
              <a:rPr lang="pl-PL" sz="2000" dirty="0"/>
              <a:t>(Movement area) - część lotniska przeznaczona do startów, lądowań i kołowania statków powietrznych, składająca się z pola manewrowego i płyt(y).</a:t>
            </a:r>
          </a:p>
          <a:p>
            <a:pPr marL="276860" indent="0" algn="just">
              <a:buNone/>
            </a:pPr>
            <a:endParaRPr lang="pl-PL" sz="500" dirty="0"/>
          </a:p>
          <a:p>
            <a:pPr algn="just"/>
            <a:r>
              <a:rPr lang="pl-PL" sz="2000" dirty="0"/>
              <a:t> </a:t>
            </a:r>
            <a:r>
              <a:rPr lang="pl-PL" sz="2000" b="1" dirty="0"/>
              <a:t>Droga lotnicza </a:t>
            </a:r>
            <a:r>
              <a:rPr lang="pl-PL" sz="2000" dirty="0"/>
              <a:t>(Airway) - obszar kontrolowany lub jego część, ustanowiony(a) w postaci korytarza.</a:t>
            </a:r>
          </a:p>
          <a:p>
            <a:pPr marL="276860" indent="0" algn="just">
              <a:buNone/>
            </a:pPr>
            <a:endParaRPr lang="pl-PL" sz="500" dirty="0"/>
          </a:p>
          <a:p>
            <a:pPr algn="just"/>
            <a:r>
              <a:rPr lang="pl-PL" sz="2000" dirty="0"/>
              <a:t> </a:t>
            </a:r>
            <a:r>
              <a:rPr lang="pl-PL" sz="2000" b="1" dirty="0"/>
              <a:t>Droga startowa </a:t>
            </a:r>
            <a:r>
              <a:rPr lang="pl-PL" sz="2000" dirty="0"/>
              <a:t>(Runway) - prostokątna powierzchnia wyznaczona na lotnisku lądowym, przygotowana do startów i lądowań statków powietrznych.</a:t>
            </a:r>
          </a:p>
          <a:p>
            <a:pPr algn="just"/>
            <a:endParaRPr lang="pl-PL" sz="2000" dirty="0"/>
          </a:p>
          <a:p>
            <a:pPr marL="276860" lvl="0" indent="0" algn="just">
              <a:buNone/>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66</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83343746"/>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Podstawowe definicje</a:t>
            </a:r>
          </a:p>
        </p:txBody>
      </p:sp>
      <p:sp>
        <p:nvSpPr>
          <p:cNvPr id="137" name="Shape 137"/>
          <p:cNvSpPr txBox="1">
            <a:spLocks noGrp="1"/>
          </p:cNvSpPr>
          <p:nvPr>
            <p:ph type="body" idx="1"/>
          </p:nvPr>
        </p:nvSpPr>
        <p:spPr>
          <a:xfrm>
            <a:off x="0" y="1340768"/>
            <a:ext cx="9036496" cy="5400600"/>
          </a:xfrm>
          <a:prstGeom prst="rect">
            <a:avLst/>
          </a:prstGeom>
          <a:noFill/>
          <a:ln>
            <a:noFill/>
          </a:ln>
        </p:spPr>
        <p:txBody>
          <a:bodyPr lIns="54850" tIns="91425" rIns="91425" bIns="45700" anchor="t" anchorCtr="0">
            <a:noAutofit/>
          </a:bodyPr>
          <a:lstStyle/>
          <a:p>
            <a:pPr marL="276860" indent="0" algn="just">
              <a:buNone/>
            </a:pPr>
            <a:endParaRPr lang="pl-PL" sz="500" dirty="0"/>
          </a:p>
          <a:p>
            <a:pPr algn="just"/>
            <a:r>
              <a:rPr lang="pl-PL" sz="2000" dirty="0"/>
              <a:t> </a:t>
            </a:r>
            <a:r>
              <a:rPr lang="pl-PL" sz="2000" b="1" dirty="0"/>
              <a:t>Droga kołowania</a:t>
            </a:r>
            <a:r>
              <a:rPr lang="pl-PL" sz="2000" b="1" i="1" dirty="0"/>
              <a:t> </a:t>
            </a:r>
            <a:r>
              <a:rPr lang="pl-PL" sz="2000" dirty="0"/>
              <a:t>(Taxiway) -</a:t>
            </a:r>
            <a:r>
              <a:rPr lang="pl-PL" sz="2000" b="1" dirty="0"/>
              <a:t> </a:t>
            </a:r>
            <a:r>
              <a:rPr lang="pl-PL" sz="2000" dirty="0"/>
              <a:t>określona droga na lotnisku lądowym wyznaczona do kołowania statków powietrznych i zapewniająca połączenie między określonymi częściami lotniska, włączając:</a:t>
            </a:r>
          </a:p>
          <a:p>
            <a:pPr marL="276860" indent="0" algn="just" fontAlgn="t">
              <a:buNone/>
            </a:pPr>
            <a:r>
              <a:rPr lang="pl-PL" sz="1800" dirty="0"/>
              <a:t>a) linię</a:t>
            </a:r>
            <a:r>
              <a:rPr lang="pl-PL" sz="1800" b="1" dirty="0"/>
              <a:t> kołowania do stanowiska postojowego</a:t>
            </a:r>
            <a:r>
              <a:rPr lang="pl-PL" sz="1800" dirty="0"/>
              <a:t> (Aircraft stand taxiline) - część płyty wyznaczona, jako droga kołowania i przeznaczona do zapewnienia dostępu tylko do stanowisk postojowych statków powietrznych;</a:t>
            </a:r>
          </a:p>
          <a:p>
            <a:pPr marL="276860" indent="0" algn="just" fontAlgn="t">
              <a:buNone/>
            </a:pPr>
            <a:r>
              <a:rPr lang="pl-PL" sz="1800" dirty="0"/>
              <a:t>b) drogę</a:t>
            </a:r>
            <a:r>
              <a:rPr lang="pl-PL" sz="1800" b="1" dirty="0"/>
              <a:t> kołowania po płycie</a:t>
            </a:r>
            <a:r>
              <a:rPr lang="pl-PL" sz="1800" dirty="0"/>
              <a:t> (Apron taxiway) - część systemu dróg kołowania zlokalizowana na płycie i mająca na celu zapewnienie kołowania bezpośrednio przez tę płytę;</a:t>
            </a:r>
          </a:p>
          <a:p>
            <a:pPr marL="276860" indent="0" algn="just" fontAlgn="t">
              <a:buNone/>
            </a:pPr>
            <a:r>
              <a:rPr lang="pl-PL" sz="1800" dirty="0"/>
              <a:t>c) drogę</a:t>
            </a:r>
            <a:r>
              <a:rPr lang="pl-PL" sz="1800" b="1" dirty="0"/>
              <a:t> szybkiego skołowania</a:t>
            </a:r>
            <a:r>
              <a:rPr lang="pl-PL" sz="1800" dirty="0"/>
              <a:t> (Rapid exit taxiway) - droga kołowania połączona pod kątem ostrym z drogą startową i przeznaczona do ułatwienia lądującym statkom powietrznym opuszczenia drogi startowej przy prędkościach większych niż osiągane na innych drogach kołowania i przez to zmniejszające do minimum czas zajmowania drogi startowej.</a:t>
            </a:r>
          </a:p>
          <a:p>
            <a:pPr marL="276860" indent="0" algn="just" fontAlgn="t">
              <a:buNone/>
            </a:pPr>
            <a:endParaRPr lang="pl-PL" sz="500" dirty="0"/>
          </a:p>
          <a:p>
            <a:pPr algn="just"/>
            <a:r>
              <a:rPr lang="pl-PL" sz="2000" b="1" dirty="0"/>
              <a:t> Kategoria ochrony przeciwpożarowej lotniska</a:t>
            </a:r>
            <a:r>
              <a:rPr lang="pl-PL" sz="2000" dirty="0"/>
              <a:t> -  </a:t>
            </a:r>
            <a:r>
              <a:rPr lang="pl-PL" sz="2000" i="1" dirty="0"/>
              <a:t>wyznaczana</a:t>
            </a:r>
            <a:r>
              <a:rPr lang="pl-PL" sz="2000" dirty="0"/>
              <a:t> jest do celów ratownictwa i walki z pożarami na podstawie długości samolotu i maksymalnej szerokości kadłuba najdłuższych samolotów (dla śmigłowców na podstawie długości całkowitej śmigłowców) dokonujących operacji lotniczych na lotnisku.</a:t>
            </a:r>
          </a:p>
          <a:p>
            <a:pPr algn="just"/>
            <a:endParaRPr lang="pl-PL" sz="1800" dirty="0"/>
          </a:p>
          <a:p>
            <a:pPr marL="276860" lvl="0" indent="0" algn="just">
              <a:buNone/>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67</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86620671"/>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Podstawowe definicje</a:t>
            </a:r>
          </a:p>
        </p:txBody>
      </p:sp>
      <p:sp>
        <p:nvSpPr>
          <p:cNvPr id="137" name="Shape 137"/>
          <p:cNvSpPr txBox="1">
            <a:spLocks noGrp="1"/>
          </p:cNvSpPr>
          <p:nvPr>
            <p:ph type="body" idx="1"/>
          </p:nvPr>
        </p:nvSpPr>
        <p:spPr>
          <a:xfrm>
            <a:off x="0" y="1340768"/>
            <a:ext cx="9036496" cy="5400600"/>
          </a:xfrm>
          <a:prstGeom prst="rect">
            <a:avLst/>
          </a:prstGeom>
          <a:noFill/>
          <a:ln>
            <a:noFill/>
          </a:ln>
        </p:spPr>
        <p:txBody>
          <a:bodyPr lIns="54850" tIns="91425" rIns="91425" bIns="45700" anchor="t" anchorCtr="0">
            <a:noAutofit/>
          </a:bodyPr>
          <a:lstStyle/>
          <a:p>
            <a:pPr marL="276860" indent="0" algn="just">
              <a:buNone/>
            </a:pPr>
            <a:endParaRPr lang="pl-PL" sz="500" dirty="0"/>
          </a:p>
          <a:p>
            <a:pPr algn="just"/>
            <a:r>
              <a:rPr lang="pl-PL" sz="2000" dirty="0"/>
              <a:t> </a:t>
            </a:r>
            <a:r>
              <a:rPr lang="pl-PL" sz="2000" b="1" dirty="0"/>
              <a:t>Poziom ochrony ratowniczo-gaśniczej</a:t>
            </a:r>
            <a:r>
              <a:rPr lang="pl-PL" sz="2000" dirty="0"/>
              <a:t> – należy przez to rozumieć odpowiednią dla danej kategorii ochrony przeciwpożarowej lotniska liczbę pracowników LSR-G, pojazdów ratowniczo-gaśniczych, środków gaśniczych oraz wyposażenia, gotowych do podjęcia interwencji.</a:t>
            </a:r>
          </a:p>
          <a:p>
            <a:pPr marL="276860" indent="0" algn="just">
              <a:buNone/>
            </a:pPr>
            <a:endParaRPr lang="pl-PL" sz="500" dirty="0"/>
          </a:p>
          <a:p>
            <a:pPr algn="just"/>
            <a:r>
              <a:rPr lang="pl-PL" sz="2000" dirty="0"/>
              <a:t> </a:t>
            </a:r>
            <a:r>
              <a:rPr lang="pl-PL" sz="2000" b="1" dirty="0"/>
              <a:t>Rejon operacyjny lotniska</a:t>
            </a:r>
            <a:r>
              <a:rPr lang="pl-PL" sz="2000" dirty="0"/>
              <a:t> – należy przez to rozumieć teren lotniska i obszar wokół niego, na którym służby lotniskowe oraz inne podmioty określone w PDSZ udzielają pomocy statkowi powietrznemu będącemu w niebezpieczeństwie zgodnie z zasadami określonymi w PDSZ, o promieniu: </a:t>
            </a:r>
          </a:p>
          <a:p>
            <a:pPr marL="276860" indent="0">
              <a:buNone/>
            </a:pPr>
            <a:r>
              <a:rPr lang="pl-PL" sz="1800" dirty="0"/>
              <a:t>a) 8000 m – w przypadku lotniska certyfikowanego, </a:t>
            </a:r>
          </a:p>
          <a:p>
            <a:pPr marL="276860" indent="0" algn="just">
              <a:buNone/>
            </a:pPr>
            <a:r>
              <a:rPr lang="pl-PL" sz="1800" dirty="0"/>
              <a:t>b) 3000 m – w przypadku lotniska o ograniczonej certyfikacji lub lotniska użytku wyłącznego – od punktu odniesienia lotniska.</a:t>
            </a:r>
          </a:p>
          <a:p>
            <a:pPr marL="276860" indent="0" algn="just">
              <a:buNone/>
            </a:pPr>
            <a:endParaRPr lang="pl-PL" sz="500" dirty="0"/>
          </a:p>
          <a:p>
            <a:pPr algn="just"/>
            <a:r>
              <a:rPr lang="pl-PL" sz="2000" b="1" dirty="0"/>
              <a:t> Incydent lotniczy -</a:t>
            </a:r>
            <a:r>
              <a:rPr lang="pl-PL" sz="2000" dirty="0"/>
              <a:t> jest to zdarzenie związane z eksploatacją statku powietrznego inne niż wypadek lotniczy, które ma lub mogłoby mieć niekorzystny wpływ na bezpieczeństwo eksploatacji. Poważnym incydentem lotniczym jest incydent, którego okoliczności wskazują, że nieomal doszło do wypadku lotniczego.</a:t>
            </a:r>
          </a:p>
          <a:p>
            <a:pPr algn="just"/>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68</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61162202"/>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Podstawowe definicje</a:t>
            </a:r>
          </a:p>
        </p:txBody>
      </p:sp>
      <p:sp>
        <p:nvSpPr>
          <p:cNvPr id="137" name="Shape 137"/>
          <p:cNvSpPr txBox="1">
            <a:spLocks noGrp="1"/>
          </p:cNvSpPr>
          <p:nvPr>
            <p:ph type="body" idx="1"/>
          </p:nvPr>
        </p:nvSpPr>
        <p:spPr>
          <a:xfrm>
            <a:off x="0" y="1340768"/>
            <a:ext cx="9036496" cy="5400600"/>
          </a:xfrm>
          <a:prstGeom prst="rect">
            <a:avLst/>
          </a:prstGeom>
          <a:noFill/>
          <a:ln>
            <a:noFill/>
          </a:ln>
        </p:spPr>
        <p:txBody>
          <a:bodyPr lIns="54850" tIns="91425" rIns="91425" bIns="45700" anchor="t" anchorCtr="0">
            <a:noAutofit/>
          </a:bodyPr>
          <a:lstStyle/>
          <a:p>
            <a:pPr marL="276860" indent="0" algn="just">
              <a:buNone/>
            </a:pPr>
            <a:endParaRPr lang="pl-PL" sz="500" dirty="0"/>
          </a:p>
          <a:p>
            <a:pPr algn="just"/>
            <a:r>
              <a:rPr lang="pl-PL" sz="2000" dirty="0"/>
              <a:t> </a:t>
            </a:r>
            <a:r>
              <a:rPr lang="pl-PL" sz="2000" b="1" dirty="0"/>
              <a:t>Wypadek lotniczy</a:t>
            </a:r>
            <a:r>
              <a:rPr lang="pl-PL" sz="2000" i="1" dirty="0"/>
              <a:t> -</a:t>
            </a:r>
            <a:r>
              <a:rPr lang="pl-PL" sz="2000" dirty="0"/>
              <a:t> zdarzenie związane z eksploatacją statku powietrznego, które zaistniało od chwili, gdy jakakolwiek osoba weszła na jego pokład z zamiarem wykonania lotu, do chwili opuszczenia pokładu statku powietrznego przez wszystkie osoby znajdujące się na nim oraz podczas którego jakakolwiek osoba doznała, co najmniej poważnych uszkodzeń ciała lub statek powietrzny został uszkodzony, nastąpiło zniszczenie jego konstrukcji albo statek powietrzny zaginął i nie został odnaleziony, a urzędowe jego poszukiwania zostały odwołane lub statek powietrzny znajduje się w miejscu, do którego dostęp nie jest możliwy.</a:t>
            </a:r>
          </a:p>
          <a:p>
            <a:pPr algn="just"/>
            <a:endParaRPr lang="pl-PL" sz="500" dirty="0"/>
          </a:p>
          <a:p>
            <a:pPr algn="just"/>
            <a:r>
              <a:rPr lang="pl-PL" sz="2000" dirty="0"/>
              <a:t> </a:t>
            </a:r>
            <a:r>
              <a:rPr lang="pl-PL" sz="2000" b="1" dirty="0"/>
              <a:t>Statek powietrzny </a:t>
            </a:r>
            <a:r>
              <a:rPr lang="pl-PL" sz="2000" dirty="0"/>
              <a:t>(Aircraft) -</a:t>
            </a:r>
            <a:r>
              <a:rPr lang="pl-PL" sz="2000" b="1" dirty="0"/>
              <a:t> </a:t>
            </a:r>
            <a:r>
              <a:rPr lang="pl-PL" sz="2000" dirty="0"/>
              <a:t>urządzenie zdolne do unoszenia się w atmosferze na skutek oddziaływania powietrza innego niż oddziaływanie powietrza odbitego od podłoża.</a:t>
            </a:r>
          </a:p>
          <a:p>
            <a:pPr marL="276860" indent="0" algn="just">
              <a:buNone/>
            </a:pPr>
            <a:endParaRPr lang="pl-PL" sz="500" dirty="0"/>
          </a:p>
          <a:p>
            <a:pPr algn="just"/>
            <a:r>
              <a:rPr lang="pl-PL" sz="2000" dirty="0"/>
              <a:t> </a:t>
            </a:r>
            <a:r>
              <a:rPr lang="pl-PL" sz="2000" b="1" dirty="0"/>
              <a:t>Pełna gotowość</a:t>
            </a:r>
            <a:r>
              <a:rPr lang="pl-PL" sz="2000" i="1" dirty="0"/>
              <a:t> </a:t>
            </a:r>
            <a:r>
              <a:rPr lang="pl-PL" sz="2000" dirty="0"/>
              <a:t>– stan alarmu – wymagający odpowiedniej dyslokacji lotniskowych służb ratowniczo gaśniczych oraz zadysponowania służb współdziałających wskazanych w PDSZ.</a:t>
            </a:r>
          </a:p>
          <a:p>
            <a:pPr algn="just"/>
            <a:endParaRPr lang="pl-PL" sz="2000" dirty="0"/>
          </a:p>
          <a:p>
            <a:pPr algn="just"/>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69</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82461709"/>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300222" y="36766"/>
            <a:ext cx="7128792" cy="940645"/>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br>
              <a:rPr lang="pl-PL" sz="2520" b="1" i="1" u="none" strike="noStrike" cap="none" dirty="0">
                <a:solidFill>
                  <a:srgbClr val="FF0000"/>
                </a:solidFill>
                <a:latin typeface="Calibri"/>
                <a:ea typeface="Calibri"/>
                <a:cs typeface="Calibri"/>
                <a:sym typeface="Calibri"/>
              </a:rPr>
            </a:br>
            <a:r>
              <a:rPr lang="pl-PL" sz="2520" b="1" i="1" u="none" strike="noStrike" cap="none" dirty="0">
                <a:solidFill>
                  <a:srgbClr val="FF0000"/>
                </a:solidFill>
                <a:latin typeface="Calibri"/>
                <a:ea typeface="Calibri"/>
                <a:cs typeface="Calibri"/>
                <a:sym typeface="Calibri"/>
              </a:rPr>
              <a:t> </a:t>
            </a:r>
            <a:r>
              <a:rPr lang="pl-PL" sz="2800" dirty="0"/>
              <a:t>Etapy prowadzenia akcji ratowniczych</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Działania jednostek ratowniczych podczas katastrof w transporcie drogowym, obejmują:</a:t>
            </a:r>
          </a:p>
          <a:p>
            <a:pPr marL="276860" indent="0">
              <a:buNone/>
            </a:pPr>
            <a:endParaRPr lang="pl-PL" sz="1200" dirty="0"/>
          </a:p>
          <a:p>
            <a:pPr marL="276860" indent="0">
              <a:buNone/>
            </a:pPr>
            <a:r>
              <a:rPr lang="pl-PL" sz="2000" dirty="0"/>
              <a:t>1.Dojazd i ustawienie pojazdów ratowniczych.</a:t>
            </a:r>
          </a:p>
          <a:p>
            <a:pPr marL="276860" indent="0">
              <a:buNone/>
            </a:pPr>
            <a:endParaRPr lang="pl-PL" sz="800" dirty="0"/>
          </a:p>
          <a:p>
            <a:pPr marL="276860" indent="0">
              <a:buNone/>
            </a:pPr>
            <a:r>
              <a:rPr lang="pl-PL" sz="2000" dirty="0"/>
              <a:t>2.Rozpoznanie sytuacji.</a:t>
            </a:r>
          </a:p>
          <a:p>
            <a:pPr marL="276860" indent="0">
              <a:buNone/>
            </a:pPr>
            <a:endParaRPr lang="pl-PL" sz="800" dirty="0"/>
          </a:p>
          <a:p>
            <a:pPr marL="276860" indent="0">
              <a:buNone/>
            </a:pPr>
            <a:r>
              <a:rPr lang="pl-PL" sz="2000" dirty="0"/>
              <a:t>3.Zabezpieczenie miejsca zdarzenia.</a:t>
            </a:r>
          </a:p>
          <a:p>
            <a:pPr marL="276860" indent="0">
              <a:buNone/>
            </a:pPr>
            <a:endParaRPr lang="pl-PL" sz="800" dirty="0"/>
          </a:p>
          <a:p>
            <a:pPr marL="276860" indent="0">
              <a:buNone/>
            </a:pPr>
            <a:r>
              <a:rPr lang="pl-PL" sz="2000" dirty="0"/>
              <a:t>4.Działania ratownicze.</a:t>
            </a:r>
          </a:p>
          <a:p>
            <a:pPr marL="276860" indent="0">
              <a:buNone/>
            </a:pPr>
            <a:endParaRPr lang="pl-PL" sz="800" dirty="0"/>
          </a:p>
          <a:p>
            <a:pPr marL="276860" indent="0">
              <a:buNone/>
            </a:pPr>
            <a:r>
              <a:rPr lang="pl-PL" sz="2000" dirty="0"/>
              <a:t>5.Likwidacja zdarzeń spowodowanych katastrofą drogową.</a:t>
            </a:r>
          </a:p>
          <a:p>
            <a:pPr marL="276860" indent="0">
              <a:buNone/>
            </a:pPr>
            <a:endParaRPr lang="pl-PL" sz="800" dirty="0"/>
          </a:p>
          <a:p>
            <a:pPr marL="276860" indent="0">
              <a:buNone/>
            </a:pPr>
            <a:r>
              <a:rPr lang="pl-PL" sz="2000" dirty="0"/>
              <a:t>6.Zakończenie działań.</a:t>
            </a:r>
          </a:p>
          <a:p>
            <a:pPr marL="276860" indent="0">
              <a:buNone/>
            </a:pPr>
            <a:endParaRPr lang="pl-PL" sz="1800" dirty="0"/>
          </a:p>
          <a:p>
            <a:pPr marL="276860" indent="0">
              <a:buNone/>
            </a:pPr>
            <a:endParaRPr lang="pl-PL" sz="20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7341622"/>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Rodzaje zagrożeń</a:t>
            </a:r>
          </a:p>
        </p:txBody>
      </p:sp>
      <p:sp>
        <p:nvSpPr>
          <p:cNvPr id="137" name="Shape 137"/>
          <p:cNvSpPr txBox="1">
            <a:spLocks noGrp="1"/>
          </p:cNvSpPr>
          <p:nvPr>
            <p:ph type="body" idx="1"/>
          </p:nvPr>
        </p:nvSpPr>
        <p:spPr>
          <a:xfrm>
            <a:off x="0" y="1484784"/>
            <a:ext cx="8964488" cy="5256584"/>
          </a:xfrm>
          <a:prstGeom prst="rect">
            <a:avLst/>
          </a:prstGeom>
          <a:noFill/>
          <a:ln>
            <a:noFill/>
          </a:ln>
        </p:spPr>
        <p:txBody>
          <a:bodyPr lIns="54850" tIns="91425" rIns="91425" bIns="45700" anchor="t" anchorCtr="0">
            <a:noAutofit/>
          </a:bodyPr>
          <a:lstStyle/>
          <a:p>
            <a:pPr marL="276860" indent="0" algn="just">
              <a:buNone/>
            </a:pPr>
            <a:r>
              <a:rPr lang="pl-PL" sz="2400" b="1" dirty="0"/>
              <a:t>Zagrożenia w lotnictwie dzieli się na:</a:t>
            </a:r>
          </a:p>
          <a:p>
            <a:pPr marL="276860" indent="0" algn="just">
              <a:buNone/>
            </a:pPr>
            <a:endParaRPr lang="pl-PL" sz="800" b="1" dirty="0"/>
          </a:p>
          <a:p>
            <a:pPr algn="just"/>
            <a:r>
              <a:rPr lang="pl-PL" sz="2000" dirty="0"/>
              <a:t> </a:t>
            </a:r>
            <a:r>
              <a:rPr lang="pl-PL" sz="2000" b="1" dirty="0"/>
              <a:t>Zagrożenia statku powietrznego, w tym: </a:t>
            </a:r>
          </a:p>
          <a:p>
            <a:pPr marL="276860" indent="0" algn="just">
              <a:buNone/>
            </a:pPr>
            <a:endParaRPr lang="pl-PL" sz="500" b="1" dirty="0"/>
          </a:p>
          <a:p>
            <a:pPr algn="just">
              <a:buFontTx/>
              <a:buChar char="-"/>
            </a:pPr>
            <a:r>
              <a:rPr lang="pl-PL" sz="1900" dirty="0"/>
              <a:t>wypadek lotniczy na lotnisku, </a:t>
            </a:r>
          </a:p>
          <a:p>
            <a:pPr marL="276860" indent="0" algn="just">
              <a:buNone/>
            </a:pPr>
            <a:endParaRPr lang="pl-PL" sz="500" dirty="0"/>
          </a:p>
          <a:p>
            <a:pPr algn="just">
              <a:buFontTx/>
              <a:buChar char="-"/>
            </a:pPr>
            <a:r>
              <a:rPr lang="pl-PL" sz="1900" dirty="0"/>
              <a:t>wypadek lotniczy poza lotniskiem, poza rejonem operacyjnym lotniska, w granicach strefy kontrolowanej lotniska (CTR – Controled Zone), w strefie ruchu lotniskowego (ATZ – Aerodrome Traffic Zone),</a:t>
            </a:r>
          </a:p>
          <a:p>
            <a:pPr marL="276860" indent="0" algn="just">
              <a:buNone/>
            </a:pPr>
            <a:endParaRPr lang="pl-PL" sz="500" dirty="0"/>
          </a:p>
          <a:p>
            <a:pPr algn="just">
              <a:buFontTx/>
              <a:buChar char="-"/>
            </a:pPr>
            <a:r>
              <a:rPr lang="pl-PL" sz="1900" dirty="0"/>
              <a:t>incydent lotniczy statku powietrznego w czasie lotu, skutkującego koniecznością lądowania, </a:t>
            </a:r>
          </a:p>
          <a:p>
            <a:pPr marL="276860" indent="0" algn="just">
              <a:buNone/>
            </a:pPr>
            <a:endParaRPr lang="pl-PL" sz="500" dirty="0"/>
          </a:p>
          <a:p>
            <a:pPr algn="just">
              <a:buFontTx/>
              <a:buChar char="-"/>
            </a:pPr>
            <a:r>
              <a:rPr lang="pl-PL" sz="1900" dirty="0"/>
              <a:t>incydent lotniczy statku powietrznego na ziemi,</a:t>
            </a:r>
          </a:p>
          <a:p>
            <a:pPr marL="276860" indent="0" algn="just">
              <a:buNone/>
            </a:pPr>
            <a:endParaRPr lang="pl-PL" sz="500" dirty="0"/>
          </a:p>
          <a:p>
            <a:pPr algn="just">
              <a:buFontTx/>
              <a:buChar char="-"/>
            </a:pPr>
            <a:r>
              <a:rPr lang="pl-PL" sz="1900" dirty="0"/>
              <a:t>uwolnienie lub zmiana stanu przewożonych materiałów niebezpiecznych, </a:t>
            </a:r>
          </a:p>
          <a:p>
            <a:pPr marL="276860" indent="0" algn="just">
              <a:buNone/>
            </a:pPr>
            <a:endParaRPr lang="pl-PL" sz="500" dirty="0"/>
          </a:p>
          <a:p>
            <a:pPr algn="just">
              <a:buFontTx/>
              <a:buChar char="-"/>
            </a:pPr>
            <a:r>
              <a:rPr lang="pl-PL" sz="1900" dirty="0"/>
              <a:t>akt bezprawnej ingerencji.</a:t>
            </a:r>
          </a:p>
          <a:p>
            <a:endParaRPr lang="pl-PL" sz="2000" dirty="0"/>
          </a:p>
          <a:p>
            <a:pPr algn="just">
              <a:buFontTx/>
              <a:buChar char="-"/>
            </a:pPr>
            <a:endParaRPr lang="pl-PL" sz="1900" dirty="0"/>
          </a:p>
          <a:p>
            <a:pPr marL="276860" indent="0" algn="just">
              <a:buNone/>
            </a:pPr>
            <a:endParaRPr lang="pl-PL" sz="1900" dirty="0"/>
          </a:p>
          <a:p>
            <a:pPr marL="276860" indent="0" algn="just">
              <a:buNone/>
            </a:pPr>
            <a:endParaRPr lang="pl-PL" sz="1900"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70</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90095220"/>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Rodzaje zagrożeń</a:t>
            </a:r>
          </a:p>
        </p:txBody>
      </p:sp>
      <p:sp>
        <p:nvSpPr>
          <p:cNvPr id="137" name="Shape 137"/>
          <p:cNvSpPr txBox="1">
            <a:spLocks noGrp="1"/>
          </p:cNvSpPr>
          <p:nvPr>
            <p:ph type="body" idx="1"/>
          </p:nvPr>
        </p:nvSpPr>
        <p:spPr>
          <a:xfrm>
            <a:off x="0" y="1484784"/>
            <a:ext cx="8964488" cy="5256584"/>
          </a:xfrm>
          <a:prstGeom prst="rect">
            <a:avLst/>
          </a:prstGeom>
          <a:noFill/>
          <a:ln>
            <a:noFill/>
          </a:ln>
        </p:spPr>
        <p:txBody>
          <a:bodyPr lIns="54850" tIns="91425" rIns="91425" bIns="45700" anchor="t" anchorCtr="0">
            <a:noAutofit/>
          </a:bodyPr>
          <a:lstStyle/>
          <a:p>
            <a:pPr marL="276860" indent="0" algn="just">
              <a:buNone/>
            </a:pPr>
            <a:r>
              <a:rPr lang="pl-PL" sz="2400" b="1" dirty="0"/>
              <a:t>Zagrożenia w lotnictwie dzieli się na:</a:t>
            </a:r>
          </a:p>
          <a:p>
            <a:pPr marL="276860" indent="0" algn="just">
              <a:buNone/>
            </a:pPr>
            <a:endParaRPr lang="pl-PL" sz="800" b="1" dirty="0"/>
          </a:p>
          <a:p>
            <a:pPr algn="just"/>
            <a:r>
              <a:rPr lang="pl-PL" sz="2000" dirty="0"/>
              <a:t> </a:t>
            </a:r>
            <a:r>
              <a:rPr lang="pl-PL" sz="2000" b="1" dirty="0"/>
              <a:t>Zagrożenia bez udziału statku powietrznego, w tym: </a:t>
            </a:r>
          </a:p>
          <a:p>
            <a:pPr marL="276860" indent="0" algn="just">
              <a:buNone/>
            </a:pPr>
            <a:endParaRPr lang="pl-PL" sz="500" b="1" dirty="0"/>
          </a:p>
          <a:p>
            <a:pPr algn="just">
              <a:buFontTx/>
              <a:buChar char="-"/>
            </a:pPr>
            <a:r>
              <a:rPr lang="pl-PL" sz="1900" dirty="0"/>
              <a:t>pożar obiektu,</a:t>
            </a:r>
          </a:p>
          <a:p>
            <a:pPr marL="276860" indent="0" algn="just">
              <a:buNone/>
            </a:pPr>
            <a:endParaRPr lang="pl-PL" sz="500" dirty="0"/>
          </a:p>
          <a:p>
            <a:pPr algn="just">
              <a:buFontTx/>
              <a:buChar char="-"/>
            </a:pPr>
            <a:r>
              <a:rPr lang="pl-PL" sz="1900" dirty="0"/>
              <a:t>uwolnienie lub zmiana stanu materiałów niebezpiecznych,</a:t>
            </a:r>
          </a:p>
          <a:p>
            <a:pPr marL="276860" indent="0" algn="just">
              <a:buNone/>
            </a:pPr>
            <a:endParaRPr lang="pl-PL" sz="500" dirty="0"/>
          </a:p>
          <a:p>
            <a:pPr algn="just">
              <a:buFontTx/>
              <a:buChar char="-"/>
            </a:pPr>
            <a:r>
              <a:rPr lang="pl-PL" sz="1900" dirty="0"/>
              <a:t>katastrofa naturalna lub awaria techniczna,</a:t>
            </a:r>
          </a:p>
          <a:p>
            <a:pPr marL="276860" indent="0" algn="just">
              <a:buNone/>
            </a:pPr>
            <a:endParaRPr lang="pl-PL" sz="500" dirty="0"/>
          </a:p>
          <a:p>
            <a:pPr algn="just">
              <a:buFontTx/>
              <a:buChar char="-"/>
            </a:pPr>
            <a:r>
              <a:rPr lang="pl-PL" sz="1900" dirty="0"/>
              <a:t>zagrożenie epidemiczne.</a:t>
            </a:r>
          </a:p>
          <a:p>
            <a:pPr marL="276860" indent="0" algn="just">
              <a:buNone/>
            </a:pPr>
            <a:endParaRPr lang="pl-PL" sz="1400" dirty="0"/>
          </a:p>
          <a:p>
            <a:r>
              <a:rPr lang="pl-PL" sz="2000" b="1" dirty="0"/>
              <a:t> Zagrożenia wspólne, w tym: </a:t>
            </a:r>
          </a:p>
          <a:p>
            <a:pPr marL="276860" indent="0">
              <a:buNone/>
            </a:pPr>
            <a:endParaRPr lang="pl-PL" sz="500" b="1" dirty="0"/>
          </a:p>
          <a:p>
            <a:pPr>
              <a:buFontTx/>
              <a:buChar char="-"/>
            </a:pPr>
            <a:r>
              <a:rPr lang="pl-PL" sz="1900" dirty="0"/>
              <a:t>statku powietrznego i innego obiektu,</a:t>
            </a:r>
          </a:p>
          <a:p>
            <a:pPr marL="276860" indent="0">
              <a:buNone/>
            </a:pPr>
            <a:endParaRPr lang="pl-PL" sz="500" dirty="0"/>
          </a:p>
          <a:p>
            <a:pPr>
              <a:buFontTx/>
              <a:buChar char="-"/>
            </a:pPr>
            <a:r>
              <a:rPr lang="pl-PL" sz="1900" dirty="0"/>
              <a:t>statku powietrznego i urządzenia do tankowania paliwa,</a:t>
            </a:r>
          </a:p>
          <a:p>
            <a:pPr marL="276860" indent="0">
              <a:buNone/>
            </a:pPr>
            <a:endParaRPr lang="pl-PL" sz="500" dirty="0"/>
          </a:p>
          <a:p>
            <a:pPr>
              <a:buFontTx/>
              <a:buChar char="-"/>
            </a:pPr>
            <a:r>
              <a:rPr lang="pl-PL" sz="1900" dirty="0"/>
              <a:t>statku powietrznego i statku powietrznego.</a:t>
            </a:r>
          </a:p>
          <a:p>
            <a:pPr>
              <a:buFontTx/>
              <a:buChar char="-"/>
            </a:pPr>
            <a:endParaRPr lang="pl-PL" sz="2000" b="1" dirty="0"/>
          </a:p>
          <a:p>
            <a:endParaRPr lang="pl-PL" sz="2000" dirty="0"/>
          </a:p>
          <a:p>
            <a:pPr marL="617220" lvl="1" indent="0">
              <a:buNone/>
            </a:pPr>
            <a:endParaRPr lang="pl-PL" dirty="0"/>
          </a:p>
          <a:p>
            <a:pPr algn="just"/>
            <a:endParaRPr lang="pl-PL" sz="500" dirty="0"/>
          </a:p>
          <a:p>
            <a:pPr algn="just">
              <a:buFontTx/>
              <a:buChar char="-"/>
            </a:pPr>
            <a:endParaRPr lang="pl-PL" sz="1900" dirty="0"/>
          </a:p>
          <a:p>
            <a:pPr algn="just">
              <a:buFontTx/>
              <a:buChar char="-"/>
            </a:pPr>
            <a:endParaRPr lang="pl-PL" sz="1900" dirty="0"/>
          </a:p>
          <a:p>
            <a:pPr marL="276860" indent="0" algn="just">
              <a:buNone/>
            </a:pPr>
            <a:endParaRPr lang="pl-PL" sz="2000" dirty="0"/>
          </a:p>
          <a:p>
            <a:pPr marL="276860" indent="0" algn="just">
              <a:buNone/>
            </a:pP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71</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63565092"/>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r>
              <a:rPr lang="pl-PL" sz="2800" dirty="0"/>
              <a:t>Schemat alarmowania i powiadamiania w        przypadku wystąpienia wypadku lotniczego              Olsztyn-Mazury</a:t>
            </a: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72</a:t>
            </a:fld>
            <a:endParaRPr lang="pl-PL" sz="1400" b="0" i="0" u="none" strike="noStrike" cap="none">
              <a:solidFill>
                <a:schemeClr val="lt1"/>
              </a:solidFill>
              <a:latin typeface="Calibri"/>
              <a:ea typeface="Calibri"/>
              <a:cs typeface="Calibri"/>
              <a:sym typeface="Calibri"/>
            </a:endParaRPr>
          </a:p>
        </p:txBody>
      </p:sp>
      <p:pic>
        <p:nvPicPr>
          <p:cNvPr id="9" name="Obraz 8"/>
          <p:cNvPicPr/>
          <p:nvPr/>
        </p:nvPicPr>
        <p:blipFill rotWithShape="1">
          <a:blip r:embed="rId3"/>
          <a:srcRect l="11986" t="26951" r="23384" b="13359"/>
          <a:stretch/>
        </p:blipFill>
        <p:spPr bwMode="auto">
          <a:xfrm>
            <a:off x="239280" y="1484784"/>
            <a:ext cx="8640000" cy="5040000"/>
          </a:xfrm>
          <a:prstGeom prst="rect">
            <a:avLst/>
          </a:prstGeom>
          <a:ln>
            <a:noFill/>
          </a:ln>
          <a:extLst>
            <a:ext uri="{53640926-AAD7-44D8-BBD7-CCE9431645EC}">
              <a14:shadowObscured xmlns:a14="http://schemas.microsoft.com/office/drawing/2010/main"/>
            </a:ext>
          </a:extLst>
        </p:spPr>
      </p:pic>
      <p:sp>
        <p:nvSpPr>
          <p:cNvPr id="7" name="Prostokąt 6"/>
          <p:cNvSpPr/>
          <p:nvPr/>
        </p:nvSpPr>
        <p:spPr>
          <a:xfrm>
            <a:off x="7722057" y="6515762"/>
            <a:ext cx="888385" cy="246221"/>
          </a:xfrm>
          <a:prstGeom prst="rect">
            <a:avLst/>
          </a:prstGeom>
        </p:spPr>
        <p:txBody>
          <a:bodyPr wrap="none">
            <a:spAutoFit/>
          </a:bodyPr>
          <a:lstStyle/>
          <a:p>
            <a:pPr marL="114300"/>
            <a:r>
              <a:rPr lang="pl-PL" sz="1000" dirty="0"/>
              <a:t>Zdjęcie 41</a:t>
            </a:r>
          </a:p>
        </p:txBody>
      </p:sp>
    </p:spTree>
    <p:extLst>
      <p:ext uri="{BB962C8B-B14F-4D97-AF65-F5344CB8AC3E}">
        <p14:creationId xmlns:p14="http://schemas.microsoft.com/office/powerpoint/2010/main" val="1126496873"/>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r>
              <a:rPr lang="pl-PL" sz="2800" dirty="0"/>
              <a:t>          Organizacja działań ratowniczych</a:t>
            </a:r>
            <a:br>
              <a:rPr lang="pl-PL" sz="2800" dirty="0"/>
            </a:br>
            <a:r>
              <a:rPr lang="pl-PL" sz="2800" dirty="0"/>
              <a:t>Olsztyn - Mazury</a:t>
            </a:r>
          </a:p>
        </p:txBody>
      </p:sp>
      <p:sp>
        <p:nvSpPr>
          <p:cNvPr id="137" name="Shape 137"/>
          <p:cNvSpPr txBox="1">
            <a:spLocks noGrp="1"/>
          </p:cNvSpPr>
          <p:nvPr>
            <p:ph type="body" idx="1"/>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r>
              <a:rPr lang="pl-PL" sz="2400" b="1" dirty="0"/>
              <a:t>Wypadek lotniczy na lotnisku</a:t>
            </a:r>
          </a:p>
          <a:p>
            <a:pPr algn="just"/>
            <a:endParaRPr lang="pl-PL" sz="300" dirty="0"/>
          </a:p>
          <a:p>
            <a:pPr algn="just"/>
            <a:r>
              <a:rPr lang="pl-PL" sz="2000" dirty="0"/>
              <a:t> Organizacja działań ratowniczych:</a:t>
            </a:r>
          </a:p>
          <a:p>
            <a:pPr marL="276860" indent="0" algn="just">
              <a:buNone/>
            </a:pPr>
            <a:endParaRPr lang="pl-PL" sz="500" dirty="0"/>
          </a:p>
          <a:p>
            <a:pPr algn="just">
              <a:buFontTx/>
              <a:buChar char="-"/>
            </a:pPr>
            <a:r>
              <a:rPr lang="pl-PL" sz="1900" dirty="0"/>
              <a:t>kierującym Działaniami Ratowniczymi na poziomie kierowania interwencyjnego, kiedy wielkość sił i środków ratowniczo-gaśniczych nie przekracza wielkości kompanii pożarniczej, jest Dowódca Plutonu Dyżurnego LSR-G, a po przybyciu na miejsce zdarzenia Komendant LSR-G. Koordynatorem Interwencji jest Dyżurny Operacyjny Portu, a następnie Dyrektor PL;</a:t>
            </a:r>
          </a:p>
          <a:p>
            <a:pPr marL="276860" indent="0" algn="just">
              <a:buNone/>
            </a:pPr>
            <a:endParaRPr lang="pl-PL" sz="500" dirty="0"/>
          </a:p>
          <a:p>
            <a:pPr algn="just">
              <a:buFontTx/>
              <a:buChar char="-"/>
            </a:pPr>
            <a:r>
              <a:rPr lang="pl-PL" sz="1900" dirty="0"/>
              <a:t>w sytuacji, kiedy wielkość sił i środków biorących udział w działaniach ratowniczo – gaśniczych przekracza wielkość kompanii, kierowanie na poziomie taktycznym, </a:t>
            </a:r>
            <a:r>
              <a:rPr lang="pl-PL" sz="1900" b="1" dirty="0"/>
              <a:t>może</a:t>
            </a:r>
            <a:r>
              <a:rPr lang="pl-PL" sz="1900" dirty="0"/>
              <a:t> przejąć właściwy dowódca PSP;</a:t>
            </a:r>
          </a:p>
          <a:p>
            <a:pPr marL="276860" indent="0" algn="just">
              <a:buNone/>
            </a:pPr>
            <a:endParaRPr lang="pl-PL" sz="500" dirty="0"/>
          </a:p>
          <a:p>
            <a:pPr algn="just">
              <a:buFontTx/>
              <a:buChar char="-"/>
            </a:pPr>
            <a:r>
              <a:rPr lang="pl-PL" sz="1900" dirty="0"/>
              <a:t>w godzinach, kiedy Port Lotniczy nie pracuje i nie dyżuruje LSR-G, wszystkie działania ratowniczo – gaśnicze w powstałej sytuacji zagrożenia prowadzą siły i środki zadysponowane przez PSP.</a:t>
            </a:r>
          </a:p>
          <a:p>
            <a:pPr lvl="0">
              <a:buFontTx/>
              <a:buChar char="-"/>
            </a:pPr>
            <a:endParaRPr lang="pl-PL" sz="19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73</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99111417"/>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r>
              <a:rPr lang="pl-PL" sz="2800" dirty="0"/>
              <a:t>          Organizacja działań ratowniczych</a:t>
            </a:r>
            <a:br>
              <a:rPr lang="pl-PL" sz="2800" dirty="0"/>
            </a:br>
            <a:r>
              <a:rPr lang="pl-PL" sz="2800" dirty="0"/>
              <a:t>Olsztyn - Mazury</a:t>
            </a:r>
          </a:p>
        </p:txBody>
      </p:sp>
      <p:sp>
        <p:nvSpPr>
          <p:cNvPr id="137" name="Shape 137"/>
          <p:cNvSpPr txBox="1">
            <a:spLocks noGrp="1"/>
          </p:cNvSpPr>
          <p:nvPr>
            <p:ph type="body" idx="1"/>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r>
              <a:rPr lang="pl-PL" sz="2400" b="1" dirty="0"/>
              <a:t>Wypadek lotniczy na lotnisku</a:t>
            </a:r>
          </a:p>
          <a:p>
            <a:pPr algn="just"/>
            <a:endParaRPr lang="pl-PL" sz="300" dirty="0"/>
          </a:p>
          <a:p>
            <a:pPr algn="just"/>
            <a:r>
              <a:rPr lang="pl-PL" sz="2000" dirty="0"/>
              <a:t> Służbą wiodącą jest Lotniskowa Służba Ratowniczo – Gaśnicza.</a:t>
            </a:r>
          </a:p>
          <a:p>
            <a:pPr marL="276860" indent="0" algn="just">
              <a:buNone/>
            </a:pPr>
            <a:endParaRPr lang="pl-PL" sz="500" dirty="0"/>
          </a:p>
          <a:p>
            <a:r>
              <a:rPr lang="pl-PL" sz="2000" dirty="0"/>
              <a:t>Do zadań KDR po przybyciu na miejsce zdarzenia należy:</a:t>
            </a:r>
            <a:endParaRPr lang="pl-PL" sz="500" dirty="0"/>
          </a:p>
          <a:p>
            <a:pPr lvl="0" algn="just">
              <a:buFontTx/>
              <a:buChar char="-"/>
            </a:pPr>
            <a:r>
              <a:rPr lang="pl-PL" sz="1600" dirty="0"/>
              <a:t>bezpośrednie kierowanie działaniami jednostek ratowniczych po przeprowadzeniu rozpoznania;</a:t>
            </a:r>
          </a:p>
          <a:p>
            <a:pPr lvl="0">
              <a:buFontTx/>
              <a:buChar char="-"/>
            </a:pPr>
            <a:r>
              <a:rPr lang="pl-PL" sz="1600" dirty="0"/>
              <a:t>wyznaczenie rejonu działań ratowniczo – gaśniczych;</a:t>
            </a:r>
          </a:p>
          <a:p>
            <a:pPr lvl="0" algn="just">
              <a:buFontTx/>
              <a:buChar char="-"/>
            </a:pPr>
            <a:r>
              <a:rPr lang="pl-PL" sz="1600" dirty="0"/>
              <a:t>dokładne określenie miejsca docelowego, gdzie mają dojechać pojazdy biorące udział w działaniach ratowniczych;</a:t>
            </a:r>
          </a:p>
          <a:p>
            <a:pPr lvl="0" algn="just">
              <a:buFontTx/>
              <a:buChar char="-"/>
            </a:pPr>
            <a:r>
              <a:rPr lang="pl-PL" sz="1600" dirty="0"/>
              <a:t>wydanie decyzji o wjeździe na teren działań ratowniczo - gaśniczych kolejnych rzutów pojazdów z rejonów koncentracji;</a:t>
            </a:r>
          </a:p>
          <a:p>
            <a:pPr lvl="0" algn="just">
              <a:buFontTx/>
              <a:buChar char="-"/>
            </a:pPr>
            <a:r>
              <a:rPr lang="pl-PL" sz="1600" dirty="0"/>
              <a:t>określenie lokalizacji dla założenia Punktu Pomocy Medycznej siłom skierowanym z Pogotowia Ratunkowego;</a:t>
            </a:r>
          </a:p>
          <a:p>
            <a:pPr lvl="0" algn="just">
              <a:buFontTx/>
              <a:buChar char="-"/>
            </a:pPr>
            <a:r>
              <a:rPr lang="pl-PL" sz="1600" dirty="0"/>
              <a:t>wyznaczenie bram, przez które będzie następował transport poszkodowanych karetkami pogotowia;  </a:t>
            </a:r>
          </a:p>
          <a:p>
            <a:pPr lvl="0" algn="just">
              <a:buFontTx/>
              <a:buChar char="-"/>
            </a:pPr>
            <a:r>
              <a:rPr lang="pl-PL" sz="1600" dirty="0"/>
              <a:t>nadzór nad realizacją wydawanych poleceń służbom uczestniczącym w działaniach;</a:t>
            </a:r>
          </a:p>
          <a:p>
            <a:pPr lvl="0" algn="just">
              <a:buFontTx/>
              <a:buChar char="-"/>
            </a:pPr>
            <a:r>
              <a:rPr lang="pl-PL" sz="1600" dirty="0"/>
              <a:t>przekazywanie meldunków z przebiegu działań ratowniczo - gaśniczych Koordynatorowi Interwencji;</a:t>
            </a:r>
          </a:p>
          <a:p>
            <a:pPr lvl="0" algn="just">
              <a:buFontTx/>
              <a:buChar char="-"/>
            </a:pPr>
            <a:r>
              <a:rPr lang="pl-PL" sz="1600" dirty="0"/>
              <a:t>ogłoszenie drogą radiową zakończenia działań ratowniczych po uzgodnieniu z przedstawicielami wszystkich współdziałających służb i instytucji;</a:t>
            </a:r>
          </a:p>
          <a:p>
            <a:pPr lvl="0" algn="just">
              <a:buFontTx/>
              <a:buChar char="-"/>
            </a:pPr>
            <a:r>
              <a:rPr lang="pl-PL" sz="1600" dirty="0"/>
              <a:t>udokumentowanie przebiegu działań ratowniczych po ich zakończeniu;</a:t>
            </a:r>
          </a:p>
          <a:p>
            <a:pPr lvl="0" algn="just">
              <a:buFontTx/>
              <a:buChar char="-"/>
            </a:pPr>
            <a:r>
              <a:rPr lang="pl-PL" sz="1600" dirty="0"/>
              <a:t>we wszystkich podejmowanych działaniach bierze on pod uwagę względy bezpieczeństwa ratowników. W przypadkach wyższej konieczności może odstąpić od zasad działań uznanych </a:t>
            </a:r>
            <a:br>
              <a:rPr lang="pl-PL" sz="1600" dirty="0"/>
            </a:br>
            <a:r>
              <a:rPr lang="pl-PL" sz="1600" dirty="0"/>
              <a:t>za powszechnie bezpieczne.</a:t>
            </a:r>
          </a:p>
          <a:p>
            <a:pPr lvl="0">
              <a:buFontTx/>
              <a:buChar char="-"/>
            </a:pPr>
            <a:endParaRPr lang="pl-PL" sz="19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74</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45138673"/>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r>
              <a:rPr lang="pl-PL" sz="2800" dirty="0"/>
              <a:t>          Organizacja działań ratowniczych</a:t>
            </a:r>
            <a:br>
              <a:rPr lang="pl-PL" sz="2800" dirty="0"/>
            </a:br>
            <a:r>
              <a:rPr lang="pl-PL" sz="2800" dirty="0"/>
              <a:t>Olsztyn - Mazury</a:t>
            </a:r>
          </a:p>
        </p:txBody>
      </p:sp>
      <p:sp>
        <p:nvSpPr>
          <p:cNvPr id="137" name="Shape 137"/>
          <p:cNvSpPr txBox="1">
            <a:spLocks noGrp="1"/>
          </p:cNvSpPr>
          <p:nvPr>
            <p:ph type="body" idx="1"/>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r>
              <a:rPr lang="pl-PL" sz="2400" b="1" dirty="0"/>
              <a:t>Wypadek lotniczy na lotnisku</a:t>
            </a:r>
          </a:p>
          <a:p>
            <a:pPr algn="just"/>
            <a:endParaRPr lang="pl-PL" sz="300" dirty="0"/>
          </a:p>
          <a:p>
            <a:pPr algn="just"/>
            <a:r>
              <a:rPr lang="pl-PL" sz="2000" dirty="0"/>
              <a:t> </a:t>
            </a:r>
            <a:r>
              <a:rPr lang="x-none" sz="2000" b="1"/>
              <a:t>Zadania </a:t>
            </a:r>
            <a:r>
              <a:rPr lang="pl-PL" sz="2000" b="1" dirty="0"/>
              <a:t>S</a:t>
            </a:r>
            <a:r>
              <a:rPr lang="x-none" sz="2000" b="1"/>
              <a:t>łużb spoza Portu Lotniczego Olsztyn – Mazury</a:t>
            </a:r>
            <a:endParaRPr lang="pl-PL" sz="2000" b="1" dirty="0"/>
          </a:p>
          <a:p>
            <a:pPr marL="276860" indent="0" algn="just">
              <a:buNone/>
            </a:pPr>
            <a:endParaRPr lang="pl-PL" sz="500" b="1" dirty="0"/>
          </a:p>
          <a:p>
            <a:pPr algn="just"/>
            <a:r>
              <a:rPr lang="pl-PL" sz="2000" b="1" dirty="0"/>
              <a:t> Państwowa Straż Pożarna</a:t>
            </a:r>
          </a:p>
          <a:p>
            <a:pPr marL="276860" indent="0" algn="just">
              <a:buNone/>
            </a:pPr>
            <a:endParaRPr lang="pl-PL" sz="500" b="1" dirty="0"/>
          </a:p>
          <a:p>
            <a:pPr algn="just"/>
            <a:r>
              <a:rPr lang="pl-PL" sz="2000" b="1" dirty="0"/>
              <a:t> </a:t>
            </a:r>
            <a:r>
              <a:rPr lang="pl-PL" sz="1900" dirty="0"/>
              <a:t>Do zadań PSP należy:</a:t>
            </a:r>
          </a:p>
          <a:p>
            <a:pPr marL="276860" indent="0" algn="just">
              <a:buNone/>
            </a:pPr>
            <a:endParaRPr lang="pl-PL" sz="500" dirty="0"/>
          </a:p>
          <a:p>
            <a:pPr lvl="0" algn="just">
              <a:buFontTx/>
              <a:buChar char="-"/>
            </a:pPr>
            <a:r>
              <a:rPr lang="pl-PL" sz="1900" dirty="0"/>
              <a:t>zadysponowanie i przybycie na miejsce zdarzenia sił i środków określonych przez KDR za pośrednictwem Dyspozytora PA LSR-G;</a:t>
            </a:r>
          </a:p>
          <a:p>
            <a:pPr marL="276860" lvl="0" indent="0" algn="just">
              <a:buNone/>
            </a:pPr>
            <a:endParaRPr lang="pl-PL" sz="500" dirty="0"/>
          </a:p>
          <a:p>
            <a:pPr lvl="0" algn="just">
              <a:buFontTx/>
              <a:buChar char="-"/>
            </a:pPr>
            <a:r>
              <a:rPr lang="pl-PL" sz="1800" dirty="0"/>
              <a:t> </a:t>
            </a:r>
            <a:r>
              <a:rPr lang="pl-PL" sz="1900" dirty="0"/>
              <a:t>współdziałanie w zakresie ratowniczo – gaśniczym, ratownictwa technicznego, chemicznego, biologicznego, radiologicznego oraz działaniach poszukiwawczych w zakresie uzgodnionym z KDR;</a:t>
            </a:r>
          </a:p>
          <a:p>
            <a:pPr marL="276860" lvl="0" indent="0" algn="just">
              <a:buNone/>
            </a:pPr>
            <a:endParaRPr lang="pl-PL" sz="500" dirty="0"/>
          </a:p>
          <a:p>
            <a:pPr lvl="0" algn="just">
              <a:buFontTx/>
              <a:buChar char="-"/>
            </a:pPr>
            <a:r>
              <a:rPr lang="pl-PL" sz="1800" dirty="0"/>
              <a:t> </a:t>
            </a:r>
            <a:r>
              <a:rPr lang="pl-PL" sz="1900" dirty="0"/>
              <a:t>na wniosek KDR zorganizowanie PPM;</a:t>
            </a:r>
          </a:p>
          <a:p>
            <a:pPr marL="276860" lvl="0" indent="0" algn="just">
              <a:buNone/>
            </a:pPr>
            <a:endParaRPr lang="pl-PL" sz="500" dirty="0"/>
          </a:p>
          <a:p>
            <a:pPr lvl="0" algn="just">
              <a:buFontTx/>
              <a:buChar char="-"/>
            </a:pPr>
            <a:r>
              <a:rPr lang="pl-PL" sz="1900" dirty="0"/>
              <a:t>nawiązanie łączności radiowej w grupie współdziałania z KDR (radiotelefon otrzymany przez dowódcę jednostek w RK) i prowadzenie dalszej korespondencji. </a:t>
            </a:r>
          </a:p>
          <a:p>
            <a:pPr marL="276860" lvl="0" indent="0">
              <a:buNone/>
            </a:pPr>
            <a:endParaRPr lang="pl-PL" sz="19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75</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29419679"/>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r>
              <a:rPr lang="pl-PL" sz="2800" dirty="0"/>
              <a:t>          Organizacja działań ratowniczych</a:t>
            </a:r>
            <a:br>
              <a:rPr lang="pl-PL" sz="2800" dirty="0"/>
            </a:br>
            <a:r>
              <a:rPr lang="pl-PL" sz="2800" dirty="0"/>
              <a:t>Olsztyn – Mazury </a:t>
            </a:r>
          </a:p>
        </p:txBody>
      </p:sp>
      <p:sp>
        <p:nvSpPr>
          <p:cNvPr id="137" name="Shape 137"/>
          <p:cNvSpPr txBox="1">
            <a:spLocks noGrp="1"/>
          </p:cNvSpPr>
          <p:nvPr>
            <p:ph type="body" idx="1"/>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r>
              <a:rPr lang="pl-PL" sz="2300" b="1" dirty="0"/>
              <a:t>Wypadek lotniczy poza lotniskiem, poza rejonem operacyjnym lotniska, w granicach strefy kontrolowanej lotniska (CTR – Controled Zone), w strefie ruchu lotniskowego (ATZ – Aerodrome Traffic Zone)</a:t>
            </a:r>
          </a:p>
          <a:p>
            <a:pPr algn="just"/>
            <a:endParaRPr lang="pl-PL" sz="300" dirty="0"/>
          </a:p>
          <a:p>
            <a:pPr algn="just"/>
            <a:r>
              <a:rPr lang="pl-PL" sz="2000" dirty="0"/>
              <a:t> Organizacja działań ratowniczych:</a:t>
            </a:r>
            <a:endParaRPr lang="pl-PL" sz="800" dirty="0"/>
          </a:p>
          <a:p>
            <a:pPr algn="just">
              <a:buFontTx/>
              <a:buChar char="-"/>
            </a:pPr>
            <a:r>
              <a:rPr lang="pl-PL" sz="1600" dirty="0"/>
              <a:t>służbą wiodącą jest Państwowa Straż Pożarna w przypadku, gdy w zdarzeniu uczestniczą inne podmioty (budynek, pojazd drogowy) są osoby poszkodowane, niebędące pasażerami samolotu, </a:t>
            </a:r>
            <a:br>
              <a:rPr lang="pl-PL" sz="1600" dirty="0"/>
            </a:br>
            <a:r>
              <a:rPr lang="pl-PL" sz="1600" dirty="0"/>
              <a:t>KDR jest uprawniony funkcjonariusz Państwowej Straży Pożarnej;</a:t>
            </a:r>
          </a:p>
          <a:p>
            <a:pPr marL="276860" indent="0" algn="just">
              <a:buNone/>
            </a:pPr>
            <a:endParaRPr lang="pl-PL" sz="500" dirty="0"/>
          </a:p>
          <a:p>
            <a:pPr algn="just">
              <a:buFontTx/>
              <a:buChar char="-"/>
            </a:pPr>
            <a:r>
              <a:rPr lang="pl-PL" sz="1600" dirty="0"/>
              <a:t>jeśli wypadek dotyczy tylko statku powietrznego, KDR na poziomie kierowania interwencyjnego, kiedy wielkość sił i środków ratowniczo-gaśniczych nie przekracza wielkości kompanii, jest Dowódca Plutonu Dyżurnego LSR-G, a po przybyciu na miejsce zdarzenia Komendant LSR-G. Koordynatorem Interwencji jest Dyżurny Operacyjny Portu, a następnie Dyrektor PL;</a:t>
            </a:r>
          </a:p>
          <a:p>
            <a:pPr marL="276860" indent="0" algn="just">
              <a:buNone/>
            </a:pPr>
            <a:endParaRPr lang="pl-PL" sz="500" dirty="0"/>
          </a:p>
          <a:p>
            <a:pPr algn="just">
              <a:buFontTx/>
              <a:buChar char="-"/>
            </a:pPr>
            <a:r>
              <a:rPr lang="pl-PL" sz="1600" dirty="0"/>
              <a:t>w sytuacji, kiedy wielkość sił i środków biorących udział w działaniach ratowniczo – gaśniczych przekracza wielkość kompanii, kierowanie na poziomie taktycznym </a:t>
            </a:r>
            <a:r>
              <a:rPr lang="pl-PL" sz="1600" b="1" dirty="0"/>
              <a:t>może</a:t>
            </a:r>
            <a:r>
              <a:rPr lang="pl-PL" sz="1600" dirty="0"/>
              <a:t> przejąć, właściwy dowódca PSP;</a:t>
            </a:r>
          </a:p>
          <a:p>
            <a:pPr marL="276860" indent="0" algn="just">
              <a:buNone/>
            </a:pPr>
            <a:endParaRPr lang="pl-PL" sz="500" dirty="0"/>
          </a:p>
          <a:p>
            <a:pPr algn="just">
              <a:buFontTx/>
              <a:buChar char="-"/>
            </a:pPr>
            <a:r>
              <a:rPr lang="pl-PL" sz="1600" dirty="0"/>
              <a:t>w sytuacji, kiedy do działań zostaną zaangażowane specjalistyczne, np. grupy poszukiwawcze z psami, Kierującym Działaniami Ratowniczymi zostaje właściwy dowódca PSP;</a:t>
            </a:r>
          </a:p>
          <a:p>
            <a:pPr marL="276860" indent="0" algn="just">
              <a:buNone/>
            </a:pPr>
            <a:endParaRPr lang="pl-PL" sz="500" dirty="0"/>
          </a:p>
          <a:p>
            <a:pPr algn="just">
              <a:buFontTx/>
              <a:buChar char="-"/>
            </a:pPr>
            <a:r>
              <a:rPr lang="pl-PL" sz="1600" dirty="0"/>
              <a:t>w godzinach, kiedy Port Lotniczy nie pracuje i nie dyżuruje LSR-G, wszystkie działania ratowniczo – gaśnicze w powstałej sytuacji zagrożenia prowadzą siły i środki zadysponowane przez PSP.</a:t>
            </a:r>
          </a:p>
          <a:p>
            <a:pPr marL="276860" indent="0">
              <a:buNone/>
            </a:pPr>
            <a:endParaRPr lang="pl-PL" sz="16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76</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54664713"/>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r>
              <a:rPr lang="pl-PL" sz="2800" dirty="0"/>
              <a:t>          Organizacja działań ratowniczych</a:t>
            </a:r>
            <a:br>
              <a:rPr lang="pl-PL" sz="2800" dirty="0"/>
            </a:br>
            <a:r>
              <a:rPr lang="pl-PL" sz="2800" dirty="0"/>
              <a:t>Olsztyn - Mazury</a:t>
            </a:r>
          </a:p>
        </p:txBody>
      </p:sp>
      <p:sp>
        <p:nvSpPr>
          <p:cNvPr id="137" name="Shape 137"/>
          <p:cNvSpPr txBox="1">
            <a:spLocks noGrp="1"/>
          </p:cNvSpPr>
          <p:nvPr>
            <p:ph type="body" idx="1"/>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r>
              <a:rPr lang="pl-PL" sz="2300" b="1" dirty="0"/>
              <a:t>Wypadek lotniczy poza lotniskiem, poza rejonem operacyjnym lotniska, w granicach strefy kontrolowanej lotniska (CTR – Controled Zone), w strefie ruchu lotniskowego (ATZ – Aerodrome Traffic Zone)</a:t>
            </a:r>
            <a:endParaRPr lang="pl-PL" sz="2000" b="1" dirty="0"/>
          </a:p>
          <a:p>
            <a:pPr marL="276860" indent="0" algn="just">
              <a:buNone/>
            </a:pPr>
            <a:endParaRPr lang="pl-PL" sz="500" b="1" dirty="0"/>
          </a:p>
          <a:p>
            <a:pPr algn="just"/>
            <a:r>
              <a:rPr lang="pl-PL" sz="2000" b="1" dirty="0"/>
              <a:t> Państwowa Straż Pożarna</a:t>
            </a:r>
          </a:p>
          <a:p>
            <a:pPr marL="276860" indent="0" algn="just">
              <a:buNone/>
            </a:pPr>
            <a:endParaRPr lang="pl-PL" sz="500" b="1" dirty="0"/>
          </a:p>
          <a:p>
            <a:pPr algn="just"/>
            <a:r>
              <a:rPr lang="pl-PL" sz="2000" b="1" dirty="0"/>
              <a:t> </a:t>
            </a:r>
            <a:r>
              <a:rPr lang="pl-PL" sz="1900" dirty="0"/>
              <a:t>Do zadań PSP należy:</a:t>
            </a:r>
          </a:p>
          <a:p>
            <a:pPr algn="just">
              <a:buFontTx/>
              <a:buChar char="-"/>
            </a:pPr>
            <a:r>
              <a:rPr lang="pl-PL" sz="1900" dirty="0"/>
              <a:t>Określenie podstawowych, najważniejszych zadań:</a:t>
            </a:r>
          </a:p>
          <a:p>
            <a:pPr marL="619760" indent="-342900" algn="just">
              <a:buAutoNum type="arabicPeriod"/>
            </a:pPr>
            <a:r>
              <a:rPr lang="pl-PL" sz="1600" dirty="0"/>
              <a:t>Ustalenie priorytetów ratowniczych;</a:t>
            </a:r>
          </a:p>
          <a:p>
            <a:pPr marL="619760" indent="-342900" algn="just">
              <a:buAutoNum type="arabicPeriod"/>
            </a:pPr>
            <a:r>
              <a:rPr lang="pl-PL" sz="1600" dirty="0"/>
              <a:t>Organizacja ewakuacji;</a:t>
            </a:r>
          </a:p>
          <a:p>
            <a:pPr marL="619760" indent="-342900" algn="just">
              <a:buAutoNum type="arabicPeriod"/>
            </a:pPr>
            <a:r>
              <a:rPr lang="pl-PL" sz="1600" dirty="0"/>
              <a:t>Prowadzenie działań ratowniczo – gaśniczych;</a:t>
            </a:r>
          </a:p>
          <a:p>
            <a:pPr marL="619760" indent="-342900" algn="just">
              <a:buAutoNum type="arabicPeriod"/>
            </a:pPr>
            <a:r>
              <a:rPr lang="pl-PL" sz="1600" dirty="0"/>
              <a:t>Organizacja zaopatrzenia wodnego.</a:t>
            </a:r>
          </a:p>
          <a:p>
            <a:pPr marL="276860" indent="0" algn="just">
              <a:buNone/>
            </a:pPr>
            <a:endParaRPr lang="pl-PL" sz="500" dirty="0"/>
          </a:p>
          <a:p>
            <a:pPr lvl="0">
              <a:buFontTx/>
              <a:buChar char="-"/>
            </a:pPr>
            <a:r>
              <a:rPr lang="pl-PL" sz="1900" dirty="0"/>
              <a:t>Określenie zadań dla poszczególnych służb na miejscu zdarzenia.</a:t>
            </a:r>
          </a:p>
          <a:p>
            <a:pPr marL="276860" lvl="0" indent="0">
              <a:buNone/>
            </a:pPr>
            <a:endParaRPr lang="pl-PL" sz="500" dirty="0"/>
          </a:p>
          <a:p>
            <a:pPr lvl="0">
              <a:buFontTx/>
              <a:buChar char="-"/>
            </a:pPr>
            <a:r>
              <a:rPr lang="pl-PL" sz="1900" dirty="0"/>
              <a:t>Wyznaczenie: </a:t>
            </a:r>
          </a:p>
          <a:p>
            <a:pPr marL="619760" lvl="0" indent="-342900">
              <a:buAutoNum type="arabicPeriod"/>
            </a:pPr>
            <a:r>
              <a:rPr lang="pl-PL" sz="1600" dirty="0"/>
              <a:t>Terenu działań ratowniczo – gaśniczych;</a:t>
            </a:r>
          </a:p>
          <a:p>
            <a:pPr marL="619760" lvl="0" indent="-342900">
              <a:buAutoNum type="arabicPeriod"/>
            </a:pPr>
            <a:r>
              <a:rPr lang="pl-PL" sz="1600" dirty="0"/>
              <a:t>Rejonu koncentracji sił i środków skierowanych do działań.</a:t>
            </a:r>
          </a:p>
          <a:p>
            <a:pPr marL="276860" lvl="0" indent="0">
              <a:buNone/>
            </a:pPr>
            <a:endParaRPr lang="pl-PL" sz="500" dirty="0"/>
          </a:p>
          <a:p>
            <a:pPr lvl="0">
              <a:buFontTx/>
              <a:buChar char="-"/>
            </a:pPr>
            <a:r>
              <a:rPr lang="pl-PL" sz="1900" dirty="0"/>
              <a:t>Wyznaczenie Punktu Pomocy Medycznej.</a:t>
            </a:r>
          </a:p>
          <a:p>
            <a:pPr marL="276860" lvl="0" indent="0">
              <a:buNone/>
            </a:pPr>
            <a:endParaRPr lang="pl-PL" sz="500" dirty="0"/>
          </a:p>
          <a:p>
            <a:pPr lvl="0">
              <a:buFontTx/>
              <a:buChar char="-"/>
            </a:pPr>
            <a:r>
              <a:rPr lang="pl-PL" sz="1900" dirty="0"/>
              <a:t>Zadysponowanie innych służb, niezbędnych sił i środków w celu przeprowadzenia właściwych działań,</a:t>
            </a:r>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77</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98696566"/>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r>
              <a:rPr lang="pl-PL" sz="2800" dirty="0"/>
              <a:t>          Organizacja działań ratowniczych</a:t>
            </a:r>
            <a:br>
              <a:rPr lang="pl-PL" sz="2800" dirty="0"/>
            </a:br>
            <a:r>
              <a:rPr lang="pl-PL" sz="2800" dirty="0"/>
              <a:t>Olsztyn - Mazury</a:t>
            </a:r>
          </a:p>
        </p:txBody>
      </p:sp>
      <p:sp>
        <p:nvSpPr>
          <p:cNvPr id="137" name="Shape 137"/>
          <p:cNvSpPr txBox="1">
            <a:spLocks noGrp="1"/>
          </p:cNvSpPr>
          <p:nvPr>
            <p:ph type="body" idx="1"/>
          </p:nvPr>
        </p:nvSpPr>
        <p:spPr>
          <a:xfrm>
            <a:off x="0" y="1340768"/>
            <a:ext cx="9036496" cy="5517232"/>
          </a:xfrm>
          <a:prstGeom prst="rect">
            <a:avLst/>
          </a:prstGeom>
          <a:noFill/>
          <a:ln>
            <a:noFill/>
          </a:ln>
        </p:spPr>
        <p:txBody>
          <a:bodyPr lIns="54850" tIns="91425" rIns="91425" bIns="45700" anchor="t" anchorCtr="0">
            <a:noAutofit/>
          </a:bodyPr>
          <a:lstStyle/>
          <a:p>
            <a:pPr marL="276860" indent="0" algn="just">
              <a:buNone/>
            </a:pPr>
            <a:r>
              <a:rPr lang="pl-PL" sz="2300" b="1" dirty="0"/>
              <a:t>Wypadek lotniczy poza lotniskiem, poza rejonem operacyjnym lotniska, w granicach strefy kontrolowanej lotniska (CTR – Controled Zone), w strefie ruchu lotniskowego (ATZ – Aerodrome Traffic Zone)</a:t>
            </a:r>
            <a:endParaRPr lang="pl-PL" sz="2000" b="1" dirty="0"/>
          </a:p>
          <a:p>
            <a:pPr marL="276860" indent="0" algn="just">
              <a:buNone/>
            </a:pPr>
            <a:endParaRPr lang="pl-PL" sz="500" b="1" dirty="0"/>
          </a:p>
          <a:p>
            <a:pPr algn="just"/>
            <a:r>
              <a:rPr lang="pl-PL" sz="2000" b="1" dirty="0"/>
              <a:t> Państwowa Straż Pożarna</a:t>
            </a:r>
          </a:p>
          <a:p>
            <a:pPr marL="276860" indent="0" algn="just">
              <a:buNone/>
            </a:pPr>
            <a:endParaRPr lang="pl-PL" sz="500" dirty="0"/>
          </a:p>
          <a:p>
            <a:pPr lvl="0"/>
            <a:r>
              <a:rPr lang="pl-PL" sz="1900" dirty="0"/>
              <a:t>Pozyskanie od Dyżurnego PA LSR-G następujących informacji:</a:t>
            </a:r>
          </a:p>
          <a:p>
            <a:pPr marL="619760" lvl="0" indent="-342900">
              <a:buAutoNum type="arabicPeriod"/>
            </a:pPr>
            <a:r>
              <a:rPr lang="pl-PL" sz="1600" dirty="0"/>
              <a:t>Liczbę osób na pokładzie,</a:t>
            </a:r>
          </a:p>
          <a:p>
            <a:pPr marL="619760" lvl="0" indent="-342900">
              <a:buAutoNum type="arabicPeriod"/>
            </a:pPr>
            <a:r>
              <a:rPr lang="pl-PL" sz="1600" dirty="0"/>
              <a:t>Typu statku powietrznego,</a:t>
            </a:r>
          </a:p>
          <a:p>
            <a:pPr marL="619760" lvl="0" indent="-342900">
              <a:buAutoNum type="arabicPeriod"/>
            </a:pPr>
            <a:r>
              <a:rPr lang="pl-PL" sz="1600" dirty="0"/>
              <a:t>Ilości paliwa w zbiornikach,</a:t>
            </a:r>
          </a:p>
          <a:p>
            <a:pPr marL="619760" lvl="0" indent="-342900">
              <a:buAutoNum type="arabicPeriod"/>
            </a:pPr>
            <a:r>
              <a:rPr lang="pl-PL" sz="1600" dirty="0"/>
              <a:t>Czy na pokładzie znajdują się materiały niebezpieczne (w tym radioaktywne), a jeśli tak to, w którym miejscu?</a:t>
            </a:r>
          </a:p>
          <a:p>
            <a:pPr marL="619760" lvl="0" indent="-342900">
              <a:buAutoNum type="arabicPeriod"/>
            </a:pPr>
            <a:r>
              <a:rPr lang="pl-PL" sz="1600" dirty="0"/>
              <a:t>Innych danych mających wpływ na przebieg działań.</a:t>
            </a:r>
          </a:p>
          <a:p>
            <a:pPr marL="276860" lvl="0" indent="0">
              <a:buNone/>
            </a:pPr>
            <a:endParaRPr lang="pl-PL" sz="500" dirty="0"/>
          </a:p>
          <a:p>
            <a:pPr lvl="0" algn="just"/>
            <a:r>
              <a:rPr lang="pl-PL" sz="1900" dirty="0"/>
              <a:t>Skierowanie sił i środków LSR-G do przejęcia działań ratowniczo – gaśniczych na statku powietrznym;</a:t>
            </a:r>
          </a:p>
          <a:p>
            <a:pPr marL="276860" lvl="0" indent="0" algn="just">
              <a:buNone/>
            </a:pPr>
            <a:endParaRPr lang="pl-PL" sz="500" dirty="0"/>
          </a:p>
          <a:p>
            <a:pPr lvl="0" algn="just"/>
            <a:r>
              <a:rPr lang="pl-PL" sz="1900" dirty="0"/>
              <a:t>Udokumentowanie przebiegu działań ratowniczych po ich zakończeniu.</a:t>
            </a:r>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78</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58791841"/>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br>
              <a:rPr lang="pl-PL" sz="2800" dirty="0"/>
            </a:br>
            <a:r>
              <a:rPr lang="x-none" sz="2800"/>
              <a:t>Zasady kierowania działaniami podczas </a:t>
            </a:r>
            <a:r>
              <a:rPr lang="pl-PL" sz="2800" dirty="0"/>
              <a:t>                          </a:t>
            </a:r>
            <a:r>
              <a:rPr lang="x-none" sz="2800"/>
              <a:t>interwencji na statku powietrznym</a:t>
            </a:r>
            <a:r>
              <a:rPr lang="pl-PL" sz="2800" dirty="0"/>
              <a:t>                                            </a:t>
            </a:r>
            <a:r>
              <a:rPr lang="x-none" sz="2000"/>
              <a:t>W rejonie operacyjnym lotniska - schemat kierowania interwencją</a:t>
            </a:r>
            <a:br>
              <a:rPr lang="pl-PL" sz="2000" u="sng" dirty="0"/>
            </a:br>
            <a:br>
              <a:rPr lang="pl-PL" sz="2800" u="sng" dirty="0"/>
            </a:br>
            <a:endParaRPr lang="pl-PL" sz="2800"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79</a:t>
            </a:fld>
            <a:endParaRPr lang="pl-PL" sz="1400" b="0" i="0" u="none" strike="noStrike" cap="none">
              <a:solidFill>
                <a:schemeClr val="lt1"/>
              </a:solidFill>
              <a:latin typeface="Calibri"/>
              <a:ea typeface="Calibri"/>
              <a:cs typeface="Calibri"/>
              <a:sym typeface="Calibri"/>
            </a:endParaRPr>
          </a:p>
        </p:txBody>
      </p:sp>
      <p:pic>
        <p:nvPicPr>
          <p:cNvPr id="10" name="Obraz 9"/>
          <p:cNvPicPr/>
          <p:nvPr/>
        </p:nvPicPr>
        <p:blipFill rotWithShape="1">
          <a:blip r:embed="rId3"/>
          <a:srcRect l="26592" t="21337" r="24270" b="10540"/>
          <a:stretch/>
        </p:blipFill>
        <p:spPr bwMode="auto">
          <a:xfrm>
            <a:off x="240127" y="1484784"/>
            <a:ext cx="8640000" cy="5040000"/>
          </a:xfrm>
          <a:prstGeom prst="rect">
            <a:avLst/>
          </a:prstGeom>
          <a:ln>
            <a:noFill/>
          </a:ln>
          <a:extLst>
            <a:ext uri="{53640926-AAD7-44D8-BBD7-CCE9431645EC}">
              <a14:shadowObscured xmlns:a14="http://schemas.microsoft.com/office/drawing/2010/main"/>
            </a:ext>
          </a:extLst>
        </p:spPr>
      </p:pic>
      <p:sp>
        <p:nvSpPr>
          <p:cNvPr id="7" name="Prostokąt 6"/>
          <p:cNvSpPr/>
          <p:nvPr/>
        </p:nvSpPr>
        <p:spPr>
          <a:xfrm>
            <a:off x="7722057" y="6515762"/>
            <a:ext cx="888385" cy="246221"/>
          </a:xfrm>
          <a:prstGeom prst="rect">
            <a:avLst/>
          </a:prstGeom>
        </p:spPr>
        <p:txBody>
          <a:bodyPr wrap="none">
            <a:spAutoFit/>
          </a:bodyPr>
          <a:lstStyle/>
          <a:p>
            <a:pPr marL="114300"/>
            <a:r>
              <a:rPr lang="pl-PL" sz="1000" dirty="0"/>
              <a:t>Zdjęcie 43</a:t>
            </a:r>
          </a:p>
        </p:txBody>
      </p:sp>
    </p:spTree>
    <p:extLst>
      <p:ext uri="{BB962C8B-B14F-4D97-AF65-F5344CB8AC3E}">
        <p14:creationId xmlns:p14="http://schemas.microsoft.com/office/powerpoint/2010/main" val="1582171012"/>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23057"/>
            <a:ext cx="7128792" cy="940645"/>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br>
              <a:rPr lang="pl-PL" sz="2520" b="1" i="1" u="none" strike="noStrike" cap="none" dirty="0">
                <a:solidFill>
                  <a:srgbClr val="FF0000"/>
                </a:solidFill>
                <a:latin typeface="Calibri"/>
                <a:ea typeface="Calibri"/>
                <a:cs typeface="Calibri"/>
                <a:sym typeface="Calibri"/>
              </a:rPr>
            </a:br>
            <a:r>
              <a:rPr lang="pl-PL" sz="2520" b="1" i="1" u="none" strike="noStrike" cap="none" dirty="0">
                <a:solidFill>
                  <a:srgbClr val="FF0000"/>
                </a:solidFill>
                <a:latin typeface="Calibri"/>
                <a:ea typeface="Calibri"/>
                <a:cs typeface="Calibri"/>
                <a:sym typeface="Calibri"/>
              </a:rPr>
              <a:t> </a:t>
            </a:r>
            <a:r>
              <a:rPr lang="pl-PL" sz="2800" dirty="0"/>
              <a:t>Etapy prowadzenia akcji ratowniczych</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ratowniczych:</a:t>
            </a:r>
          </a:p>
          <a:p>
            <a:pPr marL="276860" indent="0">
              <a:buNone/>
            </a:pPr>
            <a:endParaRPr lang="pl-PL" sz="1200" dirty="0"/>
          </a:p>
          <a:p>
            <a:r>
              <a:rPr lang="pl-PL" sz="2000" dirty="0"/>
              <a:t>w odległości bezpiecznej,</a:t>
            </a:r>
          </a:p>
          <a:p>
            <a:pPr marL="276860" indent="0">
              <a:buNone/>
            </a:pPr>
            <a:endParaRPr lang="pl-PL" sz="800" dirty="0"/>
          </a:p>
          <a:p>
            <a:r>
              <a:rPr lang="pl-PL" sz="2000" dirty="0"/>
              <a:t>pierwszy pojazd od strony najazdowej,</a:t>
            </a:r>
          </a:p>
          <a:p>
            <a:pPr marL="276860" indent="0">
              <a:buNone/>
            </a:pPr>
            <a:endParaRPr lang="pl-PL" sz="800" dirty="0"/>
          </a:p>
          <a:p>
            <a:r>
              <a:rPr lang="pl-PL" sz="2000" dirty="0"/>
              <a:t>uwzględnić lokalizację zdarzenia,</a:t>
            </a:r>
          </a:p>
          <a:p>
            <a:pPr marL="276860" indent="0">
              <a:buNone/>
            </a:pPr>
            <a:endParaRPr lang="pl-PL" sz="800" dirty="0"/>
          </a:p>
          <a:p>
            <a:r>
              <a:rPr lang="pl-PL" sz="2000" dirty="0"/>
              <a:t>zapewnić bezpieczne wysiadanie załogi i pobieranie sprzętu,</a:t>
            </a:r>
          </a:p>
          <a:p>
            <a:pPr marL="276860" indent="0">
              <a:buNone/>
            </a:pPr>
            <a:endParaRPr lang="pl-PL" sz="800" dirty="0"/>
          </a:p>
          <a:p>
            <a:r>
              <a:rPr lang="pl-PL" sz="2000" dirty="0"/>
              <a:t>zapewnić dojazd innych służb,</a:t>
            </a:r>
          </a:p>
          <a:p>
            <a:pPr marL="276860" indent="0">
              <a:buNone/>
            </a:pPr>
            <a:endParaRPr lang="pl-PL" sz="800" dirty="0"/>
          </a:p>
          <a:p>
            <a:r>
              <a:rPr lang="pl-PL" sz="2000" dirty="0"/>
              <a:t>na pełnym oświetleniu, bez sygnałów dźwiękowych.</a:t>
            </a:r>
          </a:p>
          <a:p>
            <a:pPr marL="276860" indent="0">
              <a:buNone/>
            </a:pPr>
            <a:endParaRPr lang="pl-PL" sz="20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a:p>
            <a:pPr marL="114300" marR="0" lvl="0" indent="0" algn="l" rtl="0">
              <a:spcBef>
                <a:spcPts val="0"/>
              </a:spcBef>
              <a:buClr>
                <a:schemeClr val="accent1"/>
              </a:buClr>
              <a:buSzPct val="80000"/>
              <a:buNone/>
            </a:pPr>
            <a:endParaRPr lang="pl-PL" dirty="0">
              <a:latin typeface="Arial"/>
              <a:ea typeface="Arial"/>
              <a:cs typeface="Arial"/>
              <a:sym typeface="Arial"/>
            </a:endParaRPr>
          </a:p>
          <a:p>
            <a:pPr marL="114300" indent="0">
              <a:buNone/>
            </a:pPr>
            <a:endParaRPr lang="pl-PL" sz="800" dirty="0">
              <a:latin typeface="Arial"/>
              <a:ea typeface="Arial"/>
              <a:cs typeface="Arial"/>
              <a:sym typeface="Arial"/>
            </a:endParaRPr>
          </a:p>
          <a:p>
            <a:pPr marL="114300" indent="0">
              <a:buNone/>
            </a:pPr>
            <a:endParaRPr lang="pl-PL" sz="800" dirty="0">
              <a:latin typeface="Arial"/>
              <a:ea typeface="Arial"/>
              <a:cs typeface="Arial"/>
              <a:sym typeface="Arial"/>
            </a:endParaRPr>
          </a:p>
          <a:p>
            <a:pPr marL="114300" indent="0">
              <a:buNone/>
            </a:pPr>
            <a:endParaRPr lang="pl-PL" sz="800" dirty="0">
              <a:latin typeface="Arial"/>
              <a:ea typeface="Arial"/>
              <a:cs typeface="Arial"/>
              <a:sym typeface="Arial"/>
            </a:endParaRPr>
          </a:p>
          <a:p>
            <a:pPr marL="114300" indent="0">
              <a:buNone/>
            </a:pPr>
            <a:r>
              <a:rPr lang="pl-PL" sz="800" dirty="0">
                <a:latin typeface="Arial"/>
                <a:ea typeface="Arial"/>
                <a:cs typeface="Arial"/>
                <a:sym typeface="Arial"/>
              </a:rPr>
              <a:t>                                                                                                                                                                                                              </a:t>
            </a:r>
          </a:p>
          <a:p>
            <a:pPr marL="114300" indent="0">
              <a:buNone/>
            </a:pPr>
            <a:r>
              <a:rPr lang="pl-PL" sz="800" dirty="0">
                <a:latin typeface="Arial"/>
                <a:ea typeface="Arial"/>
                <a:cs typeface="Arial"/>
                <a:sym typeface="Arial"/>
              </a:rPr>
              <a:t>                                                                                                                                                                                                                                                                                 </a:t>
            </a:r>
            <a:r>
              <a:rPr lang="pl-PL" sz="1000" dirty="0">
                <a:latin typeface="Arial"/>
                <a:ea typeface="Arial"/>
                <a:cs typeface="Arial"/>
                <a:sym typeface="Arial"/>
              </a:rPr>
              <a:t>Zdjęcie 1</a:t>
            </a:r>
          </a:p>
          <a:p>
            <a:pPr marL="114300" lvl="0" indent="0">
              <a:buNone/>
            </a:pPr>
            <a:endParaRPr lang="pl-PL" sz="8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026" name="Picture 2" descr="C:\Users\Operacyjny1\Desktop\P1060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437112"/>
            <a:ext cx="2589975" cy="19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130"/>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pPr algn="ctr"/>
            <a:br>
              <a:rPr lang="pl-PL" sz="2800" dirty="0"/>
            </a:br>
            <a:r>
              <a:rPr lang="x-none" sz="2800"/>
              <a:t>Zasady kierowania działaniami podczas </a:t>
            </a:r>
            <a:r>
              <a:rPr lang="pl-PL" sz="2800" dirty="0"/>
              <a:t>                          </a:t>
            </a:r>
            <a:r>
              <a:rPr lang="x-none" sz="2800"/>
              <a:t>interwencji na statku powietrznym</a:t>
            </a:r>
            <a:r>
              <a:rPr lang="pl-PL" sz="2800" dirty="0"/>
              <a:t>                                              </a:t>
            </a:r>
            <a:r>
              <a:rPr lang="pl-PL" sz="2000" dirty="0"/>
              <a:t>Poza</a:t>
            </a:r>
            <a:r>
              <a:rPr lang="x-none" sz="2000"/>
              <a:t> rejon</a:t>
            </a:r>
            <a:r>
              <a:rPr lang="pl-PL" sz="2000" dirty="0"/>
              <a:t>em</a:t>
            </a:r>
            <a:r>
              <a:rPr lang="x-none" sz="2000"/>
              <a:t> operacyjnym lotniska - schemat kierowania interwencją</a:t>
            </a:r>
            <a:br>
              <a:rPr lang="pl-PL" sz="2000" u="sng" dirty="0"/>
            </a:br>
            <a:br>
              <a:rPr lang="pl-PL" sz="2800" u="sng" dirty="0"/>
            </a:br>
            <a:endParaRPr lang="pl-PL" sz="2800"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80</a:t>
            </a:fld>
            <a:endParaRPr lang="pl-PL" sz="1400" b="0" i="0" u="none" strike="noStrike" cap="none">
              <a:solidFill>
                <a:schemeClr val="lt1"/>
              </a:solidFill>
              <a:latin typeface="Calibri"/>
              <a:ea typeface="Calibri"/>
              <a:cs typeface="Calibri"/>
              <a:sym typeface="Calibri"/>
            </a:endParaRPr>
          </a:p>
        </p:txBody>
      </p:sp>
      <p:pic>
        <p:nvPicPr>
          <p:cNvPr id="7" name="Obraz 6"/>
          <p:cNvPicPr/>
          <p:nvPr/>
        </p:nvPicPr>
        <p:blipFill rotWithShape="1">
          <a:blip r:embed="rId3"/>
          <a:srcRect l="26448" t="21080" r="25282" b="13110"/>
          <a:stretch/>
        </p:blipFill>
        <p:spPr bwMode="auto">
          <a:xfrm>
            <a:off x="272507" y="1636811"/>
            <a:ext cx="8640000" cy="5040000"/>
          </a:xfrm>
          <a:prstGeom prst="rect">
            <a:avLst/>
          </a:prstGeom>
          <a:ln>
            <a:noFill/>
          </a:ln>
          <a:extLst>
            <a:ext uri="{53640926-AAD7-44D8-BBD7-CCE9431645EC}">
              <a14:shadowObscured xmlns:a14="http://schemas.microsoft.com/office/drawing/2010/main"/>
            </a:ext>
          </a:extLst>
        </p:spPr>
      </p:pic>
      <p:sp>
        <p:nvSpPr>
          <p:cNvPr id="8" name="Prostokąt 7"/>
          <p:cNvSpPr/>
          <p:nvPr/>
        </p:nvSpPr>
        <p:spPr>
          <a:xfrm>
            <a:off x="7722057" y="6515762"/>
            <a:ext cx="888385" cy="246221"/>
          </a:xfrm>
          <a:prstGeom prst="rect">
            <a:avLst/>
          </a:prstGeom>
        </p:spPr>
        <p:txBody>
          <a:bodyPr wrap="none">
            <a:spAutoFit/>
          </a:bodyPr>
          <a:lstStyle/>
          <a:p>
            <a:pPr marL="114300"/>
            <a:r>
              <a:rPr lang="pl-PL" sz="1000" dirty="0"/>
              <a:t>Zdjęcie 44</a:t>
            </a:r>
          </a:p>
        </p:txBody>
      </p:sp>
    </p:spTree>
    <p:extLst>
      <p:ext uri="{BB962C8B-B14F-4D97-AF65-F5344CB8AC3E}">
        <p14:creationId xmlns:p14="http://schemas.microsoft.com/office/powerpoint/2010/main" val="4265440956"/>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Widok ogólny lotniska Olsztyn - Mazury</a:t>
            </a: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81</a:t>
            </a:fld>
            <a:endParaRPr lang="pl-PL" sz="1400" b="0" i="0" u="none" strike="noStrike" cap="none">
              <a:solidFill>
                <a:schemeClr val="lt1"/>
              </a:solidFill>
              <a:latin typeface="Calibri"/>
              <a:ea typeface="Calibri"/>
              <a:cs typeface="Calibri"/>
              <a:sym typeface="Calibri"/>
            </a:endParaRPr>
          </a:p>
        </p:txBody>
      </p:sp>
      <p:pic>
        <p:nvPicPr>
          <p:cNvPr id="8" name="Obraz 7"/>
          <p:cNvPicPr/>
          <p:nvPr/>
        </p:nvPicPr>
        <p:blipFill rotWithShape="1">
          <a:blip r:embed="rId3"/>
          <a:srcRect l="17821" t="25097" r="28300" b="9947"/>
          <a:stretch/>
        </p:blipFill>
        <p:spPr bwMode="auto">
          <a:xfrm>
            <a:off x="272507" y="1556792"/>
            <a:ext cx="8640000" cy="5040000"/>
          </a:xfrm>
          <a:prstGeom prst="rect">
            <a:avLst/>
          </a:prstGeom>
          <a:ln>
            <a:noFill/>
          </a:ln>
          <a:extLst>
            <a:ext uri="{53640926-AAD7-44D8-BBD7-CCE9431645EC}">
              <a14:shadowObscured xmlns:a14="http://schemas.microsoft.com/office/drawing/2010/main"/>
            </a:ext>
          </a:extLst>
        </p:spPr>
      </p:pic>
      <p:sp>
        <p:nvSpPr>
          <p:cNvPr id="7" name="Prostokąt 6"/>
          <p:cNvSpPr/>
          <p:nvPr/>
        </p:nvSpPr>
        <p:spPr>
          <a:xfrm>
            <a:off x="7722057" y="6515762"/>
            <a:ext cx="888385" cy="246221"/>
          </a:xfrm>
          <a:prstGeom prst="rect">
            <a:avLst/>
          </a:prstGeom>
        </p:spPr>
        <p:txBody>
          <a:bodyPr wrap="none">
            <a:spAutoFit/>
          </a:bodyPr>
          <a:lstStyle/>
          <a:p>
            <a:pPr marL="114300"/>
            <a:r>
              <a:rPr lang="pl-PL" sz="1000" dirty="0"/>
              <a:t>Zdjęcie 45</a:t>
            </a:r>
          </a:p>
        </p:txBody>
      </p:sp>
    </p:spTree>
    <p:extLst>
      <p:ext uri="{BB962C8B-B14F-4D97-AF65-F5344CB8AC3E}">
        <p14:creationId xmlns:p14="http://schemas.microsoft.com/office/powerpoint/2010/main" val="657130434"/>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r>
              <a:rPr lang="pl-PL" sz="2800" dirty="0"/>
              <a:t>              Lotniskowa Służba Ratowniczo - Gaśnicza</a:t>
            </a:r>
          </a:p>
        </p:txBody>
      </p:sp>
      <p:sp>
        <p:nvSpPr>
          <p:cNvPr id="137" name="Shape 137"/>
          <p:cNvSpPr txBox="1">
            <a:spLocks noGrp="1"/>
          </p:cNvSpPr>
          <p:nvPr>
            <p:ph type="body" idx="1"/>
          </p:nvPr>
        </p:nvSpPr>
        <p:spPr>
          <a:xfrm>
            <a:off x="0" y="1340768"/>
            <a:ext cx="9036496" cy="5400600"/>
          </a:xfrm>
          <a:prstGeom prst="rect">
            <a:avLst/>
          </a:prstGeom>
          <a:noFill/>
          <a:ln>
            <a:noFill/>
          </a:ln>
        </p:spPr>
        <p:txBody>
          <a:bodyPr lIns="54850" tIns="91425" rIns="91425" bIns="45700" anchor="t" anchorCtr="0">
            <a:noAutofit/>
          </a:bodyPr>
          <a:lstStyle/>
          <a:p>
            <a:pPr marL="276860" indent="0" algn="just">
              <a:buNone/>
            </a:pPr>
            <a:endParaRPr lang="pl-PL" sz="500" dirty="0"/>
          </a:p>
          <a:p>
            <a:pPr marL="276860" indent="0" algn="just">
              <a:buNone/>
            </a:pPr>
            <a:endParaRPr lang="pl-PL" sz="800" dirty="0"/>
          </a:p>
          <a:p>
            <a:pPr algn="just"/>
            <a:r>
              <a:rPr lang="pl-PL" sz="2000" dirty="0"/>
              <a:t> LSR-G ma osiągnąć czas reakcji wynoszący:</a:t>
            </a:r>
          </a:p>
          <a:p>
            <a:pPr marL="276860" indent="0">
              <a:buNone/>
            </a:pPr>
            <a:r>
              <a:rPr lang="pl-PL" sz="1900" dirty="0"/>
              <a:t>a) do trzech minut do każdego punktu drogi startowej używanej do operacji na lotnisku – w przypadku lotnisk naziemnych dla samolotów,</a:t>
            </a:r>
          </a:p>
          <a:p>
            <a:pPr marL="276860" indent="0" algn="just">
              <a:buNone/>
            </a:pPr>
            <a:r>
              <a:rPr lang="pl-PL" sz="1900" dirty="0"/>
              <a:t>b) do dwóch minut do każdego punktu strefy przyziemienia i utraty siły nośnej (TLOF) – w przypadku lotnisk naziemnych dla śmigłowców;</a:t>
            </a:r>
          </a:p>
          <a:p>
            <a:pPr marL="276860" indent="0" algn="just">
              <a:buNone/>
            </a:pPr>
            <a:endParaRPr lang="pl-PL" sz="500" dirty="0"/>
          </a:p>
          <a:p>
            <a:pPr algn="just"/>
            <a:r>
              <a:rPr lang="pl-PL" sz="2000" dirty="0"/>
              <a:t>LSR-G ma mieć możliwość natychmiastowego podjęcia interwencji lub ma przebywać w bezpośrednim sąsiedztwie lotniska podczas wykonywania operacji na lotnisku – w przypadku lotnisk nawodnych dla samolotów, śmigłowców oraz lotnisk dla śmigłowców na obiektach.</a:t>
            </a:r>
          </a:p>
          <a:p>
            <a:pPr marL="276860" indent="0" algn="just">
              <a:buNone/>
            </a:pPr>
            <a:endParaRPr lang="pl-PL" sz="500" dirty="0"/>
          </a:p>
          <a:p>
            <a:pPr algn="just"/>
            <a:r>
              <a:rPr lang="pl-PL" sz="2000" dirty="0"/>
              <a:t> Czas reakcji jest mierzony od momentu poinformowania lsr-g o ogłoszonej fazie niebezpieczeństwa, alarmu lub niepewności, do pierwszej interwencji pojazdu lub pojazdów ratowniczo-gaśniczych, zapewniających podanie co najmniej 50% wydatku środków gaśniczych, w warunkach dobrej widzialności, w dzień, przy braku opóźnień w podejmowaniu działań i nawierzchniach pozbawionych wody, lodu lub śniegu.</a:t>
            </a:r>
            <a:endParaRPr lang="pl-PL" sz="500" dirty="0"/>
          </a:p>
          <a:p>
            <a:pPr algn="just">
              <a:buFontTx/>
              <a:buChar char="-"/>
            </a:pPr>
            <a:endParaRPr lang="pl-PL" sz="1900" dirty="0"/>
          </a:p>
          <a:p>
            <a:pPr algn="just">
              <a:buFontTx/>
              <a:buChar char="-"/>
            </a:pPr>
            <a:endParaRPr lang="pl-PL" sz="2000" dirty="0"/>
          </a:p>
          <a:p>
            <a:pPr marL="276860" indent="0" algn="just">
              <a:buNone/>
            </a:pPr>
            <a:endParaRPr lang="pl-PL" sz="500" dirty="0"/>
          </a:p>
          <a:p>
            <a:pPr marL="276860" indent="0" algn="just">
              <a:buNone/>
            </a:pPr>
            <a:endParaRPr lang="pl-PL" sz="1800" dirty="0"/>
          </a:p>
          <a:p>
            <a:pPr marL="276860" indent="0" algn="just">
              <a:buNone/>
            </a:pPr>
            <a:endParaRPr lang="pl-PL" sz="1900" dirty="0"/>
          </a:p>
          <a:p>
            <a:pPr marL="276860" indent="0" algn="just">
              <a:buNone/>
            </a:pPr>
            <a:endParaRPr lang="pl-PL" sz="500" dirty="0"/>
          </a:p>
          <a:p>
            <a:pPr algn="just">
              <a:buFontTx/>
              <a:buChar char="-"/>
            </a:pPr>
            <a:endParaRPr lang="pl-PL" sz="800" dirty="0"/>
          </a:p>
          <a:p>
            <a:pPr marL="276860" indent="0" algn="just">
              <a:buNone/>
            </a:pPr>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endParaRPr lang="pl-PL" sz="2000" dirty="0"/>
          </a:p>
          <a:p>
            <a:pPr algn="just">
              <a:buFontTx/>
              <a:buChar char="-"/>
            </a:pPr>
            <a:endParaRPr lang="pl-PL" sz="2000" dirty="0"/>
          </a:p>
          <a:p>
            <a:pPr algn="just">
              <a:buFontTx/>
              <a:buChar char="-"/>
            </a:pPr>
            <a:endParaRPr lang="pl-PL" sz="2000" dirty="0"/>
          </a:p>
          <a:p>
            <a:endParaRPr lang="pl-PL" sz="2000" dirty="0"/>
          </a:p>
          <a:p>
            <a:endParaRPr lang="pl-PL" sz="2000" dirty="0"/>
          </a:p>
          <a:p>
            <a:endParaRPr lang="pl-PL" sz="2000" dirty="0"/>
          </a:p>
          <a:p>
            <a:endParaRPr lang="pl-PL" sz="2000" dirty="0"/>
          </a:p>
          <a:p>
            <a:endParaRPr lang="pl-PL" sz="2000" dirty="0"/>
          </a:p>
          <a:p>
            <a:pPr marL="276860" indent="0">
              <a:buNone/>
            </a:pPr>
            <a:endParaRPr lang="pl-PL" sz="800" dirty="0"/>
          </a:p>
          <a:p>
            <a:pPr marL="276860" indent="0">
              <a:buNone/>
            </a:pPr>
            <a:endParaRPr lang="pl-PL" sz="800" dirty="0"/>
          </a:p>
          <a:p>
            <a:pPr marL="276860" indent="0">
              <a:buNone/>
            </a:pPr>
            <a:endParaRPr lang="pl-PL" sz="800" dirty="0"/>
          </a:p>
          <a:p>
            <a:pPr marL="276860" indent="0">
              <a:buNone/>
            </a:pPr>
            <a:endParaRPr lang="pl-PL" sz="2400" b="1" dirty="0"/>
          </a:p>
          <a:p>
            <a:pPr marL="276860" indent="0">
              <a:buNone/>
            </a:pPr>
            <a:endParaRPr lang="pl-PL" sz="1200" dirty="0"/>
          </a:p>
          <a:p>
            <a:pPr marL="276860" indent="0">
              <a:buNone/>
            </a:pPr>
            <a:endParaRPr lang="pl-PL" sz="800" dirty="0"/>
          </a:p>
          <a:p>
            <a:pPr marL="276860" indent="0">
              <a:buNone/>
            </a:pPr>
            <a:endParaRPr lang="pl-PL" sz="2000" dirty="0"/>
          </a:p>
          <a:p>
            <a:endParaRPr lang="pl-PL" sz="2000" dirty="0"/>
          </a:p>
          <a:p>
            <a:pPr marL="276860" indent="0">
              <a:buNone/>
            </a:pPr>
            <a:endParaRPr lang="pl-PL" sz="800" dirty="0"/>
          </a:p>
          <a:p>
            <a:endParaRPr lang="pl-PL" sz="2000" dirty="0"/>
          </a:p>
          <a:p>
            <a:pPr marL="276860" indent="0">
              <a:buNone/>
            </a:pPr>
            <a:endParaRPr lang="pl-PL" sz="800" dirty="0"/>
          </a:p>
          <a:p>
            <a:pPr marL="276860" indent="0" algn="ctr">
              <a:buNone/>
            </a:pPr>
            <a:endParaRPr lang="pl-PL" b="1" dirty="0"/>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82</a:t>
            </a:fld>
            <a:endParaRPr lang="pl-PL"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22244085"/>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800" dirty="0"/>
              <a:t>Strażnica                                                               Lotniskowej Służby Ratowniczo - Gaśniczej</a:t>
            </a: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83</a:t>
            </a:fld>
            <a:endParaRPr lang="pl-PL" sz="1400" b="0" i="0" u="none" strike="noStrike" cap="none">
              <a:solidFill>
                <a:schemeClr val="lt1"/>
              </a:solidFill>
              <a:latin typeface="Calibri"/>
              <a:ea typeface="Calibri"/>
              <a:cs typeface="Calibri"/>
              <a:sym typeface="Calibri"/>
            </a:endParaRPr>
          </a:p>
        </p:txBody>
      </p:sp>
      <p:pic>
        <p:nvPicPr>
          <p:cNvPr id="4098" name="Picture 2" descr="C:\Users\Operacyjny1\Desktop\img_824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94" y="1683917"/>
            <a:ext cx="8640000" cy="4395001"/>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8044766" y="6095717"/>
            <a:ext cx="888385" cy="246221"/>
          </a:xfrm>
          <a:prstGeom prst="rect">
            <a:avLst/>
          </a:prstGeom>
        </p:spPr>
        <p:txBody>
          <a:bodyPr wrap="none">
            <a:spAutoFit/>
          </a:bodyPr>
          <a:lstStyle/>
          <a:p>
            <a:pPr marL="114300"/>
            <a:r>
              <a:rPr lang="pl-PL" sz="1000" dirty="0"/>
              <a:t>Zdjęcie 46</a:t>
            </a:r>
          </a:p>
        </p:txBody>
      </p:sp>
    </p:spTree>
    <p:extLst>
      <p:ext uri="{BB962C8B-B14F-4D97-AF65-F5344CB8AC3E}">
        <p14:creationId xmlns:p14="http://schemas.microsoft.com/office/powerpoint/2010/main" val="1566025350"/>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800" dirty="0"/>
              <a:t>   Samochód ratowniczy </a:t>
            </a:r>
            <a:br>
              <a:rPr lang="pl-PL" sz="2800" dirty="0"/>
            </a:br>
            <a:r>
              <a:rPr lang="pl-PL" sz="2800" dirty="0"/>
              <a:t>Lotniskowej Służby Ratowniczo - Gaśniczej </a:t>
            </a: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84</a:t>
            </a:fld>
            <a:endParaRPr lang="pl-PL" sz="1400" b="0" i="0" u="none" strike="noStrike" cap="none">
              <a:solidFill>
                <a:schemeClr val="lt1"/>
              </a:solidFill>
              <a:latin typeface="Calibri"/>
              <a:ea typeface="Calibri"/>
              <a:cs typeface="Calibri"/>
              <a:sym typeface="Calibri"/>
            </a:endParaRPr>
          </a:p>
        </p:txBody>
      </p:sp>
      <p:pic>
        <p:nvPicPr>
          <p:cNvPr id="5122" name="Picture 2" descr="C:\Users\Operacyjny1\Desktop\img_88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26" y="1556792"/>
            <a:ext cx="7488000" cy="4992000"/>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7711333" y="6548792"/>
            <a:ext cx="888385" cy="246221"/>
          </a:xfrm>
          <a:prstGeom prst="rect">
            <a:avLst/>
          </a:prstGeom>
        </p:spPr>
        <p:txBody>
          <a:bodyPr wrap="none">
            <a:spAutoFit/>
          </a:bodyPr>
          <a:lstStyle/>
          <a:p>
            <a:pPr marL="114300"/>
            <a:r>
              <a:rPr lang="pl-PL" sz="1000" dirty="0"/>
              <a:t>Zdjęcie 47</a:t>
            </a:r>
          </a:p>
        </p:txBody>
      </p:sp>
    </p:spTree>
    <p:extLst>
      <p:ext uri="{BB962C8B-B14F-4D97-AF65-F5344CB8AC3E}">
        <p14:creationId xmlns:p14="http://schemas.microsoft.com/office/powerpoint/2010/main" val="4241137642"/>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800" dirty="0"/>
              <a:t>Terminal </a:t>
            </a:r>
            <a:br>
              <a:rPr lang="pl-PL" sz="2800" dirty="0"/>
            </a:br>
            <a:r>
              <a:rPr lang="pl-PL" sz="2800" dirty="0"/>
              <a:t>Port Lotniczy Olsztyn - Mazury</a:t>
            </a: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85</a:t>
            </a:fld>
            <a:endParaRPr lang="pl-PL" sz="1400" b="0" i="0" u="none" strike="noStrike" cap="none">
              <a:solidFill>
                <a:schemeClr val="lt1"/>
              </a:solidFill>
              <a:latin typeface="Calibri"/>
              <a:ea typeface="Calibri"/>
              <a:cs typeface="Calibri"/>
              <a:sym typeface="Calibri"/>
            </a:endParaRPr>
          </a:p>
        </p:txBody>
      </p:sp>
      <p:pic>
        <p:nvPicPr>
          <p:cNvPr id="6146" name="Picture 2" descr="C:\Users\Operacyjny1\Desktop\5766b9141cf4632e5b2ab38873f105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51" y="1676816"/>
            <a:ext cx="8640000" cy="4860000"/>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8044765" y="6536816"/>
            <a:ext cx="888385" cy="246221"/>
          </a:xfrm>
          <a:prstGeom prst="rect">
            <a:avLst/>
          </a:prstGeom>
        </p:spPr>
        <p:txBody>
          <a:bodyPr wrap="none">
            <a:spAutoFit/>
          </a:bodyPr>
          <a:lstStyle/>
          <a:p>
            <a:pPr marL="114300"/>
            <a:r>
              <a:rPr lang="pl-PL" sz="1000" dirty="0"/>
              <a:t>Zdjęcie 48</a:t>
            </a:r>
          </a:p>
        </p:txBody>
      </p:sp>
    </p:spTree>
    <p:extLst>
      <p:ext uri="{BB962C8B-B14F-4D97-AF65-F5344CB8AC3E}">
        <p14:creationId xmlns:p14="http://schemas.microsoft.com/office/powerpoint/2010/main" val="2159621689"/>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800" dirty="0"/>
              <a:t>                Światła nawigacyjne na drodze podejścia do lądowania i drodze startowej</a:t>
            </a:r>
            <a:br>
              <a:rPr lang="pl-PL" sz="2800" dirty="0"/>
            </a:br>
            <a:r>
              <a:rPr lang="pl-PL" sz="2800" dirty="0"/>
              <a:t>Port Lotniczy Olsztyn - Mazury</a:t>
            </a: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86</a:t>
            </a:fld>
            <a:endParaRPr lang="pl-PL" sz="1400" b="0" i="0" u="none" strike="noStrike" cap="none">
              <a:solidFill>
                <a:schemeClr val="lt1"/>
              </a:solidFill>
              <a:latin typeface="Calibri"/>
              <a:ea typeface="Calibri"/>
              <a:cs typeface="Calibri"/>
              <a:sym typeface="Calibri"/>
            </a:endParaRPr>
          </a:p>
        </p:txBody>
      </p:sp>
      <p:pic>
        <p:nvPicPr>
          <p:cNvPr id="7170" name="Picture 2" descr="C:\Users\Operacyjny1\Desktop\DSC02026.jpg"/>
          <p:cNvPicPr>
            <a:picLocks noChangeAspect="1" noChangeArrowheads="1"/>
          </p:cNvPicPr>
          <p:nvPr/>
        </p:nvPicPr>
        <p:blipFill rotWithShape="1">
          <a:blip r:embed="rId3">
            <a:extLst>
              <a:ext uri="{28A0092B-C50C-407E-A947-70E740481C1C}">
                <a14:useLocalDpi xmlns:a14="http://schemas.microsoft.com/office/drawing/2010/main" val="0"/>
              </a:ext>
            </a:extLst>
          </a:blip>
          <a:srcRect b="12617"/>
          <a:stretch/>
        </p:blipFill>
        <p:spPr bwMode="auto">
          <a:xfrm>
            <a:off x="179511" y="1628799"/>
            <a:ext cx="8713372" cy="4752529"/>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8004498" y="6381328"/>
            <a:ext cx="888385" cy="246221"/>
          </a:xfrm>
          <a:prstGeom prst="rect">
            <a:avLst/>
          </a:prstGeom>
        </p:spPr>
        <p:txBody>
          <a:bodyPr wrap="none">
            <a:spAutoFit/>
          </a:bodyPr>
          <a:lstStyle/>
          <a:p>
            <a:pPr marL="114300"/>
            <a:r>
              <a:rPr lang="pl-PL" sz="1000" dirty="0"/>
              <a:t>Zdjęcie 49</a:t>
            </a:r>
          </a:p>
        </p:txBody>
      </p:sp>
    </p:spTree>
    <p:extLst>
      <p:ext uri="{BB962C8B-B14F-4D97-AF65-F5344CB8AC3E}">
        <p14:creationId xmlns:p14="http://schemas.microsoft.com/office/powerpoint/2010/main" val="3509066037"/>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Podsumowanie </a:t>
            </a:r>
            <a:endParaRPr lang="pl-PL" sz="2800" b="1" i="0" u="none" strike="noStrike" cap="none" dirty="0">
              <a:solidFill>
                <a:srgbClr val="FFC700"/>
              </a:solidFill>
              <a:latin typeface="Calibri"/>
              <a:ea typeface="Calibri"/>
              <a:cs typeface="Calibri"/>
              <a:sym typeface="Calibri"/>
            </a:endParaRPr>
          </a:p>
        </p:txBody>
      </p:sp>
      <p:sp>
        <p:nvSpPr>
          <p:cNvPr id="444" name="Shape 444"/>
          <p:cNvSpPr txBox="1">
            <a:spLocks noGrp="1"/>
          </p:cNvSpPr>
          <p:nvPr>
            <p:ph type="body" idx="1"/>
          </p:nvPr>
        </p:nvSpPr>
        <p:spPr>
          <a:xfrm>
            <a:off x="467543" y="1484784"/>
            <a:ext cx="8216267" cy="5184576"/>
          </a:xfrm>
          <a:prstGeom prst="rect">
            <a:avLst/>
          </a:prstGeom>
          <a:noFill/>
          <a:ln>
            <a:noFill/>
          </a:ln>
        </p:spPr>
        <p:txBody>
          <a:bodyPr lIns="54850" tIns="91425" rIns="91425" bIns="45700" anchor="t" anchorCtr="0">
            <a:noAutofit/>
          </a:bodyPr>
          <a:lstStyle/>
          <a:p>
            <a:pPr marL="276860" indent="0">
              <a:buNone/>
            </a:pPr>
            <a:r>
              <a:rPr lang="pl-PL" sz="2000" b="1" dirty="0"/>
              <a:t>W wyniku realizacji tematu słuchacz powinien umieć:</a:t>
            </a:r>
          </a:p>
          <a:p>
            <a:pPr marL="276860" indent="0">
              <a:buNone/>
            </a:pPr>
            <a:endParaRPr lang="pl-PL" sz="300" b="1" dirty="0"/>
          </a:p>
          <a:p>
            <a:pPr lvl="0" algn="just"/>
            <a:r>
              <a:rPr lang="pl-PL" sz="1900" dirty="0"/>
              <a:t>wymienić i omówić etapy działań ratowniczych z udziałem pojazdów drogowych, szynowych i statków powietrznych;</a:t>
            </a:r>
          </a:p>
          <a:p>
            <a:pPr lvl="0" algn="just"/>
            <a:endParaRPr lang="pl-PL" sz="300" dirty="0"/>
          </a:p>
          <a:p>
            <a:pPr lvl="0" algn="just"/>
            <a:r>
              <a:rPr lang="pl-PL" sz="1900" dirty="0"/>
              <a:t>rozpoznać zagrożenia w czasie zdarzeń z udziałem pojazdów drogowych, szynowych i statków powietrznych;</a:t>
            </a:r>
          </a:p>
          <a:p>
            <a:pPr lvl="0" algn="just"/>
            <a:endParaRPr lang="pl-PL" sz="300" dirty="0"/>
          </a:p>
          <a:p>
            <a:pPr lvl="0" algn="just"/>
            <a:r>
              <a:rPr lang="pl-PL" sz="1900" dirty="0"/>
              <a:t>przeprowadzić rozpoznanie, zabezpieczyć miejsce zdarzenia;</a:t>
            </a:r>
          </a:p>
          <a:p>
            <a:pPr lvl="0" algn="just"/>
            <a:endParaRPr lang="pl-PL" sz="300" dirty="0"/>
          </a:p>
          <a:p>
            <a:pPr lvl="0"/>
            <a:r>
              <a:rPr lang="pl-PL" sz="1900" dirty="0"/>
              <a:t>zlikwidować skutki zdarzenia i zakończyć działania;</a:t>
            </a:r>
          </a:p>
          <a:p>
            <a:pPr lvl="0"/>
            <a:endParaRPr lang="pl-PL" sz="300" dirty="0"/>
          </a:p>
          <a:p>
            <a:pPr lvl="0"/>
            <a:r>
              <a:rPr lang="pl-PL" sz="1900" dirty="0"/>
              <a:t>kierować działaniami ratowniczymi oraz ewakuacją ofiar wypadków;</a:t>
            </a:r>
          </a:p>
          <a:p>
            <a:pPr marL="276860" lvl="0" indent="0">
              <a:buNone/>
            </a:pPr>
            <a:endParaRPr lang="pl-PL" sz="300" dirty="0"/>
          </a:p>
          <a:p>
            <a:pPr lvl="0"/>
            <a:r>
              <a:rPr lang="pl-PL" sz="1900" dirty="0"/>
              <a:t>korzystać z karty ratowniczej pojazdu;</a:t>
            </a:r>
          </a:p>
          <a:p>
            <a:pPr lvl="0"/>
            <a:endParaRPr lang="pl-PL" sz="300" dirty="0"/>
          </a:p>
          <a:p>
            <a:r>
              <a:rPr lang="pl-PL" sz="1900" dirty="0"/>
              <a:t>współdziałać z innymi podmiotami ratowniczymi.</a:t>
            </a:r>
          </a:p>
          <a:p>
            <a:pPr marL="438912" marR="0" lvl="0" indent="-324612" algn="l" rtl="0">
              <a:lnSpc>
                <a:spcPct val="80000"/>
              </a:lnSpc>
              <a:spcBef>
                <a:spcPts val="0"/>
              </a:spcBef>
              <a:spcAft>
                <a:spcPts val="0"/>
              </a:spcAft>
              <a:buClr>
                <a:schemeClr val="accent1"/>
              </a:buClr>
              <a:buSzPct val="81454"/>
              <a:buFont typeface="Noto Sans Symbols"/>
              <a:buChar char="◼"/>
            </a:pPr>
            <a:endParaRPr lang="pl-PL" sz="1600" dirty="0"/>
          </a:p>
          <a:p>
            <a:pPr marL="438912" marR="0" lvl="0" indent="-324612" algn="l" rtl="0">
              <a:lnSpc>
                <a:spcPct val="80000"/>
              </a:lnSpc>
              <a:spcBef>
                <a:spcPts val="0"/>
              </a:spcBef>
              <a:spcAft>
                <a:spcPts val="0"/>
              </a:spcAft>
              <a:buClr>
                <a:schemeClr val="accent1"/>
              </a:buClr>
              <a:buSzPct val="81454"/>
              <a:buFont typeface="Noto Sans Symbols"/>
              <a:buChar char="◼"/>
            </a:pPr>
            <a:endParaRPr lang="pl-PL" sz="2240" b="0" i="0" u="none" strike="noStrike" cap="none" dirty="0">
              <a:solidFill>
                <a:schemeClr val="dk1"/>
              </a:solidFill>
              <a:latin typeface="Arial"/>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None/>
            </a:pPr>
            <a:endParaRPr sz="2240" b="0" i="0" u="none" strike="noStrike" cap="none" dirty="0">
              <a:solidFill>
                <a:schemeClr val="dk1"/>
              </a:solidFill>
              <a:latin typeface="Arial"/>
              <a:ea typeface="Arial"/>
              <a:cs typeface="Arial"/>
              <a:sym typeface="Arial"/>
            </a:endParaRPr>
          </a:p>
        </p:txBody>
      </p:sp>
      <p:sp>
        <p:nvSpPr>
          <p:cNvPr id="445" name="Shape 445"/>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46" name="Shape 446"/>
          <p:cNvSpPr txBox="1">
            <a:spLocks noGrp="1"/>
          </p:cNvSpPr>
          <p:nvPr>
            <p:ph type="body" idx="3"/>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43" name="Shape 44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87</a:t>
            </a:fld>
            <a:endParaRPr lang="pl-PL"/>
          </a:p>
        </p:txBody>
      </p:sp>
    </p:spTree>
    <p:extLst>
      <p:ext uri="{BB962C8B-B14F-4D97-AF65-F5344CB8AC3E}">
        <p14:creationId xmlns:p14="http://schemas.microsoft.com/office/powerpoint/2010/main" val="3972071772"/>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BIBLIOGRAFIA</a:t>
            </a:r>
          </a:p>
        </p:txBody>
      </p:sp>
      <p:sp>
        <p:nvSpPr>
          <p:cNvPr id="444" name="Shape 444"/>
          <p:cNvSpPr txBox="1">
            <a:spLocks noGrp="1"/>
          </p:cNvSpPr>
          <p:nvPr>
            <p:ph type="body" idx="1"/>
          </p:nvPr>
        </p:nvSpPr>
        <p:spPr>
          <a:xfrm>
            <a:off x="467543" y="1832844"/>
            <a:ext cx="8216267" cy="4260452"/>
          </a:xfrm>
          <a:prstGeom prst="rect">
            <a:avLst/>
          </a:prstGeom>
          <a:noFill/>
          <a:ln>
            <a:noFill/>
          </a:ln>
        </p:spPr>
        <p:txBody>
          <a:bodyPr lIns="54850" tIns="91425" rIns="91425" bIns="45700" anchor="t" anchorCtr="0">
            <a:noAutofit/>
          </a:bodyPr>
          <a:lstStyle/>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Ratownictwo techniczne podczas wypadków z udziałem samochodów ciężarowych. Tłumaczenie: J. Kielin. Fundacja Edukacja i Technika Ratownictwa. Warszawa 2006</a:t>
            </a:r>
          </a:p>
          <a:p>
            <a:pPr marL="114300" marR="0" lvl="0" indent="0" algn="l" rtl="0">
              <a:lnSpc>
                <a:spcPct val="80000"/>
              </a:lnSpc>
              <a:spcBef>
                <a:spcPts val="0"/>
              </a:spcBef>
              <a:spcAft>
                <a:spcPts val="0"/>
              </a:spcAft>
              <a:buClr>
                <a:schemeClr val="accent1"/>
              </a:buClr>
              <a:buSzPct val="81454"/>
              <a:buNone/>
            </a:pPr>
            <a:endParaRPr lang="pl-PL" sz="300" b="0" i="0" u="none" strike="noStrike" cap="none" dirty="0">
              <a:solidFill>
                <a:schemeClr val="dk1"/>
              </a:solidFill>
              <a:latin typeface="Calibri" pitchFamily="34" charset="0"/>
              <a:ea typeface="Arial"/>
              <a:cs typeface="Arial"/>
              <a:sym typeface="Arial"/>
            </a:endParaRPr>
          </a:p>
          <a:p>
            <a:pPr marL="114300" marR="0" lvl="0" indent="0" algn="l" rtl="0">
              <a:lnSpc>
                <a:spcPct val="80000"/>
              </a:lnSpc>
              <a:spcBef>
                <a:spcPts val="0"/>
              </a:spcBef>
              <a:spcAft>
                <a:spcPts val="0"/>
              </a:spcAft>
              <a:buClr>
                <a:schemeClr val="accent1"/>
              </a:buClr>
              <a:buSzPct val="81454"/>
              <a:buNone/>
            </a:pPr>
            <a:endParaRPr lang="pl-PL" sz="300" b="0" i="0" u="none" strike="noStrike" cap="none" dirty="0">
              <a:solidFill>
                <a:schemeClr val="dk1"/>
              </a:solidFill>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M. Schroeder: Wypadki w komunikacji drogowej. Fundacja Edukacja i Technika Ratownictwa.</a:t>
            </a:r>
          </a:p>
          <a:p>
            <a:pPr marL="114300" marR="0" lvl="0" indent="0" algn="l" rtl="0">
              <a:lnSpc>
                <a:spcPct val="80000"/>
              </a:lnSpc>
              <a:spcBef>
                <a:spcPts val="0"/>
              </a:spcBef>
              <a:spcAft>
                <a:spcPts val="0"/>
              </a:spcAft>
              <a:buClr>
                <a:schemeClr val="accent1"/>
              </a:buClr>
              <a:buSzPct val="81454"/>
              <a:buNone/>
            </a:pPr>
            <a:endParaRPr lang="pl-PL" sz="300" b="0" i="0" u="none" strike="noStrike" cap="none" dirty="0">
              <a:solidFill>
                <a:schemeClr val="dk1"/>
              </a:solidFill>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B. Morris: Techniki ratownictwa drogowego Holmatro. Podręcznik technik ratownictwa drogowego i zastosowanie narzędzi ratowniczych. Delta Service, Zielonka 2004.</a:t>
            </a:r>
          </a:p>
          <a:p>
            <a:pPr marL="438912" marR="0" lvl="0" indent="-324612" algn="l" rtl="0">
              <a:lnSpc>
                <a:spcPct val="80000"/>
              </a:lnSpc>
              <a:spcBef>
                <a:spcPts val="0"/>
              </a:spcBef>
              <a:spcAft>
                <a:spcPts val="0"/>
              </a:spcAft>
              <a:buClr>
                <a:schemeClr val="accent1"/>
              </a:buClr>
              <a:buSzPct val="81454"/>
              <a:buFont typeface="Noto Sans Symbols"/>
              <a:buChar char="◼"/>
            </a:pPr>
            <a:endParaRPr lang="pl-PL" sz="300" b="0" i="0" u="none" strike="noStrike" cap="none" dirty="0">
              <a:solidFill>
                <a:schemeClr val="dk1"/>
              </a:solidFill>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K. Bartoszak – „Ratownictwo w transporcie drogowym”</a:t>
            </a:r>
          </a:p>
          <a:p>
            <a:pPr marL="114300" marR="0" lvl="0" indent="0" algn="l" rtl="0">
              <a:lnSpc>
                <a:spcPct val="80000"/>
              </a:lnSpc>
              <a:spcBef>
                <a:spcPts val="0"/>
              </a:spcBef>
              <a:spcAft>
                <a:spcPts val="0"/>
              </a:spcAft>
              <a:buClr>
                <a:schemeClr val="accent1"/>
              </a:buClr>
              <a:buSzPct val="81454"/>
              <a:buNone/>
            </a:pPr>
            <a:endParaRPr lang="pl-PL" sz="300" b="0" i="0" u="none" strike="noStrike" cap="none" dirty="0">
              <a:solidFill>
                <a:schemeClr val="dk1"/>
              </a:solidFill>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dirty="0">
                <a:latin typeface="Calibri" pitchFamily="34" charset="0"/>
                <a:ea typeface="Arial"/>
                <a:cs typeface="Arial"/>
                <a:sym typeface="Arial"/>
              </a:rPr>
              <a:t> Przegląd Pożarniczy 1/2006, bryg. dr inż. Jerzy Ranecki</a:t>
            </a:r>
          </a:p>
          <a:p>
            <a:pPr marL="114300" marR="0" lvl="0" indent="0" algn="l" rtl="0">
              <a:lnSpc>
                <a:spcPct val="80000"/>
              </a:lnSpc>
              <a:spcBef>
                <a:spcPts val="0"/>
              </a:spcBef>
              <a:spcAft>
                <a:spcPts val="0"/>
              </a:spcAft>
              <a:buClr>
                <a:schemeClr val="accent1"/>
              </a:buClr>
              <a:buSzPct val="81454"/>
              <a:buNone/>
            </a:pPr>
            <a:endParaRPr lang="pl-PL" sz="300" dirty="0">
              <a:latin typeface="Calibri" pitchFamily="34" charset="0"/>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Char char="◼"/>
            </a:pPr>
            <a:r>
              <a:rPr lang="pl-PL" sz="1600" b="0" i="0" u="none" strike="noStrike" cap="none" dirty="0">
                <a:solidFill>
                  <a:schemeClr val="dk1"/>
                </a:solidFill>
                <a:latin typeface="Calibri" pitchFamily="34" charset="0"/>
                <a:ea typeface="Arial"/>
                <a:cs typeface="Arial"/>
                <a:sym typeface="Arial"/>
              </a:rPr>
              <a:t>Pobrano o1.04.2016 z</a:t>
            </a:r>
            <a:r>
              <a:rPr lang="pl-PL" sz="1600" dirty="0">
                <a:latin typeface="Calibri" pitchFamily="34" charset="0"/>
                <a:ea typeface="Arial"/>
                <a:cs typeface="Arial"/>
                <a:sym typeface="Arial"/>
              </a:rPr>
              <a:t> </a:t>
            </a:r>
            <a:r>
              <a:rPr lang="pl-PL" sz="1600" dirty="0">
                <a:hlinkClick r:id="rId3"/>
              </a:rPr>
              <a:t>http://kartyratownicze.pl/</a:t>
            </a:r>
            <a:endParaRPr lang="pl-PL" sz="1600" dirty="0"/>
          </a:p>
          <a:p>
            <a:pPr marL="114300" marR="0" lvl="0" indent="0" algn="l" rtl="0">
              <a:lnSpc>
                <a:spcPct val="80000"/>
              </a:lnSpc>
              <a:spcBef>
                <a:spcPts val="0"/>
              </a:spcBef>
              <a:spcAft>
                <a:spcPts val="0"/>
              </a:spcAft>
              <a:buClr>
                <a:schemeClr val="accent1"/>
              </a:buClr>
              <a:buSzPct val="81454"/>
              <a:buNone/>
            </a:pPr>
            <a:endParaRPr lang="pl-PL" sz="300" dirty="0"/>
          </a:p>
          <a:p>
            <a:pPr marL="438912" marR="0" lvl="0" indent="-324612" algn="l" rtl="0">
              <a:lnSpc>
                <a:spcPct val="80000"/>
              </a:lnSpc>
              <a:spcBef>
                <a:spcPts val="0"/>
              </a:spcBef>
              <a:spcAft>
                <a:spcPts val="0"/>
              </a:spcAft>
              <a:buClr>
                <a:schemeClr val="accent1"/>
              </a:buClr>
              <a:buSzPct val="81454"/>
              <a:buFont typeface="Noto Sans Symbols"/>
              <a:buChar char="◼"/>
            </a:pPr>
            <a:r>
              <a:rPr lang="pl-PL" sz="1600" dirty="0"/>
              <a:t> Ustawa z dnia 3 lipca 2002r. Prawo lotnicze (Dz. U. z 2002 r. nr 130 poz.1112, z późn. zm.).</a:t>
            </a:r>
          </a:p>
          <a:p>
            <a:pPr marL="114300" marR="0" lvl="0" indent="0" algn="l" rtl="0">
              <a:lnSpc>
                <a:spcPct val="80000"/>
              </a:lnSpc>
              <a:spcBef>
                <a:spcPts val="0"/>
              </a:spcBef>
              <a:spcAft>
                <a:spcPts val="0"/>
              </a:spcAft>
              <a:buClr>
                <a:schemeClr val="accent1"/>
              </a:buClr>
              <a:buSzPct val="81454"/>
              <a:buNone/>
            </a:pPr>
            <a:endParaRPr lang="pl-PL" sz="300" dirty="0"/>
          </a:p>
          <a:p>
            <a:pPr marL="438912" marR="0" lvl="0" indent="-324612" algn="l" rtl="0">
              <a:lnSpc>
                <a:spcPct val="80000"/>
              </a:lnSpc>
              <a:spcBef>
                <a:spcPts val="0"/>
              </a:spcBef>
              <a:spcAft>
                <a:spcPts val="0"/>
              </a:spcAft>
              <a:buClr>
                <a:schemeClr val="accent1"/>
              </a:buClr>
              <a:buSzPct val="81454"/>
              <a:buFont typeface="Noto Sans Symbols"/>
              <a:buChar char="◼"/>
            </a:pPr>
            <a:r>
              <a:rPr lang="pl-PL" sz="1600" dirty="0"/>
              <a:t>  Rozporządzenie Ministra Infrastruktury w sprawie przygotowania lotnisk do sytuacji zagrożenia oraz lotniskowych służb ratowniczo-gaśniczych z dnia  4 kwietnia 2013 r. (Dz. U. , poz. 487).</a:t>
            </a:r>
          </a:p>
          <a:p>
            <a:pPr marL="438912" marR="0" lvl="0" indent="-324612" algn="l" rtl="0">
              <a:lnSpc>
                <a:spcPct val="80000"/>
              </a:lnSpc>
              <a:spcBef>
                <a:spcPts val="0"/>
              </a:spcBef>
              <a:spcAft>
                <a:spcPts val="0"/>
              </a:spcAft>
              <a:buClr>
                <a:schemeClr val="accent1"/>
              </a:buClr>
              <a:buSzPct val="81454"/>
              <a:buFont typeface="Noto Sans Symbols"/>
              <a:buChar char="◼"/>
            </a:pPr>
            <a:endParaRPr lang="pl-PL" sz="1600" dirty="0"/>
          </a:p>
          <a:p>
            <a:pPr marL="438912" marR="0" lvl="0" indent="-324612" algn="l" rtl="0">
              <a:lnSpc>
                <a:spcPct val="80000"/>
              </a:lnSpc>
              <a:spcBef>
                <a:spcPts val="0"/>
              </a:spcBef>
              <a:spcAft>
                <a:spcPts val="0"/>
              </a:spcAft>
              <a:buClr>
                <a:schemeClr val="accent1"/>
              </a:buClr>
              <a:buSzPct val="81454"/>
              <a:buFont typeface="Noto Sans Symbols"/>
              <a:buChar char="◼"/>
            </a:pPr>
            <a:endParaRPr lang="pl-PL" sz="2240" b="0" i="0" u="none" strike="noStrike" cap="none" dirty="0">
              <a:solidFill>
                <a:schemeClr val="dk1"/>
              </a:solidFill>
              <a:latin typeface="Arial"/>
              <a:ea typeface="Arial"/>
              <a:cs typeface="Arial"/>
              <a:sym typeface="Arial"/>
            </a:endParaRPr>
          </a:p>
          <a:p>
            <a:pPr marL="438912" marR="0" lvl="0" indent="-324612" algn="l" rtl="0">
              <a:lnSpc>
                <a:spcPct val="80000"/>
              </a:lnSpc>
              <a:spcBef>
                <a:spcPts val="0"/>
              </a:spcBef>
              <a:spcAft>
                <a:spcPts val="0"/>
              </a:spcAft>
              <a:buClr>
                <a:schemeClr val="accent1"/>
              </a:buClr>
              <a:buSzPct val="81454"/>
              <a:buFont typeface="Noto Sans Symbols"/>
              <a:buNone/>
            </a:pPr>
            <a:endParaRPr sz="2240" b="0" i="0" u="none" strike="noStrike" cap="none" dirty="0">
              <a:solidFill>
                <a:schemeClr val="dk1"/>
              </a:solidFill>
              <a:latin typeface="Arial"/>
              <a:ea typeface="Arial"/>
              <a:cs typeface="Arial"/>
              <a:sym typeface="Arial"/>
            </a:endParaRPr>
          </a:p>
        </p:txBody>
      </p:sp>
      <p:sp>
        <p:nvSpPr>
          <p:cNvPr id="445" name="Shape 445"/>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46" name="Shape 446"/>
          <p:cNvSpPr txBox="1">
            <a:spLocks noGrp="1"/>
          </p:cNvSpPr>
          <p:nvPr>
            <p:ph type="body" idx="3"/>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43" name="Shape 44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88</a:t>
            </a:fld>
            <a:endParaRPr lang="pl-PL"/>
          </a:p>
        </p:txBody>
      </p:sp>
      <p:sp>
        <p:nvSpPr>
          <p:cNvPr id="442" name="Shape 442"/>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2999458"/>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456" name="Shape 456"/>
          <p:cNvSpPr txBox="1">
            <a:spLocks noGrp="1"/>
          </p:cNvSpPr>
          <p:nvPr>
            <p:ph type="body" idx="1"/>
          </p:nvPr>
        </p:nvSpPr>
        <p:spPr>
          <a:xfrm>
            <a:off x="107504" y="1636811"/>
            <a:ext cx="8921000" cy="4960541"/>
          </a:xfrm>
          <a:prstGeom prst="rect">
            <a:avLst/>
          </a:prstGeom>
          <a:noFill/>
          <a:ln>
            <a:noFill/>
          </a:ln>
        </p:spPr>
        <p:txBody>
          <a:bodyPr lIns="54850" tIns="91425" rIns="91425" bIns="45700" anchor="t" anchorCtr="0">
            <a:noAutofit/>
          </a:bodyPr>
          <a:lstStyle/>
          <a:p>
            <a:pPr indent="-324612"/>
            <a:r>
              <a:rPr lang="pl-PL" sz="1400" b="0" i="0" u="none" strike="noStrike" cap="none" dirty="0">
                <a:solidFill>
                  <a:schemeClr val="dk1"/>
                </a:solidFill>
                <a:latin typeface="Calibri" pitchFamily="34" charset="0"/>
                <a:ea typeface="Arial"/>
                <a:cs typeface="Arial"/>
                <a:sym typeface="Arial"/>
              </a:rPr>
              <a:t>Zdjęcie 1: Pobrano </a:t>
            </a:r>
            <a:r>
              <a:rPr lang="pl-PL" sz="1400" dirty="0">
                <a:latin typeface="Calibri" pitchFamily="34" charset="0"/>
                <a:ea typeface="Arial"/>
                <a:cs typeface="Arial"/>
                <a:sym typeface="Arial"/>
              </a:rPr>
              <a:t>04.</a:t>
            </a:r>
            <a:r>
              <a:rPr lang="pl-PL" sz="1400" b="0" i="0" u="none" strike="noStrike" cap="none" dirty="0">
                <a:solidFill>
                  <a:schemeClr val="dk1"/>
                </a:solidFill>
                <a:latin typeface="Calibri" pitchFamily="34" charset="0"/>
                <a:ea typeface="Arial"/>
                <a:cs typeface="Arial"/>
                <a:sym typeface="Arial"/>
              </a:rPr>
              <a:t>04.2016 z </a:t>
            </a:r>
            <a:r>
              <a:rPr lang="pl-PL" sz="1400" dirty="0">
                <a:latin typeface="Calibri" pitchFamily="34" charset="0"/>
                <a:ea typeface="Arial"/>
                <a:cs typeface="Arial"/>
                <a:sym typeface="Arial"/>
                <a:hlinkClick r:id="rId3"/>
              </a:rPr>
              <a:t>http://krosno112.pl/aktualnosci/wypadki-kolizje/item/354-dk28-wypadek-dwoch-samochodow-w-miejscu-piastowym</a:t>
            </a:r>
            <a:endParaRPr lang="pl-PL" sz="1400" dirty="0">
              <a:latin typeface="Calibri" pitchFamily="34" charset="0"/>
              <a:ea typeface="Arial"/>
              <a:cs typeface="Arial"/>
              <a:sym typeface="Arial"/>
            </a:endParaRPr>
          </a:p>
          <a:p>
            <a:pPr indent="-324612"/>
            <a:endParaRPr lang="pl-PL" sz="300" b="0" i="0" strike="noStrike" cap="none" dirty="0">
              <a:solidFill>
                <a:schemeClr val="hlink"/>
              </a:solidFill>
              <a:latin typeface="Arial"/>
              <a:ea typeface="Arial"/>
              <a:cs typeface="Arial"/>
              <a:sym typeface="Arial"/>
              <a:hlinkClick r:id="rId4"/>
            </a:endParaRPr>
          </a:p>
          <a:p>
            <a:pPr indent="-324612"/>
            <a:r>
              <a:rPr lang="pl-PL" sz="1400" b="0" i="0" u="none" strike="noStrike" cap="none" dirty="0">
                <a:solidFill>
                  <a:schemeClr val="dk1"/>
                </a:solidFill>
                <a:latin typeface="Calibri" pitchFamily="34" charset="0"/>
                <a:ea typeface="Arial"/>
                <a:cs typeface="Arial"/>
                <a:sym typeface="Arial"/>
              </a:rPr>
              <a:t>Zdjęcia od 2 do 18: Pobrano </a:t>
            </a:r>
            <a:r>
              <a:rPr lang="pl-PL" sz="1400" dirty="0">
                <a:latin typeface="Calibri" pitchFamily="34" charset="0"/>
                <a:ea typeface="Arial"/>
                <a:cs typeface="Arial"/>
                <a:sym typeface="Arial"/>
              </a:rPr>
              <a:t>01.04.2016 z „Ratownictwo w transporcie drogowym” K. Bartoszak.</a:t>
            </a:r>
          </a:p>
          <a:p>
            <a:pPr marL="114300" indent="0">
              <a:buNone/>
            </a:pPr>
            <a:endParaRPr lang="pl-PL" sz="300"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sz="300" b="0" i="0" u="none" strike="noStrike" cap="none" dirty="0">
              <a:solidFill>
                <a:schemeClr val="dk1"/>
              </a:solidFill>
              <a:latin typeface="Arial"/>
              <a:ea typeface="Arial"/>
              <a:cs typeface="Arial"/>
              <a:sym typeface="Arial"/>
            </a:endParaRPr>
          </a:p>
          <a:p>
            <a:pPr indent="-324612"/>
            <a:r>
              <a:rPr lang="pl-PL" sz="1400" dirty="0">
                <a:latin typeface="Arial"/>
                <a:ea typeface="Arial"/>
                <a:cs typeface="Arial"/>
                <a:sym typeface="Arial"/>
              </a:rPr>
              <a:t> </a:t>
            </a:r>
            <a:r>
              <a:rPr lang="pl-PL" sz="1400" dirty="0">
                <a:latin typeface="Calibri" pitchFamily="34" charset="0"/>
                <a:ea typeface="Arial"/>
                <a:cs typeface="Arial"/>
                <a:sym typeface="Arial"/>
              </a:rPr>
              <a:t>Zdjęcia 19, 20: Pobrano 04.04.2016 r. z  </a:t>
            </a:r>
            <a:r>
              <a:rPr lang="pl-PL" sz="1400" dirty="0">
                <a:latin typeface="Calibri" pitchFamily="34" charset="0"/>
                <a:hlinkClick r:id="rId5"/>
              </a:rPr>
              <a:t>http://olsztyn.wm.pl/284468,Kolejne-tramwaje-w-Olsztynie-Wysoki-komfort-pasazera-ale-jakim-kosztem.html#axzz44t2KmVbC</a:t>
            </a:r>
            <a:endParaRPr lang="pl-PL" sz="1400" dirty="0">
              <a:latin typeface="Calibri" pitchFamily="34" charset="0"/>
            </a:endParaRPr>
          </a:p>
          <a:p>
            <a:pPr marL="114300" indent="0">
              <a:buNone/>
            </a:pPr>
            <a:endParaRPr lang="pl-PL" sz="300" dirty="0">
              <a:latin typeface="Calibri" pitchFamily="34" charset="0"/>
            </a:endParaRPr>
          </a:p>
          <a:p>
            <a:pPr marL="114300" indent="0">
              <a:buNone/>
            </a:pPr>
            <a:endParaRPr lang="pl-PL" sz="300" dirty="0">
              <a:latin typeface="Calibri" pitchFamily="34" charset="0"/>
            </a:endParaRPr>
          </a:p>
          <a:p>
            <a:pPr indent="-324612"/>
            <a:r>
              <a:rPr lang="pl-PL" sz="1400" dirty="0"/>
              <a:t> Zdjęcie 21: Pobrano 01.04.2016 z </a:t>
            </a:r>
            <a:r>
              <a:rPr lang="pl-PL" sz="1400" dirty="0">
                <a:hlinkClick r:id="rId6"/>
              </a:rPr>
              <a:t>http://www.mundek.krakow.pl/szynobusy/szynobusy/sa133/sa133-016</a:t>
            </a:r>
            <a:endParaRPr lang="pl-PL" sz="1400" dirty="0"/>
          </a:p>
          <a:p>
            <a:pPr marL="114300" indent="0">
              <a:buNone/>
            </a:pPr>
            <a:endParaRPr lang="pl-PL" sz="300" dirty="0"/>
          </a:p>
          <a:p>
            <a:pPr marL="114300" indent="0">
              <a:buNone/>
            </a:pPr>
            <a:endParaRPr lang="pl-PL" sz="300" dirty="0"/>
          </a:p>
          <a:p>
            <a:pPr indent="-324612"/>
            <a:r>
              <a:rPr lang="pl-PL" sz="1400" b="0" i="0" u="none" strike="noStrike" cap="none" dirty="0">
                <a:solidFill>
                  <a:schemeClr val="dk1"/>
                </a:solidFill>
                <a:latin typeface="Arial"/>
                <a:ea typeface="Arial"/>
                <a:cs typeface="Arial"/>
                <a:sym typeface="Arial"/>
              </a:rPr>
              <a:t> </a:t>
            </a:r>
            <a:r>
              <a:rPr lang="pl-PL" sz="1400" dirty="0"/>
              <a:t>Zdjęcie 22: Pobrano 01.04.2016 z  </a:t>
            </a:r>
            <a:r>
              <a:rPr lang="pl-PL" sz="1400" dirty="0">
                <a:hlinkClick r:id="rId7"/>
              </a:rPr>
              <a:t>https://szlach.flog.pl/archiwum/tag/przewozy-regionalne</a:t>
            </a:r>
            <a:endParaRPr lang="pl-PL" sz="1400" dirty="0"/>
          </a:p>
          <a:p>
            <a:pPr marL="114300" indent="0">
              <a:buNone/>
            </a:pPr>
            <a:endParaRPr lang="pl-PL" sz="300" dirty="0"/>
          </a:p>
          <a:p>
            <a:pPr indent="-324612"/>
            <a:r>
              <a:rPr lang="pl-PL" sz="1400" dirty="0"/>
              <a:t> Zdjęcie 23: Pobrano 01.04.2016 z </a:t>
            </a:r>
            <a:r>
              <a:rPr lang="pl-PL" sz="1400" dirty="0">
                <a:hlinkClick r:id="rId8"/>
              </a:rPr>
              <a:t>http://kurierkolejowy.eu/aktualnosci/13244/Nowy-przetarg-SKM-Trojmiasto-na-21-EZT-ow.html</a:t>
            </a:r>
            <a:endParaRPr lang="pl-PL" sz="1400" dirty="0"/>
          </a:p>
          <a:p>
            <a:pPr marL="114300" indent="0" algn="just">
              <a:buNone/>
            </a:pPr>
            <a:endParaRPr lang="pl-PL" sz="300" dirty="0"/>
          </a:p>
          <a:p>
            <a:pPr marL="114300" indent="0">
              <a:buNone/>
            </a:pPr>
            <a:endParaRPr lang="pl-PL" sz="300" dirty="0"/>
          </a:p>
          <a:p>
            <a:pPr indent="-324612"/>
            <a:r>
              <a:rPr lang="pl-PL" sz="1400" b="0" i="0" u="none" strike="noStrike" cap="none" dirty="0">
                <a:solidFill>
                  <a:schemeClr val="dk1"/>
                </a:solidFill>
                <a:latin typeface="Arial"/>
                <a:ea typeface="Arial"/>
                <a:cs typeface="Arial"/>
                <a:sym typeface="Arial"/>
              </a:rPr>
              <a:t> </a:t>
            </a:r>
            <a:r>
              <a:rPr lang="pl-PL" sz="1400" dirty="0"/>
              <a:t>Zdjęcie 24: Pobrano 01.04.2016 z</a:t>
            </a:r>
            <a:r>
              <a:rPr lang="pl-PL" sz="1400" dirty="0">
                <a:latin typeface="Arial"/>
                <a:ea typeface="Arial"/>
                <a:cs typeface="Arial"/>
                <a:sym typeface="Arial"/>
              </a:rPr>
              <a:t> </a:t>
            </a:r>
            <a:r>
              <a:rPr lang="pl-PL" sz="1400" dirty="0">
                <a:hlinkClick r:id="rId9"/>
              </a:rPr>
              <a:t>http://blogtransportowy.blox.pl/2012/09/Grupa-Stadler-Rail-InnoTrans-2012.html</a:t>
            </a:r>
            <a:endParaRPr lang="pl-PL" sz="1400" dirty="0"/>
          </a:p>
          <a:p>
            <a:pPr marL="114300" indent="0" algn="just">
              <a:buNone/>
            </a:pPr>
            <a:endParaRPr lang="pl-PL" sz="300" dirty="0"/>
          </a:p>
          <a:p>
            <a:pPr indent="-324612"/>
            <a:r>
              <a:rPr lang="pl-PL" sz="1400" dirty="0"/>
              <a:t>Zdjęcie 25: Pobrano 01.04.2016 z </a:t>
            </a:r>
            <a:r>
              <a:rPr lang="pl-PL" sz="1400" dirty="0">
                <a:hlinkClick r:id="rId10"/>
              </a:rPr>
              <a:t>http://parowozy.net/parowozy/pm36</a:t>
            </a:r>
            <a:r>
              <a:rPr lang="pl-PL" sz="1400" dirty="0"/>
              <a:t> </a:t>
            </a:r>
          </a:p>
          <a:p>
            <a:pPr marL="114300" indent="0">
              <a:buNone/>
            </a:pPr>
            <a:endParaRPr lang="pl-PL" sz="300" dirty="0"/>
          </a:p>
          <a:p>
            <a:pPr indent="-324612"/>
            <a:r>
              <a:rPr lang="pl-PL" sz="1400" dirty="0"/>
              <a:t> Zdjęcie 26, 27: Pobrano 01.04.2016 z </a:t>
            </a:r>
            <a:r>
              <a:rPr lang="pl-PL" sz="1400" dirty="0">
                <a:hlinkClick r:id="rId11"/>
              </a:rPr>
              <a:t>https://kolej99.flog.pl/archiwum/albumy/95798/spalinowoz-st44/wgdaty/4</a:t>
            </a:r>
            <a:endParaRPr lang="pl-PL" sz="1400" dirty="0"/>
          </a:p>
          <a:p>
            <a:pPr marL="114300" indent="0">
              <a:buNone/>
            </a:pPr>
            <a:endParaRPr lang="pl-PL" sz="300" dirty="0"/>
          </a:p>
          <a:p>
            <a:pPr indent="-324612"/>
            <a:r>
              <a:rPr lang="pl-PL" sz="1400" dirty="0"/>
              <a:t> Zdjęcie 28, 29: Pobrano 01.04.2016 z </a:t>
            </a:r>
            <a:r>
              <a:rPr lang="pl-PL" sz="1400" dirty="0">
                <a:hlinkClick r:id="rId12"/>
              </a:rPr>
              <a:t>http://www.lokomodel.hb.pl/produkte_neu.php?page=57</a:t>
            </a:r>
            <a:endParaRPr lang="pl-PL" sz="1400" dirty="0"/>
          </a:p>
          <a:p>
            <a:pPr marL="114300" indent="0">
              <a:buNone/>
            </a:pPr>
            <a:endParaRPr lang="pl-PL" sz="300" dirty="0"/>
          </a:p>
          <a:p>
            <a:pPr marL="114300" indent="0">
              <a:buNone/>
            </a:pPr>
            <a:endParaRPr lang="pl-PL" sz="300" dirty="0"/>
          </a:p>
          <a:p>
            <a:pPr indent="-324612"/>
            <a:r>
              <a:rPr lang="pl-PL" sz="1400" dirty="0"/>
              <a:t> Zdjęcie 30: Pobrano 01.04.2016 z  </a:t>
            </a:r>
            <a:r>
              <a:rPr lang="pl-PL" sz="1400" dirty="0">
                <a:hlinkClick r:id="rId13"/>
              </a:rPr>
              <a:t>http://www.kolej.db.hostdmk.net/mk/kolejnictwo.htm</a:t>
            </a:r>
            <a:endParaRPr lang="pl-PL" sz="1400" dirty="0"/>
          </a:p>
          <a:p>
            <a:pPr indent="-324612"/>
            <a:endParaRPr lang="pl-PL" sz="300" dirty="0"/>
          </a:p>
          <a:p>
            <a:pPr indent="-324612"/>
            <a:r>
              <a:rPr lang="pl-PL" sz="1400" dirty="0"/>
              <a:t> Zdjęcie 31: Pobrano 01.04.2016 z </a:t>
            </a:r>
            <a:r>
              <a:rPr lang="pl-PL" sz="1400" dirty="0">
                <a:hlinkClick r:id="rId14"/>
              </a:rPr>
              <a:t>http://www.nettg.pl/news/129854/inwestycje-pkp-cargo-bedzie-producentem-wagonow</a:t>
            </a:r>
            <a:endParaRPr lang="pl-PL" sz="1400" dirty="0"/>
          </a:p>
          <a:p>
            <a:pPr indent="-324612"/>
            <a:endParaRPr lang="pl-PL" sz="300" dirty="0"/>
          </a:p>
          <a:p>
            <a:pPr indent="-324612"/>
            <a:r>
              <a:rPr lang="pl-PL" sz="1400" dirty="0"/>
              <a:t>Zdjęcie 32: Pobrano 01.04.2016 z </a:t>
            </a:r>
            <a:r>
              <a:rPr lang="pl-PL" sz="1400" dirty="0">
                <a:hlinkClick r:id="rId15"/>
              </a:rPr>
              <a:t>http://logistykakolejowa.pl/html/terminy_kolejowe.html</a:t>
            </a:r>
            <a:endParaRPr lang="pl-PL" sz="1400" dirty="0"/>
          </a:p>
          <a:p>
            <a:pPr indent="-324612"/>
            <a:endParaRPr lang="pl-PL" sz="1400" dirty="0"/>
          </a:p>
          <a:p>
            <a:pPr indent="-324612"/>
            <a:endParaRPr lang="pl-PL" sz="1400" dirty="0"/>
          </a:p>
          <a:p>
            <a:pPr indent="-324612"/>
            <a:endParaRPr lang="pl-PL" sz="1400" dirty="0"/>
          </a:p>
          <a:p>
            <a:pPr indent="-324612" algn="just"/>
            <a:endParaRPr lang="pl-PL" sz="1400" dirty="0"/>
          </a:p>
          <a:p>
            <a:pPr marL="114300" indent="0">
              <a:buNone/>
            </a:pPr>
            <a:endParaRPr lang="pl-PL" sz="2000" b="0" i="0" u="none" strike="noStrike" cap="none" dirty="0">
              <a:solidFill>
                <a:schemeClr val="dk1"/>
              </a:solidFill>
              <a:latin typeface="Arial"/>
              <a:ea typeface="Arial"/>
              <a:cs typeface="Arial"/>
              <a:sym typeface="Arial"/>
            </a:endParaRPr>
          </a:p>
          <a:p>
            <a:pPr indent="-324612">
              <a:buNone/>
            </a:pPr>
            <a:endParaRPr lang="pl-PL" sz="1400" dirty="0">
              <a:solidFill>
                <a:srgbClr val="6699FF"/>
              </a:solidFill>
            </a:endParaRPr>
          </a:p>
          <a:p>
            <a:pPr indent="-324612">
              <a:buNone/>
            </a:pPr>
            <a:endParaRPr lang="pl-PL" sz="2000" dirty="0"/>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455" name="Shape 45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89</a:t>
            </a:fld>
            <a:endParaRPr lang="pl-PL"/>
          </a:p>
        </p:txBody>
      </p:sp>
      <p:sp>
        <p:nvSpPr>
          <p:cNvPr id="454" name="Shape 454"/>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5233560"/>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67694" y="109115"/>
            <a:ext cx="7128792" cy="874712"/>
          </a:xfrm>
          <a:prstGeom prst="rect">
            <a:avLst/>
          </a:prstGeom>
          <a:noFill/>
          <a:ln>
            <a:noFill/>
          </a:ln>
        </p:spPr>
        <p:txBody>
          <a:bodyPr lIns="91425" tIns="45700" rIns="45700" bIns="45700" anchor="ctr" anchorCtr="0">
            <a:noAutofit/>
          </a:bodyPr>
          <a:lstStyle/>
          <a:p>
            <a:pPr marL="0" marR="0" lvl="0" indent="0" rtl="0">
              <a:spcBef>
                <a:spcPts val="0"/>
              </a:spcBef>
              <a:buClr>
                <a:srgbClr val="FF0000"/>
              </a:buClr>
              <a:buSzPct val="25000"/>
              <a:buFont typeface="Calibri"/>
              <a:buNone/>
            </a:pPr>
            <a:br>
              <a:rPr lang="pl-PL" sz="2520" b="1" i="1" u="none" strike="noStrike" cap="none" dirty="0">
                <a:solidFill>
                  <a:srgbClr val="FF0000"/>
                </a:solidFill>
                <a:latin typeface="Calibri"/>
                <a:ea typeface="Calibri"/>
                <a:cs typeface="Calibri"/>
                <a:sym typeface="Calibri"/>
              </a:rPr>
            </a:br>
            <a:r>
              <a:rPr lang="pl-PL" sz="2520" b="1" i="1" u="none" strike="noStrike" cap="none" dirty="0">
                <a:solidFill>
                  <a:srgbClr val="FF0000"/>
                </a:solidFill>
                <a:latin typeface="Calibri"/>
                <a:ea typeface="Calibri"/>
                <a:cs typeface="Calibri"/>
                <a:sym typeface="Calibri"/>
              </a:rPr>
              <a:t> </a:t>
            </a:r>
            <a:r>
              <a:rPr lang="pl-PL" sz="2800" dirty="0"/>
              <a:t>Etapy prowadzenia akcji ratowniczych</a:t>
            </a:r>
            <a:endParaRPr lang="pl-PL" sz="2800" b="1" i="0" u="none" strike="noStrike" cap="none" dirty="0">
              <a:solidFill>
                <a:srgbClr val="FFC700"/>
              </a:solidFill>
              <a:sym typeface="Calibri"/>
            </a:endParaRPr>
          </a:p>
        </p:txBody>
      </p:sp>
      <p:sp>
        <p:nvSpPr>
          <p:cNvPr id="137" name="Shape 137"/>
          <p:cNvSpPr txBox="1">
            <a:spLocks noGrp="1"/>
          </p:cNvSpPr>
          <p:nvPr>
            <p:ph type="body" idx="1"/>
          </p:nvPr>
        </p:nvSpPr>
        <p:spPr>
          <a:xfrm>
            <a:off x="107504" y="1570878"/>
            <a:ext cx="8856983" cy="5026474"/>
          </a:xfrm>
          <a:prstGeom prst="rect">
            <a:avLst/>
          </a:prstGeom>
          <a:noFill/>
          <a:ln>
            <a:noFill/>
          </a:ln>
        </p:spPr>
        <p:txBody>
          <a:bodyPr lIns="54850" tIns="91425" rIns="91425" bIns="45700" anchor="t" anchorCtr="0">
            <a:noAutofit/>
          </a:bodyPr>
          <a:lstStyle/>
          <a:p>
            <a:pPr marL="276860" indent="0">
              <a:buNone/>
            </a:pPr>
            <a:r>
              <a:rPr lang="pl-PL" sz="2400" b="1" dirty="0"/>
              <a:t>Ustawienie samochodów ratowniczych:</a:t>
            </a:r>
            <a:endParaRPr lang="pl-PL" sz="2400" dirty="0">
              <a:solidFill>
                <a:schemeClr val="tx1"/>
              </a:solidFill>
            </a:endParaRPr>
          </a:p>
          <a:p>
            <a:pPr marL="114300" marR="0" lvl="0" indent="0" algn="l" rtl="0">
              <a:spcBef>
                <a:spcPts val="0"/>
              </a:spcBef>
              <a:buClr>
                <a:schemeClr val="accent1"/>
              </a:buClr>
              <a:buSzPct val="80000"/>
              <a:buNone/>
            </a:pPr>
            <a:endParaRPr lang="pl-PL" sz="3200" b="0" i="0" u="none" strike="noStrike" cap="none" dirty="0">
              <a:solidFill>
                <a:schemeClr val="dk1"/>
              </a:solidFill>
              <a:latin typeface="Arial"/>
              <a:ea typeface="Arial"/>
              <a:cs typeface="Arial"/>
              <a:sym typeface="Arial"/>
            </a:endParaRPr>
          </a:p>
        </p:txBody>
      </p:sp>
      <p:sp>
        <p:nvSpPr>
          <p:cNvPr id="136" name="Shape 1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9</a:t>
            </a:fld>
            <a:endParaRPr lang="pl-PL" sz="1400" b="0" i="0" u="none" strike="noStrike" cap="none">
              <a:solidFill>
                <a:schemeClr val="lt1"/>
              </a:solidFill>
              <a:latin typeface="Calibri"/>
              <a:ea typeface="Calibri"/>
              <a:cs typeface="Calibri"/>
              <a:sym typeface="Calibri"/>
            </a:endParaRPr>
          </a:p>
        </p:txBody>
      </p:sp>
      <p:sp>
        <p:nvSpPr>
          <p:cNvPr id="135" name="Shape 135"/>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9" name="Obraz 8"/>
          <p:cNvPicPr/>
          <p:nvPr/>
        </p:nvPicPr>
        <p:blipFill rotWithShape="1">
          <a:blip r:embed="rId3"/>
          <a:srcRect l="19976" t="44469" r="18628" b="9100"/>
          <a:stretch/>
        </p:blipFill>
        <p:spPr bwMode="auto">
          <a:xfrm>
            <a:off x="627119" y="2154598"/>
            <a:ext cx="7920000" cy="4320000"/>
          </a:xfrm>
          <a:prstGeom prst="rect">
            <a:avLst/>
          </a:prstGeom>
          <a:ln>
            <a:noFill/>
          </a:ln>
          <a:extLst>
            <a:ext uri="{53640926-AAD7-44D8-BBD7-CCE9431645EC}">
              <a14:shadowObscured xmlns:a14="http://schemas.microsoft.com/office/drawing/2010/main"/>
            </a:ext>
          </a:extLst>
        </p:spPr>
      </p:pic>
      <p:sp>
        <p:nvSpPr>
          <p:cNvPr id="2" name="Prostokąt 1"/>
          <p:cNvSpPr/>
          <p:nvPr/>
        </p:nvSpPr>
        <p:spPr>
          <a:xfrm>
            <a:off x="6660232" y="6483014"/>
            <a:ext cx="817853" cy="246221"/>
          </a:xfrm>
          <a:prstGeom prst="rect">
            <a:avLst/>
          </a:prstGeom>
        </p:spPr>
        <p:txBody>
          <a:bodyPr wrap="none">
            <a:spAutoFit/>
          </a:bodyPr>
          <a:lstStyle/>
          <a:p>
            <a:pPr marL="114300"/>
            <a:r>
              <a:rPr lang="pl-PL" sz="1000" dirty="0"/>
              <a:t>Zdjęcie 2</a:t>
            </a:r>
          </a:p>
        </p:txBody>
      </p:sp>
    </p:spTree>
    <p:extLst>
      <p:ext uri="{BB962C8B-B14F-4D97-AF65-F5344CB8AC3E}">
        <p14:creationId xmlns:p14="http://schemas.microsoft.com/office/powerpoint/2010/main" val="2824917415"/>
      </p:ext>
    </p:extLst>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456" name="Shape 456"/>
          <p:cNvSpPr txBox="1">
            <a:spLocks noGrp="1"/>
          </p:cNvSpPr>
          <p:nvPr>
            <p:ph type="body" idx="1"/>
          </p:nvPr>
        </p:nvSpPr>
        <p:spPr>
          <a:xfrm>
            <a:off x="107504" y="1636811"/>
            <a:ext cx="8921000" cy="4960541"/>
          </a:xfrm>
          <a:prstGeom prst="rect">
            <a:avLst/>
          </a:prstGeom>
          <a:noFill/>
          <a:ln>
            <a:noFill/>
          </a:ln>
        </p:spPr>
        <p:txBody>
          <a:bodyPr lIns="54850" tIns="91425" rIns="91425" bIns="45700" anchor="t" anchorCtr="0">
            <a:noAutofit/>
          </a:bodyPr>
          <a:lstStyle/>
          <a:p>
            <a:r>
              <a:rPr lang="pl-PL" sz="1400" b="0" i="0" u="none" strike="noStrike" cap="none" dirty="0">
                <a:solidFill>
                  <a:schemeClr val="dk1"/>
                </a:solidFill>
                <a:latin typeface="Calibri" pitchFamily="34" charset="0"/>
                <a:ea typeface="Arial"/>
                <a:cs typeface="Arial"/>
                <a:sym typeface="Arial"/>
              </a:rPr>
              <a:t>Zdjęcie 33,34: Pobrano </a:t>
            </a:r>
            <a:r>
              <a:rPr lang="pl-PL" sz="1400" dirty="0">
                <a:latin typeface="Calibri" pitchFamily="34" charset="0"/>
                <a:ea typeface="Arial"/>
                <a:cs typeface="Arial"/>
                <a:sym typeface="Arial"/>
              </a:rPr>
              <a:t>02.</a:t>
            </a:r>
            <a:r>
              <a:rPr lang="pl-PL" sz="1400" b="0" i="0" u="none" strike="noStrike" cap="none" dirty="0">
                <a:solidFill>
                  <a:schemeClr val="dk1"/>
                </a:solidFill>
                <a:latin typeface="Calibri" pitchFamily="34" charset="0"/>
                <a:ea typeface="Arial"/>
                <a:cs typeface="Arial"/>
                <a:sym typeface="Arial"/>
              </a:rPr>
              <a:t>04.2016 z </a:t>
            </a:r>
            <a:r>
              <a:rPr lang="pl-PL" sz="1400" dirty="0">
                <a:ea typeface="Arial"/>
                <a:cs typeface="Arial"/>
              </a:rPr>
              <a:t> </a:t>
            </a:r>
            <a:r>
              <a:rPr lang="pl-PL" sz="1400" dirty="0">
                <a:hlinkClick r:id="rId3"/>
              </a:rPr>
              <a:t>http://wiki.gbbkolejka.pl/tiki-index.php?page=Roco%3A+wagony+towarowe+PKP</a:t>
            </a:r>
            <a:endParaRPr lang="pl-PL" sz="1400" dirty="0">
              <a:latin typeface="Calibri" pitchFamily="34" charset="0"/>
              <a:ea typeface="Arial"/>
              <a:cs typeface="Arial"/>
              <a:sym typeface="Arial"/>
            </a:endParaRPr>
          </a:p>
          <a:p>
            <a:pPr indent="-324612"/>
            <a:endParaRPr lang="pl-PL" sz="300" b="0" i="0" strike="noStrike" cap="none" dirty="0">
              <a:solidFill>
                <a:schemeClr val="hlink"/>
              </a:solidFill>
              <a:latin typeface="Arial"/>
              <a:ea typeface="Arial"/>
              <a:cs typeface="Arial"/>
              <a:sym typeface="Arial"/>
              <a:hlinkClick r:id="rId4"/>
            </a:endParaRPr>
          </a:p>
          <a:p>
            <a:pPr indent="-324612"/>
            <a:r>
              <a:rPr lang="pl-PL" sz="1400" b="0" i="0" u="none" strike="noStrike" cap="none" dirty="0">
                <a:solidFill>
                  <a:schemeClr val="dk1"/>
                </a:solidFill>
                <a:latin typeface="Calibri" pitchFamily="34" charset="0"/>
                <a:ea typeface="Arial"/>
                <a:cs typeface="Arial"/>
                <a:sym typeface="Arial"/>
              </a:rPr>
              <a:t>Zdjęcie 35,36: Pobrano </a:t>
            </a:r>
            <a:r>
              <a:rPr lang="pl-PL" sz="1400" dirty="0">
                <a:latin typeface="Calibri" pitchFamily="34" charset="0"/>
                <a:ea typeface="Arial"/>
                <a:cs typeface="Arial"/>
                <a:sym typeface="Arial"/>
              </a:rPr>
              <a:t>01.04.2016 z </a:t>
            </a:r>
            <a:r>
              <a:rPr lang="pl-PL" sz="1400" dirty="0">
                <a:hlinkClick r:id="rId5"/>
              </a:rPr>
              <a:t>http://www.covalus.ovh.org/bhp/3/1.html</a:t>
            </a:r>
            <a:endParaRPr lang="pl-PL" sz="1400" dirty="0"/>
          </a:p>
          <a:p>
            <a:pPr indent="-324612"/>
            <a:endParaRPr lang="pl-PL" sz="300"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sz="300" b="0" i="0" u="none" strike="noStrike" cap="none" dirty="0">
              <a:solidFill>
                <a:schemeClr val="dk1"/>
              </a:solidFill>
              <a:latin typeface="Arial"/>
              <a:ea typeface="Arial"/>
              <a:cs typeface="Arial"/>
              <a:sym typeface="Arial"/>
            </a:endParaRPr>
          </a:p>
          <a:p>
            <a:pPr indent="-324612"/>
            <a:r>
              <a:rPr lang="pl-PL" sz="1400" dirty="0">
                <a:latin typeface="Arial"/>
                <a:ea typeface="Arial"/>
                <a:cs typeface="Arial"/>
                <a:sym typeface="Arial"/>
              </a:rPr>
              <a:t> </a:t>
            </a:r>
            <a:r>
              <a:rPr lang="pl-PL" sz="1400" dirty="0">
                <a:latin typeface="Calibri" pitchFamily="34" charset="0"/>
                <a:ea typeface="Arial"/>
                <a:cs typeface="Arial"/>
                <a:sym typeface="Arial"/>
              </a:rPr>
              <a:t>Zdjęcia od 37 do 40: Pobrano 04.04.2016 r. z  </a:t>
            </a:r>
            <a:r>
              <a:rPr lang="pl-PL" sz="1400" dirty="0">
                <a:hlinkClick r:id="rId6"/>
              </a:rPr>
              <a:t>https://pl.wikipedia.org/wiki/Wagon_osobowy</a:t>
            </a:r>
            <a:r>
              <a:rPr lang="pl-PL" sz="1400" dirty="0"/>
              <a:t>  </a:t>
            </a:r>
            <a:endParaRPr lang="pl-PL" sz="1400" dirty="0">
              <a:latin typeface="Calibri" pitchFamily="34" charset="0"/>
            </a:endParaRPr>
          </a:p>
          <a:p>
            <a:pPr marL="114300" indent="0">
              <a:buNone/>
            </a:pPr>
            <a:endParaRPr lang="pl-PL" sz="300" dirty="0">
              <a:latin typeface="Calibri" pitchFamily="34" charset="0"/>
            </a:endParaRPr>
          </a:p>
          <a:p>
            <a:pPr marL="114300" indent="0">
              <a:buNone/>
            </a:pPr>
            <a:endParaRPr lang="pl-PL" sz="300" dirty="0">
              <a:latin typeface="Calibri" pitchFamily="34" charset="0"/>
            </a:endParaRPr>
          </a:p>
          <a:p>
            <a:pPr indent="-324612"/>
            <a:r>
              <a:rPr lang="pl-PL" sz="1400" dirty="0"/>
              <a:t> Zdjęcia od 41 do 45: Pobrano 05.04.2016 z Plan Działania w Sytuacji Zagrożenia, Port Lotniczy Olsztyn - Mazury</a:t>
            </a:r>
          </a:p>
          <a:p>
            <a:pPr marL="114300" indent="0">
              <a:buNone/>
            </a:pPr>
            <a:endParaRPr lang="pl-PL" sz="300" dirty="0"/>
          </a:p>
          <a:p>
            <a:pPr marL="114300" indent="0">
              <a:buNone/>
            </a:pPr>
            <a:endParaRPr lang="pl-PL" sz="300" dirty="0"/>
          </a:p>
          <a:p>
            <a:pPr indent="-324612"/>
            <a:r>
              <a:rPr lang="pl-PL" sz="1400" b="0" i="0" u="none" strike="noStrike" cap="none" dirty="0">
                <a:solidFill>
                  <a:schemeClr val="dk1"/>
                </a:solidFill>
                <a:latin typeface="Arial"/>
                <a:ea typeface="Arial"/>
                <a:cs typeface="Arial"/>
                <a:sym typeface="Arial"/>
              </a:rPr>
              <a:t> </a:t>
            </a:r>
            <a:r>
              <a:rPr lang="pl-PL" sz="1400" dirty="0"/>
              <a:t>Zdjęcie 46: Pobrano 05.04.2016 z  </a:t>
            </a:r>
            <a:r>
              <a:rPr lang="pl-PL" sz="1400" dirty="0">
                <a:hlinkClick r:id="rId7"/>
              </a:rPr>
              <a:t>http://wiadomosci.onet.pl/olsztyn/nowy-port-lotniczy-olsztyn-mazury/xgvvrn</a:t>
            </a:r>
            <a:r>
              <a:rPr lang="pl-PL" sz="1400" dirty="0"/>
              <a:t> </a:t>
            </a:r>
          </a:p>
          <a:p>
            <a:pPr marL="114300" indent="0">
              <a:buNone/>
            </a:pPr>
            <a:endParaRPr lang="pl-PL" sz="300" dirty="0"/>
          </a:p>
          <a:p>
            <a:pPr marL="114300" indent="0">
              <a:buNone/>
            </a:pPr>
            <a:endParaRPr lang="pl-PL" sz="300" dirty="0"/>
          </a:p>
          <a:p>
            <a:pPr indent="-324612"/>
            <a:r>
              <a:rPr lang="pl-PL" sz="1400" dirty="0"/>
              <a:t> Zdjęcie 47: Pobrano 05.04.2016 z </a:t>
            </a:r>
            <a:r>
              <a:rPr lang="pl-PL" sz="1400" dirty="0">
                <a:hlinkClick r:id="rId8"/>
              </a:rPr>
              <a:t>https://remiza.com.pl/nowe-lotnisko-nowa-pantera/</a:t>
            </a:r>
            <a:r>
              <a:rPr lang="pl-PL" sz="1400" dirty="0"/>
              <a:t> </a:t>
            </a:r>
          </a:p>
          <a:p>
            <a:pPr marL="114300" indent="0" algn="just">
              <a:buNone/>
            </a:pPr>
            <a:endParaRPr lang="pl-PL" sz="300" dirty="0"/>
          </a:p>
          <a:p>
            <a:pPr marL="114300" indent="0">
              <a:buNone/>
            </a:pPr>
            <a:endParaRPr lang="pl-PL" sz="300" dirty="0"/>
          </a:p>
          <a:p>
            <a:pPr indent="-324612"/>
            <a:r>
              <a:rPr lang="pl-PL" sz="1400" b="0" i="0" u="none" strike="noStrike" cap="none" dirty="0">
                <a:solidFill>
                  <a:schemeClr val="dk1"/>
                </a:solidFill>
                <a:latin typeface="Arial"/>
                <a:ea typeface="Arial"/>
                <a:cs typeface="Arial"/>
                <a:sym typeface="Arial"/>
              </a:rPr>
              <a:t> </a:t>
            </a:r>
            <a:r>
              <a:rPr lang="pl-PL" sz="1400" dirty="0"/>
              <a:t>Zdjęcie 48: Pobrano 05.04.2016 z</a:t>
            </a:r>
            <a:r>
              <a:rPr lang="pl-PL" sz="1400" dirty="0">
                <a:latin typeface="Arial"/>
                <a:ea typeface="Arial"/>
                <a:cs typeface="Arial"/>
                <a:sym typeface="Arial"/>
              </a:rPr>
              <a:t> </a:t>
            </a:r>
            <a:r>
              <a:rPr lang="pl-PL" sz="1400" dirty="0">
                <a:hlinkClick r:id="rId7"/>
              </a:rPr>
              <a:t>http://wiadomosci.onet.pl/olsztyn/nowy-port-lotniczy-olsztyn-mazury/xgvvrn</a:t>
            </a:r>
            <a:r>
              <a:rPr lang="pl-PL" sz="1400" dirty="0"/>
              <a:t> </a:t>
            </a:r>
          </a:p>
          <a:p>
            <a:pPr marL="114300" indent="0">
              <a:buNone/>
            </a:pPr>
            <a:endParaRPr lang="pl-PL" sz="300" dirty="0"/>
          </a:p>
          <a:p>
            <a:pPr marL="114300" indent="0" algn="just">
              <a:buNone/>
            </a:pPr>
            <a:endParaRPr lang="pl-PL" sz="300" dirty="0"/>
          </a:p>
          <a:p>
            <a:pPr indent="-324612"/>
            <a:r>
              <a:rPr lang="pl-PL" sz="1400" dirty="0"/>
              <a:t>Zdjęcie 49: Pobrano 05.04.2016 z </a:t>
            </a:r>
            <a:r>
              <a:rPr lang="pl-PL" sz="1400" dirty="0">
                <a:hlinkClick r:id="rId9"/>
              </a:rPr>
              <a:t>http://ro.com.pl/wp-content/uploads/2015/05/DSC02026.jpg</a:t>
            </a:r>
            <a:r>
              <a:rPr lang="pl-PL" sz="1400" dirty="0"/>
              <a:t> </a:t>
            </a:r>
          </a:p>
          <a:p>
            <a:pPr indent="-324612">
              <a:buNone/>
            </a:pPr>
            <a:endParaRPr lang="pl-PL" sz="1400" dirty="0"/>
          </a:p>
          <a:p>
            <a:pPr indent="-324612">
              <a:buNone/>
            </a:pPr>
            <a:endParaRPr lang="pl-PL" sz="1400" dirty="0">
              <a:solidFill>
                <a:srgbClr val="6699FF"/>
              </a:solidFill>
            </a:endParaRPr>
          </a:p>
          <a:p>
            <a:pPr indent="-324612">
              <a:buNone/>
            </a:pPr>
            <a:endParaRPr lang="pl-PL" sz="2000" dirty="0"/>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455" name="Shape 45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lvl="0" rtl="0">
              <a:spcBef>
                <a:spcPts val="0"/>
              </a:spcBef>
              <a:buClr>
                <a:srgbClr val="000000"/>
              </a:buClr>
              <a:buSzPct val="25000"/>
              <a:buFont typeface="Arial"/>
              <a:buNone/>
            </a:pPr>
            <a:fld id="{00000000-1234-1234-1234-123412341234}" type="slidenum">
              <a:rPr lang="pl-PL"/>
              <a:t>90</a:t>
            </a:fld>
            <a:endParaRPr lang="pl-PL"/>
          </a:p>
        </p:txBody>
      </p:sp>
      <p:sp>
        <p:nvSpPr>
          <p:cNvPr id="454" name="Shape 454"/>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8225868"/>
      </p:ext>
    </p:extLst>
  </p:cSld>
  <p:clrMapOvr>
    <a:masterClrMapping/>
  </p:clrMapOvr>
  <p:transition spd="slow">
    <p:cut/>
  </p:transition>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2174</TotalTime>
  <Words>6825</Words>
  <Application>Microsoft Office PowerPoint</Application>
  <PresentationFormat>Pokaz na ekranie (4:3)</PresentationFormat>
  <Paragraphs>2635</Paragraphs>
  <Slides>90</Slides>
  <Notes>87</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90</vt:i4>
      </vt:variant>
    </vt:vector>
  </HeadingPairs>
  <TitlesOfParts>
    <vt:vector size="96" baseType="lpstr">
      <vt:lpstr>Arial Black</vt:lpstr>
      <vt:lpstr>Calibri</vt:lpstr>
      <vt:lpstr>Arial</vt:lpstr>
      <vt:lpstr>Wingdings</vt:lpstr>
      <vt:lpstr>Noto Sans Symbols</vt:lpstr>
      <vt:lpstr>Moduł</vt:lpstr>
      <vt:lpstr>TEMAT 6:   Rozpoznanie i organizacja działań ratowniczych w transporcie drogowym, szynowym, lotniczym </vt:lpstr>
      <vt:lpstr>Rozpoznanie i organizacja działań ratowniczych w transporcie drogowym, szynowym, lotniczym </vt:lpstr>
      <vt:lpstr>Zadania w przypadku zdarzeń w transporcie drogowym</vt:lpstr>
      <vt:lpstr>Zagrożenia w przypadku zdarzeń w transporcie drogowym</vt:lpstr>
      <vt:lpstr>Zagrożenia w przypadku zdarzeń                        w transporcie drogowym</vt:lpstr>
      <vt:lpstr>Organizacja terenu akcji</vt:lpstr>
      <vt:lpstr>  Etapy prowadzenia akcji ratowniczych</vt:lpstr>
      <vt:lpstr>  Etapy prowadzenia akcji ratowniczych</vt:lpstr>
      <vt:lpstr>  Etapy prowadzenia akcji ratowniczych</vt:lpstr>
      <vt:lpstr>  Etapy prowadzenia akcji ratowniczych</vt:lpstr>
      <vt:lpstr>  Etapy prowadzenia akcji ratowniczych</vt:lpstr>
      <vt:lpstr>  Etapy prowadzenia akcji ratowniczych</vt:lpstr>
      <vt:lpstr>  Etapy prowadzenia akcji ratowniczych</vt:lpstr>
      <vt:lpstr>  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Oznakowanie i zabezpieczenie terenu akcji</vt:lpstr>
      <vt:lpstr>Rozpoznanie</vt:lpstr>
      <vt:lpstr>Rozpoznanie</vt:lpstr>
      <vt:lpstr> Elementy organizacji terenu akcji </vt:lpstr>
      <vt:lpstr>                    Elementy organizacji terenu akcji</vt:lpstr>
      <vt:lpstr> Działania ratownicze </vt:lpstr>
      <vt:lpstr> Stabilizacja pojazdu </vt:lpstr>
      <vt:lpstr> Stabilizacja pojazdu </vt:lpstr>
      <vt:lpstr> Stabilizacja pojazdu </vt:lpstr>
      <vt:lpstr>Stabilizacja pojazdów</vt:lpstr>
      <vt:lpstr>Stabilizacja pojazdów</vt:lpstr>
      <vt:lpstr>          Karta ratownicza pojazdu</vt:lpstr>
      <vt:lpstr> POJAZDY W TRANSPORCIE SZYNOWYM </vt:lpstr>
      <vt:lpstr> Pojazdy w transporcie szynowym </vt:lpstr>
      <vt:lpstr> Pojazdy w transporcie szynowym </vt:lpstr>
      <vt:lpstr> Pojazdy w transporcie szynowym </vt:lpstr>
      <vt:lpstr> Pojazdy w transporcie szynowym </vt:lpstr>
      <vt:lpstr> Pojazdy w transporcie szynowym </vt:lpstr>
      <vt:lpstr> Pojazdy w transporcie szynowym </vt:lpstr>
      <vt:lpstr>Pojazdy w transporcie szynowym</vt:lpstr>
      <vt:lpstr>Pojazdy w transporcie szynowym</vt:lpstr>
      <vt:lpstr> Pojazdy w transporcie szynowym </vt:lpstr>
      <vt:lpstr> Pojazdy w transporcie szynowym </vt:lpstr>
      <vt:lpstr> Pojazdy w transporcie szynowym </vt:lpstr>
      <vt:lpstr> Przyczyny wypadków </vt:lpstr>
      <vt:lpstr> Przyczyny wypadków </vt:lpstr>
      <vt:lpstr> Przyczyny wypadków </vt:lpstr>
      <vt:lpstr> Przyczyny wypadków </vt:lpstr>
      <vt:lpstr> Rozpoznanie </vt:lpstr>
      <vt:lpstr> Utrudnienia </vt:lpstr>
      <vt:lpstr> Zagrożenia </vt:lpstr>
      <vt:lpstr> Budowa sieci trakcyjnej </vt:lpstr>
      <vt:lpstr> Działania ratownicze </vt:lpstr>
      <vt:lpstr>                Działania ratownicze</vt:lpstr>
      <vt:lpstr>                Działania ratownicze</vt:lpstr>
      <vt:lpstr>                Działania ratownicze</vt:lpstr>
      <vt:lpstr>                Działania ratownicze</vt:lpstr>
      <vt:lpstr>                Działania ratownicze</vt:lpstr>
      <vt:lpstr>                Działania ratownicze</vt:lpstr>
      <vt:lpstr>                Działania ratownicze</vt:lpstr>
      <vt:lpstr>                TRANSPORT LOTNICZY</vt:lpstr>
      <vt:lpstr>                Transport lotniczy</vt:lpstr>
      <vt:lpstr>                Transport lotniczy</vt:lpstr>
      <vt:lpstr>          Podstawowe definicje</vt:lpstr>
      <vt:lpstr>          Podstawowe definicje</vt:lpstr>
      <vt:lpstr>          Podstawowe definicje</vt:lpstr>
      <vt:lpstr>          Podstawowe definicje</vt:lpstr>
      <vt:lpstr>          Podstawowe definicje</vt:lpstr>
      <vt:lpstr>                Rodzaje zagrożeń</vt:lpstr>
      <vt:lpstr>                Rodzaje zagrożeń</vt:lpstr>
      <vt:lpstr>Schemat alarmowania i powiadamiania w        przypadku wystąpienia wypadku lotniczego              Olsztyn-Mazury</vt:lpstr>
      <vt:lpstr>          Organizacja działań ratowniczych Olsztyn - Mazury</vt:lpstr>
      <vt:lpstr>          Organizacja działań ratowniczych Olsztyn - Mazury</vt:lpstr>
      <vt:lpstr>          Organizacja działań ratowniczych Olsztyn - Mazury</vt:lpstr>
      <vt:lpstr>          Organizacja działań ratowniczych Olsztyn – Mazury </vt:lpstr>
      <vt:lpstr>          Organizacja działań ratowniczych Olsztyn - Mazury</vt:lpstr>
      <vt:lpstr>          Organizacja działań ratowniczych Olsztyn - Mazury</vt:lpstr>
      <vt:lpstr> Zasady kierowania działaniami podczas                           interwencji na statku powietrznym                                            W rejonie operacyjnym lotniska - schemat kierowania interwencją  </vt:lpstr>
      <vt:lpstr> Zasady kierowania działaniami podczas                           interwencji na statku powietrznym                                              Poza rejonem operacyjnym lotniska - schemat kierowania interwencją  </vt:lpstr>
      <vt:lpstr>                Widok ogólny lotniska Olsztyn - Mazury</vt:lpstr>
      <vt:lpstr>              Lotniskowa Służba Ratowniczo - Gaśnicza</vt:lpstr>
      <vt:lpstr>Strażnica                                                               Lotniskowej Służby Ratowniczo - Gaśniczej</vt:lpstr>
      <vt:lpstr>   Samochód ratowniczy  Lotniskowej Służby Ratowniczo - Gaśniczej </vt:lpstr>
      <vt:lpstr>Terminal  Port Lotniczy Olsztyn - Mazury</vt:lpstr>
      <vt:lpstr>                Światła nawigacyjne na drodze podejścia do lądowania i drodze startowej Port Lotniczy Olsztyn - Mazury</vt:lpstr>
      <vt:lpstr>Podsumowanie </vt:lpstr>
      <vt:lpstr>BIBLIOGRAFIA</vt:lpstr>
      <vt:lpstr>INDEKS MATERIAŁÓW POBRANYCH Z INTERNETU</vt:lpstr>
      <vt:lpstr>INDEKS MATERIAŁÓW POBRANYCH Z INTERNETU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3:  Współdziałanie OSP                                                                   z organami administracji publicznej i jednostkami PSP </dc:title>
  <cp:lastModifiedBy>Paweł Dudek</cp:lastModifiedBy>
  <cp:revision>248</cp:revision>
  <dcterms:modified xsi:type="dcterms:W3CDTF">2021-08-23T12:40:09Z</dcterms:modified>
</cp:coreProperties>
</file>