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1"/>
  </p:sldMasterIdLst>
  <p:notesMasterIdLst>
    <p:notesMasterId r:id="rId39"/>
  </p:notesMasterIdLst>
  <p:sldIdLst>
    <p:sldId id="256" r:id="rId2"/>
    <p:sldId id="292" r:id="rId3"/>
    <p:sldId id="258" r:id="rId4"/>
    <p:sldId id="294" r:id="rId5"/>
    <p:sldId id="297" r:id="rId6"/>
    <p:sldId id="298" r:id="rId7"/>
    <p:sldId id="300" r:id="rId8"/>
    <p:sldId id="301" r:id="rId9"/>
    <p:sldId id="302" r:id="rId10"/>
    <p:sldId id="303" r:id="rId11"/>
    <p:sldId id="304" r:id="rId12"/>
    <p:sldId id="307" r:id="rId13"/>
    <p:sldId id="308" r:id="rId14"/>
    <p:sldId id="305" r:id="rId15"/>
    <p:sldId id="306" r:id="rId16"/>
    <p:sldId id="310" r:id="rId17"/>
    <p:sldId id="311" r:id="rId18"/>
    <p:sldId id="296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9" r:id="rId37"/>
    <p:sldId id="290" r:id="rId38"/>
  </p:sldIdLst>
  <p:sldSz cx="9144000" cy="6858000" type="screen4x3"/>
  <p:notesSz cx="6858000" cy="9144000"/>
  <p:embeddedFontLst>
    <p:embeddedFont>
      <p:font typeface="Wingdings 3" panose="05040102010807070707" pitchFamily="18" charset="2"/>
      <p:regular r:id="rId40"/>
    </p:embeddedFont>
    <p:embeddedFont>
      <p:font typeface="Lucida Sans Unicode" panose="020B0602030504020204" pitchFamily="34" charset="0"/>
      <p:regular r:id="rId41"/>
    </p:embeddedFont>
    <p:embeddedFont>
      <p:font typeface="Wingdings 2" panose="05020102010507070707" pitchFamily="18" charset="2"/>
      <p:regular r:id="rId42"/>
    </p:embeddedFont>
    <p:embeddedFont>
      <p:font typeface="Arial Black" panose="020B0A04020102020204" pitchFamily="34" charset="0"/>
      <p:bold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4468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4798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9542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1143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537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6130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5908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2" name="Shape 34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7965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1" name="Shape 3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7837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1" name="Shape 36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185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1" name="Shape 37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9848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1350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6315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1" name="Shape 39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8351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0" name="Shape 40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568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9" name="Shape 4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463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9" name="Shape 4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5898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8" name="Shape 42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3552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8" name="Shape 42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8735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Shape 4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590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718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98150F5D-FDE9-4FC8-888A-4DECEBB80E1E}" type="slidenum">
              <a:rPr lang="pl-PL" altLang="pl-PL">
                <a:latin typeface="Arial" panose="020B0604020202020204" pitchFamily="34" charset="0"/>
              </a:rPr>
              <a:pPr eaLnBrk="1" hangingPunct="1"/>
              <a:t>4</a:t>
            </a:fld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85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98150F5D-FDE9-4FC8-888A-4DECEBB80E1E}" type="slidenum">
              <a:rPr lang="pl-PL" altLang="pl-PL">
                <a:latin typeface="Arial" panose="020B0604020202020204" pitchFamily="34" charset="0"/>
              </a:rPr>
              <a:pPr eaLnBrk="1" hangingPunct="1"/>
              <a:t>5</a:t>
            </a:fld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86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8" name="Shape 42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1717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8" name="Shape 42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5762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0599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02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4648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7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7875" y="2828599"/>
            <a:ext cx="9144000" cy="1557000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C700"/>
              </a:buClr>
              <a:buSzPct val="25000"/>
              <a:buFont typeface="Arial Black"/>
              <a:buNone/>
            </a:pPr>
            <a:r>
              <a:rPr lang="pl-PL" sz="2880" b="1" i="0" u="none" strike="noStrike" cap="none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TEMAT </a:t>
            </a:r>
            <a:r>
              <a:rPr lang="pl-PL" sz="288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pl-PL" sz="2880" b="1" i="0" u="none" strike="noStrike" cap="none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: </a:t>
            </a:r>
          </a:p>
          <a:p>
            <a:pPr lvl="0" algn="ctr" rtl="0">
              <a:spcBef>
                <a:spcPts val="0"/>
              </a:spcBef>
              <a:buClr>
                <a:srgbClr val="FFC700"/>
              </a:buClr>
              <a:buSzPct val="25000"/>
              <a:buFont typeface="Arial Black"/>
              <a:buNone/>
            </a:pPr>
            <a:r>
              <a:rPr lang="pl-PL" sz="3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Sprzęt ratowniczy </a:t>
            </a:r>
          </a:p>
          <a:p>
            <a:pPr lvl="0" algn="ctr" rtl="0">
              <a:spcBef>
                <a:spcPts val="0"/>
              </a:spcBef>
              <a:buClr>
                <a:srgbClr val="FFC700"/>
              </a:buClr>
              <a:buSzPct val="25000"/>
              <a:buFont typeface="Arial Black"/>
              <a:buNone/>
            </a:pPr>
            <a:r>
              <a:rPr lang="pl-PL" sz="3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podręczny sprzęt gaśniczy</a:t>
            </a:r>
          </a:p>
          <a:p>
            <a:pPr marL="0" marR="0" lvl="0" indent="0" algn="l" rtl="0">
              <a:spcBef>
                <a:spcPts val="0"/>
              </a:spcBef>
              <a:buClr>
                <a:srgbClr val="FFC700"/>
              </a:buClr>
              <a:buSzPct val="25000"/>
              <a:buFont typeface="Arial Black"/>
              <a:buNone/>
            </a:pPr>
            <a: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pl-PL" sz="288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5436097" y="5504704"/>
            <a:ext cx="3707903" cy="336129"/>
          </a:xfrm>
          <a:prstGeom prst="rect">
            <a:avLst/>
          </a:prstGeom>
          <a:noFill/>
          <a:ln>
            <a:noFill/>
          </a:ln>
        </p:spPr>
        <p:txBody>
          <a:bodyPr lIns="118850" tIns="0" rIns="45700" bIns="0" anchor="b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FFAB40"/>
              </a:buClr>
              <a:buSzPct val="25000"/>
              <a:buFont typeface="Noto Sans Symbols"/>
              <a:buNone/>
            </a:pPr>
            <a:endParaRPr lang="pl-PL" sz="1800" dirty="0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675712" y="404767"/>
            <a:ext cx="6984776" cy="936103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Clr>
                <a:srgbClr val="FFC700"/>
              </a:buClr>
              <a:buSzPct val="25000"/>
            </a:pPr>
            <a:r>
              <a:rPr lang="pl-PL" sz="333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SZKOLENIE  PODSTAWOWE </a:t>
            </a:r>
            <a:br>
              <a:rPr lang="pl-PL" sz="333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33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STRAŻAKÓW RATOWNIKÓW OSP</a:t>
            </a:r>
            <a:endParaRPr lang="pl-PL" sz="3330" b="1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93213" y="2480668"/>
            <a:ext cx="71940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pl-PL" altLang="pl-PL" sz="2400" b="1" dirty="0" smtClean="0"/>
              <a:t> - </a:t>
            </a:r>
            <a:r>
              <a:rPr lang="en-US" altLang="pl-PL" sz="2400" b="1" dirty="0" err="1" smtClean="0"/>
              <a:t>masa</a:t>
            </a:r>
            <a:r>
              <a:rPr lang="en-US" altLang="pl-PL" sz="2400" b="1" dirty="0" smtClean="0"/>
              <a:t> </a:t>
            </a:r>
            <a:r>
              <a:rPr lang="en-US" altLang="pl-PL" sz="2400" b="1" dirty="0"/>
              <a:t>w </a:t>
            </a:r>
            <a:r>
              <a:rPr lang="pl-PL" altLang="pl-PL" sz="2400" b="1" dirty="0" smtClean="0"/>
              <a:t>kilogramach </a:t>
            </a:r>
            <a:r>
              <a:rPr lang="en-US" altLang="pl-PL" sz="2400" b="1" dirty="0" smtClean="0"/>
              <a:t>[kg</a:t>
            </a:r>
            <a:r>
              <a:rPr lang="en-US" altLang="pl-PL" sz="2400" b="1" dirty="0"/>
              <a:t>] </a:t>
            </a:r>
            <a:r>
              <a:rPr lang="en-US" altLang="pl-PL" sz="2400" b="1" dirty="0" err="1"/>
              <a:t>środka</a:t>
            </a:r>
            <a:r>
              <a:rPr lang="en-US" altLang="pl-PL" sz="2400" b="1" dirty="0"/>
              <a:t> </a:t>
            </a:r>
            <a:r>
              <a:rPr lang="en-US" altLang="pl-PL" sz="2400" b="1" dirty="0" err="1"/>
              <a:t>gaśniczego</a:t>
            </a:r>
            <a:r>
              <a:rPr lang="en-US" altLang="pl-PL" sz="2400" b="1" dirty="0"/>
              <a:t> </a:t>
            </a:r>
            <a:r>
              <a:rPr lang="pl-PL" altLang="pl-PL" sz="2400" b="1" dirty="0" smtClean="0"/>
              <a:t>          </a:t>
            </a:r>
            <a:r>
              <a:rPr lang="en-US" altLang="pl-PL" sz="2400" b="1" dirty="0" err="1" smtClean="0"/>
              <a:t>dla</a:t>
            </a:r>
            <a:r>
              <a:rPr lang="en-US" altLang="pl-PL" sz="2400" b="1" dirty="0" smtClean="0"/>
              <a:t> </a:t>
            </a:r>
            <a:r>
              <a:rPr lang="en-US" altLang="pl-PL" sz="2400" b="1" dirty="0" err="1"/>
              <a:t>gaśnic</a:t>
            </a:r>
            <a:r>
              <a:rPr lang="en-US" altLang="pl-PL" sz="2400" b="1" dirty="0"/>
              <a:t>:</a:t>
            </a:r>
          </a:p>
          <a:p>
            <a:pPr>
              <a:buSzPct val="150000"/>
            </a:pPr>
            <a:r>
              <a:rPr lang="en-US" altLang="pl-PL" sz="2400" b="1" dirty="0"/>
              <a:t>   </a:t>
            </a:r>
            <a:r>
              <a:rPr lang="pl-PL" altLang="pl-PL" sz="2400" dirty="0" smtClean="0"/>
              <a:t>=</a:t>
            </a:r>
            <a:r>
              <a:rPr lang="en-US" altLang="pl-PL" sz="2400" dirty="0" smtClean="0"/>
              <a:t> </a:t>
            </a:r>
            <a:r>
              <a:rPr lang="en-US" altLang="pl-PL" sz="2400" dirty="0" err="1"/>
              <a:t>śniegowych</a:t>
            </a:r>
            <a:endParaRPr lang="en-US" altLang="pl-PL" sz="2400" dirty="0"/>
          </a:p>
          <a:p>
            <a:pPr>
              <a:buSzPct val="150000"/>
            </a:pPr>
            <a:r>
              <a:rPr lang="en-US" altLang="pl-PL" sz="2400" dirty="0"/>
              <a:t>   </a:t>
            </a:r>
            <a:r>
              <a:rPr lang="pl-PL" altLang="pl-PL" sz="2400" dirty="0" smtClean="0"/>
              <a:t>= </a:t>
            </a:r>
            <a:r>
              <a:rPr lang="en-US" altLang="pl-PL" sz="2400" dirty="0" err="1" smtClean="0"/>
              <a:t>proszkowych</a:t>
            </a:r>
            <a:endParaRPr lang="pl-PL" altLang="pl-PL" sz="2400" dirty="0" smtClean="0"/>
          </a:p>
          <a:p>
            <a:pPr>
              <a:buSzPct val="150000"/>
            </a:pPr>
            <a:endParaRPr lang="en-US" altLang="pl-PL" sz="2400" b="1" dirty="0"/>
          </a:p>
          <a:p>
            <a:pPr>
              <a:buSzPct val="150000"/>
            </a:pPr>
            <a:r>
              <a:rPr lang="pl-PL" altLang="pl-PL" sz="2400" b="1" dirty="0" smtClean="0"/>
              <a:t>- </a:t>
            </a:r>
            <a:r>
              <a:rPr lang="en-US" altLang="pl-PL" sz="2400" b="1" dirty="0" err="1" smtClean="0"/>
              <a:t>objętość</a:t>
            </a:r>
            <a:r>
              <a:rPr lang="en-US" altLang="pl-PL" sz="2400" b="1" dirty="0" smtClean="0"/>
              <a:t> </a:t>
            </a:r>
            <a:r>
              <a:rPr lang="en-US" altLang="pl-PL" sz="2400" b="1" dirty="0"/>
              <a:t>w </a:t>
            </a:r>
            <a:r>
              <a:rPr lang="pl-PL" altLang="pl-PL" sz="2400" b="1" dirty="0" smtClean="0"/>
              <a:t>litrach </a:t>
            </a:r>
            <a:r>
              <a:rPr lang="en-US" altLang="pl-PL" sz="2400" b="1" dirty="0" smtClean="0"/>
              <a:t>[l</a:t>
            </a:r>
            <a:r>
              <a:rPr lang="en-US" altLang="pl-PL" sz="2400" b="1" dirty="0"/>
              <a:t>] </a:t>
            </a:r>
            <a:r>
              <a:rPr lang="en-US" altLang="pl-PL" sz="2400" b="1" dirty="0" err="1"/>
              <a:t>środka</a:t>
            </a:r>
            <a:r>
              <a:rPr lang="en-US" altLang="pl-PL" sz="2400" b="1" dirty="0"/>
              <a:t> </a:t>
            </a:r>
            <a:r>
              <a:rPr lang="en-US" altLang="pl-PL" sz="2400" b="1" dirty="0" err="1"/>
              <a:t>gaśniczego</a:t>
            </a:r>
            <a:r>
              <a:rPr lang="en-US" altLang="pl-PL" sz="2400" b="1" dirty="0"/>
              <a:t> </a:t>
            </a:r>
            <a:r>
              <a:rPr lang="en-US" altLang="pl-PL" sz="2400" b="1" dirty="0" err="1"/>
              <a:t>dla</a:t>
            </a:r>
            <a:r>
              <a:rPr lang="en-US" altLang="pl-PL" sz="2400" b="1" dirty="0"/>
              <a:t> </a:t>
            </a:r>
            <a:r>
              <a:rPr lang="en-US" altLang="pl-PL" sz="2400" b="1" dirty="0" err="1"/>
              <a:t>gaśnic</a:t>
            </a:r>
            <a:r>
              <a:rPr lang="en-US" altLang="pl-PL" sz="2400" b="1" dirty="0"/>
              <a:t>:</a:t>
            </a:r>
          </a:p>
          <a:p>
            <a:pPr>
              <a:buSzPct val="150000"/>
            </a:pPr>
            <a:r>
              <a:rPr lang="en-US" altLang="pl-PL" sz="2400" dirty="0"/>
              <a:t>   </a:t>
            </a:r>
            <a:r>
              <a:rPr lang="pl-PL" altLang="pl-PL" sz="2400" dirty="0" smtClean="0"/>
              <a:t>=</a:t>
            </a:r>
            <a:r>
              <a:rPr lang="en-US" altLang="pl-PL" sz="2400" dirty="0" smtClean="0"/>
              <a:t> </a:t>
            </a:r>
            <a:r>
              <a:rPr lang="en-US" altLang="pl-PL" sz="2400" dirty="0" err="1"/>
              <a:t>pianowych</a:t>
            </a:r>
            <a:endParaRPr lang="pl-PL" sz="2400" dirty="0"/>
          </a:p>
        </p:txBody>
      </p:sp>
      <p:sp>
        <p:nvSpPr>
          <p:cNvPr id="7" name="Prostokąt 6"/>
          <p:cNvSpPr/>
          <p:nvPr/>
        </p:nvSpPr>
        <p:spPr>
          <a:xfrm>
            <a:off x="2241933" y="45724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Podział </a:t>
            </a:r>
            <a:r>
              <a:rPr lang="pl-PL" sz="2400" b="1" dirty="0">
                <a:solidFill>
                  <a:srgbClr val="FF0000"/>
                </a:solidFill>
              </a:rPr>
              <a:t>podręcznego sprzętu</a:t>
            </a:r>
          </a:p>
          <a:p>
            <a:pPr algn="ctr"/>
            <a:r>
              <a:rPr lang="pl-PL" sz="2400" b="1" dirty="0">
                <a:solidFill>
                  <a:srgbClr val="FF0000"/>
                </a:solidFill>
              </a:rPr>
              <a:t> gaśniczego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93213" y="1795749"/>
            <a:ext cx="2093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u="sng" dirty="0" smtClean="0"/>
              <a:t>Wielkości gaśnic:</a:t>
            </a:r>
            <a:endParaRPr lang="pl-PL" sz="1600" b="1" u="sng" dirty="0"/>
          </a:p>
        </p:txBody>
      </p:sp>
    </p:spTree>
    <p:extLst>
      <p:ext uri="{BB962C8B-B14F-4D97-AF65-F5344CB8AC3E}">
        <p14:creationId xmlns:p14="http://schemas.microsoft.com/office/powerpoint/2010/main" val="182616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l="31630" t="17582" r="17334" b="13358"/>
          <a:stretch/>
        </p:blipFill>
        <p:spPr>
          <a:xfrm>
            <a:off x="1013552" y="1454158"/>
            <a:ext cx="7315200" cy="540385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313542" y="286438"/>
            <a:ext cx="4979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Budowa gaśnic przenośnych i gaśnic przewoźnych</a:t>
            </a:r>
            <a:endParaRPr lang="pl-P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4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l="37545" t="27041" r="23340" b="18567"/>
          <a:stretch/>
        </p:blipFill>
        <p:spPr>
          <a:xfrm>
            <a:off x="1347037" y="1609228"/>
            <a:ext cx="6574092" cy="5142089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182404" y="379348"/>
            <a:ext cx="46778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Budowa gaśnic przenośnych </a:t>
            </a:r>
            <a:r>
              <a:rPr lang="pl-PL" sz="2400" b="1" dirty="0" smtClean="0">
                <a:solidFill>
                  <a:srgbClr val="FF0000"/>
                </a:solidFill>
              </a:rPr>
              <a:t>i </a:t>
            </a:r>
          </a:p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gaśnic </a:t>
            </a:r>
            <a:r>
              <a:rPr lang="pl-PL" sz="2400" b="1" dirty="0">
                <a:solidFill>
                  <a:srgbClr val="FF0000"/>
                </a:solidFill>
              </a:rPr>
              <a:t>przewoźnych</a:t>
            </a:r>
            <a:endParaRPr lang="pl-P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2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l="31711" t="21365" r="16593" b="18789"/>
          <a:stretch/>
        </p:blipFill>
        <p:spPr>
          <a:xfrm>
            <a:off x="1084490" y="1718631"/>
            <a:ext cx="7241091" cy="471522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263966" y="379348"/>
            <a:ext cx="512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Budowa gaśnic przenośnych i </a:t>
            </a:r>
          </a:p>
          <a:p>
            <a:pPr algn="ctr"/>
            <a:r>
              <a:rPr lang="pl-PL" sz="2400" b="1" dirty="0">
                <a:solidFill>
                  <a:srgbClr val="FF0000"/>
                </a:solidFill>
              </a:rPr>
              <a:t>gaśnic przewoźnych</a:t>
            </a:r>
            <a:endParaRPr lang="pl-P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5" t="17620" r="11027" b="15762"/>
          <a:stretch/>
        </p:blipFill>
        <p:spPr bwMode="auto">
          <a:xfrm>
            <a:off x="470972" y="1608462"/>
            <a:ext cx="3852635" cy="242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8004" r="10472" b="15991"/>
          <a:stretch/>
        </p:blipFill>
        <p:spPr bwMode="auto">
          <a:xfrm>
            <a:off x="4749183" y="1608462"/>
            <a:ext cx="3861724" cy="242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9" t="17918" r="11258" b="15399"/>
          <a:stretch/>
        </p:blipFill>
        <p:spPr bwMode="auto">
          <a:xfrm>
            <a:off x="470972" y="4219461"/>
            <a:ext cx="3852635" cy="253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17327" r="11610" b="15548"/>
          <a:stretch/>
        </p:blipFill>
        <p:spPr bwMode="auto">
          <a:xfrm>
            <a:off x="4712486" y="4219461"/>
            <a:ext cx="3898421" cy="253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1895814" y="288453"/>
            <a:ext cx="5706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FF0000"/>
                </a:solidFill>
              </a:rPr>
              <a:t>Zasady stosowania podręcznego sprzętu gaśniczego</a:t>
            </a:r>
            <a:endParaRPr lang="pl-P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8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15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1" t="17583" r="11371" b="16303"/>
          <a:stretch/>
        </p:blipFill>
        <p:spPr bwMode="auto">
          <a:xfrm>
            <a:off x="455166" y="1564395"/>
            <a:ext cx="3833871" cy="247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t="17582" r="11484" b="16002"/>
          <a:stretch/>
        </p:blipFill>
        <p:spPr bwMode="auto">
          <a:xfrm>
            <a:off x="4737252" y="1564395"/>
            <a:ext cx="3836019" cy="247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t="17433" r="11371" b="15851"/>
          <a:stretch/>
        </p:blipFill>
        <p:spPr bwMode="auto">
          <a:xfrm>
            <a:off x="455165" y="4198551"/>
            <a:ext cx="3833871" cy="247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17734" r="11484" b="16453"/>
          <a:stretch/>
        </p:blipFill>
        <p:spPr bwMode="auto">
          <a:xfrm>
            <a:off x="4735309" y="4198551"/>
            <a:ext cx="3836019" cy="245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1895814" y="288453"/>
            <a:ext cx="5706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FF0000"/>
                </a:solidFill>
              </a:rPr>
              <a:t>Zasady stosowania podręcznego sprzętu gaśniczego</a:t>
            </a:r>
            <a:endParaRPr lang="pl-P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53682"/>
            <a:ext cx="8229600" cy="4972481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pl-PL" dirty="0"/>
              <a:t>dobierać odpowiednią gaśnice do rodzaju palącego się materiału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l-PL" dirty="0"/>
              <a:t>nie uruchamiać gaśnicy zbyt wcześnie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l-PL" dirty="0"/>
              <a:t>zbliżyć się do pożaru zgodnie </a:t>
            </a:r>
            <a:br>
              <a:rPr lang="pl-PL" dirty="0"/>
            </a:br>
            <a:r>
              <a:rPr lang="pl-PL" dirty="0"/>
              <a:t>z kierunkiem wiatru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l-PL" dirty="0"/>
              <a:t>uruchomić gaśnicę zgodnie z instrukcją </a:t>
            </a:r>
            <a:br>
              <a:rPr lang="pl-PL" dirty="0"/>
            </a:br>
            <a:r>
              <a:rPr lang="pl-PL" dirty="0"/>
              <a:t>i skierować strumień środka gaśniczego na źródło ognia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l-PL" dirty="0"/>
              <a:t>pożary substancji kapiących i płynnych gasić strumieniem skierowanym od góry do dołu,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16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9403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FF0000"/>
                </a:solidFill>
              </a:rPr>
              <a:t>Zasady gaszenia ognia za pomocą gaśnic:</a:t>
            </a:r>
            <a:endParaRPr lang="pl-PL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9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50378"/>
            <a:ext cx="8229600" cy="6093151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w przypadku palących się poziomych powierzchni skierować strumień gaśniczy na powierzchnię płonącą, zaczynając od najbliższego brzegu w kierunku środka, strumień kierować prawie równolegle do powierzchni płonącej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l-PL" dirty="0"/>
              <a:t>pożary ścian gasić strumieniem skierowanym od dołu do góry,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l-PL" dirty="0"/>
              <a:t>stosuj wystarczającą liczbę gaśnic - nigdy jedną po drugiej,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l-PL" dirty="0"/>
              <a:t>zwracaj uwagę na możliwość ponownego rozpalenia się ognia,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l-PL" dirty="0"/>
              <a:t>nigdy nie wieszaj gaśnic po ich użyciu na stałe miejsce, najpierw należy zlecić ich ponowne napełnienie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72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18</a:t>
            </a:fld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282450" y="1659673"/>
            <a:ext cx="803528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2450" indent="-552450"/>
            <a:r>
              <a:rPr lang="pl-PL" altLang="pl-PL" sz="2400" b="1" dirty="0" smtClean="0"/>
              <a:t>      </a:t>
            </a:r>
            <a:r>
              <a:rPr lang="pl-PL" altLang="pl-PL" sz="2800" b="1" dirty="0" smtClean="0"/>
              <a:t>Sprzęt ratowniczy</a:t>
            </a:r>
            <a:r>
              <a:rPr lang="pl-PL" altLang="pl-PL" sz="2800" dirty="0" smtClean="0"/>
              <a:t>-</a:t>
            </a:r>
          </a:p>
          <a:p>
            <a:pPr marL="552450" indent="-552450" algn="just"/>
            <a:r>
              <a:rPr lang="pl-PL" altLang="pl-PL" sz="2800" dirty="0" smtClean="0"/>
              <a:t>      sprzęt </a:t>
            </a:r>
            <a:r>
              <a:rPr lang="pl-PL" altLang="pl-PL" sz="2800" dirty="0"/>
              <a:t>pożarniczy służący do prowadzenia </a:t>
            </a:r>
            <a:r>
              <a:rPr lang="pl-PL" altLang="pl-PL" sz="2800" dirty="0" smtClean="0"/>
              <a:t>akcji ratownictwa </a:t>
            </a:r>
            <a:r>
              <a:rPr lang="pl-PL" altLang="pl-PL" sz="2800" dirty="0"/>
              <a:t>technicznego oraz do ratowania ludzi i dóbr materialnych.</a:t>
            </a:r>
          </a:p>
          <a:p>
            <a:pPr marL="552450" indent="-552450"/>
            <a:endParaRPr lang="pl-PL" altLang="pl-PL" sz="24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11664" y="319862"/>
            <a:ext cx="70620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Podział </a:t>
            </a:r>
            <a:r>
              <a:rPr lang="pl-PL" sz="3200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 grupy i przeznaczenie poszczególnego sprzętu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pożarniczego</a:t>
            </a:r>
            <a:endParaRPr lang="pl-PL" altLang="pl-PL" sz="3200" b="1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77461" y="3544582"/>
            <a:ext cx="81304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 smtClean="0"/>
              <a:t>W skład sprzętu ratowniczego wchodzą:</a:t>
            </a:r>
          </a:p>
          <a:p>
            <a:pPr>
              <a:lnSpc>
                <a:spcPct val="150000"/>
              </a:lnSpc>
            </a:pPr>
            <a:r>
              <a:rPr lang="pl-PL" sz="2400" dirty="0" smtClean="0"/>
              <a:t>Ratowniczy sprzęt mechaniczny, </a:t>
            </a:r>
          </a:p>
          <a:p>
            <a:pPr>
              <a:lnSpc>
                <a:spcPct val="150000"/>
              </a:lnSpc>
            </a:pPr>
            <a:r>
              <a:rPr lang="pl-PL" sz="2400" dirty="0" smtClean="0"/>
              <a:t>Ratownicze zestawy hydrauliczne, </a:t>
            </a:r>
            <a:endParaRPr lang="pl-PL" sz="2000" i="1" dirty="0" smtClean="0"/>
          </a:p>
          <a:p>
            <a:pPr>
              <a:lnSpc>
                <a:spcPct val="150000"/>
              </a:lnSpc>
            </a:pPr>
            <a:r>
              <a:rPr lang="pl-PL" sz="2400" dirty="0" smtClean="0"/>
              <a:t>Ratownicze zestawy pneumatyczne, </a:t>
            </a:r>
            <a:endParaRPr lang="pl-PL" sz="2000" i="1" dirty="0" smtClean="0"/>
          </a:p>
          <a:p>
            <a:pPr>
              <a:lnSpc>
                <a:spcPct val="150000"/>
              </a:lnSpc>
            </a:pPr>
            <a:r>
              <a:rPr lang="pl-PL" sz="2400" u="sng" dirty="0" smtClean="0"/>
              <a:t>Sprzęt burzący – ogólnego stosowania</a:t>
            </a:r>
            <a:endParaRPr lang="pl-PL" sz="2400" u="sng" dirty="0"/>
          </a:p>
        </p:txBody>
      </p:sp>
    </p:spTree>
    <p:extLst>
      <p:ext uri="{BB962C8B-B14F-4D97-AF65-F5344CB8AC3E}">
        <p14:creationId xmlns:p14="http://schemas.microsoft.com/office/powerpoint/2010/main" val="399342811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457199" y="1600200"/>
            <a:ext cx="5216488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pl-PL" sz="2800" b="1" dirty="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-69850" algn="just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pl-PL" sz="2400" b="1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Sprzęt </a:t>
            </a:r>
            <a:r>
              <a:rPr lang="pl-PL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burzący</a:t>
            </a:r>
            <a:r>
              <a:rPr lang="pl-PL" sz="2400" b="1" dirty="0">
                <a:latin typeface="Arial"/>
                <a:ea typeface="Arial"/>
                <a:cs typeface="Arial"/>
                <a:sym typeface="Arial"/>
              </a:rPr>
              <a:t> wyróżnia prosta konstrukcja oraz fakt, że wykorzystywana jest przy jego użyciu tylko siła ludzkich rąk, ewentualnie efekt działania dźwigni lub bloczków.</a:t>
            </a:r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19</a:t>
            </a:fld>
            <a:endParaRPr lang="pl-PL"/>
          </a:p>
        </p:txBody>
      </p: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1141" y="2125844"/>
            <a:ext cx="2916844" cy="32946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1718633" y="223857"/>
            <a:ext cx="71829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Podział na grupy i przeznaczenie poszczególnego sprzętu pożarniczego</a:t>
            </a:r>
            <a:endParaRPr lang="pl-P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>
                <a:solidFill>
                  <a:srgbClr val="0070C0"/>
                </a:solidFill>
              </a:rPr>
              <a:t>MATERIAŁ NAUCZANIA</a:t>
            </a:r>
            <a:endParaRPr lang="pl-PL" altLang="pl-PL" sz="3600" b="1" dirty="0">
              <a:solidFill>
                <a:srgbClr val="0070C0"/>
              </a:solidFill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type="body" idx="1"/>
          </p:nvPr>
        </p:nvSpPr>
        <p:spPr>
          <a:xfrm>
            <a:off x="597391" y="1820300"/>
            <a:ext cx="8295089" cy="483840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>
                <a:solidFill>
                  <a:srgbClr val="FF0000"/>
                </a:solidFill>
              </a:rPr>
              <a:t>- Podział </a:t>
            </a:r>
            <a:r>
              <a:rPr lang="pl-PL" dirty="0">
                <a:solidFill>
                  <a:srgbClr val="FF0000"/>
                </a:solidFill>
              </a:rPr>
              <a:t>i przeznaczenie poszczególnego sprzętu </a:t>
            </a:r>
            <a:r>
              <a:rPr lang="pl-PL" dirty="0" smtClean="0">
                <a:solidFill>
                  <a:srgbClr val="FF0000"/>
                </a:solidFill>
              </a:rPr>
              <a:t>pożarniczego; </a:t>
            </a:r>
          </a:p>
          <a:p>
            <a:pPr>
              <a:buNone/>
            </a:pPr>
            <a:r>
              <a:rPr lang="pl-PL" dirty="0" smtClean="0">
                <a:solidFill>
                  <a:srgbClr val="FF0000"/>
                </a:solidFill>
              </a:rPr>
              <a:t>- Skład </a:t>
            </a:r>
            <a:r>
              <a:rPr lang="pl-PL" dirty="0">
                <a:solidFill>
                  <a:srgbClr val="FF0000"/>
                </a:solidFill>
              </a:rPr>
              <a:t>poszczególnych grup sprzętu </a:t>
            </a:r>
            <a:r>
              <a:rPr lang="pl-PL" dirty="0" smtClean="0">
                <a:solidFill>
                  <a:srgbClr val="FF0000"/>
                </a:solidFill>
              </a:rPr>
              <a:t>pożarniczego;</a:t>
            </a:r>
          </a:p>
          <a:p>
            <a:pPr>
              <a:buNone/>
            </a:pPr>
            <a:r>
              <a:rPr lang="pl-PL" dirty="0" smtClean="0">
                <a:solidFill>
                  <a:srgbClr val="FF0000"/>
                </a:solidFill>
              </a:rPr>
              <a:t>- Przeznaczenie, </a:t>
            </a:r>
            <a:r>
              <a:rPr lang="pl-PL" dirty="0">
                <a:solidFill>
                  <a:srgbClr val="FF0000"/>
                </a:solidFill>
              </a:rPr>
              <a:t>podział </a:t>
            </a:r>
            <a:r>
              <a:rPr lang="pl-PL" dirty="0" smtClean="0">
                <a:solidFill>
                  <a:srgbClr val="FF0000"/>
                </a:solidFill>
              </a:rPr>
              <a:t>i rodzaje podręcznego </a:t>
            </a:r>
            <a:r>
              <a:rPr lang="pl-PL" dirty="0">
                <a:solidFill>
                  <a:srgbClr val="FF0000"/>
                </a:solidFill>
              </a:rPr>
              <a:t>sprzętu </a:t>
            </a:r>
            <a:r>
              <a:rPr lang="pl-PL" dirty="0" smtClean="0">
                <a:solidFill>
                  <a:srgbClr val="FF0000"/>
                </a:solidFill>
              </a:rPr>
              <a:t>gaśniczego; </a:t>
            </a:r>
          </a:p>
          <a:p>
            <a:pPr>
              <a:buNone/>
            </a:pPr>
            <a:r>
              <a:rPr lang="pl-PL" dirty="0" smtClean="0">
                <a:solidFill>
                  <a:srgbClr val="FF0000"/>
                </a:solidFill>
              </a:rPr>
              <a:t>- </a:t>
            </a:r>
            <a:r>
              <a:rPr lang="pl-PL" dirty="0">
                <a:solidFill>
                  <a:srgbClr val="FF0000"/>
                </a:solidFill>
              </a:rPr>
              <a:t>Podział </a:t>
            </a:r>
            <a:r>
              <a:rPr lang="pl-PL" dirty="0" smtClean="0">
                <a:solidFill>
                  <a:srgbClr val="FF0000"/>
                </a:solidFill>
              </a:rPr>
              <a:t>i budowa gaśnic; </a:t>
            </a:r>
          </a:p>
          <a:p>
            <a:pPr>
              <a:buNone/>
            </a:pPr>
            <a:r>
              <a:rPr lang="pl-PL" dirty="0" smtClean="0">
                <a:solidFill>
                  <a:srgbClr val="FF0000"/>
                </a:solidFill>
              </a:rPr>
              <a:t>-Zasady gaszenia ognia przy użyciu gaśnic;</a:t>
            </a:r>
          </a:p>
          <a:p>
            <a:pPr>
              <a:buNone/>
            </a:pPr>
            <a:r>
              <a:rPr lang="pl-PL" dirty="0" smtClean="0">
                <a:solidFill>
                  <a:srgbClr val="FF0000"/>
                </a:solidFill>
              </a:rPr>
              <a:t>- </a:t>
            </a:r>
            <a:r>
              <a:rPr lang="pl-PL" dirty="0">
                <a:solidFill>
                  <a:srgbClr val="FF0000"/>
                </a:solidFill>
              </a:rPr>
              <a:t>Zasady stosowania podręcznego sprzętu </a:t>
            </a:r>
            <a:r>
              <a:rPr lang="pl-PL" dirty="0" smtClean="0">
                <a:solidFill>
                  <a:srgbClr val="FF0000"/>
                </a:solidFill>
              </a:rPr>
              <a:t>gaśniczego.</a:t>
            </a:r>
            <a:endParaRPr lang="pl-PL" dirty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  <a:p>
            <a:endParaRPr lang="pl-PL" dirty="0" smtClean="0">
              <a:solidFill>
                <a:srgbClr val="FF0000"/>
              </a:solidFill>
            </a:endParaRPr>
          </a:p>
          <a:p>
            <a:pPr marL="118872" indent="0" algn="r">
              <a:buNone/>
            </a:pPr>
            <a:endParaRPr lang="pl-PL" dirty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65968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145450" y="1600200"/>
            <a:ext cx="8782200" cy="500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pl-PL" sz="2800" b="1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SPRZĘT BURZĄCY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pl-PL" sz="2000" b="1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Służy do:</a:t>
            </a:r>
            <a:endParaRPr lang="pl-PL" sz="2000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None/>
            </a:pPr>
            <a:r>
              <a:rPr lang="pl-PL" sz="1800" b="1" dirty="0" smtClean="0">
                <a:latin typeface="Arial"/>
                <a:ea typeface="Arial"/>
                <a:cs typeface="Arial"/>
                <a:sym typeface="Arial"/>
              </a:rPr>
              <a:t>- obalania 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uszkodzonych w wyniku pożaru, huraganów konstrukcji budowlanych typu: stropy, ściany, kominy </a:t>
            </a:r>
            <a:r>
              <a:rPr lang="pl-PL" sz="1800" b="1" dirty="0" err="1">
                <a:latin typeface="Arial"/>
                <a:ea typeface="Arial"/>
                <a:cs typeface="Arial"/>
                <a:sym typeface="Arial"/>
              </a:rPr>
              <a:t>itp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,.</a:t>
            </a: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None/>
            </a:pPr>
            <a:r>
              <a:rPr lang="pl-PL" sz="1800" b="1" dirty="0" smtClean="0">
                <a:latin typeface="Arial"/>
                <a:ea typeface="Arial"/>
                <a:cs typeface="Arial"/>
                <a:sym typeface="Arial"/>
              </a:rPr>
              <a:t>- ułatwiania 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dostępu do źródeł ognia w przypadku pożarów obiektów drewnianych ocieplonych igliwiem lub wiórami,</a:t>
            </a: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None/>
            </a:pPr>
            <a:r>
              <a:rPr lang="pl-PL" sz="1800" b="1" dirty="0" smtClean="0">
                <a:latin typeface="Arial"/>
                <a:ea typeface="Arial"/>
                <a:cs typeface="Arial"/>
                <a:sym typeface="Arial"/>
              </a:rPr>
              <a:t>- odciągania 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i rozrzucania w celu dokładnego ugaszenia materiałów typu: słoma, siano, tekstylia, makulatura itp.,</a:t>
            </a: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None/>
            </a:pPr>
            <a:r>
              <a:rPr lang="pl-PL" sz="1800" b="1" dirty="0" smtClean="0">
                <a:latin typeface="Arial"/>
                <a:ea typeface="Arial"/>
                <a:cs typeface="Arial"/>
                <a:sym typeface="Arial"/>
              </a:rPr>
              <a:t>- wypierania 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elementów konstrukcji stalowych, drewnianych w celu zabezpieczenia przed przewróceniem.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94" name="Shape 29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20</a:t>
            </a:fld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2021949" y="407368"/>
            <a:ext cx="5029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Podział na grupy i przeznaczenie poszczególnego sprzętu pożarniczego</a:t>
            </a:r>
            <a:endParaRPr lang="pl-P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481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ctr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endParaRPr sz="2800" b="1" dirty="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None/>
            </a:pPr>
            <a:r>
              <a:rPr lang="pl-PL" sz="2000" b="1" dirty="0" smtClean="0">
                <a:latin typeface="Arial"/>
                <a:ea typeface="Arial"/>
                <a:cs typeface="Arial"/>
                <a:sym typeface="Arial"/>
              </a:rPr>
              <a:t>- bosaki 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( podręczne, ciężkie, lekkie, strzechowe, sufitowe)</a:t>
            </a: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None/>
            </a:pPr>
            <a:r>
              <a:rPr lang="pl-PL" sz="2000" b="1" dirty="0" smtClean="0">
                <a:latin typeface="Arial"/>
                <a:ea typeface="Arial"/>
                <a:cs typeface="Arial"/>
                <a:sym typeface="Arial"/>
              </a:rPr>
              <a:t>- topory 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strażackie (lekkie, ciężkie)</a:t>
            </a: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None/>
            </a:pPr>
            <a:r>
              <a:rPr lang="pl-PL" sz="2000" b="1" dirty="0" smtClean="0">
                <a:latin typeface="Arial"/>
                <a:ea typeface="Arial"/>
                <a:cs typeface="Arial"/>
                <a:sym typeface="Arial"/>
              </a:rPr>
              <a:t>- łomy</a:t>
            </a:r>
            <a:endParaRPr lang="pl-PL" sz="2000" b="1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None/>
            </a:pPr>
            <a:r>
              <a:rPr lang="pl-PL" sz="2000" b="1" dirty="0" smtClean="0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pl-PL" sz="2000" b="1" dirty="0" err="1" smtClean="0">
                <a:latin typeface="Arial"/>
                <a:ea typeface="Arial"/>
                <a:cs typeface="Arial"/>
                <a:sym typeface="Arial"/>
              </a:rPr>
              <a:t>siekierołomy</a:t>
            </a:r>
            <a:endParaRPr lang="pl-PL" sz="2000" b="1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None/>
            </a:pPr>
            <a:r>
              <a:rPr lang="pl-PL" sz="2000" b="1" dirty="0" smtClean="0">
                <a:latin typeface="Arial"/>
                <a:ea typeface="Arial"/>
                <a:cs typeface="Arial"/>
                <a:sym typeface="Arial"/>
              </a:rPr>
              <a:t>- kotwice</a:t>
            </a:r>
            <a:endParaRPr lang="pl-PL" sz="2000" b="1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None/>
            </a:pPr>
            <a:r>
              <a:rPr lang="pl-PL" sz="2000" b="1" dirty="0" smtClean="0">
                <a:latin typeface="Arial"/>
                <a:ea typeface="Arial"/>
                <a:cs typeface="Arial"/>
                <a:sym typeface="Arial"/>
              </a:rPr>
              <a:t>- podnośniki 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zębatkowe</a:t>
            </a: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None/>
            </a:pPr>
            <a:r>
              <a:rPr lang="pl-PL" sz="2000" b="1" dirty="0" smtClean="0">
                <a:latin typeface="Arial"/>
                <a:ea typeface="Arial"/>
                <a:cs typeface="Arial"/>
                <a:sym typeface="Arial"/>
              </a:rPr>
              <a:t>- wyciągarki 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linowe</a:t>
            </a:r>
          </a:p>
          <a:p>
            <a:pPr marL="457200" lvl="0" indent="-3556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None/>
            </a:pPr>
            <a:r>
              <a:rPr lang="pl-PL" sz="2000" b="1" dirty="0" smtClean="0">
                <a:latin typeface="Arial"/>
                <a:ea typeface="Arial"/>
                <a:cs typeface="Arial"/>
                <a:sym typeface="Arial"/>
              </a:rPr>
              <a:t>- wyciągarki 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łańcuchowe 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21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772" y="4979908"/>
            <a:ext cx="1707028" cy="170702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181" y="3031529"/>
            <a:ext cx="2048434" cy="121320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874" y="4104020"/>
            <a:ext cx="1609483" cy="1103472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776172" y="497789"/>
            <a:ext cx="6672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Skład poszczególnych grup  sprzętu pożarniczego</a:t>
            </a:r>
            <a:endParaRPr lang="pl-PL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234950" y="1600200"/>
            <a:ext cx="55380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ctr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pl-PL" sz="2800" b="1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SPRZĘT BURZĄCY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400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l-PL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Bosak podręczny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 służy do torowania drogi. Można za jego pomocą wyważyć drzwi, okna, odrywać deski usuwać drobne elementy konstrukcyjne budynku. Bosak w całości odkuty jest ze stali. Zasadniczą jego częścią jest grot i hak. Drugą częścią jest </a:t>
            </a:r>
            <a:r>
              <a:rPr lang="pl-PL" sz="1800" b="1" dirty="0" err="1">
                <a:latin typeface="Arial"/>
                <a:ea typeface="Arial"/>
                <a:cs typeface="Arial"/>
                <a:sym typeface="Arial"/>
              </a:rPr>
              <a:t>stopka.Jego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 długość wynosi 1,3m, a masa 5 kg.  </a:t>
            </a:r>
          </a:p>
        </p:txBody>
      </p: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22</a:t>
            </a:fld>
            <a:endParaRPr lang="pl-PL"/>
          </a:p>
        </p:txBody>
      </p:sp>
      <p:pic>
        <p:nvPicPr>
          <p:cNvPr id="311" name="Shape 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0601" y="2012377"/>
            <a:ext cx="2746199" cy="403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190808" y="1019086"/>
            <a:ext cx="5974200" cy="525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400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-6985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pl-PL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Bosak ciężki</a:t>
            </a:r>
            <a:r>
              <a:rPr lang="pl-PL" sz="20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służy głownie do prac na zewnątrz budynku: do zrywania nadpalonych konstrukcji dachowej w domach jednokondygnacyjnych, do zrywania uszkodzonych ścian budynków, usuwania dużych złamanych konarów drzew. </a:t>
            </a:r>
          </a:p>
          <a:p>
            <a:pPr marL="0" lvl="0" indent="-69850" algn="just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Jest to stalowy hak z grotem osadzonym na pięciometrowym drzewcu. Obsługiwany jest przez co najmniej 2 osoby. Przy stalowej tulei osadzonej na drzewcu zamocowane jest kółko, do którego można przytwierdzić linę. Lina umożliwia prowadzenie prac burzących przez kilku strażaków. Długość całkowita bosaka wynosi około 5,5m, a masa około 12 kg. </a:t>
            </a:r>
          </a:p>
        </p:txBody>
      </p:sp>
      <p:sp>
        <p:nvSpPr>
          <p:cNvPr id="319" name="Shape 3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23</a:t>
            </a:fld>
            <a:endParaRPr lang="pl-PL"/>
          </a:p>
        </p:txBody>
      </p:sp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3200" y="1703806"/>
            <a:ext cx="2032974" cy="4857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339213" y="803787"/>
            <a:ext cx="8448000" cy="327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400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-6985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pl-PL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Bosak lekki</a:t>
            </a:r>
            <a:r>
              <a:rPr lang="pl-PL" sz="20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wykorzystywany jest do zrywania nadpalonych przewodów, do wyciągania drobnych elementów ze strefy pożaru oraz prowadzenia lżejszych czynności burzących.</a:t>
            </a:r>
            <a:r>
              <a:rPr lang="pl-PL" sz="18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Posiada stalowy hak z grotem, jest krótszy </a:t>
            </a:r>
            <a:r>
              <a:rPr lang="pl-PL" sz="1800" b="1" dirty="0" smtClean="0">
                <a:latin typeface="Arial"/>
                <a:ea typeface="Arial"/>
                <a:cs typeface="Arial"/>
                <a:sym typeface="Arial"/>
              </a:rPr>
              <a:t>od 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bosaka ciężkiego i nie posiada kółka do mocowania liny. Długość drzewca wynosi 4 m</a:t>
            </a:r>
            <a:r>
              <a:rPr lang="pl-PL" sz="1800" b="1" dirty="0" smtClean="0">
                <a:latin typeface="Arial"/>
                <a:ea typeface="Arial"/>
                <a:cs typeface="Arial"/>
                <a:sym typeface="Arial"/>
              </a:rPr>
              <a:t>. całkowita 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masa około 6 kg, a długość 4,3m. Bosak obsługiwany jest przez jednego strażaka.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8" name="Shape 3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24</a:t>
            </a:fld>
            <a:endParaRPr lang="pl-PL"/>
          </a:p>
        </p:txBody>
      </p: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329" y="3891396"/>
            <a:ext cx="8283625" cy="180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268500" y="1656150"/>
            <a:ext cx="5090400" cy="501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400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-69850" algn="just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pl-PL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Bosak sufitowy 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służy do prac wewnątrz budynku np. do zrywania podsufitki, boazerii, zrywania odsadzonych od ściany przez wodę i temperatury tynków oraz wyburzenia ścian z lekkich konstrukcji gipsowo-kartonowych. </a:t>
            </a:r>
            <a:r>
              <a:rPr lang="pl-PL" sz="18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Długość drzewca wynosi ok. 2,5m. Bosak obsługiwany jest przez jednego strażaka.  </a:t>
            </a:r>
          </a:p>
        </p:txBody>
      </p:sp>
      <p:sp>
        <p:nvSpPr>
          <p:cNvPr id="337" name="Shape 3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25</a:t>
            </a:fld>
            <a:endParaRPr lang="pl-PL"/>
          </a:p>
        </p:txBody>
      </p:sp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6575" y="2100150"/>
            <a:ext cx="2627799" cy="40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134250" y="1600200"/>
            <a:ext cx="8871900" cy="225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l-PL" sz="2400" b="1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Bosak </a:t>
            </a:r>
            <a:r>
              <a:rPr lang="pl-PL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strzechowy</a:t>
            </a:r>
            <a:r>
              <a:rPr lang="pl-PL" sz="20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służy do rozrywania strzech, stogów siana i słomy oraz stert materiałów włókienniczych. Jest to stalowy trójzębny hak osadzony na pięciometrowym drzewcu. całkowita masa bosaka wynosi około 8 kg, a długość 5,5 m. Obsługiwany prze co najmniej 2 osoby. </a:t>
            </a:r>
          </a:p>
          <a:p>
            <a:pPr marL="0" lvl="0" indent="-69850" algn="ctr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endParaRPr sz="2800" b="1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26</a:t>
            </a:fld>
            <a:endParaRPr lang="pl-PL"/>
          </a:p>
        </p:txBody>
      </p:sp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50" y="4316700"/>
            <a:ext cx="8085049" cy="174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167825" y="1600200"/>
            <a:ext cx="8838300" cy="2684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400" b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-6985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pl-PL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Toporek lekki 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służy do drobnych prac burzących, wyrywania kłódek, wycinania otworów w cienkich drzwiach i ścianach gipsowo-kartonowych, zrywania łańcuchów, wybijania szyb w oknach. Stanowi wyposażenie osobiste strażaka. składa się z głowicy i rękojeści. Masa toporka wynosi 2,5 </a:t>
            </a:r>
            <a:r>
              <a:rPr lang="pl-PL" sz="1800" b="1" dirty="0" err="1">
                <a:latin typeface="Arial"/>
                <a:ea typeface="Arial"/>
                <a:cs typeface="Arial"/>
                <a:sym typeface="Arial"/>
              </a:rPr>
              <a:t>kg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. 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5" name="Shape 35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27</a:t>
            </a:fld>
            <a:endParaRPr lang="pl-PL"/>
          </a:p>
        </p:txBody>
      </p:sp>
      <p:pic>
        <p:nvPicPr>
          <p:cNvPr id="356" name="Shape 3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275" y="4186874"/>
            <a:ext cx="2827050" cy="23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1925" y="4284900"/>
            <a:ext cx="3150849" cy="206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361575" y="1600200"/>
            <a:ext cx="50019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l-PL" sz="2400" b="1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Topór </a:t>
            </a:r>
            <a:r>
              <a:rPr lang="pl-PL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ciężki</a:t>
            </a:r>
            <a:r>
              <a:rPr lang="pl-PL" sz="18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służy do wyrąbywania belek konstrukcji drewnianych, wywarzania drzwi, wycinania otworów w pokryciach dachowych. Składa się z głowicy i rękojeści. Długość całkowita wynosi około 100 cm, a masa około 4 kg. Obsługa jeden strażak. </a:t>
            </a:r>
          </a:p>
          <a:p>
            <a:pPr marL="0" lvl="0" indent="-69850" algn="ctr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endParaRPr sz="2800" b="1" dirty="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Shape 36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28</a:t>
            </a:fld>
            <a:endParaRPr lang="pl-PL"/>
          </a:p>
        </p:txBody>
      </p:sp>
      <p:pic>
        <p:nvPicPr>
          <p:cNvPr id="366" name="Shape 3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9675" y="2314125"/>
            <a:ext cx="2681724" cy="39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8325" y="4724674"/>
            <a:ext cx="3507475" cy="191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216950" y="1600200"/>
            <a:ext cx="5447700" cy="505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buNone/>
            </a:pPr>
            <a:endParaRPr sz="2400" b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buNone/>
            </a:pPr>
            <a:endParaRPr sz="2400" b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-69850" algn="just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-PL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Łom</a:t>
            </a:r>
            <a:r>
              <a:rPr lang="pl-PL" sz="2000" b="1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służy do podważania i zdejmowania drzwi z zawiasów, urywania łańcuchów, wyginania krat, wybijania otworów dachach, ścianach, drzwiach. Przecięcie w spłaszczonym końcu służy do wyrywania gwoździ. Łom wykonany jest w całości z metalowego pręta o średnicy od 20 do 30 </a:t>
            </a:r>
            <a:r>
              <a:rPr lang="pl-PL" sz="20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mm</a:t>
            </a:r>
            <a:r>
              <a:rPr lang="pl-PL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Z jednej strony posiada zaostrzony szpic, z drugiej spłaszczenie z wygięciem pod katem 30 do 45 stopni.</a:t>
            </a:r>
            <a:r>
              <a:rPr lang="pl-PL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375" name="Shape 37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29</a:t>
            </a:fld>
            <a:endParaRPr lang="pl-PL"/>
          </a:p>
        </p:txBody>
      </p:sp>
      <p:pic>
        <p:nvPicPr>
          <p:cNvPr id="376" name="Shape 3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3350" y="1651687"/>
            <a:ext cx="2804874" cy="23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3350" y="4287950"/>
            <a:ext cx="2804875" cy="22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FFC700"/>
              </a:buClr>
              <a:buSzPct val="25000"/>
              <a:buFont typeface="Arial Black"/>
              <a:buNone/>
            </a:pPr>
            <a:r>
              <a:rPr lang="pl-PL" sz="30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Podział na grupy i przeznaczenie poszczególnego sprzętu pożarniczego</a:t>
            </a:r>
            <a:endParaRPr lang="pl-PL" sz="3000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 flipV="1">
            <a:off x="572699" y="1489587"/>
            <a:ext cx="8295089" cy="81291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0" lvl="0" indent="-6985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endParaRPr lang="pl-PL" sz="2800" b="1" dirty="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body" idx="2"/>
          </p:nvPr>
        </p:nvSpPr>
        <p:spPr>
          <a:xfrm>
            <a:off x="428766" y="1672165"/>
            <a:ext cx="4998300" cy="399390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0" lvl="0" indent="-6985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45833"/>
              <a:buNone/>
            </a:pPr>
            <a:r>
              <a:rPr lang="pl-PL" sz="2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altLang="pl-PL" sz="2800" b="1" dirty="0"/>
              <a:t>Sprzęt pożarniczy</a:t>
            </a:r>
            <a:r>
              <a:rPr lang="pl-PL" altLang="pl-PL" sz="2800" dirty="0"/>
              <a:t> - </a:t>
            </a:r>
            <a:r>
              <a:rPr lang="pl-PL" altLang="pl-PL" sz="2400" dirty="0"/>
              <a:t>przenośny lub przewoźny specjalny sprzęt </a:t>
            </a:r>
            <a:r>
              <a:rPr lang="pl-PL" altLang="pl-PL" sz="2400" dirty="0" smtClean="0"/>
              <a:t>służący </a:t>
            </a:r>
            <a:r>
              <a:rPr lang="pl-PL" altLang="pl-PL" sz="2400" dirty="0"/>
              <a:t>do gaszenia pożaru, prowadzenia akcji ratowniczych </a:t>
            </a:r>
            <a:r>
              <a:rPr lang="pl-PL" altLang="pl-PL" sz="2400" dirty="0" smtClean="0"/>
              <a:t>oraz </a:t>
            </a:r>
            <a:r>
              <a:rPr lang="pl-PL" altLang="pl-PL" sz="2400" dirty="0"/>
              <a:t>sprzęt ochrony stosowany przez </a:t>
            </a:r>
            <a:r>
              <a:rPr lang="pl-PL" altLang="pl-PL" sz="2400" dirty="0" smtClean="0"/>
              <a:t>jednostki ochrony przeciwpożarowej.</a:t>
            </a:r>
            <a:endParaRPr lang="pl-PL" sz="2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pl-PL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D:\Materiał faktograficzny\Sprzęt\Renault Midlum miejski zdjęcia\Zdjęcie 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07" y="4551347"/>
            <a:ext cx="2322170" cy="17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ateriał faktograficzny\Sprzęt\Lukas oświetlenie\Zdjęcie 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85733" y="4933270"/>
            <a:ext cx="1741627" cy="97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Materiał faktograficzny\Sprzęt\P31700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411" y="4876298"/>
            <a:ext cx="1637588" cy="109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W&amp;eogon;&amp;zdot;e t&amp;lstrok;ocz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917" y="5187297"/>
            <a:ext cx="1474237" cy="110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r&amp;aogon;downice TURB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654" y="3641012"/>
            <a:ext cx="1311310" cy="112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 nome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337" y="1863574"/>
            <a:ext cx="1265627" cy="134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nalezione obrazy dla zapytania he&amp;lstrok;m stra&amp;zdot;ack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778" y="2600185"/>
            <a:ext cx="991394" cy="100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96425" y="1600200"/>
            <a:ext cx="5941800" cy="4944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buNone/>
            </a:pPr>
            <a:endParaRPr sz="2400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-69850" algn="just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-PL" sz="24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Siekierołom</a:t>
            </a:r>
            <a:r>
              <a:rPr lang="pl-PL" sz="2000" b="1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stosuje się go do powiększenia lub wykonywania otworów w ścianach, do wyważania drzwi w budynkach i samochodach. </a:t>
            </a:r>
            <a:r>
              <a:rPr lang="pl-PL" sz="2000" b="1" dirty="0" err="1">
                <a:latin typeface="Arial"/>
                <a:ea typeface="Arial"/>
                <a:cs typeface="Arial"/>
                <a:sym typeface="Arial"/>
              </a:rPr>
              <a:t>Siekierołom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1" dirty="0" err="1">
                <a:latin typeface="Arial"/>
                <a:ea typeface="Arial"/>
                <a:cs typeface="Arial"/>
                <a:sym typeface="Arial"/>
              </a:rPr>
              <a:t>sklada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 się z głowicy i rękojeści oraz taśmy poliestrowej, która jest wykorzystywana do transportu narzędzia oraz jako element nośny w niektórych sytuacjach. Głowica zaopatrzona jest z jednej strony w ostrze służące do cięcia prętów stalowych o średnicy do 10 mm, a z drugiej strony w ostry szpic służący do wybijania otworów w ścianach, dachach. Z boku głowicy wykonano spłaszczenie służące do podważania drzwi. </a:t>
            </a:r>
          </a:p>
        </p:txBody>
      </p:sp>
      <p:sp>
        <p:nvSpPr>
          <p:cNvPr id="385" name="Shape 38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30</a:t>
            </a:fld>
            <a:endParaRPr lang="pl-PL"/>
          </a:p>
        </p:txBody>
      </p:sp>
      <p:pic>
        <p:nvPicPr>
          <p:cNvPr id="386" name="Shape 3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400" y="1830125"/>
            <a:ext cx="247650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399" y="3836000"/>
            <a:ext cx="2476499" cy="288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192850" y="1600200"/>
            <a:ext cx="5400900" cy="512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ctr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endParaRPr lang="pl-PL" sz="2800" b="1" dirty="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buNone/>
            </a:pPr>
            <a:endParaRPr sz="2400" b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-69850" algn="just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-PL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pl-PL" sz="24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Hooligan</a:t>
            </a:r>
            <a:r>
              <a:rPr lang="pl-PL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lang="pl-PL" sz="2000" b="1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inną odmianą </a:t>
            </a:r>
            <a:r>
              <a:rPr lang="pl-PL" sz="2000" b="1" dirty="0" err="1">
                <a:latin typeface="Arial"/>
                <a:ea typeface="Arial"/>
                <a:cs typeface="Arial"/>
                <a:sym typeface="Arial"/>
              </a:rPr>
              <a:t>siekierołomu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 jest urządzenie zwane “</a:t>
            </a:r>
            <a:r>
              <a:rPr lang="pl-PL" sz="2000" b="1" dirty="0" err="1">
                <a:latin typeface="Arial"/>
                <a:ea typeface="Arial"/>
                <a:cs typeface="Arial"/>
                <a:sym typeface="Arial"/>
              </a:rPr>
              <a:t>hoologan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”. Służy do urywania łańcuchów, wyginania krat, wybijania otworów w dachach, ścianach, drzwiach, do podważania drzwi, wyłamywania zamków i drzwi pojazdów samochodowych. Jest to urządzenie łączące ze sobą funkcję topora ciężkiego ., łomu i w/</a:t>
            </a:r>
            <a:r>
              <a:rPr lang="pl-PL" sz="2000" b="1" dirty="0" err="1"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1" dirty="0" err="1">
                <a:latin typeface="Arial"/>
                <a:ea typeface="Arial"/>
                <a:cs typeface="Arial"/>
                <a:sym typeface="Arial"/>
              </a:rPr>
              <a:t>siekierołomu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. Długość urządzenia od 70 do 110 cm, masa około 9 </a:t>
            </a:r>
            <a:r>
              <a:rPr lang="pl-PL" sz="2000" b="1" dirty="0" err="1">
                <a:latin typeface="Arial"/>
                <a:ea typeface="Arial"/>
                <a:cs typeface="Arial"/>
                <a:sym typeface="Arial"/>
              </a:rPr>
              <a:t>kg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. </a:t>
            </a:r>
          </a:p>
        </p:txBody>
      </p:sp>
      <p:sp>
        <p:nvSpPr>
          <p:cNvPr id="395" name="Shape 39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31</a:t>
            </a:fld>
            <a:endParaRPr lang="pl-PL"/>
          </a:p>
        </p:txBody>
      </p:sp>
      <p:pic>
        <p:nvPicPr>
          <p:cNvPr id="396" name="Shape 3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8200" y="1946701"/>
            <a:ext cx="2930749" cy="412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180800" y="1600200"/>
            <a:ext cx="5604300" cy="512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buNone/>
            </a:pPr>
            <a:endParaRPr sz="2400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buNone/>
            </a:pPr>
            <a:endParaRPr sz="2400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buNone/>
            </a:pPr>
            <a:r>
              <a:rPr lang="pl-PL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Podnośnik zębatkowy</a:t>
            </a:r>
            <a:r>
              <a:rPr lang="pl-PL" sz="2000" b="1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służy do podnoszenia zawalonych konstrukcji drewnianych i stalowych lub do wypierania elementów konstrukcji budowlanych, grożących zawaleniem. </a:t>
            </a:r>
          </a:p>
          <a:p>
            <a:pPr marL="0" lvl="0" indent="0" algn="just" rtl="0">
              <a:spcBef>
                <a:spcPts val="0"/>
              </a:spcBef>
              <a:buNone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-69850" algn="just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Wysokość podnoszenia 0-350 mm, udźwig od 15 do 100 </a:t>
            </a:r>
            <a:r>
              <a:rPr lang="pl-PL" sz="2000" b="1" dirty="0" err="1">
                <a:latin typeface="Arial"/>
                <a:ea typeface="Arial"/>
                <a:cs typeface="Arial"/>
                <a:sym typeface="Arial"/>
              </a:rPr>
              <a:t>kN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, długość całkowita od 625 do 800 mm, masa od 13 do 42 kg.</a:t>
            </a:r>
          </a:p>
        </p:txBody>
      </p:sp>
      <p:sp>
        <p:nvSpPr>
          <p:cNvPr id="404" name="Shape 40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32</a:t>
            </a:fld>
            <a:endParaRPr lang="pl-PL"/>
          </a:p>
        </p:txBody>
      </p:sp>
      <p:pic>
        <p:nvPicPr>
          <p:cNvPr id="405" name="Shape 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6100" y="1600199"/>
            <a:ext cx="2720699" cy="464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156675" y="1600200"/>
            <a:ext cx="5411700" cy="5185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just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sz="2400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-69850" algn="just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sz="2400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-69850" algn="just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-PL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Wyciągarka linowa</a:t>
            </a:r>
            <a:r>
              <a:rPr lang="pl-PL" sz="2000" b="1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służy do przeciągania, obalania drzew, przewróconych w wyniku huraganów oraz do przeciągania naruszonych w wyniku katastrof budowlanych i huraganów konstrukcji stalowych i drewnianych. Udźwig od 16 do 30kN zdolność przeciągania elementów 25 do 50 </a:t>
            </a:r>
            <a:r>
              <a:rPr lang="pl-PL" sz="2000" b="1" dirty="0" err="1">
                <a:latin typeface="Arial"/>
                <a:ea typeface="Arial"/>
                <a:cs typeface="Arial"/>
                <a:sym typeface="Arial"/>
              </a:rPr>
              <a:t>kN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. Wytrzymałość liny od 70 do 150 </a:t>
            </a:r>
            <a:r>
              <a:rPr lang="pl-PL" sz="2000" b="1" dirty="0" err="1">
                <a:latin typeface="Arial"/>
                <a:ea typeface="Arial"/>
                <a:cs typeface="Arial"/>
                <a:sym typeface="Arial"/>
              </a:rPr>
              <a:t>kN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.  Masa własna od 17 do 27 kg. Lina o długości od 5 do 20 m.</a:t>
            </a:r>
          </a:p>
        </p:txBody>
      </p:sp>
      <p:sp>
        <p:nvSpPr>
          <p:cNvPr id="413" name="Shape 4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33</a:t>
            </a:fld>
            <a:endParaRPr lang="pl-PL"/>
          </a:p>
        </p:txBody>
      </p:sp>
      <p:pic>
        <p:nvPicPr>
          <p:cNvPr id="414" name="Shape 4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0825" y="2161200"/>
            <a:ext cx="2675974" cy="2300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7100" y="4606775"/>
            <a:ext cx="3102225" cy="21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96425" y="1600200"/>
            <a:ext cx="4194300" cy="512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just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sz="2400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-69850" algn="just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-PL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Wyciągarki łańcuchowe</a:t>
            </a:r>
            <a:r>
              <a:rPr lang="pl-PL" sz="2000" b="1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są identyczne jak linowe. Wysokość podnoszenia lub długość przeciągania zależy od długości zastosowanego łańcucha. Przeważnie stosowane są łańcuchy o długości od 1,5 m do 5 m. Udźwig 0d 10 do 30 </a:t>
            </a:r>
            <a:r>
              <a:rPr lang="pl-PL" sz="2000" b="1" dirty="0" err="1">
                <a:latin typeface="Arial"/>
                <a:ea typeface="Arial"/>
                <a:cs typeface="Arial"/>
                <a:sym typeface="Arial"/>
              </a:rPr>
              <a:t>kN</a:t>
            </a:r>
            <a:r>
              <a:rPr lang="pl-PL" sz="2000" b="1" dirty="0">
                <a:latin typeface="Arial"/>
                <a:ea typeface="Arial"/>
                <a:cs typeface="Arial"/>
                <a:sym typeface="Arial"/>
              </a:rPr>
              <a:t>. Masa 10 kg.</a:t>
            </a:r>
          </a:p>
        </p:txBody>
      </p:sp>
      <p:sp>
        <p:nvSpPr>
          <p:cNvPr id="423" name="Shape 4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34</a:t>
            </a:fld>
            <a:endParaRPr lang="pl-PL"/>
          </a:p>
        </p:txBody>
      </p:sp>
      <p:pic>
        <p:nvPicPr>
          <p:cNvPr id="424" name="Shape 4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3150" y="2355700"/>
            <a:ext cx="3853649" cy="403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35</a:t>
            </a:fld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2250195" y="261340"/>
            <a:ext cx="5369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b="1" dirty="0">
                <a:solidFill>
                  <a:srgbClr val="F1C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Podział na grupy i przeznaczenie poszczególnego sprzętu pożarniczego</a:t>
            </a:r>
            <a:endParaRPr lang="pl-PL" altLang="pl-PL" sz="2400" b="1" i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58530" y="1567060"/>
            <a:ext cx="836598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pl-PL" altLang="pl-PL" sz="2000" b="1" dirty="0" smtClean="0"/>
              <a:t>POŻARNICZY SPRZĘT TRANSPORTOWY, </a:t>
            </a:r>
            <a:r>
              <a:rPr lang="pl-PL" altLang="pl-PL" sz="2000" b="1" dirty="0"/>
              <a:t>to </a:t>
            </a:r>
            <a:r>
              <a:rPr lang="pl-PL" altLang="pl-PL" sz="2000" b="1" dirty="0" smtClean="0"/>
              <a:t>sprzęt umożliwiający </a:t>
            </a:r>
            <a:r>
              <a:rPr lang="pl-PL" altLang="pl-PL" sz="2000" b="1" dirty="0"/>
              <a:t>przemieszczanie ludzi i sprzętu </a:t>
            </a:r>
            <a:r>
              <a:rPr lang="pl-PL" altLang="pl-PL" sz="2000" b="1" dirty="0" smtClean="0"/>
              <a:t>oraz środków </a:t>
            </a:r>
            <a:r>
              <a:rPr lang="pl-PL" altLang="pl-PL" sz="2000" b="1" dirty="0"/>
              <a:t>gaśniczych na miejsce akcji.</a:t>
            </a:r>
            <a:endParaRPr lang="pl-PL" altLang="pl-PL" sz="2000" dirty="0"/>
          </a:p>
          <a:p>
            <a:pPr eaLnBrk="1" hangingPunct="1"/>
            <a:endParaRPr lang="pl-PL" altLang="pl-PL" dirty="0"/>
          </a:p>
        </p:txBody>
      </p:sp>
      <p:sp>
        <p:nvSpPr>
          <p:cNvPr id="6" name="Prostokąt 5"/>
          <p:cNvSpPr/>
          <p:nvPr/>
        </p:nvSpPr>
        <p:spPr>
          <a:xfrm>
            <a:off x="458530" y="2919352"/>
            <a:ext cx="5313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2000" b="1" dirty="0"/>
              <a:t>Wśród sprzętu transportowego można wyróżni: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sz="2000" dirty="0"/>
              <a:t>  - pożarnicze pojazdy drogowe,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sz="2000" dirty="0"/>
              <a:t>  - pożarnicze pojazdy szynowe,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sz="2000" dirty="0"/>
              <a:t>  - pożarnicze jednostki pływające,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sz="2000" dirty="0"/>
              <a:t>  - samoloty i śmigłowce pożarnicze.</a:t>
            </a:r>
          </a:p>
        </p:txBody>
      </p:sp>
      <p:pic>
        <p:nvPicPr>
          <p:cNvPr id="14" name="Picture 11" descr="mercede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5640" y="3433511"/>
            <a:ext cx="1932580" cy="139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167" y="3433511"/>
            <a:ext cx="2091885" cy="139205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930" y="4998800"/>
            <a:ext cx="2120060" cy="146833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36</a:t>
            </a:fld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2250195" y="261340"/>
            <a:ext cx="5369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b="1" dirty="0">
                <a:solidFill>
                  <a:srgbClr val="F1C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Podział na grupy i przeznaczenie poszczególnego sprzętu pożarniczego</a:t>
            </a:r>
            <a:endParaRPr lang="pl-PL" altLang="pl-PL" sz="2400" b="1" i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56351" y="1642152"/>
            <a:ext cx="77613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l-PL" altLang="pl-PL" sz="2000" b="1" dirty="0" smtClean="0">
                <a:solidFill>
                  <a:srgbClr val="002060"/>
                </a:solidFill>
              </a:rPr>
              <a:t>SPECJALISTYCZNY SPRZĘT POŻARNICZY, </a:t>
            </a:r>
            <a:r>
              <a:rPr lang="pl-PL" altLang="pl-PL" sz="2000" dirty="0">
                <a:solidFill>
                  <a:schemeClr val="tx1"/>
                </a:solidFill>
              </a:rPr>
              <a:t>to specjalny sprzęt umożliwiający prowadzenie akcji ratowniczo-gaśniczej na lądzie, wodzie i wysokości oraz pozwalający na dokonanie analizy i rozpoznanie zagrożenia występującego w różnych warunkach pracy strażaka.</a:t>
            </a:r>
          </a:p>
        </p:txBody>
      </p:sp>
      <p:sp>
        <p:nvSpPr>
          <p:cNvPr id="6" name="Prostokąt 5"/>
          <p:cNvSpPr/>
          <p:nvPr/>
        </p:nvSpPr>
        <p:spPr>
          <a:xfrm>
            <a:off x="556351" y="3382903"/>
            <a:ext cx="69461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l-PL" altLang="pl-PL" sz="2000" b="1" dirty="0"/>
              <a:t>Do specjalistycznego sprzętu pożarniczego zaliczamy:</a:t>
            </a:r>
          </a:p>
          <a:p>
            <a:pPr eaLnBrk="1" hangingPunct="1"/>
            <a:r>
              <a:rPr lang="pl-PL" altLang="pl-PL" sz="2000" dirty="0" smtClean="0"/>
              <a:t>- </a:t>
            </a:r>
            <a:r>
              <a:rPr lang="pl-PL" altLang="pl-PL" sz="2000" dirty="0"/>
              <a:t>sprzęt wysokościowy,</a:t>
            </a:r>
          </a:p>
          <a:p>
            <a:pPr eaLnBrk="1" hangingPunct="1"/>
            <a:r>
              <a:rPr lang="pl-PL" altLang="pl-PL" sz="2000" dirty="0" smtClean="0"/>
              <a:t>- </a:t>
            </a:r>
            <a:r>
              <a:rPr lang="pl-PL" altLang="pl-PL" sz="2000" dirty="0"/>
              <a:t>sprzęt nurkowy,</a:t>
            </a:r>
          </a:p>
          <a:p>
            <a:pPr eaLnBrk="1" hangingPunct="1"/>
            <a:r>
              <a:rPr lang="pl-PL" altLang="pl-PL" sz="2000" dirty="0" smtClean="0"/>
              <a:t>- </a:t>
            </a:r>
            <a:r>
              <a:rPr lang="pl-PL" altLang="pl-PL" sz="2000" dirty="0"/>
              <a:t>sprzęt chemiczny,</a:t>
            </a:r>
          </a:p>
          <a:p>
            <a:pPr eaLnBrk="1" hangingPunct="1"/>
            <a:r>
              <a:rPr lang="pl-PL" altLang="pl-PL" sz="2000" dirty="0" smtClean="0"/>
              <a:t>- </a:t>
            </a:r>
            <a:r>
              <a:rPr lang="pl-PL" altLang="pl-PL" sz="2000" dirty="0"/>
              <a:t>sprzęt ekologiczny,</a:t>
            </a:r>
          </a:p>
          <a:p>
            <a:pPr eaLnBrk="1" hangingPunct="1"/>
            <a:r>
              <a:rPr lang="pl-PL" altLang="pl-PL" sz="2000" dirty="0" smtClean="0"/>
              <a:t>- </a:t>
            </a:r>
            <a:r>
              <a:rPr lang="pl-PL" altLang="pl-PL" sz="2000" dirty="0"/>
              <a:t>sprzęt kontrolno-pomiarowy,</a:t>
            </a:r>
          </a:p>
          <a:p>
            <a:pPr eaLnBrk="1" hangingPunct="1"/>
            <a:r>
              <a:rPr lang="pl-PL" altLang="pl-PL" sz="2000" dirty="0" smtClean="0"/>
              <a:t>- </a:t>
            </a:r>
            <a:r>
              <a:rPr lang="pl-PL" altLang="pl-PL" sz="2000" dirty="0"/>
              <a:t>sprzęt poszukiwawczo-ratowniczy,</a:t>
            </a:r>
          </a:p>
          <a:p>
            <a:pPr eaLnBrk="1" hangingPunct="1"/>
            <a:r>
              <a:rPr lang="pl-PL" altLang="pl-PL" sz="2000" dirty="0" smtClean="0"/>
              <a:t>- </a:t>
            </a:r>
            <a:r>
              <a:rPr lang="pl-PL" altLang="pl-PL" sz="2000" dirty="0"/>
              <a:t>sprzęt łączności,</a:t>
            </a:r>
          </a:p>
          <a:p>
            <a:pPr eaLnBrk="1" hangingPunct="1"/>
            <a:r>
              <a:rPr lang="pl-PL" altLang="pl-PL" sz="2000" dirty="0" smtClean="0"/>
              <a:t>- </a:t>
            </a:r>
            <a:r>
              <a:rPr lang="pl-PL" altLang="pl-PL" sz="2000" dirty="0"/>
              <a:t>sprzęt elektryczny i dielektryczny.</a:t>
            </a:r>
          </a:p>
        </p:txBody>
      </p:sp>
    </p:spTree>
    <p:extLst>
      <p:ext uri="{BB962C8B-B14F-4D97-AF65-F5344CB8AC3E}">
        <p14:creationId xmlns:p14="http://schemas.microsoft.com/office/powerpoint/2010/main" val="28287768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C700"/>
              </a:buClr>
              <a:buSzPct val="25000"/>
              <a:buFont typeface="Calibri"/>
              <a:buNone/>
            </a:pPr>
            <a:endParaRPr lang="pl-PL"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467543" y="1832844"/>
            <a:ext cx="8216267" cy="2185986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438912" marR="0" lvl="0" indent="-32461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endParaRPr lang="pl-PL" sz="2400" dirty="0" smtClean="0">
              <a:latin typeface="Arial"/>
              <a:ea typeface="Arial"/>
              <a:cs typeface="Arial"/>
              <a:sym typeface="Arial"/>
            </a:endParaRPr>
          </a:p>
          <a:p>
            <a:pPr marL="438912" marR="0" lvl="0" indent="-32461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endParaRPr lang="pl-PL"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8912" marR="0" lvl="0" indent="-324612" algn="ctr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None/>
            </a:pPr>
            <a:r>
              <a:rPr lang="pl-PL" sz="60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KONIEC</a:t>
            </a:r>
            <a:endParaRPr sz="60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Shape 44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444" name="Shape 444"/>
          <p:cNvSpPr txBox="1">
            <a:spLocks noGrp="1"/>
          </p:cNvSpPr>
          <p:nvPr>
            <p:ph type="body" idx="3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442" name="Shape 44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37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Shape 44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680617" y="234405"/>
            <a:ext cx="70620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32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Podział </a:t>
            </a:r>
            <a:r>
              <a:rPr lang="pl-PL" sz="32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 grupy i przeznaczenie poszczególnego sprzętu </a:t>
            </a:r>
            <a:r>
              <a:rPr lang="pl-PL" sz="32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pożarniczego</a:t>
            </a:r>
            <a:endParaRPr lang="pl-PL" altLang="pl-PL" sz="3200" b="1" i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pole tekstowe 6"/>
          <p:cNvSpPr txBox="1">
            <a:spLocks noChangeArrowheads="1"/>
          </p:cNvSpPr>
          <p:nvPr/>
        </p:nvSpPr>
        <p:spPr bwMode="auto">
          <a:xfrm>
            <a:off x="2627313" y="1844675"/>
            <a:ext cx="3529012" cy="4001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pl-PL" altLang="pl-PL" b="1" dirty="0"/>
              <a:t>   </a:t>
            </a:r>
            <a:r>
              <a:rPr lang="pl-PL" altLang="pl-PL" b="1" dirty="0" smtClean="0"/>
              <a:t>     </a:t>
            </a:r>
            <a:r>
              <a:rPr lang="pl-PL" altLang="pl-PL" sz="2000" b="1" dirty="0" smtClean="0"/>
              <a:t>Sprzęt </a:t>
            </a:r>
            <a:r>
              <a:rPr lang="pl-PL" altLang="pl-PL" sz="2000" b="1" dirty="0"/>
              <a:t>pożarniczy</a:t>
            </a:r>
          </a:p>
        </p:txBody>
      </p:sp>
      <p:sp>
        <p:nvSpPr>
          <p:cNvPr id="8196" name="pole tekstowe 9"/>
          <p:cNvSpPr txBox="1">
            <a:spLocks noChangeArrowheads="1"/>
          </p:cNvSpPr>
          <p:nvPr/>
        </p:nvSpPr>
        <p:spPr bwMode="auto">
          <a:xfrm>
            <a:off x="179388" y="3429000"/>
            <a:ext cx="1512887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pl-PL" altLang="pl-PL" b="1" dirty="0" smtClean="0"/>
              <a:t>Uzbrojenie   </a:t>
            </a:r>
            <a:r>
              <a:rPr lang="pl-PL" altLang="pl-PL" sz="1400" b="1" dirty="0" smtClean="0"/>
              <a:t> </a:t>
            </a:r>
            <a:r>
              <a:rPr lang="pl-PL" altLang="pl-PL" sz="1400" b="1" dirty="0"/>
              <a:t>osobiste i ochronne strażaka</a:t>
            </a:r>
            <a:endParaRPr lang="pl-PL" altLang="pl-PL" b="1" dirty="0"/>
          </a:p>
        </p:txBody>
      </p:sp>
      <p:sp>
        <p:nvSpPr>
          <p:cNvPr id="8197" name="pole tekstowe 12"/>
          <p:cNvSpPr txBox="1">
            <a:spLocks noChangeArrowheads="1"/>
          </p:cNvSpPr>
          <p:nvPr/>
        </p:nvSpPr>
        <p:spPr bwMode="auto">
          <a:xfrm>
            <a:off x="1908175" y="3429000"/>
            <a:ext cx="15113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pl-PL" altLang="pl-PL" sz="1400" b="1"/>
              <a:t>Sprzęt gaśniczy</a:t>
            </a:r>
          </a:p>
        </p:txBody>
      </p:sp>
      <p:sp>
        <p:nvSpPr>
          <p:cNvPr id="8198" name="pole tekstowe 13"/>
          <p:cNvSpPr txBox="1">
            <a:spLocks noChangeArrowheads="1"/>
          </p:cNvSpPr>
          <p:nvPr/>
        </p:nvSpPr>
        <p:spPr bwMode="auto">
          <a:xfrm>
            <a:off x="3492500" y="3429000"/>
            <a:ext cx="1711325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pl-PL" altLang="pl-PL" sz="1400" b="1"/>
              <a:t>   Sprzęt ratowniczy</a:t>
            </a:r>
          </a:p>
        </p:txBody>
      </p:sp>
      <p:sp>
        <p:nvSpPr>
          <p:cNvPr id="8199" name="pole tekstowe 14"/>
          <p:cNvSpPr txBox="1">
            <a:spLocks noChangeArrowheads="1"/>
          </p:cNvSpPr>
          <p:nvPr/>
        </p:nvSpPr>
        <p:spPr bwMode="auto">
          <a:xfrm>
            <a:off x="5364163" y="3429000"/>
            <a:ext cx="1728787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pl-PL" altLang="pl-PL" sz="1400" b="1" dirty="0"/>
              <a:t>   Sprzęt transportowy</a:t>
            </a:r>
          </a:p>
        </p:txBody>
      </p:sp>
      <p:sp>
        <p:nvSpPr>
          <p:cNvPr id="8200" name="pole tekstowe 15"/>
          <p:cNvSpPr txBox="1">
            <a:spLocks noChangeArrowheads="1"/>
          </p:cNvSpPr>
          <p:nvPr/>
        </p:nvSpPr>
        <p:spPr bwMode="auto">
          <a:xfrm>
            <a:off x="7235825" y="3429000"/>
            <a:ext cx="1728788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pl-PL" altLang="pl-PL" b="1"/>
              <a:t>  </a:t>
            </a:r>
            <a:r>
              <a:rPr lang="pl-PL" altLang="pl-PL" sz="1400" b="1"/>
              <a:t>Specjalistyczny sprzęt pożarniczy</a:t>
            </a:r>
          </a:p>
        </p:txBody>
      </p:sp>
      <p:cxnSp>
        <p:nvCxnSpPr>
          <p:cNvPr id="18" name="Łącznik prosty 17"/>
          <p:cNvCxnSpPr/>
          <p:nvPr/>
        </p:nvCxnSpPr>
        <p:spPr>
          <a:xfrm>
            <a:off x="1042988" y="2924175"/>
            <a:ext cx="6842125" cy="730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trzałka w dół 24"/>
          <p:cNvSpPr/>
          <p:nvPr/>
        </p:nvSpPr>
        <p:spPr>
          <a:xfrm>
            <a:off x="1042988" y="2924175"/>
            <a:ext cx="73025" cy="50482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7" name="Strzałka w dół 26"/>
          <p:cNvSpPr/>
          <p:nvPr/>
        </p:nvSpPr>
        <p:spPr>
          <a:xfrm>
            <a:off x="2771775" y="2941504"/>
            <a:ext cx="59560" cy="48749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8" name="Strzałka w dół 27"/>
          <p:cNvSpPr/>
          <p:nvPr/>
        </p:nvSpPr>
        <p:spPr>
          <a:xfrm>
            <a:off x="4211638" y="2997200"/>
            <a:ext cx="73025" cy="4318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9" name="Strzałka w dół 28"/>
          <p:cNvSpPr/>
          <p:nvPr/>
        </p:nvSpPr>
        <p:spPr>
          <a:xfrm>
            <a:off x="6084888" y="2997200"/>
            <a:ext cx="71437" cy="4318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0" name="Strzałka w dół 29"/>
          <p:cNvSpPr/>
          <p:nvPr/>
        </p:nvSpPr>
        <p:spPr>
          <a:xfrm>
            <a:off x="7812088" y="2997200"/>
            <a:ext cx="73025" cy="4318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47" name="Strzałka w dół 46"/>
          <p:cNvSpPr/>
          <p:nvPr/>
        </p:nvSpPr>
        <p:spPr>
          <a:xfrm>
            <a:off x="4211638" y="2317810"/>
            <a:ext cx="73025" cy="60636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184898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61860" y="2886127"/>
            <a:ext cx="71885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l-PL" altLang="pl-PL" sz="2400" b="1" dirty="0">
                <a:solidFill>
                  <a:srgbClr val="FF0000"/>
                </a:solidFill>
              </a:rPr>
              <a:t>W skład uzbrojenia osobistego wchodzi</a:t>
            </a:r>
            <a:r>
              <a:rPr lang="pl-PL" altLang="pl-PL" sz="2400" dirty="0">
                <a:solidFill>
                  <a:srgbClr val="FF0000"/>
                </a:solidFill>
              </a:rPr>
              <a:t>:</a:t>
            </a:r>
          </a:p>
          <a:p>
            <a:pPr eaLnBrk="1" hangingPunct="1"/>
            <a:r>
              <a:rPr lang="pl-PL" altLang="pl-PL" sz="2400" b="1" dirty="0" smtClean="0"/>
              <a:t>hełm strażacki,</a:t>
            </a:r>
            <a:endParaRPr lang="pl-PL" altLang="pl-PL" sz="2400" b="1" dirty="0"/>
          </a:p>
          <a:p>
            <a:pPr eaLnBrk="1" hangingPunct="1"/>
            <a:r>
              <a:rPr lang="pl-PL" altLang="pl-PL" sz="2400" b="1" dirty="0" smtClean="0"/>
              <a:t>pas strażacki,</a:t>
            </a:r>
            <a:endParaRPr lang="pl-PL" altLang="pl-PL" sz="2400" b="1" dirty="0"/>
          </a:p>
          <a:p>
            <a:pPr eaLnBrk="1" hangingPunct="1"/>
            <a:r>
              <a:rPr lang="pl-PL" altLang="pl-PL" sz="2400" b="1" dirty="0" err="1" smtClean="0"/>
              <a:t>zatrzaśnik</a:t>
            </a:r>
            <a:r>
              <a:rPr lang="pl-PL" altLang="pl-PL" sz="2400" b="1" dirty="0" smtClean="0"/>
              <a:t>,</a:t>
            </a:r>
            <a:endParaRPr lang="pl-PL" altLang="pl-PL" sz="2400" b="1" dirty="0"/>
          </a:p>
          <a:p>
            <a:pPr eaLnBrk="1" hangingPunct="1"/>
            <a:r>
              <a:rPr lang="pl-PL" altLang="pl-PL" sz="2400" b="1" dirty="0"/>
              <a:t>topór strażacki </a:t>
            </a:r>
            <a:r>
              <a:rPr lang="pl-PL" altLang="pl-PL" sz="2400" b="1" dirty="0" smtClean="0"/>
              <a:t>lekki,</a:t>
            </a:r>
            <a:endParaRPr lang="pl-PL" altLang="pl-PL" sz="2400" b="1" dirty="0"/>
          </a:p>
          <a:p>
            <a:r>
              <a:rPr lang="pl-PL" altLang="pl-PL" sz="2400" b="1" dirty="0" smtClean="0"/>
              <a:t>ubiór specjalny,</a:t>
            </a:r>
          </a:p>
          <a:p>
            <a:r>
              <a:rPr lang="pl-PL" altLang="pl-PL" sz="2400" b="1" dirty="0" smtClean="0"/>
              <a:t>buty i ubranie ognioochronne,</a:t>
            </a:r>
          </a:p>
          <a:p>
            <a:pPr eaLnBrk="1" hangingPunct="1"/>
            <a:r>
              <a:rPr lang="pl-PL" altLang="pl-PL" sz="2400" b="1" dirty="0" smtClean="0"/>
              <a:t>maska </a:t>
            </a:r>
            <a:r>
              <a:rPr lang="pl-PL" altLang="pl-PL" sz="2400" b="1" dirty="0"/>
              <a:t>do aparatu </a:t>
            </a:r>
            <a:r>
              <a:rPr lang="pl-PL" altLang="pl-PL" sz="2400" b="1" dirty="0" smtClean="0"/>
              <a:t>oddechowego,</a:t>
            </a:r>
            <a:endParaRPr lang="pl-PL" altLang="pl-PL" sz="2400" b="1" dirty="0"/>
          </a:p>
          <a:p>
            <a:pPr eaLnBrk="1" hangingPunct="1"/>
            <a:r>
              <a:rPr lang="pl-PL" altLang="pl-PL" sz="2400" b="1" dirty="0" smtClean="0"/>
              <a:t>sprzęt </a:t>
            </a:r>
            <a:r>
              <a:rPr lang="pl-PL" altLang="pl-PL" sz="2400" b="1" dirty="0"/>
              <a:t>ochrony </a:t>
            </a:r>
            <a:r>
              <a:rPr lang="pl-PL" altLang="pl-PL" sz="2400" b="1" dirty="0" smtClean="0"/>
              <a:t>układu oddechowych</a:t>
            </a:r>
          </a:p>
          <a:p>
            <a:pPr eaLnBrk="1" hangingPunct="1"/>
            <a:endParaRPr lang="pl-PL" altLang="pl-PL" sz="2400" b="1" dirty="0"/>
          </a:p>
        </p:txBody>
      </p:sp>
      <p:sp>
        <p:nvSpPr>
          <p:cNvPr id="3" name="Prostokąt 2"/>
          <p:cNvSpPr/>
          <p:nvPr/>
        </p:nvSpPr>
        <p:spPr>
          <a:xfrm>
            <a:off x="561860" y="1570267"/>
            <a:ext cx="7921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2400" b="1" dirty="0">
                <a:solidFill>
                  <a:srgbClr val="FF0000"/>
                </a:solidFill>
              </a:rPr>
              <a:t>Uzbrojenie osobiste</a:t>
            </a:r>
            <a:r>
              <a:rPr lang="pl-PL" altLang="pl-PL" sz="2400" dirty="0"/>
              <a:t> </a:t>
            </a:r>
            <a:r>
              <a:rPr lang="pl-PL" altLang="pl-PL" sz="2400" b="1" dirty="0">
                <a:solidFill>
                  <a:schemeClr val="tx1"/>
                </a:solidFill>
              </a:rPr>
              <a:t>–jest to sprzęt stanowiący wyposażenie osobiste strażaka lub do ochrony osób w czasie akcji gaśniczej lub ratowniczej</a:t>
            </a:r>
            <a:r>
              <a:rPr lang="pl-PL" altLang="pl-PL" sz="2400" b="1" dirty="0" smtClean="0">
                <a:solidFill>
                  <a:schemeClr val="tx1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pl-PL" altLang="pl-PL" sz="2400" b="1" dirty="0">
              <a:solidFill>
                <a:schemeClr val="hlink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583985" y="511658"/>
            <a:ext cx="6672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Skład poszczególnych grup  sprzętu pożarniczego</a:t>
            </a:r>
            <a:endParaRPr lang="pl-PL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2156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45700" rIns="91425" bIns="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6</a:t>
            </a:fld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817085" y="1792470"/>
            <a:ext cx="7555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2450" indent="-552450"/>
            <a:r>
              <a:rPr lang="pl-PL" altLang="pl-PL" sz="2400" b="1" dirty="0"/>
              <a:t>Sprzęt gaśniczy</a:t>
            </a:r>
            <a:r>
              <a:rPr lang="pl-PL" altLang="pl-PL" sz="2400" dirty="0"/>
              <a:t> – sprzęt pożarniczy służący do dostarczania środków gaśniczych na miejsce pożaru. </a:t>
            </a:r>
          </a:p>
        </p:txBody>
      </p:sp>
      <p:sp>
        <p:nvSpPr>
          <p:cNvPr id="3" name="Prostokąt 2"/>
          <p:cNvSpPr/>
          <p:nvPr/>
        </p:nvSpPr>
        <p:spPr>
          <a:xfrm>
            <a:off x="817085" y="3367632"/>
            <a:ext cx="7254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2450" indent="-552450"/>
            <a:r>
              <a:rPr lang="pl-PL" altLang="pl-PL" sz="2400" b="1" dirty="0"/>
              <a:t>W skład sprzętu </a:t>
            </a:r>
            <a:r>
              <a:rPr lang="pl-PL" altLang="pl-PL" sz="2400" b="1" dirty="0" smtClean="0"/>
              <a:t> </a:t>
            </a:r>
            <a:r>
              <a:rPr lang="pl-PL" altLang="pl-PL" sz="2400" b="1" dirty="0"/>
              <a:t>gaśniczego wchodzą:</a:t>
            </a:r>
          </a:p>
          <a:p>
            <a:pPr marL="552450" indent="-552450"/>
            <a:endParaRPr lang="pl-PL" altLang="pl-PL" sz="2400" b="1" dirty="0"/>
          </a:p>
          <a:p>
            <a:pPr marL="933450" lvl="1" indent="-476250"/>
            <a:r>
              <a:rPr lang="pl-PL" altLang="pl-PL" sz="2400" dirty="0"/>
              <a:t>Sprzęt i armatura </a:t>
            </a:r>
            <a:r>
              <a:rPr lang="pl-PL" altLang="pl-PL" sz="2400" dirty="0" smtClean="0"/>
              <a:t>wodna</a:t>
            </a:r>
            <a:endParaRPr lang="pl-PL" altLang="pl-PL" sz="2000" i="1" dirty="0"/>
          </a:p>
          <a:p>
            <a:pPr marL="933450" lvl="1" indent="-476250"/>
            <a:r>
              <a:rPr lang="pl-PL" altLang="pl-PL" sz="2400" dirty="0"/>
              <a:t>Sprzęt </a:t>
            </a:r>
            <a:r>
              <a:rPr lang="pl-PL" altLang="pl-PL" sz="2400" dirty="0" smtClean="0"/>
              <a:t>pianowy </a:t>
            </a:r>
            <a:endParaRPr lang="pl-PL" altLang="pl-PL" sz="2000" i="1" dirty="0"/>
          </a:p>
          <a:p>
            <a:pPr marL="933450" lvl="1" indent="-476250"/>
            <a:r>
              <a:rPr lang="pl-PL" altLang="pl-PL" sz="2400" u="sng" dirty="0" smtClean="0"/>
              <a:t>Podręczny sprzęt gaśniczy </a:t>
            </a:r>
            <a:endParaRPr lang="pl-PL" altLang="pl-PL" sz="2400" u="sng" dirty="0"/>
          </a:p>
        </p:txBody>
      </p:sp>
      <p:sp>
        <p:nvSpPr>
          <p:cNvPr id="4" name="Prostokąt 3"/>
          <p:cNvSpPr/>
          <p:nvPr/>
        </p:nvSpPr>
        <p:spPr>
          <a:xfrm>
            <a:off x="2250195" y="261340"/>
            <a:ext cx="5369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b="1" dirty="0">
                <a:solidFill>
                  <a:srgbClr val="F1C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Podział na grupy i przeznaczenie poszczególnego sprzętu pożarniczego</a:t>
            </a:r>
            <a:endParaRPr lang="pl-PL" altLang="pl-PL" sz="2400" b="1" i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309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12284" y="2257325"/>
            <a:ext cx="80257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pl-PL" sz="2000" b="1" dirty="0"/>
              <a:t>GAŚNICA</a:t>
            </a:r>
            <a:r>
              <a:rPr lang="en-US" altLang="pl-PL" sz="2000" dirty="0"/>
              <a:t> (symbol </a:t>
            </a:r>
            <a:r>
              <a:rPr lang="en-US" altLang="pl-PL" sz="2000" b="1" dirty="0"/>
              <a:t>G</a:t>
            </a:r>
            <a:r>
              <a:rPr lang="en-US" altLang="pl-PL" sz="2000" dirty="0"/>
              <a:t>) jest </a:t>
            </a:r>
            <a:r>
              <a:rPr lang="en-US" altLang="pl-PL" sz="2000" dirty="0" err="1"/>
              <a:t>urządzeniem</a:t>
            </a:r>
            <a:r>
              <a:rPr lang="en-US" altLang="pl-PL" sz="2000" dirty="0"/>
              <a:t> </a:t>
            </a:r>
            <a:r>
              <a:rPr lang="en-US" altLang="pl-PL" sz="2000" dirty="0" err="1"/>
              <a:t>przenośnym</a:t>
            </a:r>
            <a:r>
              <a:rPr lang="en-US" altLang="pl-PL" sz="2000" dirty="0"/>
              <a:t> o </a:t>
            </a:r>
            <a:r>
              <a:rPr lang="en-US" altLang="pl-PL" sz="2000" dirty="0" err="1"/>
              <a:t>małej</a:t>
            </a:r>
            <a:r>
              <a:rPr lang="en-US" altLang="pl-PL" sz="2000" dirty="0"/>
              <a:t> </a:t>
            </a:r>
            <a:r>
              <a:rPr lang="en-US" altLang="pl-PL" sz="2000" dirty="0" err="1"/>
              <a:t>masie</a:t>
            </a:r>
            <a:r>
              <a:rPr lang="en-US" altLang="pl-PL" sz="2000" dirty="0"/>
              <a:t> </a:t>
            </a:r>
            <a:r>
              <a:rPr lang="en-US" altLang="pl-PL" sz="2000" dirty="0" err="1"/>
              <a:t>całkowitej</a:t>
            </a:r>
            <a:r>
              <a:rPr lang="en-US" altLang="pl-PL" sz="2000" dirty="0"/>
              <a:t> (do 20 kg), w </a:t>
            </a:r>
            <a:r>
              <a:rPr lang="en-US" altLang="pl-PL" sz="2000" dirty="0" err="1"/>
              <a:t>którym</a:t>
            </a:r>
            <a:r>
              <a:rPr lang="en-US" altLang="pl-PL" sz="2000" dirty="0"/>
              <a:t> </a:t>
            </a:r>
            <a:r>
              <a:rPr lang="en-US" altLang="pl-PL" sz="2000" dirty="0" err="1"/>
              <a:t>ciśnienie</a:t>
            </a:r>
            <a:r>
              <a:rPr lang="en-US" altLang="pl-PL" sz="2000" dirty="0"/>
              <a:t> </a:t>
            </a:r>
            <a:r>
              <a:rPr lang="en-US" altLang="pl-PL" sz="2000" dirty="0" err="1"/>
              <a:t>wewnętrzne</a:t>
            </a:r>
            <a:r>
              <a:rPr lang="en-US" altLang="pl-PL" sz="2000" dirty="0"/>
              <a:t> </a:t>
            </a:r>
            <a:r>
              <a:rPr lang="en-US" altLang="pl-PL" sz="2000" dirty="0" err="1"/>
              <a:t>umożliwia</a:t>
            </a:r>
            <a:r>
              <a:rPr lang="en-US" altLang="pl-PL" sz="2000" dirty="0"/>
              <a:t> </a:t>
            </a:r>
            <a:r>
              <a:rPr lang="en-US" altLang="pl-PL" sz="2000" dirty="0" err="1"/>
              <a:t>wyrzucenie</a:t>
            </a:r>
            <a:r>
              <a:rPr lang="en-US" altLang="pl-PL" sz="2000" dirty="0"/>
              <a:t> </a:t>
            </a:r>
            <a:r>
              <a:rPr lang="en-US" altLang="pl-PL" sz="2000" dirty="0" err="1"/>
              <a:t>środka</a:t>
            </a:r>
            <a:r>
              <a:rPr lang="en-US" altLang="pl-PL" sz="2000" dirty="0"/>
              <a:t> </a:t>
            </a:r>
            <a:r>
              <a:rPr lang="en-US" altLang="pl-PL" sz="2000" dirty="0" err="1"/>
              <a:t>gaśniczego</a:t>
            </a:r>
            <a:r>
              <a:rPr lang="en-US" altLang="pl-PL" sz="2000" dirty="0"/>
              <a:t> </a:t>
            </a:r>
            <a:r>
              <a:rPr lang="en-US" altLang="pl-PL" sz="2000" dirty="0" err="1"/>
              <a:t>i</a:t>
            </a:r>
            <a:r>
              <a:rPr lang="en-US" altLang="pl-PL" sz="2000" dirty="0"/>
              <a:t> </a:t>
            </a:r>
            <a:r>
              <a:rPr lang="en-US" altLang="pl-PL" sz="2000" dirty="0" err="1"/>
              <a:t>jego</a:t>
            </a:r>
            <a:r>
              <a:rPr lang="en-US" altLang="pl-PL" sz="2000" dirty="0"/>
              <a:t> </a:t>
            </a:r>
            <a:r>
              <a:rPr lang="en-US" altLang="pl-PL" sz="2000" dirty="0" err="1"/>
              <a:t>skierowanie</a:t>
            </a:r>
            <a:r>
              <a:rPr lang="en-US" altLang="pl-PL" sz="2000" dirty="0"/>
              <a:t> </a:t>
            </a:r>
            <a:r>
              <a:rPr lang="en-US" altLang="pl-PL" sz="2000" dirty="0" err="1"/>
              <a:t>na</a:t>
            </a:r>
            <a:r>
              <a:rPr lang="en-US" altLang="pl-PL" sz="2000" dirty="0"/>
              <a:t> </a:t>
            </a:r>
            <a:r>
              <a:rPr lang="en-US" altLang="pl-PL" sz="2000" dirty="0" err="1"/>
              <a:t>ognisko</a:t>
            </a:r>
            <a:r>
              <a:rPr lang="en-US" altLang="pl-PL" sz="2000" dirty="0"/>
              <a:t> </a:t>
            </a:r>
            <a:r>
              <a:rPr lang="en-US" altLang="pl-PL" sz="2000" dirty="0" err="1"/>
              <a:t>pożaru</a:t>
            </a:r>
            <a:endParaRPr lang="pl-PL" sz="2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608667" y="286439"/>
            <a:ext cx="5960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Przeznaczenie i podział podręcznego sprzętu gaśniczego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12284" y="3598747"/>
            <a:ext cx="79376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50000"/>
            </a:pPr>
            <a:r>
              <a:rPr lang="en-US" altLang="pl-PL" sz="2000" b="1" dirty="0"/>
              <a:t>AGREGAT</a:t>
            </a:r>
            <a:r>
              <a:rPr lang="en-US" altLang="pl-PL" sz="2000" dirty="0"/>
              <a:t> (symbol </a:t>
            </a:r>
            <a:r>
              <a:rPr lang="en-US" altLang="pl-PL" sz="2000" b="1" dirty="0"/>
              <a:t>A</a:t>
            </a:r>
            <a:r>
              <a:rPr lang="en-US" altLang="pl-PL" sz="2000" dirty="0"/>
              <a:t>) jest </a:t>
            </a:r>
            <a:r>
              <a:rPr lang="en-US" altLang="pl-PL" sz="2000" dirty="0" err="1"/>
              <a:t>urządzeniem</a:t>
            </a:r>
            <a:r>
              <a:rPr lang="en-US" altLang="pl-PL" sz="2000" dirty="0"/>
              <a:t> </a:t>
            </a:r>
            <a:r>
              <a:rPr lang="en-US" altLang="pl-PL" sz="2000" dirty="0" err="1"/>
              <a:t>posiadającym</a:t>
            </a:r>
            <a:r>
              <a:rPr lang="en-US" altLang="pl-PL" sz="2000" dirty="0"/>
              <a:t> </a:t>
            </a:r>
            <a:r>
              <a:rPr lang="en-US" altLang="pl-PL" sz="2000" dirty="0" err="1"/>
              <a:t>zapas</a:t>
            </a:r>
            <a:r>
              <a:rPr lang="en-US" altLang="pl-PL" sz="2000" dirty="0"/>
              <a:t>  </a:t>
            </a:r>
            <a:r>
              <a:rPr lang="en-US" altLang="pl-PL" sz="2000" dirty="0" err="1"/>
              <a:t>środków</a:t>
            </a:r>
            <a:r>
              <a:rPr lang="en-US" altLang="pl-PL" sz="2000" dirty="0"/>
              <a:t> </a:t>
            </a:r>
            <a:r>
              <a:rPr lang="en-US" altLang="pl-PL" sz="2000" dirty="0" err="1"/>
              <a:t>gaśniczych</a:t>
            </a:r>
            <a:r>
              <a:rPr lang="en-US" altLang="pl-PL" sz="2000" dirty="0"/>
              <a:t> </a:t>
            </a:r>
            <a:r>
              <a:rPr lang="en-US" altLang="pl-PL" sz="2000" dirty="0" err="1"/>
              <a:t>ponad</a:t>
            </a:r>
            <a:r>
              <a:rPr lang="en-US" altLang="pl-PL" sz="2000" dirty="0"/>
              <a:t> 20 kg, </a:t>
            </a:r>
            <a:r>
              <a:rPr lang="en-US" altLang="pl-PL" sz="2000" dirty="0" err="1"/>
              <a:t>wyposażonym</a:t>
            </a:r>
            <a:r>
              <a:rPr lang="en-US" altLang="pl-PL" sz="2000" dirty="0"/>
              <a:t> w </a:t>
            </a:r>
            <a:r>
              <a:rPr lang="en-US" altLang="pl-PL" sz="2000" dirty="0" err="1"/>
              <a:t>kółka</a:t>
            </a:r>
            <a:r>
              <a:rPr lang="en-US" altLang="pl-PL" sz="2000" dirty="0"/>
              <a:t> do </a:t>
            </a:r>
            <a:r>
              <a:rPr lang="en-US" altLang="pl-PL" sz="2000" dirty="0" err="1"/>
              <a:t>łatwiejszego</a:t>
            </a:r>
            <a:r>
              <a:rPr lang="en-US" altLang="pl-PL" sz="2000" dirty="0"/>
              <a:t> </a:t>
            </a:r>
            <a:r>
              <a:rPr lang="en-US" altLang="pl-PL" sz="2000" dirty="0" err="1" smtClean="0"/>
              <a:t>transportu</a:t>
            </a:r>
            <a:r>
              <a:rPr lang="en-US" altLang="pl-PL" sz="2000" dirty="0" smtClean="0"/>
              <a:t>,</a:t>
            </a:r>
            <a:r>
              <a:rPr lang="pl-PL" altLang="pl-PL" sz="2000" dirty="0" smtClean="0"/>
              <a:t> </a:t>
            </a:r>
            <a:r>
              <a:rPr lang="en-US" altLang="pl-PL" sz="2000" dirty="0" err="1" smtClean="0"/>
              <a:t>umożliwiającym</a:t>
            </a:r>
            <a:r>
              <a:rPr lang="en-US" altLang="pl-PL" sz="2000" dirty="0" smtClean="0"/>
              <a:t> </a:t>
            </a:r>
            <a:r>
              <a:rPr lang="en-US" altLang="pl-PL" sz="2000" dirty="0" err="1"/>
              <a:t>samodzielne</a:t>
            </a:r>
            <a:r>
              <a:rPr lang="en-US" altLang="pl-PL" sz="2000" dirty="0"/>
              <a:t> </a:t>
            </a:r>
            <a:r>
              <a:rPr lang="en-US" altLang="pl-PL" sz="2000" dirty="0" err="1"/>
              <a:t>prowadzenie</a:t>
            </a:r>
            <a:r>
              <a:rPr lang="en-US" altLang="pl-PL" sz="2000" dirty="0"/>
              <a:t> </a:t>
            </a:r>
            <a:r>
              <a:rPr lang="en-US" altLang="pl-PL" sz="2000" dirty="0" err="1"/>
              <a:t>akcji</a:t>
            </a:r>
            <a:r>
              <a:rPr lang="en-US" altLang="pl-PL" sz="2000" dirty="0"/>
              <a:t> </a:t>
            </a:r>
            <a:r>
              <a:rPr lang="en-US" altLang="pl-PL" sz="2000" dirty="0" err="1"/>
              <a:t>gaśniczej</a:t>
            </a:r>
            <a:endParaRPr lang="en-US" altLang="pl-PL" sz="2000" dirty="0"/>
          </a:p>
        </p:txBody>
      </p:sp>
    </p:spTree>
    <p:extLst>
      <p:ext uri="{BB962C8B-B14F-4D97-AF65-F5344CB8AC3E}">
        <p14:creationId xmlns:p14="http://schemas.microsoft.com/office/powerpoint/2010/main" val="33697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58064" y="2406240"/>
            <a:ext cx="53046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pl-PL" altLang="pl-PL" sz="2400" b="1" dirty="0" smtClean="0"/>
              <a:t>- </a:t>
            </a:r>
            <a:r>
              <a:rPr lang="en-US" altLang="pl-PL" sz="2800" b="1" dirty="0" smtClean="0"/>
              <a:t>PROSZKOWA</a:t>
            </a:r>
            <a:r>
              <a:rPr lang="en-US" altLang="pl-PL" sz="2800" dirty="0" smtClean="0"/>
              <a:t> </a:t>
            </a:r>
            <a:r>
              <a:rPr lang="en-US" altLang="pl-PL" sz="2800" dirty="0"/>
              <a:t>(symbol </a:t>
            </a:r>
            <a:r>
              <a:rPr lang="en-US" altLang="pl-PL" sz="2800" b="1" dirty="0"/>
              <a:t>P</a:t>
            </a:r>
            <a:r>
              <a:rPr lang="en-US" altLang="pl-PL" sz="2800" dirty="0"/>
              <a:t>)</a:t>
            </a:r>
          </a:p>
          <a:p>
            <a:pPr>
              <a:buSzPct val="150000"/>
              <a:buFontTx/>
              <a:buChar char=" "/>
            </a:pPr>
            <a:r>
              <a:rPr lang="en-US" altLang="pl-PL" sz="2800" dirty="0"/>
              <a:t> </a:t>
            </a:r>
          </a:p>
          <a:p>
            <a:pPr>
              <a:buSzPct val="150000"/>
            </a:pPr>
            <a:r>
              <a:rPr lang="pl-PL" altLang="pl-PL" sz="2800" b="1" dirty="0" smtClean="0"/>
              <a:t>-</a:t>
            </a:r>
            <a:r>
              <a:rPr lang="en-US" altLang="pl-PL" sz="2800" b="1" dirty="0" smtClean="0"/>
              <a:t> </a:t>
            </a:r>
            <a:r>
              <a:rPr lang="en-US" altLang="pl-PL" sz="2800" b="1" dirty="0"/>
              <a:t>PIANOWA </a:t>
            </a:r>
            <a:r>
              <a:rPr lang="en-US" altLang="pl-PL" sz="2800" dirty="0"/>
              <a:t>(symbol </a:t>
            </a:r>
            <a:r>
              <a:rPr lang="en-US" altLang="pl-PL" sz="2800" b="1" dirty="0"/>
              <a:t>W </a:t>
            </a:r>
            <a:r>
              <a:rPr lang="en-US" altLang="pl-PL" sz="2800" dirty="0"/>
              <a:t>)</a:t>
            </a:r>
          </a:p>
          <a:p>
            <a:pPr>
              <a:buSzPct val="150000"/>
              <a:buFontTx/>
              <a:buChar char=" "/>
            </a:pPr>
            <a:endParaRPr lang="en-US" altLang="pl-PL" sz="2800" dirty="0"/>
          </a:p>
          <a:p>
            <a:pPr>
              <a:buSzPct val="150000"/>
            </a:pPr>
            <a:r>
              <a:rPr lang="pl-PL" altLang="pl-PL" sz="2800" b="1" dirty="0" smtClean="0"/>
              <a:t>-</a:t>
            </a:r>
            <a:r>
              <a:rPr lang="en-US" altLang="pl-PL" sz="2800" b="1" dirty="0" smtClean="0"/>
              <a:t> </a:t>
            </a:r>
            <a:r>
              <a:rPr lang="en-US" altLang="pl-PL" sz="2800" b="1" dirty="0"/>
              <a:t>ŚNIEGOWA</a:t>
            </a:r>
            <a:r>
              <a:rPr lang="en-US" altLang="pl-PL" sz="2800" dirty="0"/>
              <a:t> (symbol </a:t>
            </a:r>
            <a:r>
              <a:rPr lang="en-US" altLang="pl-PL" sz="2800" b="1" dirty="0"/>
              <a:t>S</a:t>
            </a:r>
            <a:r>
              <a:rPr lang="en-US" altLang="pl-PL" sz="2800" dirty="0"/>
              <a:t>)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104222" y="374573"/>
            <a:ext cx="4946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Rodzaje podręcznego sprzętu gaśniczego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58064" y="1707615"/>
            <a:ext cx="6397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u="sng" dirty="0" smtClean="0"/>
              <a:t>Rodzaje gaśnic (ze względu na rodzaj środka gaśniczego):</a:t>
            </a:r>
            <a:endParaRPr lang="pl-PL" sz="1600" b="1" u="sng" dirty="0"/>
          </a:p>
        </p:txBody>
      </p:sp>
    </p:spTree>
    <p:extLst>
      <p:ext uri="{BB962C8B-B14F-4D97-AF65-F5344CB8AC3E}">
        <p14:creationId xmlns:p14="http://schemas.microsoft.com/office/powerpoint/2010/main" val="167960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77457" y="2103922"/>
            <a:ext cx="7100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  <a:buFontTx/>
              <a:buChar char=" "/>
            </a:pPr>
            <a:r>
              <a:rPr lang="en-US" altLang="pl-PL" sz="2000" b="1" dirty="0"/>
              <a:t>X </a:t>
            </a:r>
            <a:r>
              <a:rPr lang="en-US" altLang="pl-PL" sz="2000" dirty="0"/>
              <a:t>- </a:t>
            </a:r>
            <a:r>
              <a:rPr lang="en-US" altLang="pl-PL" sz="2000" dirty="0" err="1"/>
              <a:t>określa</a:t>
            </a:r>
            <a:r>
              <a:rPr lang="en-US" altLang="pl-PL" sz="2000" dirty="0"/>
              <a:t> </a:t>
            </a:r>
            <a:r>
              <a:rPr lang="en-US" altLang="pl-PL" sz="2000" dirty="0" err="1"/>
              <a:t>gaśnicę</a:t>
            </a:r>
            <a:r>
              <a:rPr lang="en-US" altLang="pl-PL" sz="2000" dirty="0"/>
              <a:t> </a:t>
            </a:r>
            <a:r>
              <a:rPr lang="en-US" altLang="pl-PL" sz="2000" dirty="0" err="1"/>
              <a:t>lub</a:t>
            </a:r>
            <a:r>
              <a:rPr lang="en-US" altLang="pl-PL" sz="2000" dirty="0"/>
              <a:t> </a:t>
            </a:r>
            <a:r>
              <a:rPr lang="en-US" altLang="pl-PL" sz="2000" dirty="0" err="1"/>
              <a:t>agregat</a:t>
            </a:r>
            <a:r>
              <a:rPr lang="en-US" altLang="pl-PL" sz="2000" dirty="0"/>
              <a:t>, w </a:t>
            </a:r>
            <a:r>
              <a:rPr lang="en-US" altLang="pl-PL" sz="2000" dirty="0" err="1"/>
              <a:t>których</a:t>
            </a:r>
            <a:r>
              <a:rPr lang="en-US" altLang="pl-PL" sz="2000" dirty="0"/>
              <a:t> </a:t>
            </a:r>
            <a:r>
              <a:rPr lang="en-US" altLang="pl-PL" sz="2000" dirty="0" err="1"/>
              <a:t>zarówno</a:t>
            </a:r>
            <a:r>
              <a:rPr lang="en-US" altLang="pl-PL" sz="2000" dirty="0"/>
              <a:t> </a:t>
            </a:r>
            <a:r>
              <a:rPr lang="en-US" altLang="pl-PL" sz="2000" dirty="0" err="1"/>
              <a:t>środek</a:t>
            </a:r>
            <a:r>
              <a:rPr lang="en-US" altLang="pl-PL" sz="2000" dirty="0"/>
              <a:t> </a:t>
            </a:r>
            <a:r>
              <a:rPr lang="en-US" altLang="pl-PL" sz="2000" dirty="0" err="1"/>
              <a:t>gaśniczy</a:t>
            </a:r>
            <a:r>
              <a:rPr lang="en-US" altLang="pl-PL" sz="2000" dirty="0"/>
              <a:t>, </a:t>
            </a:r>
            <a:r>
              <a:rPr lang="en-US" altLang="pl-PL" sz="2000" dirty="0" err="1"/>
              <a:t>jak</a:t>
            </a:r>
            <a:r>
              <a:rPr lang="en-US" altLang="pl-PL" sz="2000" dirty="0"/>
              <a:t> </a:t>
            </a:r>
            <a:r>
              <a:rPr lang="en-US" altLang="pl-PL" sz="2000" dirty="0" err="1"/>
              <a:t>i</a:t>
            </a:r>
            <a:r>
              <a:rPr lang="en-US" altLang="pl-PL" sz="2000" dirty="0"/>
              <a:t> </a:t>
            </a:r>
            <a:r>
              <a:rPr lang="en-US" altLang="pl-PL" sz="2000" dirty="0" err="1"/>
              <a:t>wyrzutnik</a:t>
            </a:r>
            <a:r>
              <a:rPr lang="en-US" altLang="pl-PL" sz="2000" dirty="0"/>
              <a:t> </a:t>
            </a:r>
            <a:r>
              <a:rPr lang="en-US" altLang="pl-PL" sz="2000" dirty="0" err="1"/>
              <a:t>znajdują</a:t>
            </a:r>
            <a:r>
              <a:rPr lang="en-US" altLang="pl-PL" sz="2000" dirty="0"/>
              <a:t> </a:t>
            </a:r>
            <a:r>
              <a:rPr lang="en-US" altLang="pl-PL" sz="2000" dirty="0" err="1"/>
              <a:t>się</a:t>
            </a:r>
            <a:r>
              <a:rPr lang="en-US" altLang="pl-PL" sz="2000" dirty="0"/>
              <a:t> w </a:t>
            </a:r>
            <a:r>
              <a:rPr lang="en-US" altLang="pl-PL" sz="2000" dirty="0" err="1"/>
              <a:t>tym</a:t>
            </a:r>
            <a:r>
              <a:rPr lang="en-US" altLang="pl-PL" sz="2000" dirty="0"/>
              <a:t> </a:t>
            </a:r>
            <a:r>
              <a:rPr lang="en-US" altLang="pl-PL" sz="2000" dirty="0" err="1"/>
              <a:t>samym</a:t>
            </a:r>
            <a:r>
              <a:rPr lang="en-US" altLang="pl-PL" sz="2000" dirty="0"/>
              <a:t> </a:t>
            </a:r>
            <a:r>
              <a:rPr lang="en-US" altLang="pl-PL" sz="2000" dirty="0" err="1"/>
              <a:t>zbiorniku</a:t>
            </a:r>
            <a:r>
              <a:rPr lang="en-US" altLang="pl-PL" sz="2000" dirty="0"/>
              <a:t> (pod </a:t>
            </a:r>
            <a:r>
              <a:rPr lang="en-US" altLang="pl-PL" sz="2000" dirty="0" err="1"/>
              <a:t>stałym</a:t>
            </a:r>
            <a:r>
              <a:rPr lang="en-US" altLang="pl-PL" sz="2000" dirty="0"/>
              <a:t> </a:t>
            </a:r>
            <a:r>
              <a:rPr lang="en-US" altLang="pl-PL" sz="2000" dirty="0" err="1"/>
              <a:t>ciśnieniem</a:t>
            </a:r>
            <a:r>
              <a:rPr lang="en-US" altLang="pl-PL" sz="2000" dirty="0"/>
              <a:t>)</a:t>
            </a:r>
          </a:p>
        </p:txBody>
      </p:sp>
      <p:sp>
        <p:nvSpPr>
          <p:cNvPr id="8" name="Prostokąt 7"/>
          <p:cNvSpPr/>
          <p:nvPr/>
        </p:nvSpPr>
        <p:spPr>
          <a:xfrm>
            <a:off x="577457" y="3403337"/>
            <a:ext cx="72334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  <a:buFontTx/>
              <a:buChar char=" "/>
            </a:pPr>
            <a:r>
              <a:rPr lang="en-US" altLang="pl-PL" sz="2000" b="1" dirty="0"/>
              <a:t>Y </a:t>
            </a:r>
            <a:r>
              <a:rPr lang="en-US" altLang="pl-PL" sz="2000" dirty="0"/>
              <a:t>- </a:t>
            </a:r>
            <a:r>
              <a:rPr lang="en-US" altLang="pl-PL" sz="2000" dirty="0" err="1"/>
              <a:t>określa</a:t>
            </a:r>
            <a:r>
              <a:rPr lang="en-US" altLang="pl-PL" sz="2000" dirty="0"/>
              <a:t> </a:t>
            </a:r>
            <a:r>
              <a:rPr lang="en-US" altLang="pl-PL" sz="2000" dirty="0" err="1"/>
              <a:t>gaśnicę</a:t>
            </a:r>
            <a:r>
              <a:rPr lang="en-US" altLang="pl-PL" sz="2000" dirty="0"/>
              <a:t> </a:t>
            </a:r>
            <a:r>
              <a:rPr lang="en-US" altLang="pl-PL" sz="2000" dirty="0" err="1"/>
              <a:t>lub</a:t>
            </a:r>
            <a:r>
              <a:rPr lang="en-US" altLang="pl-PL" sz="2000" dirty="0"/>
              <a:t> </a:t>
            </a:r>
            <a:r>
              <a:rPr lang="en-US" altLang="pl-PL" sz="2000" dirty="0" err="1"/>
              <a:t>agregat</a:t>
            </a:r>
            <a:r>
              <a:rPr lang="en-US" altLang="pl-PL" sz="2000" dirty="0"/>
              <a:t>, w </a:t>
            </a:r>
            <a:r>
              <a:rPr lang="en-US" altLang="pl-PL" sz="2000" dirty="0" err="1"/>
              <a:t>których</a:t>
            </a:r>
            <a:r>
              <a:rPr lang="en-US" altLang="pl-PL" sz="2000" dirty="0"/>
              <a:t>  </a:t>
            </a:r>
            <a:r>
              <a:rPr lang="en-US" altLang="pl-PL" sz="2000" dirty="0" err="1"/>
              <a:t>środek</a:t>
            </a:r>
            <a:r>
              <a:rPr lang="en-US" altLang="pl-PL" sz="2000" dirty="0"/>
              <a:t> </a:t>
            </a:r>
            <a:r>
              <a:rPr lang="en-US" altLang="pl-PL" sz="2000" dirty="0" err="1"/>
              <a:t>gaśniczy</a:t>
            </a:r>
            <a:r>
              <a:rPr lang="en-US" altLang="pl-PL" sz="2000" dirty="0"/>
              <a:t> </a:t>
            </a:r>
            <a:r>
              <a:rPr lang="en-US" altLang="pl-PL" sz="2000" dirty="0" err="1"/>
              <a:t>wyrzucany</a:t>
            </a:r>
            <a:r>
              <a:rPr lang="en-US" altLang="pl-PL" sz="2000" dirty="0"/>
              <a:t> jest </a:t>
            </a:r>
            <a:r>
              <a:rPr lang="en-US" altLang="pl-PL" sz="2000" dirty="0" err="1"/>
              <a:t>na</a:t>
            </a:r>
            <a:r>
              <a:rPr lang="en-US" altLang="pl-PL" sz="2000" dirty="0"/>
              <a:t> </a:t>
            </a:r>
            <a:r>
              <a:rPr lang="en-US" altLang="pl-PL" sz="2000" dirty="0" err="1"/>
              <a:t>zewnątrz</a:t>
            </a:r>
            <a:r>
              <a:rPr lang="en-US" altLang="pl-PL" sz="2000" dirty="0"/>
              <a:t> w </a:t>
            </a:r>
            <a:r>
              <a:rPr lang="en-US" altLang="pl-PL" sz="2000" dirty="0" err="1"/>
              <a:t>wyniku</a:t>
            </a:r>
            <a:r>
              <a:rPr lang="en-US" altLang="pl-PL" sz="2000" dirty="0"/>
              <a:t> </a:t>
            </a:r>
            <a:r>
              <a:rPr lang="en-US" altLang="pl-PL" sz="2000" dirty="0" err="1"/>
              <a:t>reakcji</a:t>
            </a:r>
            <a:r>
              <a:rPr lang="en-US" altLang="pl-PL" sz="2000" dirty="0"/>
              <a:t> </a:t>
            </a:r>
            <a:r>
              <a:rPr lang="en-US" altLang="pl-PL" sz="2000" dirty="0" err="1"/>
              <a:t>chemicznej</a:t>
            </a:r>
            <a:r>
              <a:rPr lang="en-US" altLang="pl-PL" sz="2000" dirty="0"/>
              <a:t> </a:t>
            </a:r>
            <a:r>
              <a:rPr lang="en-US" altLang="pl-PL" sz="2000" dirty="0" err="1"/>
              <a:t>lub</a:t>
            </a:r>
            <a:r>
              <a:rPr lang="en-US" altLang="pl-PL" sz="2000" dirty="0"/>
              <a:t> </a:t>
            </a:r>
            <a:r>
              <a:rPr lang="en-US" altLang="pl-PL" sz="2000" dirty="0" err="1"/>
              <a:t>przemiany</a:t>
            </a:r>
            <a:r>
              <a:rPr lang="en-US" altLang="pl-PL" sz="2000" dirty="0"/>
              <a:t> </a:t>
            </a:r>
            <a:r>
              <a:rPr lang="en-US" altLang="pl-PL" sz="2000" dirty="0" err="1"/>
              <a:t>fizykochemicznej</a:t>
            </a:r>
            <a:r>
              <a:rPr lang="en-US" altLang="pl-PL" sz="2000" dirty="0"/>
              <a:t>,</a:t>
            </a:r>
          </a:p>
        </p:txBody>
      </p:sp>
      <p:sp>
        <p:nvSpPr>
          <p:cNvPr id="9" name="Prostokąt 8"/>
          <p:cNvSpPr/>
          <p:nvPr/>
        </p:nvSpPr>
        <p:spPr>
          <a:xfrm>
            <a:off x="588474" y="4770579"/>
            <a:ext cx="72334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  <a:buFontTx/>
              <a:buChar char=" "/>
            </a:pPr>
            <a:r>
              <a:rPr lang="en-US" altLang="pl-PL" sz="2000" b="1" dirty="0"/>
              <a:t>Z </a:t>
            </a:r>
            <a:r>
              <a:rPr lang="en-US" altLang="pl-PL" sz="2000" dirty="0"/>
              <a:t>- </a:t>
            </a:r>
            <a:r>
              <a:rPr lang="en-US" altLang="pl-PL" sz="2000" dirty="0" err="1"/>
              <a:t>określa</a:t>
            </a:r>
            <a:r>
              <a:rPr lang="en-US" altLang="pl-PL" sz="2000" dirty="0"/>
              <a:t> </a:t>
            </a:r>
            <a:r>
              <a:rPr lang="en-US" altLang="pl-PL" sz="2000" dirty="0" err="1"/>
              <a:t>gaśnicę</a:t>
            </a:r>
            <a:r>
              <a:rPr lang="en-US" altLang="pl-PL" sz="2000" dirty="0"/>
              <a:t> </a:t>
            </a:r>
            <a:r>
              <a:rPr lang="en-US" altLang="pl-PL" sz="2000" dirty="0" err="1"/>
              <a:t>lub</a:t>
            </a:r>
            <a:r>
              <a:rPr lang="en-US" altLang="pl-PL" sz="2000" dirty="0"/>
              <a:t> </a:t>
            </a:r>
            <a:r>
              <a:rPr lang="en-US" altLang="pl-PL" sz="2000" dirty="0" err="1"/>
              <a:t>agregat</a:t>
            </a:r>
            <a:r>
              <a:rPr lang="en-US" altLang="pl-PL" sz="2000" dirty="0"/>
              <a:t>,  </a:t>
            </a:r>
            <a:r>
              <a:rPr lang="en-US" altLang="pl-PL" sz="2000" dirty="0" err="1"/>
              <a:t>których</a:t>
            </a:r>
            <a:r>
              <a:rPr lang="en-US" altLang="pl-PL" sz="2000" dirty="0"/>
              <a:t> </a:t>
            </a:r>
            <a:r>
              <a:rPr lang="en-US" altLang="pl-PL" sz="2000" dirty="0" err="1"/>
              <a:t>konstrukcja</a:t>
            </a:r>
            <a:r>
              <a:rPr lang="en-US" altLang="pl-PL" sz="2000" dirty="0"/>
              <a:t> </a:t>
            </a:r>
            <a:r>
              <a:rPr lang="en-US" altLang="pl-PL" sz="2000" dirty="0" err="1"/>
              <a:t>przewiduje</a:t>
            </a:r>
            <a:r>
              <a:rPr lang="en-US" altLang="pl-PL" sz="2000" dirty="0"/>
              <a:t> </a:t>
            </a:r>
            <a:r>
              <a:rPr lang="en-US" altLang="pl-PL" sz="2000" dirty="0" err="1"/>
              <a:t>oddzielny</a:t>
            </a:r>
            <a:r>
              <a:rPr lang="en-US" altLang="pl-PL" sz="2000" dirty="0"/>
              <a:t> </a:t>
            </a:r>
            <a:r>
              <a:rPr lang="en-US" altLang="pl-PL" sz="2000" dirty="0" err="1"/>
              <a:t>zbiornik</a:t>
            </a:r>
            <a:r>
              <a:rPr lang="en-US" altLang="pl-PL" sz="2000" dirty="0"/>
              <a:t> (</a:t>
            </a:r>
            <a:r>
              <a:rPr lang="en-US" altLang="pl-PL" sz="2000" dirty="0" err="1"/>
              <a:t>tzw</a:t>
            </a:r>
            <a:r>
              <a:rPr lang="en-US" altLang="pl-PL" sz="2000" dirty="0"/>
              <a:t>.,,</a:t>
            </a:r>
            <a:r>
              <a:rPr lang="en-US" altLang="pl-PL" sz="2000" dirty="0" err="1"/>
              <a:t>nabój</a:t>
            </a:r>
            <a:r>
              <a:rPr lang="en-US" altLang="pl-PL" sz="2000" dirty="0"/>
              <a:t>’’ </a:t>
            </a:r>
            <a:r>
              <a:rPr lang="en-US" altLang="pl-PL" sz="2000" dirty="0" err="1"/>
              <a:t>lub</a:t>
            </a:r>
            <a:r>
              <a:rPr lang="en-US" altLang="pl-PL" sz="2000" dirty="0"/>
              <a:t> ,,</a:t>
            </a:r>
            <a:r>
              <a:rPr lang="en-US" altLang="pl-PL" sz="2000" dirty="0" err="1"/>
              <a:t>ładunek</a:t>
            </a:r>
            <a:r>
              <a:rPr lang="en-US" altLang="pl-PL" sz="2000" dirty="0"/>
              <a:t>’’) </a:t>
            </a:r>
            <a:r>
              <a:rPr lang="en-US" altLang="pl-PL" sz="2000" dirty="0" err="1"/>
              <a:t>zawierający</a:t>
            </a:r>
            <a:r>
              <a:rPr lang="en-US" altLang="pl-PL" sz="2000" dirty="0"/>
              <a:t> </a:t>
            </a:r>
            <a:r>
              <a:rPr lang="en-US" altLang="pl-PL" sz="2000" dirty="0" err="1"/>
              <a:t>wyrzutnik</a:t>
            </a:r>
            <a:r>
              <a:rPr lang="en-US" altLang="pl-PL" sz="2000" dirty="0"/>
              <a:t> (</a:t>
            </a:r>
            <a:r>
              <a:rPr lang="en-US" altLang="pl-PL" sz="2000" dirty="0" err="1"/>
              <a:t>gaz</a:t>
            </a:r>
            <a:r>
              <a:rPr lang="en-US" altLang="pl-PL" sz="2000" dirty="0"/>
              <a:t>).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366092" y="413514"/>
            <a:ext cx="6577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Podział </a:t>
            </a:r>
            <a:r>
              <a:rPr lang="pl-PL" sz="2400" b="1" dirty="0">
                <a:solidFill>
                  <a:srgbClr val="FF0000"/>
                </a:solidFill>
              </a:rPr>
              <a:t>podręcznego </a:t>
            </a:r>
            <a:r>
              <a:rPr lang="pl-PL" sz="2400" b="1" dirty="0" smtClean="0">
                <a:solidFill>
                  <a:srgbClr val="FF0000"/>
                </a:solidFill>
              </a:rPr>
              <a:t>sprzętu</a:t>
            </a:r>
          </a:p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>
                <a:solidFill>
                  <a:srgbClr val="FF0000"/>
                </a:solidFill>
              </a:rPr>
              <a:t>gaśniczego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588473" y="1596090"/>
            <a:ext cx="3334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u="sng" dirty="0" smtClean="0"/>
              <a:t>Odmiany gaśnic:</a:t>
            </a:r>
            <a:endParaRPr lang="pl-PL" sz="2000" b="1" u="sng" dirty="0"/>
          </a:p>
        </p:txBody>
      </p:sp>
    </p:spTree>
    <p:extLst>
      <p:ext uri="{BB962C8B-B14F-4D97-AF65-F5344CB8AC3E}">
        <p14:creationId xmlns:p14="http://schemas.microsoft.com/office/powerpoint/2010/main" val="160845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</TotalTime>
  <Words>1763</Words>
  <Application>Microsoft Office PowerPoint</Application>
  <PresentationFormat>Pokaz na ekranie (4:3)</PresentationFormat>
  <Paragraphs>227</Paragraphs>
  <Slides>37</Slides>
  <Notes>26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7" baseType="lpstr">
      <vt:lpstr>Arial</vt:lpstr>
      <vt:lpstr>Wingdings 3</vt:lpstr>
      <vt:lpstr>Times New Roman</vt:lpstr>
      <vt:lpstr>Lucida Sans Unicode</vt:lpstr>
      <vt:lpstr>Wingdings 2</vt:lpstr>
      <vt:lpstr>Arial Black</vt:lpstr>
      <vt:lpstr>Verdana</vt:lpstr>
      <vt:lpstr>Calibri</vt:lpstr>
      <vt:lpstr>Noto Sans Symbols</vt:lpstr>
      <vt:lpstr>Hol</vt:lpstr>
      <vt:lpstr>TEMAT 3:  Sprzęt ratowniczy  i podręczny sprzęt gaśniczy  </vt:lpstr>
      <vt:lpstr>MATERIAŁ NAUCZANIA</vt:lpstr>
      <vt:lpstr>Podział na grupy i przeznaczenie poszczególnego sprzętu pożarniczego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Zasady gaszenia ognia za pomocą gaśnic: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 3:  Sprzęt ratowniczy  i podręczny sprzęt gaśniczy</dc:title>
  <dc:creator>Admin</dc:creator>
  <cp:lastModifiedBy>Admin</cp:lastModifiedBy>
  <cp:revision>40</cp:revision>
  <dcterms:modified xsi:type="dcterms:W3CDTF">2016-11-15T06:44:23Z</dcterms:modified>
</cp:coreProperties>
</file>