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361" r:id="rId3"/>
    <p:sldId id="369" r:id="rId4"/>
    <p:sldId id="372" r:id="rId5"/>
    <p:sldId id="373" r:id="rId6"/>
    <p:sldId id="347" r:id="rId7"/>
    <p:sldId id="365" r:id="rId8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órecka Agnieszka" initials="GA" lastIdx="2" clrIdx="0">
    <p:extLst>
      <p:ext uri="{19B8F6BF-5375-455C-9EA6-DF929625EA0E}">
        <p15:presenceInfo xmlns:p15="http://schemas.microsoft.com/office/powerpoint/2012/main" userId="S-1-5-21-3004812752-890403532-2074431140-178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FFA7"/>
    <a:srgbClr val="FFFF66"/>
    <a:srgbClr val="CC3300"/>
    <a:srgbClr val="C9C9C9"/>
    <a:srgbClr val="E4E4E4"/>
    <a:srgbClr val="CCFFCC"/>
    <a:srgbClr val="DDDDDD"/>
    <a:srgbClr val="002060"/>
    <a:srgbClr val="FF05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4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B3A82F-7AD1-4161-9885-05C66098303A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A46894D-188D-41F2-8A92-D94739E683F1}">
      <dgm:prSet phldrT="[Tekst]"/>
      <dgm:spPr/>
      <dgm:t>
        <a:bodyPr/>
        <a:lstStyle/>
        <a:p>
          <a:r>
            <a:rPr lang="pl-PL" dirty="0">
              <a:solidFill>
                <a:srgbClr val="FFFFA7"/>
              </a:solidFill>
            </a:rPr>
            <a:t>CAF </a:t>
          </a:r>
          <a:r>
            <a:rPr lang="pl-PL" dirty="0" err="1">
              <a:solidFill>
                <a:srgbClr val="FFFFA7"/>
              </a:solidFill>
            </a:rPr>
            <a:t>self-assessment</a:t>
          </a:r>
          <a:r>
            <a:rPr lang="pl-PL" dirty="0">
              <a:solidFill>
                <a:srgbClr val="FFFFA7"/>
              </a:solidFill>
            </a:rPr>
            <a:t> </a:t>
          </a:r>
          <a:r>
            <a:rPr lang="pl-PL" dirty="0" err="1">
              <a:solidFill>
                <a:srgbClr val="FFFFA7"/>
              </a:solidFill>
            </a:rPr>
            <a:t>process</a:t>
          </a:r>
          <a:endParaRPr lang="pl-PL" dirty="0">
            <a:solidFill>
              <a:srgbClr val="FFFFA7"/>
            </a:solidFill>
          </a:endParaRPr>
        </a:p>
      </dgm:t>
    </dgm:pt>
    <dgm:pt modelId="{C1588F1D-5F4C-422F-AC64-8CE7258CA075}" type="parTrans" cxnId="{F796ACA1-C6F5-4B9B-8798-0ABC74A410D7}">
      <dgm:prSet/>
      <dgm:spPr/>
      <dgm:t>
        <a:bodyPr/>
        <a:lstStyle/>
        <a:p>
          <a:endParaRPr lang="pl-PL"/>
        </a:p>
      </dgm:t>
    </dgm:pt>
    <dgm:pt modelId="{323EDC30-68CE-47A5-B229-D0F3B91E6CFB}" type="sibTrans" cxnId="{F796ACA1-C6F5-4B9B-8798-0ABC74A410D7}">
      <dgm:prSet/>
      <dgm:spPr/>
      <dgm:t>
        <a:bodyPr/>
        <a:lstStyle/>
        <a:p>
          <a:endParaRPr lang="pl-PL"/>
        </a:p>
      </dgm:t>
    </dgm:pt>
    <dgm:pt modelId="{F11E4363-943D-46A1-B7D0-F715C7684006}">
      <dgm:prSet phldrT="[Tekst]" custT="1"/>
      <dgm:spPr/>
      <dgm:t>
        <a:bodyPr/>
        <a:lstStyle/>
        <a:p>
          <a:r>
            <a:rPr lang="pl-PL" sz="2400" dirty="0" err="1">
              <a:solidFill>
                <a:srgbClr val="FFFFA7"/>
              </a:solidFill>
            </a:rPr>
            <a:t>refresher</a:t>
          </a:r>
          <a:r>
            <a:rPr lang="pl-PL" sz="2400" dirty="0">
              <a:solidFill>
                <a:srgbClr val="FFFFA7"/>
              </a:solidFill>
            </a:rPr>
            <a:t> </a:t>
          </a:r>
          <a:r>
            <a:rPr lang="pl-PL" sz="2400" dirty="0" err="1">
              <a:solidFill>
                <a:srgbClr val="FFFFA7"/>
              </a:solidFill>
            </a:rPr>
            <a:t>training</a:t>
          </a:r>
          <a:r>
            <a:rPr lang="pl-PL" sz="2400" dirty="0">
              <a:solidFill>
                <a:srgbClr val="FFFFA7"/>
              </a:solidFill>
            </a:rPr>
            <a:t> </a:t>
          </a:r>
          <a:r>
            <a:rPr lang="pl-PL" sz="2400" dirty="0" err="1">
              <a:solidFill>
                <a:srgbClr val="FFFFA7"/>
              </a:solidFill>
            </a:rPr>
            <a:t>at</a:t>
          </a:r>
          <a:r>
            <a:rPr lang="pl-PL" sz="2400" dirty="0">
              <a:solidFill>
                <a:srgbClr val="FFFFA7"/>
              </a:solidFill>
            </a:rPr>
            <a:t> the  </a:t>
          </a:r>
          <a:r>
            <a:rPr lang="pl-PL" sz="2400" dirty="0" err="1">
              <a:solidFill>
                <a:srgbClr val="FFFFA7"/>
              </a:solidFill>
            </a:rPr>
            <a:t>beginning</a:t>
          </a:r>
          <a:endParaRPr lang="pl-PL" sz="2400" dirty="0">
            <a:solidFill>
              <a:srgbClr val="FFFFA7"/>
            </a:solidFill>
          </a:endParaRPr>
        </a:p>
      </dgm:t>
    </dgm:pt>
    <dgm:pt modelId="{5AF9BF68-F8E0-479C-B409-C15D1ACAFAC2}" type="parTrans" cxnId="{D0FE0462-CCB8-4258-9D1A-BE9319965DCC}">
      <dgm:prSet/>
      <dgm:spPr/>
      <dgm:t>
        <a:bodyPr/>
        <a:lstStyle/>
        <a:p>
          <a:endParaRPr lang="pl-PL"/>
        </a:p>
      </dgm:t>
    </dgm:pt>
    <dgm:pt modelId="{C276C8C9-10D7-44CB-93BC-558DC17C4402}" type="sibTrans" cxnId="{D0FE0462-CCB8-4258-9D1A-BE9319965DCC}">
      <dgm:prSet/>
      <dgm:spPr/>
      <dgm:t>
        <a:bodyPr/>
        <a:lstStyle/>
        <a:p>
          <a:endParaRPr lang="pl-PL"/>
        </a:p>
      </dgm:t>
    </dgm:pt>
    <dgm:pt modelId="{8A49FD8B-CBC3-48C5-9E4E-630C46A3C1B2}">
      <dgm:prSet phldrT="[Tekst]" custT="1"/>
      <dgm:spPr/>
      <dgm:t>
        <a:bodyPr/>
        <a:lstStyle/>
        <a:p>
          <a:r>
            <a:rPr lang="pl-PL" sz="2400" dirty="0">
              <a:solidFill>
                <a:srgbClr val="FFFFA7"/>
              </a:solidFill>
            </a:rPr>
            <a:t>50 </a:t>
          </a:r>
          <a:r>
            <a:rPr lang="pl-PL" sz="2400" dirty="0" err="1">
              <a:solidFill>
                <a:srgbClr val="FFFFA7"/>
              </a:solidFill>
            </a:rPr>
            <a:t>members</a:t>
          </a:r>
          <a:r>
            <a:rPr lang="pl-PL" sz="2400" dirty="0">
              <a:solidFill>
                <a:srgbClr val="FFFFA7"/>
              </a:solidFill>
            </a:rPr>
            <a:t> of </a:t>
          </a:r>
          <a:r>
            <a:rPr lang="pl-PL" sz="2400" dirty="0" err="1">
              <a:solidFill>
                <a:srgbClr val="FFFFA7"/>
              </a:solidFill>
            </a:rPr>
            <a:t>self-assessment</a:t>
          </a:r>
          <a:r>
            <a:rPr lang="pl-PL" sz="2400" dirty="0">
              <a:solidFill>
                <a:srgbClr val="FFFFA7"/>
              </a:solidFill>
            </a:rPr>
            <a:t> team in 5 </a:t>
          </a:r>
          <a:r>
            <a:rPr lang="pl-PL" sz="2400" dirty="0" err="1">
              <a:solidFill>
                <a:srgbClr val="FFFFA7"/>
              </a:solidFill>
            </a:rPr>
            <a:t>smaller</a:t>
          </a:r>
          <a:r>
            <a:rPr lang="pl-PL" sz="2400" dirty="0">
              <a:solidFill>
                <a:srgbClr val="FFFFA7"/>
              </a:solidFill>
            </a:rPr>
            <a:t> </a:t>
          </a:r>
          <a:r>
            <a:rPr lang="pl-PL" sz="2400" dirty="0" err="1">
              <a:solidFill>
                <a:srgbClr val="FFFFA7"/>
              </a:solidFill>
            </a:rPr>
            <a:t>groups</a:t>
          </a:r>
          <a:endParaRPr lang="pl-PL" sz="2400" dirty="0">
            <a:solidFill>
              <a:srgbClr val="FFFFA7"/>
            </a:solidFill>
          </a:endParaRPr>
        </a:p>
      </dgm:t>
    </dgm:pt>
    <dgm:pt modelId="{7307AA4C-5A82-48BC-AD00-AC9AAEEACD7C}" type="parTrans" cxnId="{502AEA98-D3B2-467B-B5ED-F50C6A73D4A2}">
      <dgm:prSet/>
      <dgm:spPr/>
      <dgm:t>
        <a:bodyPr/>
        <a:lstStyle/>
        <a:p>
          <a:endParaRPr lang="pl-PL"/>
        </a:p>
      </dgm:t>
    </dgm:pt>
    <dgm:pt modelId="{E93D0E24-129A-45F8-8D4C-1120D187E18E}" type="sibTrans" cxnId="{502AEA98-D3B2-467B-B5ED-F50C6A73D4A2}">
      <dgm:prSet/>
      <dgm:spPr/>
      <dgm:t>
        <a:bodyPr/>
        <a:lstStyle/>
        <a:p>
          <a:endParaRPr lang="pl-PL"/>
        </a:p>
      </dgm:t>
    </dgm:pt>
    <dgm:pt modelId="{A9476F7C-C185-47B2-A537-8A55A5990F20}">
      <dgm:prSet phldrT="[Tekst]" custT="1"/>
      <dgm:spPr/>
      <dgm:t>
        <a:bodyPr/>
        <a:lstStyle/>
        <a:p>
          <a:r>
            <a:rPr lang="pl-PL" sz="2400" dirty="0" err="1">
              <a:solidFill>
                <a:srgbClr val="FFFFA7"/>
              </a:solidFill>
            </a:rPr>
            <a:t>duration</a:t>
          </a:r>
          <a:r>
            <a:rPr lang="pl-PL" sz="2400" dirty="0">
              <a:solidFill>
                <a:srgbClr val="FFFFA7"/>
              </a:solidFill>
            </a:rPr>
            <a:t> </a:t>
          </a:r>
          <a:r>
            <a:rPr lang="pl-PL" sz="2400" dirty="0" err="1">
              <a:solidFill>
                <a:srgbClr val="FFFFA7"/>
              </a:solidFill>
            </a:rPr>
            <a:t>approx</a:t>
          </a:r>
          <a:r>
            <a:rPr lang="pl-PL" sz="2400" dirty="0">
              <a:solidFill>
                <a:srgbClr val="FFFFA7"/>
              </a:solidFill>
            </a:rPr>
            <a:t>. 2 </a:t>
          </a:r>
          <a:r>
            <a:rPr lang="pl-PL" sz="2400" dirty="0" err="1">
              <a:solidFill>
                <a:srgbClr val="FFFFA7"/>
              </a:solidFill>
            </a:rPr>
            <a:t>months</a:t>
          </a:r>
          <a:endParaRPr lang="pl-PL" sz="2400" dirty="0">
            <a:solidFill>
              <a:srgbClr val="FFFFA7"/>
            </a:solidFill>
          </a:endParaRPr>
        </a:p>
      </dgm:t>
    </dgm:pt>
    <dgm:pt modelId="{A873C80C-399A-48D2-B622-EF1933D455C3}" type="parTrans" cxnId="{BB7493E7-0ECF-4D4F-96BA-23F8F84C7EBF}">
      <dgm:prSet/>
      <dgm:spPr/>
      <dgm:t>
        <a:bodyPr/>
        <a:lstStyle/>
        <a:p>
          <a:endParaRPr lang="pl-PL"/>
        </a:p>
      </dgm:t>
    </dgm:pt>
    <dgm:pt modelId="{04B4FCEB-67A9-4636-A3C5-27DCB222D0CA}" type="sibTrans" cxnId="{BB7493E7-0ECF-4D4F-96BA-23F8F84C7EBF}">
      <dgm:prSet/>
      <dgm:spPr/>
      <dgm:t>
        <a:bodyPr/>
        <a:lstStyle/>
        <a:p>
          <a:endParaRPr lang="pl-PL"/>
        </a:p>
      </dgm:t>
    </dgm:pt>
    <dgm:pt modelId="{25D99491-2249-4362-B3AF-BEC235E6A95A}" type="pres">
      <dgm:prSet presAssocID="{4DB3A82F-7AD1-4161-9885-05C66098303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D90AD64A-CC2A-45B0-B014-49D7C0B2E478}" type="pres">
      <dgm:prSet presAssocID="{8A46894D-188D-41F2-8A92-D94739E683F1}" presName="singleCycle" presStyleCnt="0"/>
      <dgm:spPr/>
    </dgm:pt>
    <dgm:pt modelId="{471A7E04-E6CF-4E80-B2A7-C12CBC297852}" type="pres">
      <dgm:prSet presAssocID="{8A46894D-188D-41F2-8A92-D94739E683F1}" presName="singleCenter" presStyleLbl="node1" presStyleIdx="0" presStyleCnt="4" custScaleX="149213" custScaleY="143730" custLinFactNeighborX="638" custLinFactNeighborY="5530">
        <dgm:presLayoutVars>
          <dgm:chMax val="7"/>
          <dgm:chPref val="7"/>
        </dgm:presLayoutVars>
      </dgm:prSet>
      <dgm:spPr/>
      <dgm:t>
        <a:bodyPr/>
        <a:lstStyle/>
        <a:p>
          <a:endParaRPr lang="pl-PL"/>
        </a:p>
      </dgm:t>
    </dgm:pt>
    <dgm:pt modelId="{7B53BC85-7777-4398-A866-37B6503F6062}" type="pres">
      <dgm:prSet presAssocID="{5AF9BF68-F8E0-479C-B409-C15D1ACAFAC2}" presName="Name56" presStyleLbl="parChTrans1D2" presStyleIdx="0" presStyleCnt="3"/>
      <dgm:spPr/>
      <dgm:t>
        <a:bodyPr/>
        <a:lstStyle/>
        <a:p>
          <a:endParaRPr lang="pl-PL"/>
        </a:p>
      </dgm:t>
    </dgm:pt>
    <dgm:pt modelId="{8A00205B-C16C-462D-9FBC-2F43ADCC67E2}" type="pres">
      <dgm:prSet presAssocID="{F11E4363-943D-46A1-B7D0-F715C7684006}" presName="text0" presStyleLbl="node1" presStyleIdx="1" presStyleCnt="4" custScaleX="212464" custScaleY="150480" custRadScaleRad="115585" custRadScaleInc="75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E309C39-FFA7-4BDA-AE23-6927E80FD2BE}" type="pres">
      <dgm:prSet presAssocID="{7307AA4C-5A82-48BC-AD00-AC9AAEEACD7C}" presName="Name56" presStyleLbl="parChTrans1D2" presStyleIdx="1" presStyleCnt="3"/>
      <dgm:spPr/>
      <dgm:t>
        <a:bodyPr/>
        <a:lstStyle/>
        <a:p>
          <a:endParaRPr lang="pl-PL"/>
        </a:p>
      </dgm:t>
    </dgm:pt>
    <dgm:pt modelId="{D6911727-77BA-4532-A93A-F77A450A3980}" type="pres">
      <dgm:prSet presAssocID="{8A49FD8B-CBC3-48C5-9E4E-630C46A3C1B2}" presName="text0" presStyleLbl="node1" presStyleIdx="2" presStyleCnt="4" custScaleX="236388" custScaleY="238334" custRadScaleRad="153606" custRadScaleInc="-2636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FFD84C6-CC7E-45CB-9A57-13BE739A6D6B}" type="pres">
      <dgm:prSet presAssocID="{A873C80C-399A-48D2-B622-EF1933D455C3}" presName="Name56" presStyleLbl="parChTrans1D2" presStyleIdx="2" presStyleCnt="3"/>
      <dgm:spPr/>
      <dgm:t>
        <a:bodyPr/>
        <a:lstStyle/>
        <a:p>
          <a:endParaRPr lang="pl-PL"/>
        </a:p>
      </dgm:t>
    </dgm:pt>
    <dgm:pt modelId="{5CA5716F-0459-4FF4-95A5-D08844437463}" type="pres">
      <dgm:prSet presAssocID="{A9476F7C-C185-47B2-A537-8A55A5990F20}" presName="text0" presStyleLbl="node1" presStyleIdx="3" presStyleCnt="4" custScaleX="235589" custScaleY="238240" custRadScaleRad="146927" custRadScaleInc="2465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0FE0462-CCB8-4258-9D1A-BE9319965DCC}" srcId="{8A46894D-188D-41F2-8A92-D94739E683F1}" destId="{F11E4363-943D-46A1-B7D0-F715C7684006}" srcOrd="0" destOrd="0" parTransId="{5AF9BF68-F8E0-479C-B409-C15D1ACAFAC2}" sibTransId="{C276C8C9-10D7-44CB-93BC-558DC17C4402}"/>
    <dgm:cxn modelId="{10F00A93-3598-45BD-8CBB-B1A8E318B872}" type="presOf" srcId="{4DB3A82F-7AD1-4161-9885-05C66098303A}" destId="{25D99491-2249-4362-B3AF-BEC235E6A95A}" srcOrd="0" destOrd="0" presId="urn:microsoft.com/office/officeart/2008/layout/RadialCluster"/>
    <dgm:cxn modelId="{8604524B-2D63-4A26-A586-81E173BDD3F4}" type="presOf" srcId="{A9476F7C-C185-47B2-A537-8A55A5990F20}" destId="{5CA5716F-0459-4FF4-95A5-D08844437463}" srcOrd="0" destOrd="0" presId="urn:microsoft.com/office/officeart/2008/layout/RadialCluster"/>
    <dgm:cxn modelId="{26E93207-E2CC-4B18-A76C-9D15823B3EE3}" type="presOf" srcId="{8A46894D-188D-41F2-8A92-D94739E683F1}" destId="{471A7E04-E6CF-4E80-B2A7-C12CBC297852}" srcOrd="0" destOrd="0" presId="urn:microsoft.com/office/officeart/2008/layout/RadialCluster"/>
    <dgm:cxn modelId="{BB7493E7-0ECF-4D4F-96BA-23F8F84C7EBF}" srcId="{8A46894D-188D-41F2-8A92-D94739E683F1}" destId="{A9476F7C-C185-47B2-A537-8A55A5990F20}" srcOrd="2" destOrd="0" parTransId="{A873C80C-399A-48D2-B622-EF1933D455C3}" sibTransId="{04B4FCEB-67A9-4636-A3C5-27DCB222D0CA}"/>
    <dgm:cxn modelId="{C3185EAF-4A85-4EF3-AB2A-1463CE432BA9}" type="presOf" srcId="{5AF9BF68-F8E0-479C-B409-C15D1ACAFAC2}" destId="{7B53BC85-7777-4398-A866-37B6503F6062}" srcOrd="0" destOrd="0" presId="urn:microsoft.com/office/officeart/2008/layout/RadialCluster"/>
    <dgm:cxn modelId="{502AEA98-D3B2-467B-B5ED-F50C6A73D4A2}" srcId="{8A46894D-188D-41F2-8A92-D94739E683F1}" destId="{8A49FD8B-CBC3-48C5-9E4E-630C46A3C1B2}" srcOrd="1" destOrd="0" parTransId="{7307AA4C-5A82-48BC-AD00-AC9AAEEACD7C}" sibTransId="{E93D0E24-129A-45F8-8D4C-1120D187E18E}"/>
    <dgm:cxn modelId="{4204C119-A6FD-42E8-9E87-75683CBC37DC}" type="presOf" srcId="{8A49FD8B-CBC3-48C5-9E4E-630C46A3C1B2}" destId="{D6911727-77BA-4532-A93A-F77A450A3980}" srcOrd="0" destOrd="0" presId="urn:microsoft.com/office/officeart/2008/layout/RadialCluster"/>
    <dgm:cxn modelId="{0451D3CD-6868-4297-A8A7-05156682EDF9}" type="presOf" srcId="{7307AA4C-5A82-48BC-AD00-AC9AAEEACD7C}" destId="{AE309C39-FFA7-4BDA-AE23-6927E80FD2BE}" srcOrd="0" destOrd="0" presId="urn:microsoft.com/office/officeart/2008/layout/RadialCluster"/>
    <dgm:cxn modelId="{F796ACA1-C6F5-4B9B-8798-0ABC74A410D7}" srcId="{4DB3A82F-7AD1-4161-9885-05C66098303A}" destId="{8A46894D-188D-41F2-8A92-D94739E683F1}" srcOrd="0" destOrd="0" parTransId="{C1588F1D-5F4C-422F-AC64-8CE7258CA075}" sibTransId="{323EDC30-68CE-47A5-B229-D0F3B91E6CFB}"/>
    <dgm:cxn modelId="{A47CD8FA-D86D-48A7-A1D7-CE2D5C12F029}" type="presOf" srcId="{A873C80C-399A-48D2-B622-EF1933D455C3}" destId="{7FFD84C6-CC7E-45CB-9A57-13BE739A6D6B}" srcOrd="0" destOrd="0" presId="urn:microsoft.com/office/officeart/2008/layout/RadialCluster"/>
    <dgm:cxn modelId="{D4C3463E-F9A5-4C3F-A349-990F619EF37A}" type="presOf" srcId="{F11E4363-943D-46A1-B7D0-F715C7684006}" destId="{8A00205B-C16C-462D-9FBC-2F43ADCC67E2}" srcOrd="0" destOrd="0" presId="urn:microsoft.com/office/officeart/2008/layout/RadialCluster"/>
    <dgm:cxn modelId="{5568F462-C904-4C4F-98CA-475181F2183F}" type="presParOf" srcId="{25D99491-2249-4362-B3AF-BEC235E6A95A}" destId="{D90AD64A-CC2A-45B0-B014-49D7C0B2E478}" srcOrd="0" destOrd="0" presId="urn:microsoft.com/office/officeart/2008/layout/RadialCluster"/>
    <dgm:cxn modelId="{32088B55-EB81-41C5-988F-1B6634407602}" type="presParOf" srcId="{D90AD64A-CC2A-45B0-B014-49D7C0B2E478}" destId="{471A7E04-E6CF-4E80-B2A7-C12CBC297852}" srcOrd="0" destOrd="0" presId="urn:microsoft.com/office/officeart/2008/layout/RadialCluster"/>
    <dgm:cxn modelId="{17C5435D-1929-4702-B041-D1620C972BDC}" type="presParOf" srcId="{D90AD64A-CC2A-45B0-B014-49D7C0B2E478}" destId="{7B53BC85-7777-4398-A866-37B6503F6062}" srcOrd="1" destOrd="0" presId="urn:microsoft.com/office/officeart/2008/layout/RadialCluster"/>
    <dgm:cxn modelId="{B64C2EBD-816C-430C-A033-6BB165960B0A}" type="presParOf" srcId="{D90AD64A-CC2A-45B0-B014-49D7C0B2E478}" destId="{8A00205B-C16C-462D-9FBC-2F43ADCC67E2}" srcOrd="2" destOrd="0" presId="urn:microsoft.com/office/officeart/2008/layout/RadialCluster"/>
    <dgm:cxn modelId="{C6DE5F3B-E117-4C68-A4C9-E30382B8E6B3}" type="presParOf" srcId="{D90AD64A-CC2A-45B0-B014-49D7C0B2E478}" destId="{AE309C39-FFA7-4BDA-AE23-6927E80FD2BE}" srcOrd="3" destOrd="0" presId="urn:microsoft.com/office/officeart/2008/layout/RadialCluster"/>
    <dgm:cxn modelId="{2A46F371-784F-49A6-A81A-F11E0E77E277}" type="presParOf" srcId="{D90AD64A-CC2A-45B0-B014-49D7C0B2E478}" destId="{D6911727-77BA-4532-A93A-F77A450A3980}" srcOrd="4" destOrd="0" presId="urn:microsoft.com/office/officeart/2008/layout/RadialCluster"/>
    <dgm:cxn modelId="{312750C7-B23A-45DC-B6B2-851D63884C90}" type="presParOf" srcId="{D90AD64A-CC2A-45B0-B014-49D7C0B2E478}" destId="{7FFD84C6-CC7E-45CB-9A57-13BE739A6D6B}" srcOrd="5" destOrd="0" presId="urn:microsoft.com/office/officeart/2008/layout/RadialCluster"/>
    <dgm:cxn modelId="{92D70215-7C1E-4E87-92F9-0C99DEB7F88E}" type="presParOf" srcId="{D90AD64A-CC2A-45B0-B014-49D7C0B2E478}" destId="{5CA5716F-0459-4FF4-95A5-D08844437463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A7E04-E6CF-4E80-B2A7-C12CBC297852}">
      <dsp:nvSpPr>
        <dsp:cNvPr id="0" name=""/>
        <dsp:cNvSpPr/>
      </dsp:nvSpPr>
      <dsp:spPr>
        <a:xfrm>
          <a:off x="4126878" y="1991602"/>
          <a:ext cx="2193307" cy="2112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>
              <a:solidFill>
                <a:srgbClr val="FFFFA7"/>
              </a:solidFill>
            </a:rPr>
            <a:t>CAF </a:t>
          </a:r>
          <a:r>
            <a:rPr lang="pl-PL" sz="2800" kern="1200" dirty="0" err="1">
              <a:solidFill>
                <a:srgbClr val="FFFFA7"/>
              </a:solidFill>
            </a:rPr>
            <a:t>self-assessment</a:t>
          </a:r>
          <a:r>
            <a:rPr lang="pl-PL" sz="2800" kern="1200" dirty="0">
              <a:solidFill>
                <a:srgbClr val="FFFFA7"/>
              </a:solidFill>
            </a:rPr>
            <a:t> </a:t>
          </a:r>
          <a:r>
            <a:rPr lang="pl-PL" sz="2800" kern="1200" dirty="0" err="1">
              <a:solidFill>
                <a:srgbClr val="FFFFA7"/>
              </a:solidFill>
            </a:rPr>
            <a:t>process</a:t>
          </a:r>
          <a:endParaRPr lang="pl-PL" sz="2800" kern="1200" dirty="0">
            <a:solidFill>
              <a:srgbClr val="FFFFA7"/>
            </a:solidFill>
          </a:endParaRPr>
        </a:p>
      </dsp:txBody>
      <dsp:txXfrm>
        <a:off x="4230012" y="2094736"/>
        <a:ext cx="1987039" cy="1906443"/>
      </dsp:txXfrm>
    </dsp:sp>
    <dsp:sp modelId="{7B53BC85-7777-4398-A866-37B6503F6062}">
      <dsp:nvSpPr>
        <dsp:cNvPr id="0" name=""/>
        <dsp:cNvSpPr/>
      </dsp:nvSpPr>
      <dsp:spPr>
        <a:xfrm rot="16188865">
          <a:off x="4863507" y="1636152"/>
          <a:ext cx="7109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1090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00205B-C16C-462D-9FBC-2F43ADCC67E2}">
      <dsp:nvSpPr>
        <dsp:cNvPr id="0" name=""/>
        <dsp:cNvSpPr/>
      </dsp:nvSpPr>
      <dsp:spPr>
        <a:xfrm>
          <a:off x="4169187" y="-201291"/>
          <a:ext cx="2092439" cy="14819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err="1">
              <a:solidFill>
                <a:srgbClr val="FFFFA7"/>
              </a:solidFill>
            </a:rPr>
            <a:t>refresher</a:t>
          </a:r>
          <a:r>
            <a:rPr lang="pl-PL" sz="2400" kern="1200" dirty="0">
              <a:solidFill>
                <a:srgbClr val="FFFFA7"/>
              </a:solidFill>
            </a:rPr>
            <a:t> </a:t>
          </a:r>
          <a:r>
            <a:rPr lang="pl-PL" sz="2400" kern="1200" dirty="0" err="1">
              <a:solidFill>
                <a:srgbClr val="FFFFA7"/>
              </a:solidFill>
            </a:rPr>
            <a:t>training</a:t>
          </a:r>
          <a:r>
            <a:rPr lang="pl-PL" sz="2400" kern="1200" dirty="0">
              <a:solidFill>
                <a:srgbClr val="FFFFA7"/>
              </a:solidFill>
            </a:rPr>
            <a:t> </a:t>
          </a:r>
          <a:r>
            <a:rPr lang="pl-PL" sz="2400" kern="1200" dirty="0" err="1">
              <a:solidFill>
                <a:srgbClr val="FFFFA7"/>
              </a:solidFill>
            </a:rPr>
            <a:t>at</a:t>
          </a:r>
          <a:r>
            <a:rPr lang="pl-PL" sz="2400" kern="1200" dirty="0">
              <a:solidFill>
                <a:srgbClr val="FFFFA7"/>
              </a:solidFill>
            </a:rPr>
            <a:t> the  </a:t>
          </a:r>
          <a:r>
            <a:rPr lang="pl-PL" sz="2400" kern="1200" dirty="0" err="1">
              <a:solidFill>
                <a:srgbClr val="FFFFA7"/>
              </a:solidFill>
            </a:rPr>
            <a:t>beginning</a:t>
          </a:r>
          <a:endParaRPr lang="pl-PL" sz="2400" kern="1200" dirty="0">
            <a:solidFill>
              <a:srgbClr val="FFFFA7"/>
            </a:solidFill>
          </a:endParaRPr>
        </a:p>
      </dsp:txBody>
      <dsp:txXfrm>
        <a:off x="4241532" y="-128946"/>
        <a:ext cx="1947749" cy="1337303"/>
      </dsp:txXfrm>
    </dsp:sp>
    <dsp:sp modelId="{AE309C39-FFA7-4BDA-AE23-6927E80FD2BE}">
      <dsp:nvSpPr>
        <dsp:cNvPr id="0" name=""/>
        <dsp:cNvSpPr/>
      </dsp:nvSpPr>
      <dsp:spPr>
        <a:xfrm rot="612003">
          <a:off x="6311562" y="3341895"/>
          <a:ext cx="109119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9119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911727-77BA-4532-A93A-F77A450A3980}">
      <dsp:nvSpPr>
        <dsp:cNvPr id="0" name=""/>
        <dsp:cNvSpPr/>
      </dsp:nvSpPr>
      <dsp:spPr>
        <a:xfrm>
          <a:off x="7394136" y="2474346"/>
          <a:ext cx="2328053" cy="23472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>
              <a:solidFill>
                <a:srgbClr val="FFFFA7"/>
              </a:solidFill>
            </a:rPr>
            <a:t>50 </a:t>
          </a:r>
          <a:r>
            <a:rPr lang="pl-PL" sz="2400" kern="1200" dirty="0" err="1">
              <a:solidFill>
                <a:srgbClr val="FFFFA7"/>
              </a:solidFill>
            </a:rPr>
            <a:t>members</a:t>
          </a:r>
          <a:r>
            <a:rPr lang="pl-PL" sz="2400" kern="1200" dirty="0">
              <a:solidFill>
                <a:srgbClr val="FFFFA7"/>
              </a:solidFill>
            </a:rPr>
            <a:t> of </a:t>
          </a:r>
          <a:r>
            <a:rPr lang="pl-PL" sz="2400" kern="1200" dirty="0" err="1">
              <a:solidFill>
                <a:srgbClr val="FFFFA7"/>
              </a:solidFill>
            </a:rPr>
            <a:t>self-assessment</a:t>
          </a:r>
          <a:r>
            <a:rPr lang="pl-PL" sz="2400" kern="1200" dirty="0">
              <a:solidFill>
                <a:srgbClr val="FFFFA7"/>
              </a:solidFill>
            </a:rPr>
            <a:t> team in 5 </a:t>
          </a:r>
          <a:r>
            <a:rPr lang="pl-PL" sz="2400" kern="1200" dirty="0" err="1">
              <a:solidFill>
                <a:srgbClr val="FFFFA7"/>
              </a:solidFill>
            </a:rPr>
            <a:t>smaller</a:t>
          </a:r>
          <a:r>
            <a:rPr lang="pl-PL" sz="2400" kern="1200" dirty="0">
              <a:solidFill>
                <a:srgbClr val="FFFFA7"/>
              </a:solidFill>
            </a:rPr>
            <a:t> </a:t>
          </a:r>
          <a:r>
            <a:rPr lang="pl-PL" sz="2400" kern="1200" dirty="0" err="1">
              <a:solidFill>
                <a:srgbClr val="FFFFA7"/>
              </a:solidFill>
            </a:rPr>
            <a:t>groups</a:t>
          </a:r>
          <a:endParaRPr lang="pl-PL" sz="2400" kern="1200" dirty="0">
            <a:solidFill>
              <a:srgbClr val="FFFFA7"/>
            </a:solidFill>
          </a:endParaRPr>
        </a:p>
      </dsp:txBody>
      <dsp:txXfrm>
        <a:off x="7507782" y="2587992"/>
        <a:ext cx="2100761" cy="2119926"/>
      </dsp:txXfrm>
    </dsp:sp>
    <dsp:sp modelId="{7FFD84C6-CC7E-45CB-9A57-13BE739A6D6B}">
      <dsp:nvSpPr>
        <dsp:cNvPr id="0" name=""/>
        <dsp:cNvSpPr/>
      </dsp:nvSpPr>
      <dsp:spPr>
        <a:xfrm rot="10147519">
          <a:off x="3143813" y="3352211"/>
          <a:ext cx="99197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9197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A5716F-0459-4FF4-95A5-D08844437463}">
      <dsp:nvSpPr>
        <dsp:cNvPr id="0" name=""/>
        <dsp:cNvSpPr/>
      </dsp:nvSpPr>
      <dsp:spPr>
        <a:xfrm>
          <a:off x="832535" y="2495504"/>
          <a:ext cx="2320184" cy="23462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err="1">
              <a:solidFill>
                <a:srgbClr val="FFFFA7"/>
              </a:solidFill>
            </a:rPr>
            <a:t>duration</a:t>
          </a:r>
          <a:r>
            <a:rPr lang="pl-PL" sz="2400" kern="1200" dirty="0">
              <a:solidFill>
                <a:srgbClr val="FFFFA7"/>
              </a:solidFill>
            </a:rPr>
            <a:t> </a:t>
          </a:r>
          <a:r>
            <a:rPr lang="pl-PL" sz="2400" kern="1200" dirty="0" err="1">
              <a:solidFill>
                <a:srgbClr val="FFFFA7"/>
              </a:solidFill>
            </a:rPr>
            <a:t>approx</a:t>
          </a:r>
          <a:r>
            <a:rPr lang="pl-PL" sz="2400" kern="1200" dirty="0">
              <a:solidFill>
                <a:srgbClr val="FFFFA7"/>
              </a:solidFill>
            </a:rPr>
            <a:t>. 2 </a:t>
          </a:r>
          <a:r>
            <a:rPr lang="pl-PL" sz="2400" kern="1200" dirty="0" err="1">
              <a:solidFill>
                <a:srgbClr val="FFFFA7"/>
              </a:solidFill>
            </a:rPr>
            <a:t>months</a:t>
          </a:r>
          <a:endParaRPr lang="pl-PL" sz="2400" kern="1200" dirty="0">
            <a:solidFill>
              <a:srgbClr val="FFFFA7"/>
            </a:solidFill>
          </a:endParaRPr>
        </a:p>
      </dsp:txBody>
      <dsp:txXfrm>
        <a:off x="945797" y="2608766"/>
        <a:ext cx="2093660" cy="2119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CFCF1-AF59-4A35-B036-D3F261C7FDE7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9428587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4" y="9428587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6F54F-C850-44C0-9A4A-4F841B58972C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03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427E9-04D1-4F7F-9014-66C488BA34CD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1" y="4777365"/>
            <a:ext cx="5438775" cy="3909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630"/>
            <a:ext cx="2946400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F102A-F2D9-48B5-9C66-432DEAB94EF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7126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F102A-F2D9-48B5-9C66-432DEAB94EFF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6332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" t="11131" r="1102" b="83"/>
          <a:stretch/>
        </p:blipFill>
        <p:spPr>
          <a:xfrm>
            <a:off x="-32273" y="-16778"/>
            <a:ext cx="12263718" cy="6874779"/>
          </a:xfrm>
          <a:prstGeom prst="rect">
            <a:avLst/>
          </a:prstGeom>
        </p:spPr>
      </p:pic>
      <p:pic>
        <p:nvPicPr>
          <p:cNvPr id="11" name="Obraz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287" y="2390623"/>
            <a:ext cx="1409701" cy="1719835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1524000" y="5154800"/>
            <a:ext cx="9144000" cy="596337"/>
          </a:xfrm>
        </p:spPr>
        <p:txBody>
          <a:bodyPr anchor="ctr">
            <a:noAutofit/>
          </a:bodyPr>
          <a:lstStyle>
            <a:lvl1pPr algn="ctr">
              <a:defRPr sz="2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5990235"/>
            <a:ext cx="9144000" cy="518141"/>
          </a:xfrm>
        </p:spPr>
        <p:txBody>
          <a:bodyPr anchor="ctr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343228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9297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66661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_m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" t="11131" r="1102" b="83"/>
          <a:stretch/>
        </p:blipFill>
        <p:spPr>
          <a:xfrm>
            <a:off x="-32273" y="-16778"/>
            <a:ext cx="12263718" cy="687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794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koncze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1" t="11131" r="1102" b="83"/>
          <a:stretch/>
        </p:blipFill>
        <p:spPr>
          <a:xfrm>
            <a:off x="-32273" y="-16778"/>
            <a:ext cx="12263718" cy="6874779"/>
          </a:xfrm>
          <a:prstGeom prst="rect">
            <a:avLst/>
          </a:prstGeom>
        </p:spPr>
      </p:pic>
      <p:sp>
        <p:nvSpPr>
          <p:cNvPr id="4" name="pole tekstowe 3"/>
          <p:cNvSpPr txBox="1"/>
          <p:nvPr userDrawn="1"/>
        </p:nvSpPr>
        <p:spPr>
          <a:xfrm>
            <a:off x="1605094" y="3136613"/>
            <a:ext cx="89818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>
                <a:solidFill>
                  <a:schemeClr val="bg1"/>
                </a:solidFill>
                <a:latin typeface="+mj-lt"/>
              </a:rPr>
              <a:t>Dziękujemy za uwagę!</a:t>
            </a:r>
          </a:p>
        </p:txBody>
      </p:sp>
    </p:spTree>
    <p:extLst>
      <p:ext uri="{BB962C8B-B14F-4D97-AF65-F5344CB8AC3E}">
        <p14:creationId xmlns:p14="http://schemas.microsoft.com/office/powerpoint/2010/main" val="346640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871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327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946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44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0468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4383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331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058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 userDrawn="1"/>
        </p:nvGrpSpPr>
        <p:grpSpPr>
          <a:xfrm>
            <a:off x="322907" y="325720"/>
            <a:ext cx="11560408" cy="6206560"/>
            <a:chOff x="322907" y="325720"/>
            <a:chExt cx="11560408" cy="6206560"/>
          </a:xfrm>
        </p:grpSpPr>
        <p:pic>
          <p:nvPicPr>
            <p:cNvPr id="10" name="Obraz 9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17240" y="5644312"/>
              <a:ext cx="2040800" cy="857136"/>
            </a:xfrm>
            <a:prstGeom prst="rect">
              <a:avLst/>
            </a:prstGeom>
          </p:spPr>
        </p:pic>
        <p:grpSp>
          <p:nvGrpSpPr>
            <p:cNvPr id="15" name="Grupa 14"/>
            <p:cNvGrpSpPr/>
            <p:nvPr userDrawn="1"/>
          </p:nvGrpSpPr>
          <p:grpSpPr>
            <a:xfrm>
              <a:off x="322907" y="325720"/>
              <a:ext cx="11560408" cy="6206560"/>
              <a:chOff x="322907" y="324915"/>
              <a:chExt cx="11560408" cy="6206560"/>
            </a:xfrm>
          </p:grpSpPr>
          <p:sp>
            <p:nvSpPr>
              <p:cNvPr id="11" name="Prostokąt 10"/>
              <p:cNvSpPr/>
              <p:nvPr userDrawn="1"/>
            </p:nvSpPr>
            <p:spPr>
              <a:xfrm rot="16200000">
                <a:off x="-2753242" y="3402920"/>
                <a:ext cx="6206560" cy="50550"/>
              </a:xfrm>
              <a:prstGeom prst="rect">
                <a:avLst/>
              </a:prstGeom>
              <a:solidFill>
                <a:srgbClr val="0063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2" name="Prostokąt 11"/>
              <p:cNvSpPr/>
              <p:nvPr userDrawn="1"/>
            </p:nvSpPr>
            <p:spPr>
              <a:xfrm>
                <a:off x="322907" y="6481075"/>
                <a:ext cx="11554247" cy="50400"/>
              </a:xfrm>
              <a:prstGeom prst="rect">
                <a:avLst/>
              </a:prstGeom>
              <a:solidFill>
                <a:srgbClr val="0063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3" name="Prostokąt 12"/>
              <p:cNvSpPr/>
              <p:nvPr userDrawn="1"/>
            </p:nvSpPr>
            <p:spPr>
              <a:xfrm>
                <a:off x="322907" y="324915"/>
                <a:ext cx="11554247" cy="50400"/>
              </a:xfrm>
              <a:prstGeom prst="rect">
                <a:avLst/>
              </a:prstGeom>
              <a:solidFill>
                <a:srgbClr val="0063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  <p:sp>
            <p:nvSpPr>
              <p:cNvPr id="14" name="Prostokąt 13"/>
              <p:cNvSpPr/>
              <p:nvPr userDrawn="1"/>
            </p:nvSpPr>
            <p:spPr>
              <a:xfrm rot="16200000">
                <a:off x="8754760" y="3402920"/>
                <a:ext cx="6206560" cy="50550"/>
              </a:xfrm>
              <a:prstGeom prst="rect">
                <a:avLst/>
              </a:prstGeom>
              <a:solidFill>
                <a:srgbClr val="0063A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l-PL"/>
              </a:p>
            </p:txBody>
          </p:sp>
        </p:grpSp>
      </p:grp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954593"/>
            <a:ext cx="10515600" cy="736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45835" y="6534797"/>
            <a:ext cx="2743200" cy="249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488E"/>
                </a:solidFill>
              </a:defRPr>
            </a:lvl1pPr>
          </a:lstStyle>
          <a:p>
            <a:fld id="{05593230-C062-4571-8934-390241A4A5C8}" type="datetimeFigureOut">
              <a:rPr lang="pl-PL" smtClean="0"/>
              <a:pPr/>
              <a:t>19.02.2021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544845"/>
            <a:ext cx="4114800" cy="249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488E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6841" y="6534797"/>
            <a:ext cx="3651199" cy="249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488E"/>
                </a:solidFill>
              </a:defRPr>
            </a:lvl1pPr>
          </a:lstStyle>
          <a:p>
            <a:fld id="{BDB7C9A6-D10F-4C8A-915C-D6CE913931B4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8" name="Obraz 7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35" y="363485"/>
            <a:ext cx="1693980" cy="52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05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0063AF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rgbClr val="0063AF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63A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63A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63A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rgbClr val="0063A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agnieszka.gorecka@um.krakow.p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4819228"/>
            <a:ext cx="5131279" cy="736095"/>
          </a:xfrm>
        </p:spPr>
        <p:txBody>
          <a:bodyPr>
            <a:normAutofit/>
          </a:bodyPr>
          <a:lstStyle/>
          <a:p>
            <a:r>
              <a:rPr lang="pl-PL" sz="2400" dirty="0">
                <a:solidFill>
                  <a:srgbClr val="002060"/>
                </a:solidFill>
              </a:rPr>
              <a:t>17</a:t>
            </a:r>
            <a:r>
              <a:rPr lang="pl-PL" sz="2400" baseline="30000" dirty="0">
                <a:solidFill>
                  <a:srgbClr val="002060"/>
                </a:solidFill>
              </a:rPr>
              <a:t>th</a:t>
            </a:r>
            <a:r>
              <a:rPr lang="pl-PL" sz="2400" dirty="0">
                <a:solidFill>
                  <a:srgbClr val="002060"/>
                </a:solidFill>
              </a:rPr>
              <a:t> of </a:t>
            </a:r>
            <a:r>
              <a:rPr lang="pl-PL" sz="2400" dirty="0" err="1">
                <a:solidFill>
                  <a:srgbClr val="002060"/>
                </a:solidFill>
              </a:rPr>
              <a:t>February</a:t>
            </a:r>
            <a:r>
              <a:rPr lang="pl-PL" sz="2400" dirty="0">
                <a:solidFill>
                  <a:srgbClr val="002060"/>
                </a:solidFill>
              </a:rPr>
              <a:t> 2021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149532" y="1920240"/>
            <a:ext cx="9757954" cy="25482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4000" b="1" dirty="0">
                <a:solidFill>
                  <a:srgbClr val="002060"/>
                </a:solidFill>
              </a:rPr>
              <a:t>CAF </a:t>
            </a:r>
            <a:r>
              <a:rPr lang="pl-PL" sz="4000" b="1" dirty="0" err="1">
                <a:solidFill>
                  <a:srgbClr val="002060"/>
                </a:solidFill>
              </a:rPr>
              <a:t>self-assessment</a:t>
            </a:r>
            <a:r>
              <a:rPr lang="pl-PL" sz="4000" b="1" dirty="0">
                <a:solidFill>
                  <a:srgbClr val="002060"/>
                </a:solidFill>
              </a:rPr>
              <a:t> – </a:t>
            </a:r>
            <a:r>
              <a:rPr lang="pl-PL" sz="4000" b="1" dirty="0" err="1">
                <a:solidFill>
                  <a:srgbClr val="002060"/>
                </a:solidFill>
              </a:rPr>
              <a:t>disscussion</a:t>
            </a:r>
            <a:r>
              <a:rPr lang="pl-PL" sz="4000" b="1" dirty="0">
                <a:solidFill>
                  <a:srgbClr val="002060"/>
                </a:solidFill>
              </a:rPr>
              <a:t> on the </a:t>
            </a:r>
            <a:r>
              <a:rPr lang="pl-PL" sz="4000" b="1" dirty="0" err="1">
                <a:solidFill>
                  <a:srgbClr val="002060"/>
                </a:solidFill>
              </a:rPr>
              <a:t>proccess</a:t>
            </a:r>
            <a:endParaRPr lang="pl-PL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78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1">
            <a:extLst>
              <a:ext uri="{FF2B5EF4-FFF2-40B4-BE49-F238E27FC236}">
                <a16:creationId xmlns:a16="http://schemas.microsoft.com/office/drawing/2014/main" id="{6729E54C-1239-48ED-8E60-0F05CF1CFB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0943654"/>
              </p:ext>
            </p:extLst>
          </p:nvPr>
        </p:nvGraphicFramePr>
        <p:xfrm>
          <a:off x="1103313" y="1322172"/>
          <a:ext cx="10393362" cy="4899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ytuł 1"/>
          <p:cNvSpPr txBox="1">
            <a:spLocks/>
          </p:cNvSpPr>
          <p:nvPr/>
        </p:nvSpPr>
        <p:spPr>
          <a:xfrm>
            <a:off x="2104846" y="379447"/>
            <a:ext cx="9506308" cy="561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63A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>
                <a:solidFill>
                  <a:srgbClr val="002060"/>
                </a:solidFill>
                <a:latin typeface="+mn-lt"/>
              </a:rPr>
              <a:t>CAF SELF-ASSESSMENT PROCESS IN KRAKOW</a:t>
            </a:r>
          </a:p>
        </p:txBody>
      </p:sp>
    </p:spTree>
    <p:extLst>
      <p:ext uri="{BB962C8B-B14F-4D97-AF65-F5344CB8AC3E}">
        <p14:creationId xmlns:p14="http://schemas.microsoft.com/office/powerpoint/2010/main" val="1641121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072842" y="1304365"/>
            <a:ext cx="10394576" cy="4706470"/>
          </a:xfr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I</a:t>
            </a:r>
            <a:r>
              <a:rPr lang="en-US" sz="2500" dirty="0"/>
              <a:t>s the CAF self-assessment </a:t>
            </a:r>
            <a:r>
              <a:rPr lang="pl-PL" sz="2500" dirty="0"/>
              <a:t>model</a:t>
            </a:r>
            <a:r>
              <a:rPr lang="en-US" sz="2500" dirty="0"/>
              <a:t> </a:t>
            </a:r>
            <a:r>
              <a:rPr lang="pl-PL" sz="2500" dirty="0" err="1"/>
              <a:t>clear</a:t>
            </a:r>
            <a:r>
              <a:rPr lang="en-US" sz="2500" dirty="0"/>
              <a:t> and understandable?</a:t>
            </a:r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</a:t>
            </a:r>
            <a:r>
              <a:rPr lang="en-US" sz="2500" dirty="0"/>
              <a:t>What, in your opinion, would help the team members to better understand the </a:t>
            </a:r>
            <a:r>
              <a:rPr lang="pl-PL" sz="2500" dirty="0"/>
              <a:t>model </a:t>
            </a:r>
            <a:r>
              <a:rPr lang="en-US" sz="2500" dirty="0"/>
              <a:t>content?</a:t>
            </a:r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sz="2500" dirty="0"/>
              <a:t> What do you think is the optimal time for the self-assessment (from the refresher training to the debriefing workshop)?</a:t>
            </a:r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</a:t>
            </a:r>
            <a:r>
              <a:rPr lang="en-US" sz="2500" dirty="0"/>
              <a:t>How did the work in your group go?</a:t>
            </a:r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</a:t>
            </a:r>
            <a:r>
              <a:rPr lang="en-US" sz="2500" dirty="0"/>
              <a:t>Were the </a:t>
            </a:r>
            <a:r>
              <a:rPr lang="pl-PL" sz="2500" dirty="0" err="1"/>
              <a:t>other</a:t>
            </a:r>
            <a:r>
              <a:rPr lang="pl-PL" sz="2500" dirty="0"/>
              <a:t> </a:t>
            </a:r>
            <a:r>
              <a:rPr lang="pl-PL" sz="2500" dirty="0" err="1"/>
              <a:t>Krakow</a:t>
            </a:r>
            <a:r>
              <a:rPr lang="pl-PL" sz="2500" dirty="0"/>
              <a:t> City Hall </a:t>
            </a:r>
            <a:r>
              <a:rPr lang="en-US" sz="2500" dirty="0"/>
              <a:t>employees (apart from team members) </a:t>
            </a:r>
            <a:r>
              <a:rPr lang="pl-PL" sz="2500" dirty="0" err="1"/>
              <a:t>helpful</a:t>
            </a:r>
            <a:r>
              <a:rPr lang="en-US" sz="2500" dirty="0"/>
              <a:t>?</a:t>
            </a:r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sz="2500" dirty="0"/>
              <a:t>What information did you lack most</a:t>
            </a:r>
            <a:r>
              <a:rPr lang="pl-PL" sz="2500" dirty="0"/>
              <a:t> in order </a:t>
            </a:r>
            <a:r>
              <a:rPr lang="en-US" sz="2500" dirty="0"/>
              <a:t>to fill in the </a:t>
            </a:r>
            <a:r>
              <a:rPr lang="pl-PL" sz="2500" dirty="0"/>
              <a:t>model form</a:t>
            </a:r>
            <a:r>
              <a:rPr lang="en-US" sz="2500" dirty="0"/>
              <a:t>? </a:t>
            </a:r>
            <a:endParaRPr lang="pl-PL" sz="2500" dirty="0"/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2104846" y="379447"/>
            <a:ext cx="9506308" cy="561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63A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>
                <a:solidFill>
                  <a:srgbClr val="002060"/>
                </a:solidFill>
                <a:latin typeface="+mn-lt"/>
              </a:rPr>
              <a:t>POST-WORKSHOP SURVEY - QUESTIONS</a:t>
            </a:r>
          </a:p>
        </p:txBody>
      </p:sp>
    </p:spTree>
    <p:extLst>
      <p:ext uri="{BB962C8B-B14F-4D97-AF65-F5344CB8AC3E}">
        <p14:creationId xmlns:p14="http://schemas.microsoft.com/office/powerpoint/2010/main" val="3314358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102659" y="1304365"/>
            <a:ext cx="10394576" cy="4706470"/>
          </a:xfr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</a:t>
            </a:r>
            <a:r>
              <a:rPr lang="pl-PL" sz="2500" dirty="0" err="1"/>
              <a:t>Clarity</a:t>
            </a:r>
            <a:r>
              <a:rPr lang="pl-PL" sz="2500" dirty="0"/>
              <a:t> of the </a:t>
            </a:r>
            <a:r>
              <a:rPr lang="pl-PL" sz="2500" dirty="0" err="1"/>
              <a:t>examples</a:t>
            </a:r>
            <a:r>
              <a:rPr lang="pl-PL" sz="2500" dirty="0"/>
              <a:t> – 23 (</a:t>
            </a:r>
            <a:r>
              <a:rPr lang="pl-PL" sz="2500" dirty="0" err="1"/>
              <a:t>yes</a:t>
            </a:r>
            <a:r>
              <a:rPr lang="pl-PL" sz="2500" dirty="0"/>
              <a:t>)/24 (no)</a:t>
            </a:r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</a:t>
            </a:r>
            <a:r>
              <a:rPr lang="pl-PL" sz="2500" dirty="0" err="1"/>
              <a:t>What</a:t>
            </a:r>
            <a:r>
              <a:rPr lang="pl-PL" sz="2500" dirty="0"/>
              <a:t> </a:t>
            </a:r>
            <a:r>
              <a:rPr lang="pl-PL" sz="2500" dirty="0" err="1"/>
              <a:t>would</a:t>
            </a:r>
            <a:r>
              <a:rPr lang="pl-PL" sz="2500" dirty="0"/>
              <a:t> </a:t>
            </a:r>
            <a:r>
              <a:rPr lang="pl-PL" sz="2500" dirty="0" err="1"/>
              <a:t>help</a:t>
            </a:r>
            <a:r>
              <a:rPr lang="pl-PL" sz="2500" dirty="0"/>
              <a:t> to </a:t>
            </a:r>
            <a:r>
              <a:rPr lang="pl-PL" sz="2500" dirty="0" err="1"/>
              <a:t>better</a:t>
            </a:r>
            <a:r>
              <a:rPr lang="pl-PL" sz="2500" dirty="0"/>
              <a:t> </a:t>
            </a:r>
            <a:r>
              <a:rPr lang="pl-PL" sz="2500" dirty="0" err="1"/>
              <a:t>understand</a:t>
            </a:r>
            <a:r>
              <a:rPr lang="pl-PL" sz="2500" dirty="0"/>
              <a:t> </a:t>
            </a:r>
            <a:r>
              <a:rPr lang="pl-PL" sz="2500" dirty="0" err="1"/>
              <a:t>them</a:t>
            </a:r>
            <a:r>
              <a:rPr lang="pl-PL" sz="2500" dirty="0"/>
              <a:t> – </a:t>
            </a:r>
            <a:r>
              <a:rPr lang="pl-PL" sz="2500" dirty="0" err="1"/>
              <a:t>longer</a:t>
            </a:r>
            <a:r>
              <a:rPr lang="pl-PL" sz="2500" dirty="0"/>
              <a:t> </a:t>
            </a:r>
            <a:r>
              <a:rPr lang="pl-PL" sz="2500" dirty="0" err="1"/>
              <a:t>refresher</a:t>
            </a:r>
            <a:r>
              <a:rPr lang="pl-PL" sz="2500" dirty="0"/>
              <a:t> </a:t>
            </a:r>
            <a:r>
              <a:rPr lang="pl-PL" sz="2500" dirty="0" err="1"/>
              <a:t>training</a:t>
            </a:r>
            <a:r>
              <a:rPr lang="pl-PL" sz="2500" dirty="0"/>
              <a:t> (32 </a:t>
            </a:r>
            <a:r>
              <a:rPr lang="pl-PL" sz="2500" dirty="0" err="1"/>
              <a:t>answers</a:t>
            </a:r>
            <a:r>
              <a:rPr lang="pl-PL" sz="2500" dirty="0"/>
              <a:t>) </a:t>
            </a:r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</a:t>
            </a:r>
            <a:r>
              <a:rPr lang="pl-PL" sz="2500" dirty="0" err="1"/>
              <a:t>Duration</a:t>
            </a:r>
            <a:r>
              <a:rPr lang="pl-PL" sz="2500" dirty="0"/>
              <a:t> od the </a:t>
            </a:r>
            <a:r>
              <a:rPr lang="pl-PL" sz="2500" dirty="0" err="1"/>
              <a:t>process</a:t>
            </a:r>
            <a:r>
              <a:rPr lang="pl-PL" sz="2500" dirty="0"/>
              <a:t> – 2 </a:t>
            </a:r>
            <a:r>
              <a:rPr lang="pl-PL" sz="2500" dirty="0" err="1"/>
              <a:t>months</a:t>
            </a:r>
            <a:r>
              <a:rPr lang="pl-PL" sz="2500" dirty="0"/>
              <a:t> (21 </a:t>
            </a:r>
            <a:r>
              <a:rPr lang="pl-PL" sz="2500" dirty="0" err="1"/>
              <a:t>answers</a:t>
            </a:r>
            <a:r>
              <a:rPr lang="pl-PL" sz="2500" dirty="0"/>
              <a:t>)</a:t>
            </a:r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No </a:t>
            </a:r>
            <a:r>
              <a:rPr lang="pl-PL" sz="2500" dirty="0" err="1"/>
              <a:t>negative</a:t>
            </a:r>
            <a:r>
              <a:rPr lang="pl-PL" sz="2500" dirty="0"/>
              <a:t> </a:t>
            </a:r>
            <a:r>
              <a:rPr lang="pl-PL" sz="2500" dirty="0" err="1"/>
              <a:t>comments</a:t>
            </a:r>
            <a:r>
              <a:rPr lang="pl-PL" sz="2500" dirty="0"/>
              <a:t> on the </a:t>
            </a:r>
            <a:r>
              <a:rPr lang="pl-PL" sz="2500" dirty="0" err="1"/>
              <a:t>organization</a:t>
            </a:r>
            <a:r>
              <a:rPr lang="pl-PL" sz="2500" dirty="0"/>
              <a:t> of </a:t>
            </a:r>
            <a:r>
              <a:rPr lang="pl-PL" sz="2500" dirty="0" err="1"/>
              <a:t>work</a:t>
            </a:r>
            <a:r>
              <a:rPr lang="pl-PL" sz="2500" dirty="0"/>
              <a:t> in my </a:t>
            </a:r>
            <a:r>
              <a:rPr lang="pl-PL" sz="2500" dirty="0" err="1"/>
              <a:t>group</a:t>
            </a:r>
            <a:r>
              <a:rPr lang="pl-PL" sz="2500" dirty="0"/>
              <a:t> – 40 </a:t>
            </a:r>
            <a:r>
              <a:rPr lang="pl-PL" sz="2500" dirty="0" err="1"/>
              <a:t>answers</a:t>
            </a:r>
            <a:endParaRPr lang="pl-PL" sz="2500" dirty="0"/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</a:t>
            </a:r>
            <a:r>
              <a:rPr lang="pl-PL" sz="2500" dirty="0" err="1"/>
              <a:t>Helpfulness</a:t>
            </a:r>
            <a:r>
              <a:rPr lang="pl-PL" sz="2500" dirty="0"/>
              <a:t> of </a:t>
            </a:r>
            <a:r>
              <a:rPr lang="pl-PL" sz="2500" dirty="0" err="1"/>
              <a:t>other</a:t>
            </a:r>
            <a:r>
              <a:rPr lang="pl-PL" sz="2500" dirty="0"/>
              <a:t> City Hall </a:t>
            </a:r>
            <a:r>
              <a:rPr lang="pl-PL" sz="2500" dirty="0" err="1"/>
              <a:t>employees</a:t>
            </a:r>
            <a:r>
              <a:rPr lang="pl-PL" sz="2500" dirty="0"/>
              <a:t> – 23 (</a:t>
            </a:r>
            <a:r>
              <a:rPr lang="pl-PL" sz="2500" dirty="0" err="1"/>
              <a:t>yes</a:t>
            </a:r>
            <a:r>
              <a:rPr lang="pl-PL" sz="2500" dirty="0"/>
              <a:t>)/21 (</a:t>
            </a:r>
            <a:r>
              <a:rPr lang="pl-PL" sz="2500" dirty="0" err="1"/>
              <a:t>some</a:t>
            </a:r>
            <a:r>
              <a:rPr lang="pl-PL" sz="2500" dirty="0"/>
              <a:t> </a:t>
            </a:r>
            <a:r>
              <a:rPr lang="pl-PL" sz="2500" dirty="0" err="1"/>
              <a:t>yes</a:t>
            </a:r>
            <a:r>
              <a:rPr lang="pl-PL" sz="2500" dirty="0"/>
              <a:t> and </a:t>
            </a:r>
            <a:r>
              <a:rPr lang="pl-PL" sz="2500" dirty="0" err="1"/>
              <a:t>some</a:t>
            </a:r>
            <a:r>
              <a:rPr lang="pl-PL" sz="2500" dirty="0"/>
              <a:t> not)</a:t>
            </a:r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</a:t>
            </a:r>
            <a:r>
              <a:rPr lang="pl-PL" sz="2500" dirty="0" err="1"/>
              <a:t>Problems</a:t>
            </a:r>
            <a:r>
              <a:rPr lang="pl-PL" sz="2500" dirty="0"/>
              <a:t> – </a:t>
            </a:r>
            <a:r>
              <a:rPr lang="pl-PL" sz="2500" dirty="0" err="1"/>
              <a:t>lack</a:t>
            </a:r>
            <a:r>
              <a:rPr lang="pl-PL" sz="2500" dirty="0"/>
              <a:t> of </a:t>
            </a:r>
            <a:r>
              <a:rPr lang="pl-PL" sz="2500" dirty="0" err="1"/>
              <a:t>access</a:t>
            </a:r>
            <a:r>
              <a:rPr lang="pl-PL" sz="2500" dirty="0"/>
              <a:t> to </a:t>
            </a:r>
            <a:r>
              <a:rPr lang="pl-PL" sz="2500" dirty="0" err="1"/>
              <a:t>specific</a:t>
            </a:r>
            <a:r>
              <a:rPr lang="pl-PL" sz="2500" dirty="0"/>
              <a:t> </a:t>
            </a:r>
            <a:r>
              <a:rPr lang="pl-PL" sz="2500" dirty="0" err="1"/>
              <a:t>applications</a:t>
            </a:r>
            <a:r>
              <a:rPr lang="pl-PL" sz="2500" dirty="0"/>
              <a:t> and data, </a:t>
            </a:r>
            <a:r>
              <a:rPr lang="pl-PL" sz="2500" dirty="0" err="1"/>
              <a:t>lack</a:t>
            </a:r>
            <a:r>
              <a:rPr lang="pl-PL" sz="2500" dirty="0"/>
              <a:t> of </a:t>
            </a:r>
            <a:r>
              <a:rPr lang="pl-PL" sz="2500" dirty="0" err="1"/>
              <a:t>time</a:t>
            </a:r>
            <a:r>
              <a:rPr lang="pl-PL" sz="2500" dirty="0"/>
              <a:t> to </a:t>
            </a:r>
            <a:r>
              <a:rPr lang="pl-PL" sz="2500" dirty="0" err="1"/>
              <a:t>complete</a:t>
            </a:r>
            <a:r>
              <a:rPr lang="pl-PL" sz="2500" dirty="0"/>
              <a:t> </a:t>
            </a:r>
            <a:r>
              <a:rPr lang="pl-PL" sz="2500" dirty="0" err="1"/>
              <a:t>both</a:t>
            </a:r>
            <a:r>
              <a:rPr lang="pl-PL" sz="2500" dirty="0"/>
              <a:t> </a:t>
            </a:r>
            <a:r>
              <a:rPr lang="pl-PL" sz="2500" dirty="0" err="1"/>
              <a:t>basic</a:t>
            </a:r>
            <a:r>
              <a:rPr lang="pl-PL" sz="2500" dirty="0"/>
              <a:t> </a:t>
            </a:r>
            <a:r>
              <a:rPr lang="pl-PL" sz="2500" dirty="0" err="1"/>
              <a:t>duties</a:t>
            </a:r>
            <a:r>
              <a:rPr lang="pl-PL" sz="2500" dirty="0"/>
              <a:t> of the </a:t>
            </a:r>
            <a:r>
              <a:rPr lang="pl-PL" sz="2500" dirty="0" err="1"/>
              <a:t>employee</a:t>
            </a:r>
            <a:r>
              <a:rPr lang="pl-PL" sz="2500" dirty="0"/>
              <a:t> and CAF </a:t>
            </a:r>
            <a:r>
              <a:rPr lang="pl-PL" sz="2500" dirty="0" err="1"/>
              <a:t>self-assessment</a:t>
            </a:r>
            <a:r>
              <a:rPr lang="pl-PL" sz="2500" dirty="0"/>
              <a:t> 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2104846" y="379447"/>
            <a:ext cx="9506308" cy="561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63A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>
                <a:solidFill>
                  <a:srgbClr val="002060"/>
                </a:solidFill>
                <a:latin typeface="+mn-lt"/>
              </a:rPr>
              <a:t>POST-WORKSHOP SURVEY - ANSWERS</a:t>
            </a:r>
          </a:p>
        </p:txBody>
      </p:sp>
    </p:spTree>
    <p:extLst>
      <p:ext uri="{BB962C8B-B14F-4D97-AF65-F5344CB8AC3E}">
        <p14:creationId xmlns:p14="http://schemas.microsoft.com/office/powerpoint/2010/main" val="2710458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102659" y="1381539"/>
            <a:ext cx="10394576" cy="4629296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</a:t>
            </a:r>
            <a:r>
              <a:rPr lang="pl-PL" sz="2500" dirty="0" err="1"/>
              <a:t>Longer</a:t>
            </a:r>
            <a:r>
              <a:rPr lang="pl-PL" sz="2500" dirty="0"/>
              <a:t> </a:t>
            </a:r>
            <a:r>
              <a:rPr lang="pl-PL" sz="2500" dirty="0" err="1"/>
              <a:t>refresher</a:t>
            </a:r>
            <a:r>
              <a:rPr lang="pl-PL" sz="2500" dirty="0"/>
              <a:t> </a:t>
            </a:r>
            <a:r>
              <a:rPr lang="pl-PL" sz="2500" dirty="0" err="1"/>
              <a:t>training</a:t>
            </a:r>
            <a:r>
              <a:rPr lang="pl-PL" sz="2500" dirty="0"/>
              <a:t> </a:t>
            </a:r>
            <a:r>
              <a:rPr lang="pl-PL" sz="2500" dirty="0" err="1"/>
              <a:t>before</a:t>
            </a:r>
            <a:r>
              <a:rPr lang="pl-PL" sz="2500" dirty="0"/>
              <a:t> </a:t>
            </a:r>
            <a:r>
              <a:rPr lang="pl-PL" sz="2500" dirty="0" err="1"/>
              <a:t>next</a:t>
            </a:r>
            <a:r>
              <a:rPr lang="pl-PL" sz="2500" dirty="0"/>
              <a:t> </a:t>
            </a:r>
            <a:r>
              <a:rPr lang="pl-PL" sz="2500" dirty="0" err="1"/>
              <a:t>self-assessment</a:t>
            </a:r>
            <a:endParaRPr lang="pl-PL" sz="2500" dirty="0"/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</a:t>
            </a:r>
            <a:r>
              <a:rPr lang="pl-PL" sz="2500" dirty="0" err="1"/>
              <a:t>Duration</a:t>
            </a:r>
            <a:r>
              <a:rPr lang="pl-PL" sz="2500" dirty="0"/>
              <a:t> of the </a:t>
            </a:r>
            <a:r>
              <a:rPr lang="pl-PL" sz="2500" dirty="0" err="1"/>
              <a:t>process</a:t>
            </a:r>
            <a:r>
              <a:rPr lang="pl-PL" sz="2500" dirty="0"/>
              <a:t>: 2-2,5 </a:t>
            </a:r>
            <a:r>
              <a:rPr lang="pl-PL" sz="2500" dirty="0" err="1"/>
              <a:t>months</a:t>
            </a:r>
            <a:endParaRPr lang="pl-PL" sz="2500" dirty="0"/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Information </a:t>
            </a:r>
            <a:r>
              <a:rPr lang="pl-PL" sz="2500" dirty="0" err="1"/>
              <a:t>campaign</a:t>
            </a:r>
            <a:r>
              <a:rPr lang="pl-PL" sz="2500" dirty="0"/>
              <a:t> </a:t>
            </a:r>
            <a:r>
              <a:rPr lang="pl-PL" sz="2500" dirty="0" err="1"/>
              <a:t>inside</a:t>
            </a:r>
            <a:r>
              <a:rPr lang="pl-PL" sz="2500" dirty="0"/>
              <a:t> </a:t>
            </a:r>
            <a:r>
              <a:rPr lang="pl-PL" sz="2500" dirty="0" err="1"/>
              <a:t>Krakow</a:t>
            </a:r>
            <a:r>
              <a:rPr lang="pl-PL" sz="2500" dirty="0"/>
              <a:t> City Hall to </a:t>
            </a:r>
            <a:r>
              <a:rPr lang="pl-PL" sz="2500" dirty="0" err="1"/>
              <a:t>encourage</a:t>
            </a:r>
            <a:r>
              <a:rPr lang="pl-PL" sz="2500" dirty="0"/>
              <a:t> </a:t>
            </a:r>
            <a:r>
              <a:rPr lang="pl-PL" sz="2500" dirty="0" err="1"/>
              <a:t>other</a:t>
            </a:r>
            <a:r>
              <a:rPr lang="pl-PL" sz="2500" dirty="0"/>
              <a:t> </a:t>
            </a:r>
            <a:r>
              <a:rPr lang="pl-PL" sz="2500" dirty="0" err="1"/>
              <a:t>employees</a:t>
            </a:r>
            <a:r>
              <a:rPr lang="pl-PL" sz="2500" dirty="0"/>
              <a:t> to </a:t>
            </a:r>
            <a:r>
              <a:rPr lang="pl-PL" sz="2500" dirty="0" err="1"/>
              <a:t>better</a:t>
            </a:r>
            <a:r>
              <a:rPr lang="pl-PL" sz="2500" dirty="0"/>
              <a:t> </a:t>
            </a:r>
            <a:r>
              <a:rPr lang="pl-PL" sz="2500" dirty="0" err="1"/>
              <a:t>engage</a:t>
            </a:r>
            <a:r>
              <a:rPr lang="pl-PL" sz="2500" dirty="0"/>
              <a:t> in </a:t>
            </a:r>
            <a:r>
              <a:rPr lang="pl-PL" sz="2500" dirty="0" err="1"/>
              <a:t>self-assessment</a:t>
            </a:r>
            <a:r>
              <a:rPr lang="pl-PL" sz="2500" dirty="0"/>
              <a:t> </a:t>
            </a:r>
            <a:r>
              <a:rPr lang="pl-PL" sz="2500" dirty="0" err="1"/>
              <a:t>process</a:t>
            </a:r>
            <a:r>
              <a:rPr lang="pl-PL" sz="2500" dirty="0"/>
              <a:t> (</a:t>
            </a:r>
            <a:r>
              <a:rPr lang="pl-PL" sz="2500" dirty="0" err="1"/>
              <a:t>including</a:t>
            </a:r>
            <a:r>
              <a:rPr lang="pl-PL" sz="2500" dirty="0"/>
              <a:t> management </a:t>
            </a:r>
            <a:r>
              <a:rPr lang="pl-PL" sz="2500" dirty="0" err="1"/>
              <a:t>staff</a:t>
            </a:r>
            <a:r>
              <a:rPr lang="pl-PL" sz="2500" dirty="0"/>
              <a:t>)</a:t>
            </a:r>
          </a:p>
          <a:p>
            <a:pPr>
              <a:lnSpc>
                <a:spcPct val="120000"/>
              </a:lnSpc>
              <a:spcBef>
                <a:spcPts val="90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pl-PL" sz="2500" dirty="0"/>
              <a:t> </a:t>
            </a:r>
            <a:r>
              <a:rPr lang="pl-PL" sz="2500" dirty="0" err="1"/>
              <a:t>Granting</a:t>
            </a:r>
            <a:r>
              <a:rPr lang="pl-PL" sz="2500" dirty="0"/>
              <a:t> </a:t>
            </a:r>
            <a:r>
              <a:rPr lang="pl-PL" sz="2500" dirty="0" err="1"/>
              <a:t>access</a:t>
            </a:r>
            <a:r>
              <a:rPr lang="pl-PL" sz="2500" dirty="0"/>
              <a:t> to most </a:t>
            </a:r>
            <a:r>
              <a:rPr lang="pl-PL" sz="2500" dirty="0" err="1"/>
              <a:t>helpful</a:t>
            </a:r>
            <a:r>
              <a:rPr lang="pl-PL" sz="2500" dirty="0"/>
              <a:t> </a:t>
            </a:r>
            <a:r>
              <a:rPr lang="pl-PL" sz="2500" dirty="0" err="1"/>
              <a:t>applications</a:t>
            </a:r>
            <a:r>
              <a:rPr lang="pl-PL" sz="2500" dirty="0"/>
              <a:t> and data for team </a:t>
            </a:r>
            <a:r>
              <a:rPr lang="pl-PL" sz="2500" dirty="0" err="1"/>
              <a:t>members</a:t>
            </a:r>
            <a:endParaRPr lang="pl-PL" sz="2500" dirty="0"/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2104846" y="379447"/>
            <a:ext cx="9506308" cy="561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63A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>
                <a:solidFill>
                  <a:srgbClr val="002060"/>
                </a:solidFill>
                <a:latin typeface="+mn-lt"/>
              </a:rPr>
              <a:t>POST-WORKSHOP SURVEY - CONCLUSIONS</a:t>
            </a:r>
          </a:p>
        </p:txBody>
      </p:sp>
    </p:spTree>
    <p:extLst>
      <p:ext uri="{BB962C8B-B14F-4D97-AF65-F5344CB8AC3E}">
        <p14:creationId xmlns:p14="http://schemas.microsoft.com/office/powerpoint/2010/main" val="3413842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1102659" y="1304365"/>
            <a:ext cx="10394576" cy="4706470"/>
          </a:xfrm>
          <a:noFill/>
          <a:ln>
            <a:noFill/>
          </a:ln>
        </p:spPr>
        <p:txBody>
          <a:bodyPr>
            <a:normAutofit/>
          </a:bodyPr>
          <a:lstStyle/>
          <a:p>
            <a:pPr marL="754063" lvl="1" indent="-457200">
              <a:buClr>
                <a:srgbClr val="7B7859"/>
              </a:buClr>
              <a:buNone/>
            </a:pPr>
            <a:r>
              <a:rPr lang="pl-PL" altLang="pl-PL" sz="2400" b="1" i="1" dirty="0">
                <a:solidFill>
                  <a:srgbClr val="CC3300"/>
                </a:solidFill>
              </a:rPr>
              <a:t> </a:t>
            </a:r>
          </a:p>
          <a:p>
            <a:pPr marL="754063" lvl="1" indent="-457200">
              <a:buClr>
                <a:srgbClr val="7B7859"/>
              </a:buClr>
              <a:buNone/>
            </a:pPr>
            <a:endParaRPr lang="pl-PL" altLang="pl-PL" sz="2400" b="1" i="1" dirty="0">
              <a:solidFill>
                <a:srgbClr val="CC3300"/>
              </a:solidFill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endParaRPr lang="pl-PL" sz="2400" dirty="0"/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endParaRPr lang="pl-PL" sz="2400" dirty="0"/>
          </a:p>
          <a:p>
            <a:pPr marL="0" indent="0">
              <a:lnSpc>
                <a:spcPct val="110000"/>
              </a:lnSpc>
              <a:spcBef>
                <a:spcPct val="0"/>
              </a:spcBef>
              <a:buNone/>
            </a:pPr>
            <a:r>
              <a:rPr lang="pl-PL" sz="10000" dirty="0"/>
              <a:t>  </a:t>
            </a: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2104846" y="379447"/>
            <a:ext cx="9506308" cy="5618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63A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l-PL" sz="2800" b="1" dirty="0">
                <a:solidFill>
                  <a:srgbClr val="002060"/>
                </a:solidFill>
                <a:latin typeface="+mn-lt"/>
              </a:rPr>
              <a:t>THE FUTURE OF CAF 2020  </a:t>
            </a:r>
          </a:p>
        </p:txBody>
      </p:sp>
      <p:sp>
        <p:nvSpPr>
          <p:cNvPr id="4" name="Strzałka w prawo 3"/>
          <p:cNvSpPr/>
          <p:nvPr/>
        </p:nvSpPr>
        <p:spPr>
          <a:xfrm>
            <a:off x="4451541" y="3198054"/>
            <a:ext cx="1158427" cy="719038"/>
          </a:xfrm>
          <a:prstGeom prst="rightArrow">
            <a:avLst/>
          </a:prstGeom>
          <a:solidFill>
            <a:srgbClr val="FFFF66">
              <a:alpha val="52000"/>
            </a:srgbClr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zaokrąglony 6"/>
          <p:cNvSpPr/>
          <p:nvPr/>
        </p:nvSpPr>
        <p:spPr>
          <a:xfrm>
            <a:off x="6008669" y="2413618"/>
            <a:ext cx="4324332" cy="2256406"/>
          </a:xfrm>
          <a:prstGeom prst="roundRect">
            <a:avLst/>
          </a:prstGeom>
          <a:solidFill>
            <a:srgbClr val="FFFF66">
              <a:alpha val="52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rgbClr val="CC0000"/>
                </a:solidFill>
              </a:rPr>
              <a:t>How to </a:t>
            </a:r>
            <a:r>
              <a:rPr lang="pl-PL" sz="2800" b="1" dirty="0" err="1">
                <a:solidFill>
                  <a:srgbClr val="CC0000"/>
                </a:solidFill>
              </a:rPr>
              <a:t>work</a:t>
            </a:r>
            <a:r>
              <a:rPr lang="pl-PL" sz="2800" b="1" dirty="0">
                <a:solidFill>
                  <a:srgbClr val="CC0000"/>
                </a:solidFill>
              </a:rPr>
              <a:t> with CAF model in </a:t>
            </a:r>
            <a:r>
              <a:rPr lang="pl-PL" sz="2800" b="1" dirty="0" err="1">
                <a:solidFill>
                  <a:srgbClr val="CC0000"/>
                </a:solidFill>
              </a:rPr>
              <a:t>times</a:t>
            </a:r>
            <a:r>
              <a:rPr lang="pl-PL" sz="2800" b="1" dirty="0">
                <a:solidFill>
                  <a:srgbClr val="CC0000"/>
                </a:solidFill>
              </a:rPr>
              <a:t> of </a:t>
            </a:r>
            <a:r>
              <a:rPr lang="pl-PL" sz="2800" b="1" dirty="0" err="1">
                <a:solidFill>
                  <a:srgbClr val="CC0000"/>
                </a:solidFill>
              </a:rPr>
              <a:t>pandemic</a:t>
            </a:r>
            <a:r>
              <a:rPr lang="pl-PL" sz="2800" b="1" dirty="0">
                <a:solidFill>
                  <a:srgbClr val="CC0000"/>
                </a:solidFill>
              </a:rPr>
              <a:t>? </a:t>
            </a:r>
          </a:p>
        </p:txBody>
      </p:sp>
      <p:sp>
        <p:nvSpPr>
          <p:cNvPr id="6" name="Prostokąt zaokrąglony 6">
            <a:extLst>
              <a:ext uri="{FF2B5EF4-FFF2-40B4-BE49-F238E27FC236}">
                <a16:creationId xmlns:a16="http://schemas.microsoft.com/office/drawing/2014/main" id="{3982FB7D-EBE9-4EC9-A7AE-76741DB42686}"/>
              </a:ext>
            </a:extLst>
          </p:cNvPr>
          <p:cNvSpPr/>
          <p:nvPr/>
        </p:nvSpPr>
        <p:spPr>
          <a:xfrm>
            <a:off x="1928169" y="2544951"/>
            <a:ext cx="2154870" cy="202524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>
                <a:solidFill>
                  <a:srgbClr val="CC0000"/>
                </a:solidFill>
              </a:rPr>
              <a:t>BIG QUESTION</a:t>
            </a:r>
          </a:p>
          <a:p>
            <a:pPr algn="ctr"/>
            <a:r>
              <a:rPr lang="pl-PL" sz="9600" b="1" dirty="0">
                <a:solidFill>
                  <a:srgbClr val="CC0000"/>
                </a:solidFill>
              </a:rPr>
              <a:t>?</a:t>
            </a:r>
            <a:endParaRPr lang="pl-PL" sz="2000" b="1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1211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2931458" y="1661549"/>
            <a:ext cx="6602505" cy="3959322"/>
          </a:xfrm>
          <a:noFill/>
          <a:ln>
            <a:noFill/>
          </a:ln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pl-PL" sz="3200" i="1" dirty="0">
              <a:solidFill>
                <a:srgbClr val="CC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pl-PL" sz="3200" i="1" dirty="0">
              <a:solidFill>
                <a:srgbClr val="CC0000"/>
              </a:solidFill>
            </a:endParaRPr>
          </a:p>
          <a:p>
            <a:pPr marL="0" indent="0">
              <a:buNone/>
            </a:pPr>
            <a:r>
              <a:rPr lang="en-US" sz="3500" b="1" dirty="0"/>
              <a:t>Agnieszka Górecka</a:t>
            </a:r>
            <a:endParaRPr lang="pl-PL" sz="3500" dirty="0"/>
          </a:p>
          <a:p>
            <a:pPr marL="0" indent="0">
              <a:buNone/>
            </a:pPr>
            <a:r>
              <a:rPr lang="en-US" dirty="0"/>
              <a:t> 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ORGANIZATION AND CONTROL DEPARTMENT</a:t>
            </a:r>
            <a:endParaRPr lang="pl-PL" dirty="0"/>
          </a:p>
          <a:p>
            <a:pPr marL="0" indent="0">
              <a:buNone/>
            </a:pPr>
            <a:r>
              <a:rPr lang="en-US" dirty="0"/>
              <a:t>Quality Management Section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City Hall of </a:t>
            </a:r>
            <a:r>
              <a:rPr lang="pl-PL" dirty="0" err="1"/>
              <a:t>Krakow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 +48 12 616 1952</a:t>
            </a:r>
            <a:endParaRPr lang="pl-PL" dirty="0"/>
          </a:p>
          <a:p>
            <a:pPr marL="0" indent="0">
              <a:buNone/>
            </a:pPr>
            <a:r>
              <a:rPr lang="en-US" u="sng" dirty="0">
                <a:hlinkClick r:id="rId2"/>
              </a:rPr>
              <a:t>agnieszka.gorecka@um.krakow.pl</a:t>
            </a:r>
            <a:endParaRPr lang="pl-PL" dirty="0"/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endParaRPr lang="pl-PL" sz="3200" i="1" dirty="0">
              <a:solidFill>
                <a:srgbClr val="CC0000"/>
              </a:solidFill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2104846" y="379446"/>
            <a:ext cx="9506308" cy="7360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0063A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pl-PL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69215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MK">
      <a:majorFont>
        <a:latin typeface="Lato Black"/>
        <a:ea typeface=""/>
        <a:cs typeface=""/>
      </a:majorFont>
      <a:minorFont>
        <a:latin typeface="Lato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3897</TotalTime>
  <Words>339</Words>
  <Application>Microsoft Office PowerPoint</Application>
  <PresentationFormat>Panoramiczny</PresentationFormat>
  <Paragraphs>46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3" baseType="lpstr">
      <vt:lpstr>Arial</vt:lpstr>
      <vt:lpstr>Calibri</vt:lpstr>
      <vt:lpstr>Lato</vt:lpstr>
      <vt:lpstr>Lato Black</vt:lpstr>
      <vt:lpstr>Wingdings</vt:lpstr>
      <vt:lpstr>Motyw pakietu Office</vt:lpstr>
      <vt:lpstr>17th of February 2021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Robert Balcerzyk</dc:creator>
  <cp:lastModifiedBy>Zawadzki Wojciech</cp:lastModifiedBy>
  <cp:revision>243</cp:revision>
  <cp:lastPrinted>2018-09-14T13:23:57Z</cp:lastPrinted>
  <dcterms:created xsi:type="dcterms:W3CDTF">2017-05-26T08:53:19Z</dcterms:created>
  <dcterms:modified xsi:type="dcterms:W3CDTF">2021-02-19T08:52:37Z</dcterms:modified>
</cp:coreProperties>
</file>