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12" r:id="rId3"/>
    <p:sldMasterId id="2147483730" r:id="rId4"/>
  </p:sldMasterIdLst>
  <p:notesMasterIdLst>
    <p:notesMasterId r:id="rId41"/>
  </p:notesMasterIdLst>
  <p:handoutMasterIdLst>
    <p:handoutMasterId r:id="rId42"/>
  </p:handoutMasterIdLst>
  <p:sldIdLst>
    <p:sldId id="537" r:id="rId5"/>
    <p:sldId id="556" r:id="rId6"/>
    <p:sldId id="565" r:id="rId7"/>
    <p:sldId id="575" r:id="rId8"/>
    <p:sldId id="639" r:id="rId9"/>
    <p:sldId id="578" r:id="rId10"/>
    <p:sldId id="587" r:id="rId11"/>
    <p:sldId id="655" r:id="rId12"/>
    <p:sldId id="596" r:id="rId13"/>
    <p:sldId id="599" r:id="rId14"/>
    <p:sldId id="601" r:id="rId15"/>
    <p:sldId id="602" r:id="rId16"/>
    <p:sldId id="607" r:id="rId17"/>
    <p:sldId id="608" r:id="rId18"/>
    <p:sldId id="611" r:id="rId19"/>
    <p:sldId id="566" r:id="rId20"/>
    <p:sldId id="624" r:id="rId21"/>
    <p:sldId id="625" r:id="rId22"/>
    <p:sldId id="631" r:id="rId23"/>
    <p:sldId id="641" r:id="rId24"/>
    <p:sldId id="642" r:id="rId25"/>
    <p:sldId id="572" r:id="rId26"/>
    <p:sldId id="644" r:id="rId27"/>
    <p:sldId id="654" r:id="rId28"/>
    <p:sldId id="646" r:id="rId29"/>
    <p:sldId id="648" r:id="rId30"/>
    <p:sldId id="649" r:id="rId31"/>
    <p:sldId id="650" r:id="rId32"/>
    <p:sldId id="651" r:id="rId33"/>
    <p:sldId id="652" r:id="rId34"/>
    <p:sldId id="653" r:id="rId35"/>
    <p:sldId id="656" r:id="rId36"/>
    <p:sldId id="627" r:id="rId37"/>
    <p:sldId id="629" r:id="rId38"/>
    <p:sldId id="638" r:id="rId39"/>
    <p:sldId id="563" r:id="rId40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F2559D91-B147-421B-9F15-97CDC9C30E58}">
          <p14:sldIdLst>
            <p14:sldId id="537"/>
            <p14:sldId id="556"/>
            <p14:sldId id="565"/>
            <p14:sldId id="575"/>
            <p14:sldId id="639"/>
            <p14:sldId id="578"/>
            <p14:sldId id="587"/>
            <p14:sldId id="655"/>
            <p14:sldId id="596"/>
            <p14:sldId id="599"/>
            <p14:sldId id="601"/>
            <p14:sldId id="602"/>
            <p14:sldId id="607"/>
            <p14:sldId id="608"/>
            <p14:sldId id="611"/>
            <p14:sldId id="566"/>
            <p14:sldId id="624"/>
            <p14:sldId id="625"/>
            <p14:sldId id="631"/>
            <p14:sldId id="641"/>
            <p14:sldId id="642"/>
            <p14:sldId id="572"/>
            <p14:sldId id="644"/>
            <p14:sldId id="654"/>
            <p14:sldId id="646"/>
            <p14:sldId id="648"/>
            <p14:sldId id="649"/>
            <p14:sldId id="650"/>
            <p14:sldId id="651"/>
            <p14:sldId id="652"/>
            <p14:sldId id="653"/>
            <p14:sldId id="656"/>
            <p14:sldId id="627"/>
            <p14:sldId id="629"/>
            <p14:sldId id="638"/>
            <p14:sldId id="5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3EB91B-8D79-1066-6CD1-65B8FC5BA5AF}" name="Marzena Durkiewicz-Sirocka" initials="MDS" userId="S::Marzena.Durkiewicz-Sirocka@ncbr.gov.pl::0a6e0d98-5114-4a91-b3e3-aaa06b69169b" providerId="AD"/>
  <p188:author id="{94C5F059-030B-6424-6855-64E3B6EF9255}" name="Anna Marciniak" initials="AM" userId="S::anna.marciniak@ncbr.gov.pl::913a5ed1-14bd-43a8-b984-9272c61bbe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woszowski Andrzej" initials="SA" lastIdx="2" clrIdx="6">
    <p:extLst>
      <p:ext uri="{19B8F6BF-5375-455C-9EA6-DF929625EA0E}">
        <p15:presenceInfo xmlns:p15="http://schemas.microsoft.com/office/powerpoint/2012/main" userId="S::Andrzej.Swoszowski@mfipr.gov.pl::c65b65e6-8633-431a-8f4f-9b295f76e250" providerId="AD"/>
      </p:ext>
    </p:extLst>
  </p:cmAuthor>
  <p:cmAuthor id="1" name="Maria Szufleńska" initials="MS" lastIdx="53" clrIdx="0">
    <p:extLst>
      <p:ext uri="{19B8F6BF-5375-455C-9EA6-DF929625EA0E}">
        <p15:presenceInfo xmlns:p15="http://schemas.microsoft.com/office/powerpoint/2012/main" userId="S::maria.szuflenska@ncbr.gov.pl::4124a1bd-56fe-4244-a4ed-32c725250594" providerId="AD"/>
      </p:ext>
    </p:extLst>
  </p:cmAuthor>
  <p:cmAuthor id="8" name="Jachimowska Izabela" initials="JI" lastIdx="9" clrIdx="7">
    <p:extLst>
      <p:ext uri="{19B8F6BF-5375-455C-9EA6-DF929625EA0E}">
        <p15:presenceInfo xmlns:p15="http://schemas.microsoft.com/office/powerpoint/2012/main" userId="S::Izabela.Jachimowska@mfipr.gov.pl::cd28506a-84ba-4b5c-8c51-938f26814777" providerId="AD"/>
      </p:ext>
    </p:extLst>
  </p:cmAuthor>
  <p:cmAuthor id="2" name="Sobota-Białas Aneta" initials="SBA" lastIdx="11" clrIdx="1">
    <p:extLst>
      <p:ext uri="{19B8F6BF-5375-455C-9EA6-DF929625EA0E}">
        <p15:presenceInfo xmlns:p15="http://schemas.microsoft.com/office/powerpoint/2012/main" userId="S::Aneta.Sobota-Bialas@mfipr.gov.pl::dc5ca164-4d2b-4f13-aa9e-4e0c26bba257" providerId="AD"/>
      </p:ext>
    </p:extLst>
  </p:cmAuthor>
  <p:cmAuthor id="9" name="Swiebocka Anna" initials="SA" lastIdx="6" clrIdx="8">
    <p:extLst>
      <p:ext uri="{19B8F6BF-5375-455C-9EA6-DF929625EA0E}">
        <p15:presenceInfo xmlns:p15="http://schemas.microsoft.com/office/powerpoint/2012/main" userId="S::Anna.Swiebocka@mfipr.gov.pl::4a454850-5bc1-4023-9750-560c957cb545" providerId="AD"/>
      </p:ext>
    </p:extLst>
  </p:cmAuthor>
  <p:cmAuthor id="3" name="Justyna Mielczarek" initials="JM" lastIdx="7" clrIdx="2">
    <p:extLst>
      <p:ext uri="{19B8F6BF-5375-455C-9EA6-DF929625EA0E}">
        <p15:presenceInfo xmlns:p15="http://schemas.microsoft.com/office/powerpoint/2012/main" userId="S::Justyna.Mielczarek@ncbr.gov.pl::970e7f7e-67d5-47c5-b4be-59abd5412fdb" providerId="AD"/>
      </p:ext>
    </p:extLst>
  </p:cmAuthor>
  <p:cmAuthor id="4" name="Kacperski Tomasz" initials="KT" lastIdx="11" clrIdx="3">
    <p:extLst>
      <p:ext uri="{19B8F6BF-5375-455C-9EA6-DF929625EA0E}">
        <p15:presenceInfo xmlns:p15="http://schemas.microsoft.com/office/powerpoint/2012/main" userId="S::Tomasz.Kacperski@mfipr.gov.pl::da627259-50cf-40c8-9d67-9d6b524421e4" providerId="AD"/>
      </p:ext>
    </p:extLst>
  </p:cmAuthor>
  <p:cmAuthor id="5" name="Szpuda Marcin" initials="SM" lastIdx="10" clrIdx="4">
    <p:extLst>
      <p:ext uri="{19B8F6BF-5375-455C-9EA6-DF929625EA0E}">
        <p15:presenceInfo xmlns:p15="http://schemas.microsoft.com/office/powerpoint/2012/main" userId="S::Marcin.Szpuda@mfipr.gov.pl::9fe60e41-67db-4a4b-bfe9-6e368677d4a0" providerId="AD"/>
      </p:ext>
    </p:extLst>
  </p:cmAuthor>
  <p:cmAuthor id="6" name="Kusak Łukasz" initials="KŁ" lastIdx="1" clrIdx="5">
    <p:extLst>
      <p:ext uri="{19B8F6BF-5375-455C-9EA6-DF929625EA0E}">
        <p15:presenceInfo xmlns:p15="http://schemas.microsoft.com/office/powerpoint/2012/main" userId="S::Lukasz.Kusak@mfipr.gov.pl::81313a80-cedf-4235-b9c5-4fa38ded89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CB8"/>
    <a:srgbClr val="3D47A5"/>
    <a:srgbClr val="0D86FF"/>
    <a:srgbClr val="2C85AE"/>
    <a:srgbClr val="1891AB"/>
    <a:srgbClr val="0099A5"/>
    <a:srgbClr val="006FDE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2" autoAdjust="0"/>
    <p:restoredTop sz="86235" autoAdjust="0"/>
  </p:normalViewPr>
  <p:slideViewPr>
    <p:cSldViewPr snapToGrid="0">
      <p:cViewPr varScale="1">
        <p:scale>
          <a:sx n="59" d="100"/>
          <a:sy n="59" d="100"/>
        </p:scale>
        <p:origin x="13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2023-09-12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2023-09-12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7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33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76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66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7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33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41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97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11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34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8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6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B073291-980B-58CB-45B0-D3E0ECB6D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FACB08-B51C-ED34-A1FD-D5C47F435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BC2D2B7E-3D44-39C8-5209-3D4EA3D8C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15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0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24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068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976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725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07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34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59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747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86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1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FACB08-B51C-ED34-A1FD-D5C47F435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6819A35-7271-DD3D-EB73-C81C9DA48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9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7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70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716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355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95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6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8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4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374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25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90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654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9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057527B6-7074-37B4-1F39-AFC1548DE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4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75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966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64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89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9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0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6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644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87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130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862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0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AD323BE-3360-2AE4-3350-79846A621BA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0" r:id="rId2"/>
    <p:sldLayoutId id="2147483691" r:id="rId3"/>
    <p:sldLayoutId id="2147483692" r:id="rId4"/>
    <p:sldLayoutId id="2147483650" r:id="rId5"/>
    <p:sldLayoutId id="2147483652" r:id="rId6"/>
    <p:sldLayoutId id="2147483653" r:id="rId7"/>
    <p:sldLayoutId id="2147483658" r:id="rId8"/>
    <p:sldLayoutId id="2147483660" r:id="rId9"/>
    <p:sldLayoutId id="2147483690" r:id="rId10"/>
    <p:sldLayoutId id="2147483665" r:id="rId11"/>
    <p:sldLayoutId id="2147483666" r:id="rId12"/>
    <p:sldLayoutId id="2147483675" r:id="rId13"/>
    <p:sldLayoutId id="2147483677" r:id="rId14"/>
    <p:sldLayoutId id="2147483679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IBM Plex Sans" panose="020B0503050203000203" pitchFamily="34" charset="0"/>
        <a:buChar char="–"/>
        <a:defRPr sz="21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AD323BE-3360-2AE4-3350-79846A621BA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Font typeface="IBM Plex Sans" panose="020B0503050203000203" pitchFamily="34" charset="0"/>
        <a:buChar char="–"/>
        <a:defRPr sz="215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5B1558C9-2F79-D349-2AD9-176953540F5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IBM Plex Sans" panose="020B0503050203000203" pitchFamily="34" charset="0"/>
        <a:buChar char="–"/>
        <a:defRPr sz="21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87F3CD8-E039-35C5-BD32-C29FE0C10A8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Font typeface="IBM Plex Sans" panose="020B0503050203000203" pitchFamily="34" charset="0"/>
        <a:buChar char="–"/>
        <a:defRPr sz="215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anna.marciniak@ncbr.gov.p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ADD0FA-6C32-40A8-B570-FEC2ACFFE50D}"/>
              </a:ext>
            </a:extLst>
          </p:cNvPr>
          <p:cNvSpPr txBox="1"/>
          <p:nvPr/>
        </p:nvSpPr>
        <p:spPr>
          <a:xfrm>
            <a:off x="902677" y="1641231"/>
            <a:ext cx="13317415" cy="65883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1" defTabSz="590014"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</a:pPr>
            <a:endParaRPr lang="pl-PL" sz="16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DDAB0B8-21F2-422F-A6F9-8C6D466FF8B7}"/>
              </a:ext>
            </a:extLst>
          </p:cNvPr>
          <p:cNvSpPr txBox="1">
            <a:spLocks/>
          </p:cNvSpPr>
          <p:nvPr/>
        </p:nvSpPr>
        <p:spPr>
          <a:xfrm>
            <a:off x="2938072" y="501953"/>
            <a:ext cx="10508105" cy="1746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8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Jak prawidłowo przygotować wniosek aplikacyjny w SOWA EFS – wskazówki płynące z doświadczeń po pierwszych naborach</a:t>
            </a:r>
          </a:p>
          <a:p>
            <a:endParaRPr lang="pl-PL" sz="3600" b="1" i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0E74277-4A3F-4DD0-836A-5668EB47CE2B}"/>
              </a:ext>
            </a:extLst>
          </p:cNvPr>
          <p:cNvSpPr txBox="1">
            <a:spLocks/>
          </p:cNvSpPr>
          <p:nvPr/>
        </p:nvSpPr>
        <p:spPr>
          <a:xfrm>
            <a:off x="4044461" y="7259948"/>
            <a:ext cx="10175631" cy="1113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latin typeface="IBM Plex Sans" panose="020B0503050203000203" pitchFamily="34" charset="0"/>
                <a:cs typeface="Calibri" panose="020F0502020204030204" pitchFamily="34" charset="0"/>
              </a:rPr>
              <a:t>Spotkanie informacyjne</a:t>
            </a:r>
          </a:p>
          <a:p>
            <a:pPr algn="ctr"/>
            <a:r>
              <a:rPr lang="pl-PL" sz="2400" b="1" dirty="0">
                <a:latin typeface="IBM Plex Sans" panose="020B0503050203000203" pitchFamily="34" charset="0"/>
                <a:cs typeface="Calibri" panose="020F0502020204030204" pitchFamily="34" charset="0"/>
              </a:rPr>
              <a:t>Warszawa, 14 września 2023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4DE43B-CC88-DF63-959F-3DB43880F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18" y="2248525"/>
            <a:ext cx="10508105" cy="4441888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D448C80B-0652-EE42-205B-7DA5F5EC520F}"/>
              </a:ext>
            </a:extLst>
          </p:cNvPr>
          <p:cNvSpPr txBox="1">
            <a:spLocks/>
          </p:cNvSpPr>
          <p:nvPr/>
        </p:nvSpPr>
        <p:spPr>
          <a:xfrm>
            <a:off x="1724966" y="6690413"/>
            <a:ext cx="10456985" cy="443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tx1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Spotkanie współfinansowane z Europejskiego Funduszu Społecznego i budżetu państwa</a:t>
            </a:r>
          </a:p>
        </p:txBody>
      </p:sp>
    </p:spTree>
    <p:extLst>
      <p:ext uri="{BB962C8B-B14F-4D97-AF65-F5344CB8AC3E}">
        <p14:creationId xmlns:p14="http://schemas.microsoft.com/office/powerpoint/2010/main" val="17486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zarządzanie projektem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do realizacji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750277" y="1558977"/>
            <a:ext cx="13577400" cy="61424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tej części wniosku należy wskazać:</a:t>
            </a:r>
          </a:p>
          <a:p>
            <a:pPr marL="0" indent="0">
              <a:buNone/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jak wygląda struktura zarządzania projektem, w tym rolę partnerów (jeśli dotyczy);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sposób zarządzania projektem, w tym czy jest on adekwatny do jego zakresu i zapewni jego sprawną, efektywną i terminową realizację;</a:t>
            </a:r>
          </a:p>
          <a:p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Uwaga! W tej części wniosku należy </a:t>
            </a:r>
            <a:r>
              <a:rPr lang="pl-PL" sz="2000" b="1" u="sng" dirty="0">
                <a:solidFill>
                  <a:schemeClr val="accent2">
                    <a:lumMod val="75000"/>
                  </a:schemeClr>
                </a:solidFill>
              </a:rPr>
              <a:t>wskazać konkretne działania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jakie zostaną podjęte w celu równościowego zarządzania projektem.</a:t>
            </a:r>
          </a:p>
          <a:p>
            <a:r>
              <a:rPr lang="pl-PL" sz="2000" b="1" dirty="0">
                <a:solidFill>
                  <a:srgbClr val="FF0000"/>
                </a:solidFill>
              </a:rPr>
              <a:t>Zapis weryfikowany przy ocenie kryterium horyzontalnego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sposób podejmowania decyzji w projekcie;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kadrę zarządzająca i kluczowe stanowiska, ich rolę oraz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zakres zadań wykonywanych przez poszczególne osoby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wraz z uzasadnieniem odnośnie racjonalności ich zaangażowania w projekcie;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wzajemne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powiązania osób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 poszczególnych stanowiskach projektu (podległość, nadrzędność, podział ról i zadań);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informację o doświadczeniu zawodowym angażowanych osób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(istotnych z punktu widzenia projektu, 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 uwzględnieniem planowanych na danym stanowisku zadań, uprawnień i odpowiedzialności);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najważniejsze kwalifikacje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wymagane na danym stanowisku pracy;</a:t>
            </a:r>
            <a:endParaRPr lang="pl-PL" sz="2000" b="1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W przypadku opisu uwzględniającego zasadę równości kobiet i mężczyzn w ramach zarządzania projektem w przypadku  ograniczeń związanych z limitem znaków opis można zawrzeć w opisie Zadania bądź w sekcji Zarządzanie projektem.</a:t>
            </a:r>
          </a:p>
          <a:p>
            <a:pPr marL="0" indent="0">
              <a:buNone/>
            </a:pPr>
            <a:r>
              <a:rPr lang="pl-PL" sz="1800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Informacje te powinny być ściśle powiązane z Sekcją Zadania.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Opis własnych środków finansowych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do realizacji projektu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750277" y="1823198"/>
            <a:ext cx="13964259" cy="5708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tej części wniosku należy zawrzeć informację dotyczącą płynności finansowej, tj. czy wnioskodawca/ partnerzy posiadają łączny obrót za wybrany przez wnioskodawcę jeden z trzech ostatnich: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zatwierdzonych lat obrotowych zgodnie z ustawą o rachunkowości z dnia 29 września 1994 r. o rachunkowości (Dz. U. z 2017 r. poz. 2342 z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późn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 zm.) jeśli dotyczy lub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zamkniętych i zatwierdzonych lat kalendarzowych, 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równy lub wyższy od 75% średnich rocznych wydatków w ocenianych projekcie.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Spełnienie kryterium jest weryfikowane na podstawie przedstawionych przez wnioskodawcę informacji potwierdzających potencjał finansowy jego i ewentualnych partnerów (o ile budżet projektu uwzględnia wydatki partnera). 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Wymóg spełniania powyższego kryterium dotyczy TYLKO jednostek spoza sektora finansów publicznych (</a:t>
            </a:r>
            <a:r>
              <a:rPr lang="pl-PL" sz="2000" b="1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jsfp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)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000"/>
              </a:spcBef>
              <a:spcAft>
                <a:spcPts val="800"/>
              </a:spcAft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Opis własnych środków finansowych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do realizacji projektu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2" y="2258470"/>
            <a:ext cx="1325625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Jeśli w projekcie lidera spoza sektora finansów publicznych występuje partner –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jsfp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wówczas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badany jest łączny obrót wszystkich podmiotów wchodzących w skład partnerstwa nie będących </a:t>
            </a:r>
            <a:r>
              <a:rPr lang="pl-PL" sz="2000" b="1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jsfp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Podczas oceny potencjału finansowego partnerstwa bierze się pod uwagę obroty jedynie tych podmiotów, których wkład w projekt ma charakter finansowy. </a:t>
            </a:r>
          </a:p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OBRÓT = wartość przychodów (w tym przychodów osiągniętych z tytułu otrzymanego dofinansowania na realizację projektów) osiągniętych w wymaganym okresie przez danego wnioskodawcę/ partnera (o ile dotyczy) na dzień składania wniosku o dofinansowanie. </a:t>
            </a:r>
          </a:p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Prosimy zwrócić uwagę aby podać precyzyjnie informacje odnośnie zamkniętego i zatwierdzonego roku obrotowego/lat kalendarzowych. Na dzień składania wniosku w grę powinny wchodzić lata 2020-2022.</a:t>
            </a:r>
          </a:p>
          <a:p>
            <a:pPr marL="0" indent="0" algn="just">
              <a:buNone/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000"/>
              </a:spcBef>
              <a:spcAft>
                <a:spcPts val="800"/>
              </a:spcAft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kadrowy o realizacji projektu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do realizacji projektu</a:t>
            </a:r>
          </a:p>
          <a:p>
            <a:r>
              <a:rPr lang="pl-PL" sz="1800" spc="-10" dirty="0">
                <a:solidFill>
                  <a:srgbClr val="FF0000"/>
                </a:solidFill>
                <a:effectLst/>
                <a:latin typeface="IBM Plex Sans" panose="020B0503050203000203" pitchFamily="34" charset="0"/>
                <a:ea typeface="Arial" panose="020B0604020202020204" pitchFamily="34" charset="0"/>
                <a:cs typeface="Calibri" panose="020F0502020204030204" pitchFamily="34" charset="0"/>
              </a:rPr>
              <a:t>W </a:t>
            </a:r>
            <a:r>
              <a:rPr lang="pl-PL" sz="1800" spc="-1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tym samym polu opisowym należy opisać potencjał techniczny planowany do wykorzystania w ramach projektu oraz wskazać sposób jego wykorzystania</a:t>
            </a:r>
            <a:endParaRPr lang="pl-PL" sz="1800" i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2" y="2258470"/>
            <a:ext cx="1313698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just">
              <a:spcBef>
                <a:spcPts val="1000"/>
              </a:spcBef>
              <a:spcAft>
                <a:spcPts val="800"/>
              </a:spcAft>
              <a:buNone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Należy opisać potencjał kadrowy wnioskodawcy i partnerów i wskazać sposób jego wykorzystania w ramach projektu </a:t>
            </a: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(wskazać kluczowe osoby, które zostaną zaangażowane do realizacji projektu oraz ich planowaną funkcję w projekcie, kompetencje, doświadczenie).</a:t>
            </a:r>
          </a:p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Nie ma obowiązku wskazywania imion i nazwisk tych osób, chyba że są to osoby powszechnie znane w branży, z wyjątkowo nieprzeciętnym dorobkiem zawodowym.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Posiadany potencjał kadrowy może być wykazany jako wkład własny w projekcie.</a:t>
            </a:r>
          </a:p>
          <a:p>
            <a:pPr marL="0" indent="0" algn="just">
              <a:spcBef>
                <a:spcPts val="1000"/>
              </a:spcBef>
              <a:spcAft>
                <a:spcPts val="800"/>
              </a:spcAft>
              <a:buNone/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0"/>
              </a:spcBef>
              <a:spcAft>
                <a:spcPts val="800"/>
              </a:spcAft>
              <a:buNone/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000"/>
              </a:spcBef>
              <a:spcAft>
                <a:spcPts val="800"/>
              </a:spcAft>
              <a:buNone/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000"/>
              </a:spcBef>
              <a:spcAft>
                <a:spcPts val="800"/>
              </a:spcAft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kadrowy o realizacji projektu sekcja Potencjał do realizacji projektu</a:t>
            </a:r>
          </a:p>
          <a:p>
            <a:endParaRPr lang="pl-PL" sz="2800" b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1" y="2258470"/>
            <a:ext cx="12871939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1000"/>
              </a:spcBef>
              <a:spcAft>
                <a:spcPts val="8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Ponadto należy wskazać: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wymiar etatu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umów o pracę;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zakres zadań,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jakie dana osoba będzie realizować na rzecz projektu w kontekście posiadanej przez nią wiedzy i umiejętności;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braku personelu, należy wskazać kluczowe stanowiska w projekcie z opisem minimalnych wymagań w zakresie wykształcenia i / lub doświadczenia/wiedzy/umiejętności w kontekście planowanych do realizacji  przez nich zadań.</a:t>
            </a:r>
          </a:p>
          <a:p>
            <a:pPr marL="44450">
              <a:spcBef>
                <a:spcPts val="150"/>
              </a:spcBef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</a:t>
            </a:r>
          </a:p>
          <a:p>
            <a:pPr lvl="0">
              <a:spcBef>
                <a:spcPts val="150"/>
              </a:spcBef>
            </a:pP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Jeśli dana osoba wykonywać będzie zadania związane z zarządzaniem projektem – szczegółowy opis zadań i doświadczenia należy wskazać w części Opis sposobu zarządzania projektem.</a:t>
            </a:r>
          </a:p>
          <a:p>
            <a:pPr lvl="0">
              <a:spcBef>
                <a:spcPts val="150"/>
              </a:spcBef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150"/>
              </a:spcBef>
            </a:pP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 wykazujemy osób które nie będą realizować zadań w ramach projektu, a ich wynagrodzenie nie zostało ujęte w szczegółowym budżecie.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37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Kształcenie na potrzeby gospodarki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potencjał kadrowy o realizacji projektu sekcja Potencjał do realizacji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1" y="2258470"/>
            <a:ext cx="1315023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just">
              <a:spcBef>
                <a:spcPts val="1000"/>
              </a:spcBef>
              <a:spcAft>
                <a:spcPts val="800"/>
              </a:spcAft>
              <a:buNone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Potencjał techniczny wnioskodawcy/partnerów</a:t>
            </a:r>
          </a:p>
          <a:p>
            <a:pPr marL="0" indent="0">
              <a:buNone/>
            </a:pPr>
            <a:endParaRPr lang="pl-PL" sz="2000" u="sng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Należy opisać potencjał techniczny, w tym sprzętowy i warunki lokalowe wnioskodawcy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 partnerów oraz wskazać sposób jego wykorzystania w ramach projektu (w tym sprzęt i lokale użytkowe) które są w posiadaniu wnioskodawcy/partnerów.</a:t>
            </a:r>
          </a:p>
          <a:p>
            <a:pPr marL="0" indent="0">
              <a:buNone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Posiadany potencjał techniczny może być wykazany jako wkład własny w projekcie.</a:t>
            </a:r>
          </a:p>
          <a:p>
            <a:pPr marL="0" indent="0">
              <a:buNone/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44450">
              <a:spcBef>
                <a:spcPts val="150"/>
              </a:spcBef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Nie należy wykazywać to potencjału technicznego, jakiego wnioskodawca nie posiada, ale dopiero planuje zakupić ze środków projektu, ani potencjału, który nie będzie wykorzystywany do celów realizacji projektu. </a:t>
            </a:r>
          </a:p>
          <a:p>
            <a:pPr marL="0" indent="0" algn="just">
              <a:spcBef>
                <a:spcPts val="1000"/>
              </a:spcBef>
              <a:spcAft>
                <a:spcPts val="800"/>
              </a:spcAft>
              <a:buNone/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4D9C">
                    <a:lumMod val="75000"/>
                  </a:srgbClr>
                </a:solidFill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Kształcenie na potrzeby</a:t>
            </a: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  <a:r>
              <a:rPr lang="pl-PL" sz="3600" b="1" dirty="0">
                <a:solidFill>
                  <a:srgbClr val="004D9C">
                    <a:lumMod val="75000"/>
                  </a:srgbClr>
                </a:solidFill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gospodarki</a:t>
            </a:r>
            <a:br>
              <a:rPr lang="pl-PL" sz="3600" b="1" dirty="0">
                <a:solidFill>
                  <a:srgbClr val="004D9C">
                    <a:lumMod val="75000"/>
                  </a:srgbClr>
                </a:solidFill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szczegółowy budżet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750278" y="2258470"/>
            <a:ext cx="13577400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Tworząc budżet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projektu należy pamiętać o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jednej z podstawowych zasad kwalifikowalności,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tj.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racjonalności i efektywności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co odnosi się do zapewnienia zgodności ze stawkami rynkowymi nie tylko pojedynczych wydatków wykazanych w budżecie projektu, ale również do łącznej wartości usług realizowanych w ramach projektu.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Standardy dotyczące kosztów w projekcie stanowią katalog otwarty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Standard i ceny rynkowe dla najczęściej finansowanych wydatków w ramach naboru został określony w zał. nr 7 do regulaminu.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37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Kształcenie na potrzeby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gospodarki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szczegółowy budżet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1" y="2172745"/>
            <a:ext cx="14116659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We wniosku o dofinansowanie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Wnioskodawca jest zobowiązany wskazać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wydatków związanych z personelem projektu -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formę zaangażowania oraz szacunkowy wymiar czasu pracy personelu projektu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niezbędnego do realizacji zadań merytorycznych (etat/liczba godzin);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usług planowanych do zlecenia wykonawcom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– planowany czas realizacji danego zadania/usługi merytorycznej przez wykonawcę (należy wskazać liczbę godzin dla każdej usługi), przy czym nie dotyczy to umów, w wyniku których następuje wykonanie oznaczonego dzieła -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umowy o dzieło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wnioskodawca musi wyraźnie wskazać w szczegółowym budżecie projektu, że taki rodzaj umowy z wykonawcą przewiduje.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Osoby zatrudnione na umowy cywilno-prawne nie stanowią kosztów personelu projektu!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37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Kształcenie na potrzeby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gospodarki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szczegółowy budżet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2" y="2172745"/>
            <a:ext cx="13483616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Wnioskodawca pod budżetem szczegółowym powinien zawrzeć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merytoryczne uzasadnienie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dla każdej pozycji z wniosku,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wskazać sposób oszacowania wysokości poszczególnych wydatków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;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kalkulację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oraz informację,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co składa się na daną grupę wydatków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np. planując zakup materiałów dydaktycznych Wnioskodawca powinien wprowadzić taką kategorię wydatków do szczegółowego budżetu projektu, natomiast w uzasadnieniu pod szczegółowym budżetem określić co w tej kategorii wydatków ma zamiar zakupić.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Jeśli projekt ma być realizowany w partnerstwie przy każdym wydatku należy z listy rozwijanej wybrać nazwę partnera, który będzie dany wydatek ponosić.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ctr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</a:t>
            </a:r>
          </a:p>
          <a:p>
            <a:pPr algn="ctr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Należy pamiętać aby w uzasadnieniu zawrzeć informację skąd pozyskano dane na których zostały oparte kalkulacje (można posłużyć się np. ogólnodostępnymi cennikami lub przytoczyć oferty dostawców zebrane przez Wnioskodawcę).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37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Kształcenie na potrzeby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gospodarki</a:t>
            </a:r>
            <a:b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srgbClr val="004D9C">
                    <a:lumMod val="75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szczegółowy budżet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2" y="2172745"/>
            <a:ext cx="13483616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Wynagrodzeń dodatkowo należy wskazać: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dla których pozycji koszt dotyczy osób już zatrudnionych u Wnioskodawcy, a dla których planowane jest dopiero zatrudnienie osoby;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metodę oszacowania stosując zapis: liczba miesięcy x liczba godzin x stawka godzinowa lub wymiar zaangażowania x wynagrodzenie za miesiąc x liczba miesięcy;</a:t>
            </a:r>
          </a:p>
          <a:p>
            <a:pPr algn="ctr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</a:t>
            </a:r>
          </a:p>
          <a:p>
            <a:pPr algn="ctr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Należy pamiętać, że stawki wynagrodzeń nie powinny odbiegać od stawek obowiązujących u Wnioskodawcy (tutaj należy powołać się na regulamin wynagrodzeń obowiązujący u Wnioskodawcy lub inne dokumenty, raporty płacowe).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składanie wniosków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Wnioski o dofinansowanie są składane wyłącznie w formie dokumentu elektronicznego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 pośrednictwem systemu obsługi wniosków aplikacyjnych SOWA EFS: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https://sowa2021.efs.gov.pl/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 jest wymagane jego uprzednie podpisanie kwalifikowanym certyfikatem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lub profilem zaufanym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ePUAP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 jest również wymagane przesyłanie </a:t>
            </a:r>
            <a:r>
              <a:rPr lang="pl-PL" sz="200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 ION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podpisanej wersji papierowej wniosku. </a:t>
            </a:r>
          </a:p>
          <a:p>
            <a:pPr algn="ctr" defTabSz="590014">
              <a:spcBef>
                <a:spcPts val="18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Wnioskodawca w ramach przedmiotowego naboru może złożyć TYLKO jeden wniosek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5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Budżet projektu - najczęściej popełniane błędy:</a:t>
            </a:r>
          </a:p>
          <a:p>
            <a:endParaRPr lang="pl-PL" sz="2800" b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44258" y="1554279"/>
            <a:ext cx="13870475" cy="56613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Budżet projektu: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rozbieżności w wysokości kwoty dofinansowania, wkładu własnego, kosztów pośrednich pomiędzy poszczególnymi tabelami (</a:t>
            </a: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szczegółowy budżet, podsumowanie budżetu, źródła finansowania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), np. należy zwracać uwagę czy w pozycjach stanowiących wkład własny odpowiednio pomniejszono kwoty w polu </a:t>
            </a: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Dofinasowanie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).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System SOWA nie posiada funkcji walidacji kwot.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Wkład własny musi wynosić minimum 3% wydatków kwalifikowalnych w projekcie.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 jest dopuszczalne zaokrąglanie w górę wartości de facto niższych od 3%.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niepoprawnie wskazana wysokość wkładu własnego oraz spójność opisu w uzasadnieniu (wkład własny poniżej 3% nie stanowi podstawy do odrzucenia projektu);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niepoprawne wskazanie wysokości kosztów pośrednich zarówno wartości procentowej jak i liczbowej w zadaniu koszty pośrednie;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wysokość ujętego w szczegółowym budżecie projektu cross-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financingu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Budżet projektu - najczęściej popełniane błędy:</a:t>
            </a:r>
          </a:p>
          <a:p>
            <a:endParaRPr lang="pl-PL" sz="2800" b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844061" y="2172745"/>
            <a:ext cx="14116659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Budżet projektu: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brak wskazania w budżecie/uzasadnieniu informacji dot. formy zaangażowania oraz szacunkowego wymiaru czasu pracy personelu projektu niezbędnego do realizacji zadań merytorycznych (etat/liczba godzin);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brak informacji odnośnie metod oszacowania wysokości wynagrodzeń;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usług planowanych do zlecenia wykonawcom nie zawsze wskazywano planowany czas realizacji danego zadania/usługi merytorycznej przez wykonawcę (brak kalkulacji, wskazano liczbę godzin dla każdej usługi);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solidFill>
                  <a:srgbClr val="004D9C">
                    <a:lumMod val="75000"/>
                  </a:srgbClr>
                </a:solidFill>
                <a:latin typeface="IBM Plex Sans" panose="020B0503050203000203" pitchFamily="34" charset="0"/>
                <a:ea typeface="+mn-ea"/>
                <a:cs typeface="Calibri" panose="020F0502020204030204" pitchFamily="34" charset="0"/>
              </a:rPr>
              <a:t>zabezpieczenie prawidłowej realizacji umowy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1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Zabezpieczenie – składają tylko uczelnie niepubliczne</a:t>
            </a:r>
          </a:p>
          <a:p>
            <a:pPr marL="911840" lvl="1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dokument stanowiący zabezpieczenie składany jest przez wnioskodawcę najczęściej nie później niż w terminie 15 dni roboczych od daty podpisania umowy o dofinansowanie;</a:t>
            </a:r>
          </a:p>
          <a:p>
            <a:pPr marL="911840" lvl="1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jeśli wartość dofinansowania (łącznie we wszystkich projektach wnioskodawcy realizowanych w ramach FERS i rozliczanych przez NCBR) nie przekracza 10 mln PLN – zabezpieczeniem jest weksel in blanco wraz z deklaracją wekslową;</a:t>
            </a:r>
          </a:p>
          <a:p>
            <a:pPr marL="911840" lvl="1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jeżeli łączna wartość zaliczek wynikająca z umów z NCBR przekracza 10 mln PLN, zabezpieczenie ustanawiane jest w porozumieniu z ION w jednej lub kilku z form wskazanych w rozporządzeniu Ministra Funduszy i Polityki Regionalnej z dnia 21 września 2022 r. </a:t>
            </a:r>
            <a:r>
              <a:rPr lang="pl-PL" sz="2000" i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sprawie zaliczek w ramach programów finansowanych z udziałem środków europejskich;</a:t>
            </a: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911840" lvl="1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wysokość zabezpieczenia – równowartości co najmniej </a:t>
            </a: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100% najwyższej transzy zaliczki</a:t>
            </a: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wynikającej z umowy o dofinansowanie (harmonogram płatności).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endParaRPr lang="pl-PL" sz="2000" b="1" i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A0C4027-9D86-2671-E0E2-4D5D366036AC}"/>
              </a:ext>
            </a:extLst>
          </p:cNvPr>
          <p:cNvSpPr txBox="1"/>
          <p:nvPr/>
        </p:nvSpPr>
        <p:spPr>
          <a:xfrm>
            <a:off x="2273300" y="2613660"/>
            <a:ext cx="9109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</a:rPr>
              <a:t>Standard minimum realizacji zasady równości kobiet i mężczyzn w ramach projektów współfinansowanych z EFS+</a:t>
            </a:r>
          </a:p>
          <a:p>
            <a:pPr algn="ctr"/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Wytyczne dotyczące realizacji zasad równościowych w ramach funduszy</a:t>
            </a:r>
          </a:p>
          <a:p>
            <a:pPr algn="ctr"/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unijnych na lata 2021-2027</a:t>
            </a:r>
          </a:p>
        </p:txBody>
      </p:sp>
    </p:spTree>
    <p:extLst>
      <p:ext uri="{BB962C8B-B14F-4D97-AF65-F5344CB8AC3E}">
        <p14:creationId xmlns:p14="http://schemas.microsoft.com/office/powerpoint/2010/main" val="27474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1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We wniosku o dofinansowanie projektu zawarte zostały informacje, które potwierdzają istnienie (albo brak istniejących) barier równościowych w obszarze tematycznym interwencji i/lub zasięgu oddziaływania projektu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Maksymalna liczba punktów możliwych do zdobycia za spełnienie tego kryterium – 1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 przedstawienia informacji wskazujących na istnienie barier równościowych lub ich braku należy użyć danych jakościowych i/lub ilościowych w podziale na płeć w obszarze tematycznym interwencji i/lub zasięgu oddziaływania projektu.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Poprzez obszar tematyczny interwencji należy rozumieć obszary objęte wsparciem w ramach programu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na przykład zatrudnienie, integrację społeczną, edukację, adaptacyjność.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Natomiast zasięg oddziaływania projektu odnosi się do przestrzeni, której on dotyczy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na przykład regionu, powiatu, kraju, instytucji, przedsiębiorstwa, konkretnego działu w danej instytucji.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00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Uwaga:  Sama deklaracja Wnioskodawcy o braku bądź istnieniu barier, niepoparta danymi jest niewystarczająca. Konieczne jest wskazanie </a:t>
            </a:r>
            <a:r>
              <a:rPr lang="pl-PL" sz="2000" b="1" u="sng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danych jakościowych i/lub ilościowych</a:t>
            </a: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które potwierdzają istnienie (albo brak istniejących) barier równościowych w obszarze tematycznym interwencji i/lub zasięgu oddziaływania projektu.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532762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Przykładowe bariery w ramach naboru to np.: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problem z pogodzeniem pracy zawodowej/nauki z udziałem w dodatkowych formach wsparcia oraz życiem rodzinnym, brak świadomości podnoszenia kompetencji, niechęć do podnoszenia kompetencji spowodowana koniecznością ponoszenia prywatnych kosztów; realizacja szkoleń poza miejscem zamieszkania, obowiązki rodzinne i zawodowe, problem z wygospodarowaniem czasu wolnego, brak materiałów dydaktycznych dostosowanych do osób z niepełnosprawnościami; obawa przed zajęciami praktycznymi, niedostosowanie stanowiska pracy i zakresu obowiązków do możliwości osoby z niepełnosprawnościami;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Ocena jest dokonywana na podstawie przedstawionych we wniosku o dofinansowanie projektu informacji faktycznego występowania lub nie podanych barier równościowych.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pl-PL" sz="2000" b="1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584201" y="1661658"/>
            <a:ext cx="13645662" cy="58634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2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Wniosek o dofinansowanie projektu zawiera działania odpowiadające na zidentyfikowane bariery równościowe  </a:t>
            </a:r>
            <a:b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obszarze tematycznym interwencji i/lub zasięgu oddziaływania projektu.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Maksymalna liczba punktów możliwych do zdobycia za spełnienie tego kryterium – 2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We wniosku o dofinansowanie projektu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powinno się wskazać, jakiego rodzaju działania zostaną zrealizowane </a:t>
            </a:r>
            <a:b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projekcie na rzecz osłabiania lub niwelowania zdiagnozowanych barier równościowych.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Zaplanowane działania powinny odpowiadać na te bariery.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Szczególną uwagę przy opisie działań należy zwrócić na rekrutację do projektu  i dopasowanie odpowiednich form wsparcia dla uczestników/uczestniczek projektu wobec zdiagnozowanych nierówności.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 1: W tym przypadku nie zaliczamy działań na rzecz zespołu projektowego, które są oceniane w ramach kryterium 5.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5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 2: Sama ogólna deklaracja, że podjęte zostaną działaniach odpowiadające na zidentyfikowane bariery równościowe jest niewystarczająca – konieczne jest wskazanie konkretnych działań w tej kwestii</a:t>
            </a: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</a:p>
          <a:p>
            <a:pPr algn="just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(jeśli nie ma we wniosku informacji o barierach lub ich braku (pyt. nr 1) to w pyt. nr 2 i 3 eksperci mogą nie przyznać żadnych punktów, ponieważ pytania te odnoszą się do pyt. nr 1)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584201" y="1453660"/>
            <a:ext cx="13656285" cy="64761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3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stwierdzenia braku barier równościowych, wniosek o dofinansowanie projektu zawiera działania, zapewniające przestrzeganie zasady równości kobiet i mężczyzn, tak aby na żadnym etapie realizacji projektu nie wystąpiły bariery równościowe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Maksymalna liczba punktów możliwych do zdobycia za spełnienie tego kryterium – 2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przypadku, kiedy we wniosku o dofinansowanie projektu nie zdiagnozowano żadnych barier równościowych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tj. wniosek o dofinansowanie projektu zawiera informacje, które potwierdzają brak istnienia barier równościowych w obszarze tematycznym interwencji i/lub zasięgu oddziaływania projektu,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we wniosku o dofinansowanie projektu należy przewidzieć działania zmierzające do przestrzegania zasady równości szans kobiet i mężczyzn, tak aby na żadnym etapie realizacji projektu te bariery się nie pojawiły.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Przykładami takich działań może być na przykład formułowanie niestereotypowych informacji, materiałów i działań, dbanie aby rekrutacja do projektu była prowadzona rożnymi kanałami, z poszanowanie zasady równości kobiet i mężczyzn, godziny wsparcie w tym szkoleń itd. pozwalały na godzenie życia zawodowego i prywatnego uczestników/uczestniczek projektu, włączanie tematyki równościowej do np. szkoleń, kursów w ramach realizacji wsparcia.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 1: W tym przypadku nie zaliczamy działań na rzecz zespołu projektowego, które są oceniane w ramach kryterium 5</a:t>
            </a:r>
          </a:p>
          <a:p>
            <a:pPr algn="just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 2: Sama ogólna deklaracja, że podjęte zostaną działaniach, aby na żadnym etapie realizacji projektu nie wystąpiły bariery równościowe  jest niewystarczająca – konieczne jest wskazanie konkretnych działań w tej kwestii.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b="1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5800" y="1899135"/>
            <a:ext cx="13652499" cy="55557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4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Wskaźniki realizacji projektu zostały podane w podziale na płeć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Maksymalna liczba punktów możliwych do zdobycia za spełnienie tego kryterium – 1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Wartości docelowe wskaźników odnoszących się do liczby osób (bez względu na wskazaną wartość docelową) powinny zostać podane w podziale na płeć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 Należy zwrócić uwagę, że wskazanie konkretnych wartości wskaźników w podziale na płeć, co do zasady, zobowiązuje beneficjenta do ich osiągniecia – analogicznie do innych wskaźników w projekcie. W związku z powyższym, propozycje konkretnych wartości docelowych wskaźników powinny być przemyślane.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1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706439" y="2260328"/>
            <a:ext cx="13652499" cy="55557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5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Wniosek o dofinansowanie projektu wskazuje jakie działania zostaną podjęte w celu zapewnienia równościowego zarządzania projektem</a:t>
            </a:r>
            <a:endParaRPr lang="pl-PL" sz="2000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Maksymalna liczba punktów możliwych do zdobycia za spełnienie tego kryterium – 1</a:t>
            </a:r>
          </a:p>
          <a:p>
            <a:pPr algn="just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We wniosku o dofinansowanie projektu powinna znaleźć się informacja, w jaki sposób planuje się zapewnić realizację zasady równości kobiet i mężczyzn w ramach procesu zarządzania projektem. Informacja ta powinna zawierać propozycję konkretnych działań, jakie zostaną podjęte w projekcie w ww. obszarze.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169AF5C-D814-B89A-83B2-1868DF1CACE1}"/>
              </a:ext>
            </a:extLst>
          </p:cNvPr>
          <p:cNvSpPr txBox="1"/>
          <p:nvPr/>
        </p:nvSpPr>
        <p:spPr>
          <a:xfrm>
            <a:off x="706439" y="5610450"/>
            <a:ext cx="13881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Uwaga: Sama ogólna deklaracja, że projekt będzie zarządzany w sposób równościowy jest niewystarczająca – konieczne jest wskazanie konkretnych działań w tej kwestii</a:t>
            </a:r>
            <a:r>
              <a:rPr lang="pl-PL" sz="2000" b="1" dirty="0">
                <a:solidFill>
                  <a:srgbClr val="FF0000"/>
                </a:solidFill>
                <a:highlight>
                  <a:srgbClr val="FFFFFF"/>
                </a:highlight>
                <a:latin typeface="IBM Plex Sans" panose="020B0503050203000203" pitchFamily="34" charset="0"/>
                <a:cs typeface="Calibri" panose="020F0502020204030204" pitchFamily="34" charset="0"/>
              </a:rPr>
              <a:t>.</a:t>
            </a:r>
            <a:r>
              <a:rPr lang="pl-PL" sz="2000" b="1" dirty="0">
                <a:solidFill>
                  <a:srgbClr val="FF0000"/>
                </a:solidFill>
                <a:highlight>
                  <a:srgbClr val="FFFF00"/>
                </a:highlight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3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opis projektu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7BE94D-B5CD-443C-90E4-EF12DE72F84F}"/>
              </a:ext>
            </a:extLst>
          </p:cNvPr>
          <p:cNvSpPr txBox="1"/>
          <p:nvPr/>
        </p:nvSpPr>
        <p:spPr>
          <a:xfrm>
            <a:off x="844061" y="2258470"/>
            <a:ext cx="13715527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3D47A5"/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Wnioskodawca opisując działania projektowe powinien uwzględnić tylko najważniejsze elementy, tj.: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cel projektu,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główne rezultaty, które zostaną osiągnięte dzięki realizacji projektu,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grupę docelową projektu oraz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główne zadania, które zostaną zrealizowane w ramach projektu.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To ma być informacja o charakterze zarówno informacyjnym, jak i promocyjnym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5800" y="1899135"/>
            <a:ext cx="13652499" cy="55557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5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Równościowe zarządzanie projektem powinna polegać np. na: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zapewnieniu, że 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osoby zaangażowane w realizację projektu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(na przykład personel odpowiedzialny za zarządzanie, personel merytoryczny, personel wykonawcy/partnera ) 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posiadają odpowiednią wiedzę w zakresie obowiązku przestrzegania zasady równości kobiet i mężczyzn oraz potrafią stosować tę zasadę w codziennej pracy przy projekcie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Zdobycie tej wiedzy może się odbyć poprzez m.in. poinformowanie osób zaangażowanych w realizację projektu na temat możliwości i sposobów zastosowania zasady równości kobiet i mężczyzn w odniesieniu do problematyki tego konkretnego projektu, a także do wykonywanych przez zespół projektowy obowiązków związanych z prowadzeniem projektu. 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włączeniu do projektu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(na przykład jako konsultantów, doradców) 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osób lub organizacji posiadających udokumentowaną wiedzę i doświadczenie w prowadzeniu działań z zachowaniem zasady równości kobiet i mężczyzn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zapewnieniu takiej organizacji pracy zespołu projektowego, która umożliwia godzenie życia zawodowego z prywatnym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(na przykład organizacja pracy uwzględniająca elastyczne formy zatrudnienia lub godziny pracy – o ile jest to uzasadnione potrzebami w ramach projektu). 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jeżeli we wniosku o dofinansowanie projektu pojawia się sformułowanie, że zespołowi projektowemu zostaną zagwarantowane elastyczne formy pracy, należy wskazać dokładnie jakie działania zostaną podjęte w tym zakresie.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standard minimum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584201" y="1899136"/>
            <a:ext cx="14130336" cy="51816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5800" y="1899135"/>
            <a:ext cx="13652499" cy="55557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NR 5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UWAGA!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Równościowe zarządzanie projektem nie polega jednak na:</a:t>
            </a:r>
          </a:p>
          <a:p>
            <a:pPr marL="285750" indent="-28575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zatrudnieniu do obsługi projektu 50% mężczyzn i 50% kobiet;</a:t>
            </a:r>
          </a:p>
          <a:p>
            <a:pPr marL="285750" indent="-28575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deklaracji, iż projekt będzie zarządzany równościowo. Stosowanie kryterium płci w procesie rekrutacji pracowników jest niezgodne z prawem pracy, a stosowanie polityki równych wynagrodzeń dla kobiet i mężczyzn za jednakową pracę lub pracę o jednakowej wartości jest obowiązkiem wynikającym z prawa pracy, nie zaś zasady horyzontalnej.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Beneficjent może wprowadzić dodatkowo inne zasady sprzyjające równości kobiet i mężczyzn, takie jak:</a:t>
            </a:r>
          </a:p>
          <a:p>
            <a:pPr marL="285750" indent="-28575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monitoring wynagrodzeń, </a:t>
            </a:r>
          </a:p>
          <a:p>
            <a:pPr marL="285750" indent="-28575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audyt miejsca pracy, </a:t>
            </a:r>
          </a:p>
          <a:p>
            <a:pPr marL="285750" indent="-28575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jawność wynagrodzeń/widełek przypisanych do poszczególnych stanowisk, </a:t>
            </a:r>
          </a:p>
          <a:p>
            <a:pPr marL="285750" indent="-28575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wspieranie rozwoju umiejętności leaderskich kobiet, itd.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Dlatego też zróżnicowanie zespołu projektowego ze względu na płeć zalecane jest tam, gdzie tworzą się zespoły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podejmujące decyzje w projekcie lub mające wpływ na jego przebieg. Warto wtedy dopilnować aby nie powstawały wyłącznie zespoły jednorodne płciowo.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10266D8-A9CC-F467-E7B8-70CEFDEE4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6952FE5-5894-D5B0-734E-29A05F312718}"/>
              </a:ext>
            </a:extLst>
          </p:cNvPr>
          <p:cNvSpPr txBox="1">
            <a:spLocks/>
          </p:cNvSpPr>
          <p:nvPr/>
        </p:nvSpPr>
        <p:spPr>
          <a:xfrm>
            <a:off x="3440190" y="337191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kryteria horyzontalne</a:t>
            </a:r>
            <a:endParaRPr lang="pl-PL" sz="2000" b="1" i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A3294E-3B93-5CE0-E1AA-A2A4AC3919D3}"/>
              </a:ext>
            </a:extLst>
          </p:cNvPr>
          <p:cNvSpPr txBox="1"/>
          <p:nvPr/>
        </p:nvSpPr>
        <p:spPr>
          <a:xfrm>
            <a:off x="564573" y="1856869"/>
            <a:ext cx="136363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KRYTERIUM HORYZONTALNE </a:t>
            </a:r>
          </a:p>
          <a:p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Projekt jest zgodny z zasadą zrównoważonego rozwoju, tj. zastosowane w nim będą rozwiązania proekologiczne takie jak np.: oszczędność energii i wody, powtórne wykorzystanie zasobów. W projekcie zadeklarowano stosowanie zasady „nie czyń poważnych szkód” środowisku (zasada DNSH).</a:t>
            </a:r>
          </a:p>
          <a:p>
            <a:endParaRPr lang="pl-PL" sz="2000" b="1" i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endParaRPr lang="pl-PL" sz="2000" b="1" i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b="1" dirty="0">
                <a:solidFill>
                  <a:srgbClr val="FF0000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Uwaga: Samo odznaczenie we wniosku oświadczenia w tej kwestii jest niewystarczające. Konieczne jest wskazanie jakie działania/czynności, procedury Wnioskodawca wdroży, aby działać na rzecz oszczędności energii i wody oraz powtórnego wykorzystania zasobów.</a:t>
            </a:r>
          </a:p>
          <a:p>
            <a:pPr algn="just"/>
            <a:endParaRPr lang="pl-PL" sz="2000" b="1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/>
            <a:endParaRPr lang="pl-PL" sz="2000" b="1" dirty="0">
              <a:solidFill>
                <a:srgbClr val="FF0000"/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Przykładowe aktywności to: wykorzystywanie naturalnego oświetlenia bez zasłaniania okien, energooszczędne oświetlenie w salach i biurze projektu, stosowanie oświetlenia punktowego, wyłączanie oświetlenia w pomieszczeniach w których się nie przebywa, niezostawianie urządzeń w stanie spoczynku/czuwania, zachęcanie personelu do ograniczenia jednorazowych naczyń/butelek, pełna segregacja śmieci, stosowanie tzw. "zielonych" podróży, standardowe stosowanie druku dwustronnego, ograniczanie druku na rzecz korespondencji/komunikacji elektronicznej, używanie 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perlatorów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itp.).</a:t>
            </a:r>
          </a:p>
        </p:txBody>
      </p:sp>
    </p:spTree>
    <p:extLst>
      <p:ext uri="{BB962C8B-B14F-4D97-AF65-F5344CB8AC3E}">
        <p14:creationId xmlns:p14="http://schemas.microsoft.com/office/powerpoint/2010/main" val="24655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ocena merytoryczna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Procedura oceny składa się z następujących etapów: 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pierwszy etap oceny merytorycznej w zakresie kryteriów merytorycznych (ocenianych w systemie 0-1);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drugi etap oceny merytorycznej w zakresie kryteriów dostępu i kryteriów horyzontalnych;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trzeci etap oceny merytorycznej w zakresie kryteriów merytorycznych punktowych i kryteriów premiujących;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etap negocjacji (jeśli oceniający stwierdzą, że projekty wymagają skierowania do tego etapu).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Proces oceny dokumentowany jest za pomocą kart oceny merytorycznej.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Informacja o projektach zakwalifikowanych do kolejnego etapu jest zamieszczana przez ION po każdym z etapów oceny.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ocena merytoryczna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</a:pPr>
            <a:endParaRPr lang="pl-PL" sz="2400" dirty="0"/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Przewidywane terminy: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zakończenia oceny przez ekspertów – grudzień 2023/styczeń 2024 r.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zakończenie negocjacji – koniec styczeń/luty 2024 r.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rgbClr val="3D47A5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podpisywanie umów – luty 2023 – kwiecień 2024 r.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endParaRPr lang="pl-PL" sz="2800" b="1" dirty="0"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82015" y="1899135"/>
            <a:ext cx="13645662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Pytania o warunki naboru można kierować:</a:t>
            </a:r>
            <a:endParaRPr lang="pl-PL" sz="2000" dirty="0"/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za pośrednictwem formularza kontaktowego dostępnego pod adresem: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https://www.gov.pl/web/ncbr/punkt-informacyjny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 adres poczty elektronicznej: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info@ncbr.gov.pl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oraz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Tel. +48 22 39 07 170; +48 22 39 07 191.</a:t>
            </a:r>
          </a:p>
          <a:p>
            <a:pPr marL="342900" indent="-342900"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ION zamieści najczęściej zadawane pytania i odpowiedzi w formie FAQ na stronie naboru. </a:t>
            </a:r>
          </a:p>
        </p:txBody>
      </p:sp>
    </p:spTree>
    <p:extLst>
      <p:ext uri="{BB962C8B-B14F-4D97-AF65-F5344CB8AC3E}">
        <p14:creationId xmlns:p14="http://schemas.microsoft.com/office/powerpoint/2010/main" val="7211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DC027-F683-44A3-B989-EFBE564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4000" dirty="0"/>
              <a:t>Dziękuję za uwagę</a:t>
            </a:r>
            <a:br>
              <a:rPr lang="pl-PL" dirty="0"/>
            </a:br>
            <a:r>
              <a:rPr lang="pl-PL" sz="2400" dirty="0"/>
              <a:t>Marzena Durkiewicz-Sirocka</a:t>
            </a:r>
            <a:br>
              <a:rPr lang="pl-PL" sz="2400" dirty="0"/>
            </a:br>
            <a:r>
              <a:rPr lang="pl-PL" sz="1800" dirty="0"/>
              <a:t>kierownik Sekcji Oceny Konkursów III</a:t>
            </a:r>
            <a:br>
              <a:rPr lang="pl-PL" sz="1800" dirty="0"/>
            </a:br>
            <a:r>
              <a:rPr lang="pl-PL" sz="1800" dirty="0"/>
              <a:t>Dział Wyboru Projektów, NCBR</a:t>
            </a:r>
            <a:br>
              <a:rPr lang="pl-PL" sz="1800" dirty="0"/>
            </a:br>
            <a:br>
              <a:rPr lang="pl-PL" sz="800" dirty="0"/>
            </a:br>
            <a:r>
              <a:rPr lang="pl-PL" sz="1800" u="sng" dirty="0"/>
              <a:t>marzena.durkiewicz-sirocka</a:t>
            </a:r>
            <a:r>
              <a:rPr lang="pl-PL" sz="1800" u="sng" dirty="0">
                <a:hlinkClick r:id="rId2"/>
              </a:rPr>
              <a:t>@ncbr.gov.pl</a:t>
            </a:r>
            <a:r>
              <a:rPr lang="pl-PL" sz="1800" u="sng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CB437D5-7E77-4A46-9829-B448A2D7B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36</a:t>
            </a:fld>
            <a:endParaRPr lang="pl-PL" dirty="0"/>
          </a:p>
        </p:txBody>
      </p:sp>
      <p:pic>
        <p:nvPicPr>
          <p:cNvPr id="11" name="Picture 2" descr="Kształcenie na potrzeby gospodarki">
            <a:extLst>
              <a:ext uri="{FF2B5EF4-FFF2-40B4-BE49-F238E27FC236}">
                <a16:creationId xmlns:a16="http://schemas.microsoft.com/office/drawing/2014/main" id="{8BBE09E9-E5F3-2E0C-E665-E1E7AEA2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16" y="4750630"/>
            <a:ext cx="6829021" cy="28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3F3B5D3C-2F2C-04E1-7271-C3B234B0965A}"/>
              </a:ext>
            </a:extLst>
          </p:cNvPr>
          <p:cNvSpPr txBox="1">
            <a:spLocks/>
          </p:cNvSpPr>
          <p:nvPr/>
        </p:nvSpPr>
        <p:spPr>
          <a:xfrm>
            <a:off x="7774476" y="7673309"/>
            <a:ext cx="6940061" cy="443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Spotkanie współfinansowane z Europejskiego Funduszu Społecznego i budżetu państwa</a:t>
            </a:r>
          </a:p>
        </p:txBody>
      </p:sp>
    </p:spTree>
    <p:extLst>
      <p:ext uri="{BB962C8B-B14F-4D97-AF65-F5344CB8AC3E}">
        <p14:creationId xmlns:p14="http://schemas.microsoft.com/office/powerpoint/2010/main" val="33669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grupy docelowe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7BE94D-B5CD-443C-90E4-EF12DE72F84F}"/>
              </a:ext>
            </a:extLst>
          </p:cNvPr>
          <p:cNvSpPr txBox="1"/>
          <p:nvPr/>
        </p:nvSpPr>
        <p:spPr>
          <a:xfrm>
            <a:off x="996461" y="22584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44BDE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przypadku konkursu „Kształcenie na potrzeby gospodarki” grupą docelową będą: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wyłącznie studenci kierunku lub kierunków objętych wsparciem w projekcie;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kadra zaangażowana w realizację procesu kształcenia na tym kierunku lub kierunkach (bez względu na formę zatrudnienia).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Dokumentem potwierdzającym kwalifikowalność uczestnika może być np.: lista studentów kierunku objętego wsparciem wydana przez dziekanat, zaświadczenie z dziekanatu, zaświadczenie z działu personalnego o zatrudnieniu. </a:t>
            </a:r>
          </a:p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grupy docelowe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1536700"/>
            <a:ext cx="13870475" cy="55440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7BE94D-B5CD-443C-90E4-EF12DE72F84F}"/>
              </a:ext>
            </a:extLst>
          </p:cNvPr>
          <p:cNvSpPr txBox="1"/>
          <p:nvPr/>
        </p:nvSpPr>
        <p:spPr>
          <a:xfrm>
            <a:off x="996461" y="1689100"/>
            <a:ext cx="13718075" cy="55440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4450">
              <a:spcBef>
                <a:spcPts val="150"/>
              </a:spcBef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tej sekcji wniosku należy:</a:t>
            </a:r>
          </a:p>
          <a:p>
            <a:pPr marL="44450">
              <a:spcBef>
                <a:spcPts val="150"/>
              </a:spcBef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uzasadnić wybór konkretnej grupy docelowej i wskazać kogo wnioskodawca obejmie wsparciem  w ramach projektu,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np. studenci, których kierunków, które roczniki, dydaktycy zaangażowani w kształcenie na konkretnych kierunkach;</a:t>
            </a: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wskazać istotne cechy uczestników projektu;</a:t>
            </a:r>
          </a:p>
          <a:p>
            <a:pPr lvl="0">
              <a:spcBef>
                <a:spcPts val="150"/>
              </a:spcBef>
            </a:pPr>
            <a:r>
              <a:rPr lang="pl-PL" sz="1800" b="1" dirty="0">
                <a:solidFill>
                  <a:srgbClr val="FF0000"/>
                </a:solidFill>
              </a:rPr>
              <a:t>Uwaga: prosimy nie zawężać zbytnio grupy docelowej</a:t>
            </a:r>
            <a:endParaRPr lang="pl-PL" sz="18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wskazać i opisać potrzeby i oczekiwania uczestników projektu w kontekście wsparcia, które ma być udzielane w ramach projektu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– 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co sprawi, że uczestnicy chętnie wezmą udział w projekcie;</a:t>
            </a: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wskazać bariery, na które napotykają uczestnicy projektu i podmioty obejmowane wsparciem lub </a:t>
            </a:r>
            <a:r>
              <a:rPr lang="pl-PL" sz="2000" b="1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ich brak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;</a:t>
            </a:r>
          </a:p>
          <a:p>
            <a:pPr marL="44450">
              <a:spcBef>
                <a:spcPts val="150"/>
              </a:spcBef>
            </a:pPr>
            <a:r>
              <a:rPr lang="pl-PL" sz="18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tym należy wskazać bariery utrudniające lub uniemożliwiające udział w projekcie osobom z niepełnosprawnościami, jak również bariery, na które ewentualnie napotykają kobiety i mężczyźni (jeśli dotyczy).</a:t>
            </a:r>
          </a:p>
          <a:p>
            <a:pPr marL="44450"/>
            <a:r>
              <a:rPr lang="pl-PL" sz="1800" b="1" dirty="0">
                <a:solidFill>
                  <a:srgbClr val="FF0000"/>
                </a:solidFill>
              </a:rPr>
              <a:t>Uwaga! Zapis weryfikowany przy ocenie kryterium horyzontalnego</a:t>
            </a:r>
          </a:p>
          <a:p>
            <a:pPr marL="44450"/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44450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Ww. informacje powinny być podane w oparciu o ogólnodostępne dane oraz dane własne będące w posiadaniu wnioskodawcy.</a:t>
            </a:r>
          </a:p>
          <a:p>
            <a:pPr marL="44450">
              <a:spcBef>
                <a:spcPts val="150"/>
              </a:spcBef>
            </a:pPr>
            <a:r>
              <a:rPr lang="pl-PL" sz="1800" u="sng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ea typeface="Arial" panose="020B0604020202020204" pitchFamily="34" charset="0"/>
                <a:cs typeface="Calibri" panose="020F0502020204030204" pitchFamily="34" charset="0"/>
              </a:rPr>
              <a:t>Opis grupy docelowej powinien być ściśle powiązany z częścią wniosku dotyczącą opisu rekrutacji uczestników projektu w sekcji Potencjał do realizacji projektu.</a:t>
            </a:r>
            <a:endParaRPr lang="pl-PL" sz="1800" u="sng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009901" y="239933"/>
            <a:ext cx="10758700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opis rekrutacji uczestników projektu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do realizacji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719933" y="2106070"/>
            <a:ext cx="13994603" cy="54818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87BE94D-B5CD-443C-90E4-EF12DE72F84F}"/>
              </a:ext>
            </a:extLst>
          </p:cNvPr>
          <p:cNvSpPr txBox="1"/>
          <p:nvPr/>
        </p:nvSpPr>
        <p:spPr>
          <a:xfrm>
            <a:off x="581330" y="1334125"/>
            <a:ext cx="13870475" cy="65746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4450">
              <a:spcBef>
                <a:spcPts val="150"/>
              </a:spcBef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Arial" panose="020B0604020202020204" pitchFamily="34" charset="0"/>
              </a:rPr>
              <a:t>W tej części wniosku należy zawrzeć następujące informacje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" panose="020B0604020202020204" pitchFamily="34" charset="0"/>
              </a:rPr>
              <a:t>:</a:t>
            </a:r>
            <a:endParaRPr lang="pl-PL" sz="20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informacje o czasie i miejscu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rekrutacji, dokumentach, które będą wymagane na etapie rekrutacji od potencjalnych uczestników projektu, zasad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tworzenia list rezerwowych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potencjalnych uczestników, selekcję oraz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osoby odpowiedzialnej/osób odpowiedzialnych za przeprowadzenie procesu rekrutacji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z ramienia wnioskodawcy (o ile jest to możliwe na tym etapie);</a:t>
            </a: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uwzględniać liczbę osób z poszczególnych grup docelowych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, które mają zostać zrekrutowane i objęte wsparciem;</a:t>
            </a:r>
          </a:p>
          <a:p>
            <a:pPr marL="342900" lvl="0" indent="-342900">
              <a:spcBef>
                <a:spcPts val="15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wskazać przejrzyste kryteria oraz techniki i metody rekrutacji,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dopasowanych do grupy  odbiorców oraz charakteru projektu.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zawierać informację nt. działań planowanych do podjęcia przez Wnioskodawcę w sytuacji pojawienia się trudności w rekrutacji założonej liczby uczestników projektu;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nformację nt. sposobu w jaki zostanie zapewniona  zasada równych szans i niedyskryminacji (w tym zasada dostępności dla osób z niepełnosprawnościami), a także zasada równości szans kobiet i mężczyzn .</a:t>
            </a:r>
          </a:p>
          <a:p>
            <a:pPr marL="0" marR="0" lvl="0" indent="0" algn="l" defTabSz="11378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"/>
                <a:ea typeface="+mn-ea"/>
                <a:cs typeface="+mn-cs"/>
              </a:rPr>
              <a:t>Uwaga! Zapis weryfikowany przy ocenie kryterium horyzontalnego</a:t>
            </a:r>
            <a:endParaRPr lang="pl-PL" sz="2000" b="1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zawierać informację odnośnie planowanych działań informacyjno-promocyjnych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 ze wskazaniem jakie środki przekazu są planowane do użycia przy rekrutacji, tak aby zapewnić dostępność do rekrutacji, a tym samym do projektu i oferowanego w nim wsparcia dla osób z niepełnosprawnościami.</a:t>
            </a:r>
          </a:p>
          <a:p>
            <a:pPr marL="44450">
              <a:spcBef>
                <a:spcPts val="150"/>
              </a:spcBef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W przedmiotowym naborze można powołać się na ogólne zasady rekrutacji na studia obowiązujące na uczelni. Inaczej w przypadku zajęć dodatkowych dla studentów i w przypadku kadry.</a:t>
            </a:r>
          </a:p>
          <a:p>
            <a:pPr marL="44450">
              <a:spcBef>
                <a:spcPts val="150"/>
              </a:spcBef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+mj-lt"/>
              <a:ea typeface="Arial" panose="020B0604020202020204" pitchFamily="34" charset="0"/>
            </a:endParaRPr>
          </a:p>
          <a:p>
            <a:pPr marL="44450">
              <a:spcBef>
                <a:spcPts val="150"/>
              </a:spcBef>
            </a:pPr>
            <a:r>
              <a:rPr lang="pl-PL" sz="1800" u="sng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Opis sposobu rekrutacji uczestników projektu powinien korespondować z opisem potrzeb, oczekiwań i barier uczestników/uczestniczek projektu zawartym w cz. Grupy docelowe.</a:t>
            </a:r>
          </a:p>
          <a:p>
            <a:pPr marL="44450">
              <a:spcBef>
                <a:spcPts val="150"/>
              </a:spcBef>
            </a:pPr>
            <a:endParaRPr lang="pl-PL" sz="1800" b="1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44450">
              <a:spcBef>
                <a:spcPts val="150"/>
              </a:spcBef>
            </a:pPr>
            <a:endParaRPr lang="pl-PL" sz="18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opis i uzasadnienie zadania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Zadania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750277" y="1453662"/>
            <a:ext cx="13870475" cy="577947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4450">
              <a:spcBef>
                <a:spcPts val="1000"/>
              </a:spcBef>
              <a:spcAft>
                <a:spcPts val="800"/>
              </a:spcAft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Opis zadań powinien zawierać: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szczegółowy opis zadania,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w tym planowany sposób i uzasadnienie potrzeby jego realizacji;</a:t>
            </a:r>
            <a:endParaRPr lang="pl-PL" sz="2000" b="1" spc="-1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spc="-1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planowany</a:t>
            </a:r>
            <a:r>
              <a:rPr lang="pl-PL" sz="2000" b="1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sposób i uzasadnienie potrzeby realizacji danego zadania </a:t>
            </a:r>
            <a:r>
              <a:rPr lang="pl-PL" sz="2000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 punktu widzenia potrzeb grupy docelowej, uwzględniać informację o osobach odpowiedzialnych za ich realizację; </a:t>
            </a:r>
          </a:p>
          <a:p>
            <a:pPr marL="342900" lvl="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sposób, w jaki będą organizowane zajęcia/szkolenia</a:t>
            </a:r>
            <a:r>
              <a:rPr lang="pl-PL" sz="2000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(miejsce prowadzenia zajęć, liczba edycji, liczba grup, warunki do jego rozpoczęcia, planowane terminy rozpoczęcia i zakończenia, w przypadku szkoleń/kursów planowane harmonogramy z liczbą godzin,  opis kadry </a:t>
            </a:r>
            <a:r>
              <a:rPr lang="pl-PL" sz="2000" b="1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zaangażowanej  w realizację działań (szkoleń/kursów), </a:t>
            </a:r>
            <a:r>
              <a:rPr lang="pl-PL" sz="2000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ramowy opis programu nauczania, materiały szkoleniowe, jakie zostaną przekazane uczestnikom);</a:t>
            </a:r>
          </a:p>
          <a:p>
            <a:pPr marL="34290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informacje nt. sposobu prowadzenia rekrutacji,</a:t>
            </a:r>
            <a:r>
              <a:rPr lang="pl-PL" sz="2000" spc="-1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 tym pod kątem przestrzegania zasad równościowych, w tym informację o działaniach na rzecz realizacji zasady równości szans i niedyskryminacji, w tym dostępności dla osób z niepełnosprawnościami;</a:t>
            </a:r>
            <a:endParaRPr lang="pl-PL" sz="2000" b="1" spc="-1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rgbClr val="FF0000"/>
                </a:solidFill>
              </a:rPr>
              <a:t>Uwaga! Zapis weryfikowany przy ocenie kryterium horyzontalnego.</a:t>
            </a:r>
            <a:endParaRPr lang="pl-PL" sz="2000" spc="-1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Informacje te powinny być ściśle powiązane z częścią wniosku dotyczącą opisu rekrutacji i uczestników projektu (sekcja Potencjał do realizacji projektu).</a:t>
            </a:r>
            <a:endParaRPr lang="pl-PL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50"/>
              </a:spcBef>
            </a:pP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</a:rPr>
              <a:t>Opis kadry zaangażowanej w realizację zadań merytorycznych możliwy jest w sekcji Potencjał do realizacji projektu.</a:t>
            </a:r>
            <a:endParaRPr lang="pl-PL" sz="2000" u="sng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spcBef>
                <a:spcPts val="150"/>
              </a:spcBef>
            </a:pPr>
            <a:endParaRPr lang="pl-PL" sz="18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opis i uzasadnienie zadania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Zadania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750277" y="1453662"/>
            <a:ext cx="13870475" cy="577947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4450">
              <a:spcBef>
                <a:spcPts val="150"/>
              </a:spcBef>
            </a:pP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Opis zadań powinien zawierać:</a:t>
            </a:r>
          </a:p>
          <a:p>
            <a:pPr marL="44450">
              <a:spcBef>
                <a:spcPts val="150"/>
              </a:spcBef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informacje dotyczące tego,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 jaki sposób i w jakim okresie zostanie zachowana zostanie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trwałość rezultatów projektu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</a:p>
          <a:p>
            <a:pPr marL="342900" lvl="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uzasadnienie wyboru partnerów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do realizacji poszczególnych zadań (o ile dotyczy);</a:t>
            </a:r>
          </a:p>
          <a:p>
            <a:pPr marL="342900" lvl="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przypisanie partnerów do kosztów wraz z uzasadnieniem i opisem zadań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za których wykonanie będą oni odpowiedzialni w ramach projektu (o ile dotyczy);</a:t>
            </a:r>
          </a:p>
          <a:p>
            <a:pPr marL="342900" lvl="0" indent="-342900">
              <a:spcBef>
                <a:spcPts val="10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opis roli partnerów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w tym podział obowiązków, uprawnień i odpowiedzialności wnioskodawcy i partnerów w realizacji projektu (o ile dotyczy);</a:t>
            </a:r>
          </a:p>
          <a:p>
            <a:pPr marL="44450">
              <a:spcBef>
                <a:spcPts val="1000"/>
              </a:spcBef>
              <a:spcAft>
                <a:spcPts val="800"/>
              </a:spcAft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Opisy zadań powinny być zgodne z kolejnością ich realizacji, logicznie powiązane z określonym celem projektu i prowadzić do osiągnięcia zakładanego celu oraz być tożsame ze wskaźnikami.</a:t>
            </a:r>
          </a:p>
          <a:p>
            <a:pPr marL="44450">
              <a:spcBef>
                <a:spcPts val="1000"/>
              </a:spcBef>
              <a:spcAft>
                <a:spcPts val="800"/>
              </a:spcAft>
            </a:pPr>
            <a:r>
              <a:rPr lang="pl-PL" sz="2000" u="sng" dirty="0">
                <a:solidFill>
                  <a:schemeClr val="accent2">
                    <a:lumMod val="75000"/>
                  </a:schemeClr>
                </a:solidFill>
              </a:rPr>
              <a:t>Opis kadry zaangażowanej w realizację zadań merytorycznych możliwy jest w sekcji Potencjał do realizacji projektu.</a:t>
            </a:r>
          </a:p>
          <a:p>
            <a:pPr marL="0" indent="0">
              <a:buClr>
                <a:schemeClr val="tx1"/>
              </a:buClr>
              <a:buNone/>
            </a:pPr>
            <a:endParaRPr lang="pl-PL" sz="2000" b="1" u="sng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Koszty pośrednie stanowią odrębne zadanie, zatem ostatnim zadaniem we wniosku  o dofinansowanie powinny być koszty pośrednie.</a:t>
            </a:r>
            <a:endParaRPr lang="pl-P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4450">
              <a:spcBef>
                <a:spcPts val="1000"/>
              </a:spcBef>
              <a:spcAft>
                <a:spcPts val="800"/>
              </a:spcAft>
            </a:pPr>
            <a:endParaRPr lang="pl-PL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95F6FE-3273-59C0-5D67-B1540850B4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9C0B73E-F417-4F46-86F7-ADDB806A631D}"/>
              </a:ext>
            </a:extLst>
          </p:cNvPr>
          <p:cNvSpPr txBox="1">
            <a:spLocks/>
          </p:cNvSpPr>
          <p:nvPr/>
        </p:nvSpPr>
        <p:spPr>
          <a:xfrm>
            <a:off x="3634154" y="420318"/>
            <a:ext cx="10175631" cy="13327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  <a:t>Kształcenie na potrzeby gospodarki</a:t>
            </a:r>
            <a:br>
              <a:rPr lang="pl-PL" sz="3600" b="1" dirty="0"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IBM Plex Sans" panose="020B0503050203000203" pitchFamily="34" charset="0"/>
                <a:cs typeface="Calibri" panose="020F0502020204030204" pitchFamily="34" charset="0"/>
              </a:rPr>
              <a:t>doświadczenie sekcja </a:t>
            </a:r>
            <a:r>
              <a:rPr lang="pl-PL" sz="2000" b="1" i="1" dirty="0">
                <a:latin typeface="IBM Plex Sans" panose="020B0503050203000203" pitchFamily="34" charset="0"/>
                <a:cs typeface="Calibri" panose="020F0502020204030204" pitchFamily="34" charset="0"/>
              </a:rPr>
              <a:t>Potencjał do realizacji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DA9E9A2-DBC1-444B-B874-5729BD0754DF}"/>
              </a:ext>
            </a:extLst>
          </p:cNvPr>
          <p:cNvSpPr txBox="1"/>
          <p:nvPr/>
        </p:nvSpPr>
        <p:spPr>
          <a:xfrm>
            <a:off x="844061" y="2106070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590014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pl-PL" sz="24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9981F0-47D2-4E5A-BA4C-D2D582AE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84" y="7701415"/>
            <a:ext cx="8196694" cy="7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9CAC-17AA-4273-BF98-72F63D5BDAE6}"/>
              </a:ext>
            </a:extLst>
          </p:cNvPr>
          <p:cNvSpPr txBox="1"/>
          <p:nvPr/>
        </p:nvSpPr>
        <p:spPr>
          <a:xfrm>
            <a:off x="650631" y="1779865"/>
            <a:ext cx="13870475" cy="4974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Doświadczenie wnioskodawcy i partnerów rozpatrywane jest w kontekście dotychczasowej działalności w trzech aspektach łącznie: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pl-PL" sz="2000" b="1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obszarze, w którym udzielane będzie wsparcie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przewidziane w ramach projektu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(w szczególności Wnioskodawca powinien wykazać jak planowany projekt wpisuje się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działalność statutową i udowodnić, że związek w tym zakresie występuje),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 rzecz grupy docelowej,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 której kierowane będzie wsparcie przewidziane  w ramach projektu,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 określonym terytorium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którego dotyczyć będzie realizacja projektu.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We wniosku należy zawrzeć informacje pozwalające zidentyfikować wskazywane przedsięwzięcie,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tj.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dokładny numer i tytuł przedsięwzięcia / projektu realizowanego przez Wnioskodawcę </a:t>
            </a:r>
            <a:b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–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nie tylko ze środków unijnych. 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Opis powinien potwierdzać, że zrealizowane działania są związane z tematyką konkursu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, w ramach którego wnioskodawca aplikuje.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Należy opisać efekty dotychczas zrealizowanych przez siebie i partnerów projektów (jeśli dotyczy) na rzecz społeczności oraz podjętej współpracy z innymi organizacjami / instytucjami publicznymi </a:t>
            </a:r>
            <a:b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</a:b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okresie ostatnich trzech lat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w stosunku do roku, w którym składany jest wniosek o dofinansowanie.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2000" dirty="0">
              <a:solidFill>
                <a:schemeClr val="accent2">
                  <a:lumMod val="75000"/>
                </a:schemeClr>
              </a:solidFill>
              <a:latin typeface="IBM Plex Sans" panose="020B050305020300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BR light PL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375A2F19-6C11-452B-940A-AD63B8E3A97C}"/>
    </a:ext>
  </a:extLst>
</a:theme>
</file>

<file path=ppt/theme/theme2.xml><?xml version="1.0" encoding="utf-8"?>
<a:theme xmlns:a="http://schemas.openxmlformats.org/drawingml/2006/main" name="NCBR dark PL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C7B80051-803F-4F1D-8FEE-E357EF59BF05}"/>
    </a:ext>
  </a:extLst>
</a:theme>
</file>

<file path=ppt/theme/theme3.xml><?xml version="1.0" encoding="utf-8"?>
<a:theme xmlns:a="http://schemas.openxmlformats.org/drawingml/2006/main" name="NCBR light ENG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03586B63-0F73-4645-BF8C-DDC53BAE7DCF}"/>
    </a:ext>
  </a:extLst>
</a:theme>
</file>

<file path=ppt/theme/theme4.xml><?xml version="1.0" encoding="utf-8"?>
<a:theme xmlns:a="http://schemas.openxmlformats.org/drawingml/2006/main" name="NCBR dark ENG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6F87D617-E344-4DD0-8F4E-0E7C114F2B2C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NCBR_2022</Template>
  <TotalTime>6938</TotalTime>
  <Words>4722</Words>
  <Application>Microsoft Office PowerPoint</Application>
  <PresentationFormat>Niestandardowy</PresentationFormat>
  <Paragraphs>324</Paragraphs>
  <Slides>36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36</vt:i4>
      </vt:variant>
    </vt:vector>
  </HeadingPairs>
  <TitlesOfParts>
    <vt:vector size="45" baseType="lpstr">
      <vt:lpstr>Arial</vt:lpstr>
      <vt:lpstr>Calibri</vt:lpstr>
      <vt:lpstr>IBM Plex Sans</vt:lpstr>
      <vt:lpstr>Symbol</vt:lpstr>
      <vt:lpstr>Wingdings</vt:lpstr>
      <vt:lpstr>NCBR light PL</vt:lpstr>
      <vt:lpstr>NCBR dark PL</vt:lpstr>
      <vt:lpstr>NCBR light ENG</vt:lpstr>
      <vt:lpstr>NCBR dark ENG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Marzena Durkiewicz-Sirocka kierownik Sekcji Oceny Konkursów III Dział Wyboru Projektów, NCBR  marzena.durkiewicz-sirocka@ncbr.gov.pl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Szufleńska</dc:creator>
  <cp:lastModifiedBy>Anna Marciniak</cp:lastModifiedBy>
  <cp:revision>381</cp:revision>
  <dcterms:created xsi:type="dcterms:W3CDTF">2022-09-12T13:28:05Z</dcterms:created>
  <dcterms:modified xsi:type="dcterms:W3CDTF">2023-09-12T20:22:11Z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e939cc-945f-447d-b5c0-f5a8e3aaa77b_Enabled">
    <vt:lpwstr>true</vt:lpwstr>
  </property>
  <property fmtid="{D5CDD505-2E9C-101B-9397-08002B2CF9AE}" pid="3" name="MSIP_Label_91e939cc-945f-447d-b5c0-f5a8e3aaa77b_SetDate">
    <vt:lpwstr>2022-10-25T08:36:02Z</vt:lpwstr>
  </property>
  <property fmtid="{D5CDD505-2E9C-101B-9397-08002B2CF9AE}" pid="4" name="MSIP_Label_91e939cc-945f-447d-b5c0-f5a8e3aaa77b_Method">
    <vt:lpwstr>Privileged</vt:lpwstr>
  </property>
  <property fmtid="{D5CDD505-2E9C-101B-9397-08002B2CF9AE}" pid="5" name="MSIP_Label_91e939cc-945f-447d-b5c0-f5a8e3aaa77b_Name">
    <vt:lpwstr>K1 - Publiczna bez oznakowania</vt:lpwstr>
  </property>
  <property fmtid="{D5CDD505-2E9C-101B-9397-08002B2CF9AE}" pid="6" name="MSIP_Label_91e939cc-945f-447d-b5c0-f5a8e3aaa77b_SiteId">
    <vt:lpwstr>114511be-be5b-44a7-b2ab-a51e832dea9d</vt:lpwstr>
  </property>
  <property fmtid="{D5CDD505-2E9C-101B-9397-08002B2CF9AE}" pid="7" name="MSIP_Label_91e939cc-945f-447d-b5c0-f5a8e3aaa77b_ActionId">
    <vt:lpwstr>c51463df-d97f-4cfc-8338-de55a37c992f</vt:lpwstr>
  </property>
  <property fmtid="{D5CDD505-2E9C-101B-9397-08002B2CF9AE}" pid="8" name="MSIP_Label_91e939cc-945f-447d-b5c0-f5a8e3aaa77b_ContentBits">
    <vt:lpwstr>0</vt:lpwstr>
  </property>
</Properties>
</file>