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6"/>
  </p:notesMasterIdLst>
  <p:handoutMasterIdLst>
    <p:handoutMasterId r:id="rId7"/>
  </p:handoutMasterIdLst>
  <p:sldIdLst>
    <p:sldId id="292" r:id="rId3"/>
    <p:sldId id="291" r:id="rId4"/>
    <p:sldId id="281" r:id="rId5"/>
  </p:sldIdLst>
  <p:sldSz cx="9144000" cy="6858000" type="screen4x3"/>
  <p:notesSz cx="6797675" cy="98742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678F"/>
    <a:srgbClr val="FF9900"/>
    <a:srgbClr val="FF3399"/>
    <a:srgbClr val="EAEAEA"/>
    <a:srgbClr val="DDDDDD"/>
    <a:srgbClr val="441D61"/>
    <a:srgbClr val="FFFFCC"/>
    <a:srgbClr val="FF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9" autoAdjust="0"/>
    <p:restoredTop sz="90409" autoAdjust="0"/>
  </p:normalViewPr>
  <p:slideViewPr>
    <p:cSldViewPr>
      <p:cViewPr varScale="1">
        <p:scale>
          <a:sx n="107" d="100"/>
          <a:sy n="107" d="100"/>
        </p:scale>
        <p:origin x="169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 w="9525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671272698433036E-3"/>
          <c:y val="3.7987232187876557E-2"/>
          <c:w val="0.9634137079434415"/>
          <c:h val="0.94030577799047965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explosion val="8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25D6-40DE-96ED-4476BE331F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25D6-40DE-96ED-4476BE331F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25D6-40DE-96ED-4476BE331F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25D6-40DE-96ED-4476BE331F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25D6-40DE-96ED-4476BE331F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25D6-40DE-96ED-4476BE331F8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43FD-492A-91A5-4BA9402C930E}"/>
              </c:ext>
            </c:extLst>
          </c:dPt>
          <c:cat>
            <c:strRef>
              <c:f>Arkusz1!$A$2:$A$6</c:f>
              <c:strCache>
                <c:ptCount val="5"/>
                <c:pt idx="0">
                  <c:v>Dotacje i subwencje</c:v>
                </c:pt>
                <c:pt idx="1">
                  <c:v>Świadczenia na rzecz osób fizycznych</c:v>
                </c:pt>
                <c:pt idx="2">
                  <c:v>Wydatki bieżące jednostek budżetowych </c:v>
                </c:pt>
                <c:pt idx="3">
                  <c:v>Wydatki majątkowe</c:v>
                </c:pt>
                <c:pt idx="4">
                  <c:v>Współfinansowanie projektów z UE</c:v>
                </c:pt>
              </c:strCache>
            </c:strRef>
          </c:cat>
          <c:val>
            <c:numRef>
              <c:f>Arkusz1!$B$2:$B$6</c:f>
              <c:numCache>
                <c:formatCode>General</c:formatCode>
                <c:ptCount val="5"/>
                <c:pt idx="0">
                  <c:v>4.16</c:v>
                </c:pt>
                <c:pt idx="1">
                  <c:v>13.95</c:v>
                </c:pt>
                <c:pt idx="2">
                  <c:v>40.479999999999997</c:v>
                </c:pt>
                <c:pt idx="3">
                  <c:v>41.4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5D6-40DE-96ED-4476BE331F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C4BA18-0E8C-447B-B650-603B23B96E96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4C5F1AC-C47D-4B1F-95AB-0A2714A0158D}">
      <dgm:prSet phldrT="[Tekst]" custT="1"/>
      <dgm:sp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 w="41275">
          <a:solidFill>
            <a:schemeClr val="accent3">
              <a:lumMod val="50000"/>
            </a:schemeClr>
          </a:solidFill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pl-PL" sz="2400" b="1" dirty="0" smtClean="0">
            <a:solidFill>
              <a:schemeClr val="tx1"/>
            </a:solidFill>
          </a:endParaRPr>
        </a:p>
        <a:p>
          <a:r>
            <a:rPr lang="pl-PL" sz="2400" b="1" dirty="0" smtClean="0">
              <a:solidFill>
                <a:schemeClr val="tx1"/>
              </a:solidFill>
            </a:rPr>
            <a:t>96.920.509*</a:t>
          </a:r>
        </a:p>
        <a:p>
          <a:endParaRPr lang="pl-PL" sz="2000" b="1" dirty="0">
            <a:solidFill>
              <a:schemeClr val="tx1"/>
            </a:solidFill>
          </a:endParaRPr>
        </a:p>
      </dgm:t>
    </dgm:pt>
    <dgm:pt modelId="{A88C69FE-FD55-4466-A92B-4964747CA5C3}" type="parTrans" cxnId="{14D3759B-07AF-4C31-A571-4404F280602F}">
      <dgm:prSet/>
      <dgm:spPr/>
      <dgm:t>
        <a:bodyPr/>
        <a:lstStyle/>
        <a:p>
          <a:endParaRPr lang="pl-PL"/>
        </a:p>
      </dgm:t>
    </dgm:pt>
    <dgm:pt modelId="{11AE669A-291E-474B-9ECB-F0BAA48D5271}" type="sibTrans" cxnId="{14D3759B-07AF-4C31-A571-4404F280602F}">
      <dgm:prSet/>
      <dgm:spPr/>
      <dgm:t>
        <a:bodyPr/>
        <a:lstStyle/>
        <a:p>
          <a:endParaRPr lang="pl-PL"/>
        </a:p>
      </dgm:t>
    </dgm:pt>
    <dgm:pt modelId="{BF218AEA-2835-4060-B2C9-E27BD088837F}">
      <dgm:prSet phldrT="[Tekst]" custT="1"/>
      <dgm:spPr>
        <a:solidFill>
          <a:schemeClr val="accent3">
            <a:lumMod val="20000"/>
            <a:lumOff val="80000"/>
          </a:schemeClr>
        </a:solidFill>
        <a:ln w="41275">
          <a:solidFill>
            <a:schemeClr val="accent3">
              <a:lumMod val="50000"/>
            </a:schemeClr>
          </a:solidFill>
        </a:ln>
      </dgm:spPr>
      <dgm:t>
        <a:bodyPr/>
        <a:lstStyle/>
        <a:p>
          <a:pPr algn="ctr">
            <a:spcAft>
              <a:spcPts val="600"/>
            </a:spcAft>
          </a:pPr>
          <a:endParaRPr lang="pl-PL" sz="2400" b="1" dirty="0" smtClean="0">
            <a:solidFill>
              <a:schemeClr val="tx1"/>
            </a:solidFill>
          </a:endParaRPr>
        </a:p>
        <a:p>
          <a:pPr algn="ctr">
            <a:spcAft>
              <a:spcPts val="600"/>
            </a:spcAft>
          </a:pPr>
          <a:r>
            <a:rPr lang="pl-PL" sz="2400" b="1" dirty="0" smtClean="0">
              <a:solidFill>
                <a:schemeClr val="tx1"/>
              </a:solidFill>
            </a:rPr>
            <a:t>524.491</a:t>
          </a:r>
        </a:p>
      </dgm:t>
    </dgm:pt>
    <dgm:pt modelId="{0F92798C-399E-44AA-885C-E4AB2029D93F}" type="parTrans" cxnId="{50EC260C-11E5-4AEB-AD67-E508FC9B9208}">
      <dgm:prSet/>
      <dgm:spPr/>
      <dgm:t>
        <a:bodyPr/>
        <a:lstStyle/>
        <a:p>
          <a:endParaRPr lang="pl-PL"/>
        </a:p>
      </dgm:t>
    </dgm:pt>
    <dgm:pt modelId="{0EBDCC83-050E-424B-BE1A-157077EB4430}" type="sibTrans" cxnId="{50EC260C-11E5-4AEB-AD67-E508FC9B9208}">
      <dgm:prSet/>
      <dgm:spPr/>
      <dgm:t>
        <a:bodyPr/>
        <a:lstStyle/>
        <a:p>
          <a:endParaRPr lang="pl-PL"/>
        </a:p>
      </dgm:t>
    </dgm:pt>
    <dgm:pt modelId="{FFC72713-E40B-410F-856B-3A914AA2CD53}">
      <dgm:prSet/>
      <dgm:spPr>
        <a:solidFill>
          <a:srgbClr val="FF9900"/>
        </a:solidFill>
        <a:ln>
          <a:solidFill>
            <a:schemeClr val="tx1">
              <a:lumMod val="95000"/>
              <a:lumOff val="5000"/>
            </a:schemeClr>
          </a:solidFill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pl-PL" b="1" dirty="0" smtClean="0">
              <a:solidFill>
                <a:schemeClr val="tx1"/>
              </a:solidFill>
            </a:rPr>
            <a:t>97.445.000</a:t>
          </a:r>
          <a:endParaRPr lang="pl-PL" dirty="0"/>
        </a:p>
      </dgm:t>
    </dgm:pt>
    <dgm:pt modelId="{177F6B75-F3AA-44B6-9662-014C8130BED4}" type="parTrans" cxnId="{6326F9A2-B555-4085-ADCB-74F9DEDFB6B9}">
      <dgm:prSet/>
      <dgm:spPr/>
      <dgm:t>
        <a:bodyPr/>
        <a:lstStyle/>
        <a:p>
          <a:endParaRPr lang="pl-PL"/>
        </a:p>
      </dgm:t>
    </dgm:pt>
    <dgm:pt modelId="{F3DC5793-431E-436F-8E1B-EFE5155C2FC9}" type="sibTrans" cxnId="{6326F9A2-B555-4085-ADCB-74F9DEDFB6B9}">
      <dgm:prSet/>
      <dgm:spPr/>
      <dgm:t>
        <a:bodyPr/>
        <a:lstStyle/>
        <a:p>
          <a:endParaRPr lang="pl-PL"/>
        </a:p>
      </dgm:t>
    </dgm:pt>
    <dgm:pt modelId="{A5A6ECA5-3E5E-40EB-B4F2-FFFFD016CEBD}" type="pres">
      <dgm:prSet presAssocID="{79C4BA18-0E8C-447B-B650-603B23B96E9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2358D88E-F4F4-4F8A-A7E2-BE572567FD4E}" type="pres">
      <dgm:prSet presAssocID="{FFC72713-E40B-410F-856B-3A914AA2CD53}" presName="vertOne" presStyleCnt="0"/>
      <dgm:spPr/>
      <dgm:t>
        <a:bodyPr/>
        <a:lstStyle/>
        <a:p>
          <a:endParaRPr lang="pl-PL"/>
        </a:p>
      </dgm:t>
    </dgm:pt>
    <dgm:pt modelId="{011D7EEF-289D-4900-B0EF-A3C23BA6840E}" type="pres">
      <dgm:prSet presAssocID="{FFC72713-E40B-410F-856B-3A914AA2CD53}" presName="txOne" presStyleLbl="node0" presStyleIdx="0" presStyleCnt="1" custScaleX="61856" custScaleY="1164066" custLinFactNeighborX="3583" custLinFactNeighborY="-23004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AA8A5BDF-574E-4CB9-B2D9-A44CC7898112}" type="pres">
      <dgm:prSet presAssocID="{FFC72713-E40B-410F-856B-3A914AA2CD53}" presName="parTransOne" presStyleCnt="0"/>
      <dgm:spPr/>
      <dgm:t>
        <a:bodyPr/>
        <a:lstStyle/>
        <a:p>
          <a:endParaRPr lang="pl-PL"/>
        </a:p>
      </dgm:t>
    </dgm:pt>
    <dgm:pt modelId="{F4857557-5972-487C-B9C1-CEFF35A1DCFA}" type="pres">
      <dgm:prSet presAssocID="{FFC72713-E40B-410F-856B-3A914AA2CD53}" presName="horzOne" presStyleCnt="0"/>
      <dgm:spPr/>
      <dgm:t>
        <a:bodyPr/>
        <a:lstStyle/>
        <a:p>
          <a:endParaRPr lang="pl-PL"/>
        </a:p>
      </dgm:t>
    </dgm:pt>
    <dgm:pt modelId="{84FACCB1-4751-497E-AF68-381EA4713043}" type="pres">
      <dgm:prSet presAssocID="{94C5F1AC-C47D-4B1F-95AB-0A2714A0158D}" presName="vertTwo" presStyleCnt="0"/>
      <dgm:spPr/>
      <dgm:t>
        <a:bodyPr/>
        <a:lstStyle/>
        <a:p>
          <a:endParaRPr lang="pl-PL"/>
        </a:p>
      </dgm:t>
    </dgm:pt>
    <dgm:pt modelId="{E8845FEF-21AA-43B7-BF6F-BA831576965A}" type="pres">
      <dgm:prSet presAssocID="{94C5F1AC-C47D-4B1F-95AB-0A2714A0158D}" presName="txTwo" presStyleLbl="node2" presStyleIdx="0" presStyleCnt="1" custScaleX="33807" custScaleY="1558720" custLinFactY="37803" custLinFactNeighborX="-25721" custLinFactNeighborY="100000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86F5E8A-059F-4656-AF8C-1F42904DD080}" type="pres">
      <dgm:prSet presAssocID="{94C5F1AC-C47D-4B1F-95AB-0A2714A0158D}" presName="parTransTwo" presStyleCnt="0"/>
      <dgm:spPr/>
      <dgm:t>
        <a:bodyPr/>
        <a:lstStyle/>
        <a:p>
          <a:endParaRPr lang="pl-PL"/>
        </a:p>
      </dgm:t>
    </dgm:pt>
    <dgm:pt modelId="{0B45F118-31B5-4FB2-9881-7014A5C4B186}" type="pres">
      <dgm:prSet presAssocID="{94C5F1AC-C47D-4B1F-95AB-0A2714A0158D}" presName="horzTwo" presStyleCnt="0"/>
      <dgm:spPr/>
      <dgm:t>
        <a:bodyPr/>
        <a:lstStyle/>
        <a:p>
          <a:endParaRPr lang="pl-PL"/>
        </a:p>
      </dgm:t>
    </dgm:pt>
    <dgm:pt modelId="{CEB90D5A-9309-44BA-B001-B9A66EC313CC}" type="pres">
      <dgm:prSet presAssocID="{BF218AEA-2835-4060-B2C9-E27BD088837F}" presName="vertThree" presStyleCnt="0"/>
      <dgm:spPr/>
      <dgm:t>
        <a:bodyPr/>
        <a:lstStyle/>
        <a:p>
          <a:endParaRPr lang="pl-PL"/>
        </a:p>
      </dgm:t>
    </dgm:pt>
    <dgm:pt modelId="{82DE7EF3-FD1C-4324-A4AC-19376B478F77}" type="pres">
      <dgm:prSet presAssocID="{BF218AEA-2835-4060-B2C9-E27BD088837F}" presName="txThree" presStyleLbl="node3" presStyleIdx="0" presStyleCnt="1" custScaleX="34483" custScaleY="1211356" custLinFactY="-700000" custLinFactNeighborX="26169" custLinFactNeighborY="-79490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B8F016EC-9D94-4A5C-A92D-B40E88A78DC7}" type="pres">
      <dgm:prSet presAssocID="{BF218AEA-2835-4060-B2C9-E27BD088837F}" presName="horzThree" presStyleCnt="0"/>
      <dgm:spPr/>
      <dgm:t>
        <a:bodyPr/>
        <a:lstStyle/>
        <a:p>
          <a:endParaRPr lang="pl-PL"/>
        </a:p>
      </dgm:t>
    </dgm:pt>
  </dgm:ptLst>
  <dgm:cxnLst>
    <dgm:cxn modelId="{717E3A56-2649-4285-9D0C-1C7475884B8B}" type="presOf" srcId="{94C5F1AC-C47D-4B1F-95AB-0A2714A0158D}" destId="{E8845FEF-21AA-43B7-BF6F-BA831576965A}" srcOrd="0" destOrd="0" presId="urn:microsoft.com/office/officeart/2005/8/layout/hierarchy4"/>
    <dgm:cxn modelId="{14D3759B-07AF-4C31-A571-4404F280602F}" srcId="{FFC72713-E40B-410F-856B-3A914AA2CD53}" destId="{94C5F1AC-C47D-4B1F-95AB-0A2714A0158D}" srcOrd="0" destOrd="0" parTransId="{A88C69FE-FD55-4466-A92B-4964747CA5C3}" sibTransId="{11AE669A-291E-474B-9ECB-F0BAA48D5271}"/>
    <dgm:cxn modelId="{077C1045-9F1B-4A3E-B9D9-EAAD816F6EB1}" type="presOf" srcId="{BF218AEA-2835-4060-B2C9-E27BD088837F}" destId="{82DE7EF3-FD1C-4324-A4AC-19376B478F77}" srcOrd="0" destOrd="0" presId="urn:microsoft.com/office/officeart/2005/8/layout/hierarchy4"/>
    <dgm:cxn modelId="{6326F9A2-B555-4085-ADCB-74F9DEDFB6B9}" srcId="{79C4BA18-0E8C-447B-B650-603B23B96E96}" destId="{FFC72713-E40B-410F-856B-3A914AA2CD53}" srcOrd="0" destOrd="0" parTransId="{177F6B75-F3AA-44B6-9662-014C8130BED4}" sibTransId="{F3DC5793-431E-436F-8E1B-EFE5155C2FC9}"/>
    <dgm:cxn modelId="{6A6ED3F3-FEA2-4CE4-9AAC-8E12581CAD85}" type="presOf" srcId="{FFC72713-E40B-410F-856B-3A914AA2CD53}" destId="{011D7EEF-289D-4900-B0EF-A3C23BA6840E}" srcOrd="0" destOrd="0" presId="urn:microsoft.com/office/officeart/2005/8/layout/hierarchy4"/>
    <dgm:cxn modelId="{50EC260C-11E5-4AEB-AD67-E508FC9B9208}" srcId="{94C5F1AC-C47D-4B1F-95AB-0A2714A0158D}" destId="{BF218AEA-2835-4060-B2C9-E27BD088837F}" srcOrd="0" destOrd="0" parTransId="{0F92798C-399E-44AA-885C-E4AB2029D93F}" sibTransId="{0EBDCC83-050E-424B-BE1A-157077EB4430}"/>
    <dgm:cxn modelId="{2CF2FC05-F88E-4206-83E5-2E3E8C9070BB}" type="presOf" srcId="{79C4BA18-0E8C-447B-B650-603B23B96E96}" destId="{A5A6ECA5-3E5E-40EB-B4F2-FFFFD016CEBD}" srcOrd="0" destOrd="0" presId="urn:microsoft.com/office/officeart/2005/8/layout/hierarchy4"/>
    <dgm:cxn modelId="{590D4DEC-6FC5-451E-87FA-A27BB2829F6E}" type="presParOf" srcId="{A5A6ECA5-3E5E-40EB-B4F2-FFFFD016CEBD}" destId="{2358D88E-F4F4-4F8A-A7E2-BE572567FD4E}" srcOrd="0" destOrd="0" presId="urn:microsoft.com/office/officeart/2005/8/layout/hierarchy4"/>
    <dgm:cxn modelId="{078B9415-7625-459A-AA2C-BDCD6886985D}" type="presParOf" srcId="{2358D88E-F4F4-4F8A-A7E2-BE572567FD4E}" destId="{011D7EEF-289D-4900-B0EF-A3C23BA6840E}" srcOrd="0" destOrd="0" presId="urn:microsoft.com/office/officeart/2005/8/layout/hierarchy4"/>
    <dgm:cxn modelId="{87C93A28-D343-47DE-A3DD-9ED31A5138DA}" type="presParOf" srcId="{2358D88E-F4F4-4F8A-A7E2-BE572567FD4E}" destId="{AA8A5BDF-574E-4CB9-B2D9-A44CC7898112}" srcOrd="1" destOrd="0" presId="urn:microsoft.com/office/officeart/2005/8/layout/hierarchy4"/>
    <dgm:cxn modelId="{86C0C7EF-1085-48DB-B685-8DE2A5366A51}" type="presParOf" srcId="{2358D88E-F4F4-4F8A-A7E2-BE572567FD4E}" destId="{F4857557-5972-487C-B9C1-CEFF35A1DCFA}" srcOrd="2" destOrd="0" presId="urn:microsoft.com/office/officeart/2005/8/layout/hierarchy4"/>
    <dgm:cxn modelId="{E46DAC95-90F1-43F2-8CA8-9587C8C588FE}" type="presParOf" srcId="{F4857557-5972-487C-B9C1-CEFF35A1DCFA}" destId="{84FACCB1-4751-497E-AF68-381EA4713043}" srcOrd="0" destOrd="0" presId="urn:microsoft.com/office/officeart/2005/8/layout/hierarchy4"/>
    <dgm:cxn modelId="{CF1C3A07-6AAF-4D49-A23D-C6AC13719A51}" type="presParOf" srcId="{84FACCB1-4751-497E-AF68-381EA4713043}" destId="{E8845FEF-21AA-43B7-BF6F-BA831576965A}" srcOrd="0" destOrd="0" presId="urn:microsoft.com/office/officeart/2005/8/layout/hierarchy4"/>
    <dgm:cxn modelId="{558571EB-0957-4B45-BE62-06F8710D3203}" type="presParOf" srcId="{84FACCB1-4751-497E-AF68-381EA4713043}" destId="{486F5E8A-059F-4656-AF8C-1F42904DD080}" srcOrd="1" destOrd="0" presId="urn:microsoft.com/office/officeart/2005/8/layout/hierarchy4"/>
    <dgm:cxn modelId="{92191F09-0071-43B3-99E8-01B3D4ADF4E0}" type="presParOf" srcId="{84FACCB1-4751-497E-AF68-381EA4713043}" destId="{0B45F118-31B5-4FB2-9881-7014A5C4B186}" srcOrd="2" destOrd="0" presId="urn:microsoft.com/office/officeart/2005/8/layout/hierarchy4"/>
    <dgm:cxn modelId="{27B5F0D2-9ECB-4FC3-98CF-0D8387126B9D}" type="presParOf" srcId="{0B45F118-31B5-4FB2-9881-7014A5C4B186}" destId="{CEB90D5A-9309-44BA-B001-B9A66EC313CC}" srcOrd="0" destOrd="0" presId="urn:microsoft.com/office/officeart/2005/8/layout/hierarchy4"/>
    <dgm:cxn modelId="{C5E0D584-FC64-4306-BFDF-4C952B05C97E}" type="presParOf" srcId="{CEB90D5A-9309-44BA-B001-B9A66EC313CC}" destId="{82DE7EF3-FD1C-4324-A4AC-19376B478F77}" srcOrd="0" destOrd="0" presId="urn:microsoft.com/office/officeart/2005/8/layout/hierarchy4"/>
    <dgm:cxn modelId="{583C038E-0E2D-46F7-A8CF-4C335583834C}" type="presParOf" srcId="{CEB90D5A-9309-44BA-B001-B9A66EC313CC}" destId="{B8F016EC-9D94-4A5C-A92D-B40E88A78DC7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D7EEF-289D-4900-B0EF-A3C23BA6840E}">
      <dsp:nvSpPr>
        <dsp:cNvPr id="0" name=""/>
        <dsp:cNvSpPr/>
      </dsp:nvSpPr>
      <dsp:spPr>
        <a:xfrm>
          <a:off x="1959916" y="0"/>
          <a:ext cx="5339731" cy="1637884"/>
        </a:xfrm>
        <a:prstGeom prst="roundRect">
          <a:avLst>
            <a:gd name="adj" fmla="val 10000"/>
          </a:avLst>
        </a:prstGeom>
        <a:solidFill>
          <a:srgbClr val="FF9900"/>
        </a:solidFill>
        <a:ln w="25400" cap="flat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b="1" kern="1200" dirty="0" smtClean="0">
              <a:solidFill>
                <a:schemeClr val="tx1"/>
              </a:solidFill>
            </a:rPr>
            <a:t>97.445.000</a:t>
          </a:r>
          <a:endParaRPr lang="pl-PL" sz="6500" kern="1200" dirty="0"/>
        </a:p>
      </dsp:txBody>
      <dsp:txXfrm>
        <a:off x="2007888" y="47972"/>
        <a:ext cx="5243787" cy="1541940"/>
      </dsp:txXfrm>
    </dsp:sp>
    <dsp:sp modelId="{E8845FEF-21AA-43B7-BF6F-BA831576965A}">
      <dsp:nvSpPr>
        <dsp:cNvPr id="0" name=""/>
        <dsp:cNvSpPr/>
      </dsp:nvSpPr>
      <dsp:spPr>
        <a:xfrm>
          <a:off x="648093" y="1716382"/>
          <a:ext cx="2912699" cy="2193177"/>
        </a:xfrm>
        <a:prstGeom prst="roundRect">
          <a:avLst>
            <a:gd name="adj" fmla="val 10000"/>
          </a:avLst>
        </a:prstGeom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ln w="41275" cap="flat" cmpd="sng" algn="ctr">
          <a:solidFill>
            <a:schemeClr val="accent3">
              <a:lumMod val="50000"/>
            </a:schemeClr>
          </a:solidFill>
          <a:prstDash val="solid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400" b="1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solidFill>
                <a:schemeClr val="tx1"/>
              </a:solidFill>
            </a:rPr>
            <a:t>96.920.509*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b="1" kern="1200" dirty="0">
            <a:solidFill>
              <a:schemeClr val="tx1"/>
            </a:solidFill>
          </a:endParaRPr>
        </a:p>
      </dsp:txBody>
      <dsp:txXfrm>
        <a:off x="712329" y="1780618"/>
        <a:ext cx="2784227" cy="2064705"/>
      </dsp:txXfrm>
    </dsp:sp>
    <dsp:sp modelId="{82DE7EF3-FD1C-4324-A4AC-19376B478F77}">
      <dsp:nvSpPr>
        <dsp:cNvPr id="0" name=""/>
        <dsp:cNvSpPr/>
      </dsp:nvSpPr>
      <dsp:spPr>
        <a:xfrm>
          <a:off x="5086643" y="1752985"/>
          <a:ext cx="2959352" cy="1704423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 w="41275" cap="flat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endParaRPr lang="pl-PL" sz="2400" b="1" kern="1200" dirty="0" smtClean="0">
            <a:solidFill>
              <a:schemeClr val="tx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pl-PL" sz="2400" b="1" kern="1200" dirty="0" smtClean="0">
              <a:solidFill>
                <a:schemeClr val="tx1"/>
              </a:solidFill>
            </a:rPr>
            <a:t>524.491</a:t>
          </a:r>
        </a:p>
      </dsp:txBody>
      <dsp:txXfrm>
        <a:off x="5136564" y="1802906"/>
        <a:ext cx="2859510" cy="16045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3294F-E031-46D1-A9AB-34977A71F6FC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C3570-901E-4A4E-A1B7-A7176797238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4889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3713"/>
          </a:xfrm>
          <a:prstGeom prst="rect">
            <a:avLst/>
          </a:prstGeom>
        </p:spPr>
        <p:txBody>
          <a:bodyPr vert="horz" lIns="92071" tIns="46035" rIns="92071" bIns="46035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3713"/>
          </a:xfrm>
          <a:prstGeom prst="rect">
            <a:avLst/>
          </a:prstGeom>
        </p:spPr>
        <p:txBody>
          <a:bodyPr vert="horz" lIns="92071" tIns="46035" rIns="92071" bIns="46035" rtlCol="0"/>
          <a:lstStyle>
            <a:lvl1pPr algn="r">
              <a:defRPr sz="1200"/>
            </a:lvl1pPr>
          </a:lstStyle>
          <a:p>
            <a:fld id="{0AD7F358-8B48-401E-B2FE-FC85AB90E163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71" tIns="46035" rIns="92071" bIns="46035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2071" tIns="46035" rIns="92071" bIns="46035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60" cy="493713"/>
          </a:xfrm>
          <a:prstGeom prst="rect">
            <a:avLst/>
          </a:prstGeom>
        </p:spPr>
        <p:txBody>
          <a:bodyPr vert="horz" lIns="92071" tIns="46035" rIns="92071" bIns="46035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60" cy="493713"/>
          </a:xfrm>
          <a:prstGeom prst="rect">
            <a:avLst/>
          </a:prstGeom>
        </p:spPr>
        <p:txBody>
          <a:bodyPr vert="horz" lIns="92071" tIns="46035" rIns="92071" bIns="46035" rtlCol="0" anchor="b"/>
          <a:lstStyle>
            <a:lvl1pPr algn="r">
              <a:defRPr sz="1200"/>
            </a:lvl1pPr>
          </a:lstStyle>
          <a:p>
            <a:fld id="{70E335A0-7BD7-4740-8DF4-DC5FBC557C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743844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2B1FF-DD57-4AFD-B82A-A0E79202E1A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4409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2B1FF-DD57-4AFD-B82A-A0E79202E1A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8560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agłówka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335A0-7BD7-4740-8DF4-DC5FBC557CC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655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4366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07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7724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4882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7886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706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2186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69867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08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4374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B7FF4-1C22-407B-924A-843B33F80EB4}" type="datetimeFigureOut">
              <a:rPr lang="pl-PL" smtClean="0"/>
              <a:t>22.02.2023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1BE49-A7E6-48CB-9C6B-9680CE6C841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810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sek ukośny 4"/>
          <p:cNvSpPr/>
          <p:nvPr/>
        </p:nvSpPr>
        <p:spPr>
          <a:xfrm rot="10800000">
            <a:off x="6804249" y="4005064"/>
            <a:ext cx="1738211" cy="2664296"/>
          </a:xfrm>
          <a:prstGeom prst="diagStripe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3" name="Pasek ukośny 2"/>
          <p:cNvSpPr/>
          <p:nvPr/>
        </p:nvSpPr>
        <p:spPr>
          <a:xfrm>
            <a:off x="385517" y="980728"/>
            <a:ext cx="1738211" cy="2664296"/>
          </a:xfrm>
          <a:prstGeom prst="diagStripe">
            <a:avLst/>
          </a:prstGeom>
          <a:solidFill>
            <a:srgbClr val="C0000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 bwMode="auto">
          <a:xfrm>
            <a:off x="683568" y="1616061"/>
            <a:ext cx="7560840" cy="412420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wrap="square" rtlCol="0" anchor="ctr">
            <a:spAutoFit/>
          </a:bodyPr>
          <a:lstStyle/>
          <a:p>
            <a:pPr marL="181728" lvl="1" algn="just">
              <a:spcAft>
                <a:spcPts val="1200"/>
              </a:spcAft>
              <a:buClr>
                <a:srgbClr val="FF0000"/>
              </a:buClr>
              <a:buSzPts val="1800"/>
            </a:pPr>
            <a:r>
              <a:rPr lang="pl-PL" sz="1600" dirty="0" smtClean="0">
                <a:solidFill>
                  <a:srgbClr val="000000"/>
                </a:solidFill>
              </a:rPr>
              <a:t> </a:t>
            </a:r>
            <a:endParaRPr lang="pl-PL" sz="1600" dirty="0">
              <a:solidFill>
                <a:srgbClr val="000000"/>
              </a:solidFill>
            </a:endParaRPr>
          </a:p>
          <a:p>
            <a:pPr marL="529200" lvl="1" indent="-347472" algn="just">
              <a:spcAft>
                <a:spcPts val="1200"/>
              </a:spcAft>
              <a:buClr>
                <a:srgbClr val="FF0000"/>
              </a:buClr>
              <a:buSzPts val="1800"/>
              <a:buFont typeface="Wingdings"/>
              <a:buChar char="Ø"/>
            </a:pPr>
            <a:r>
              <a:rPr lang="pl-PL" dirty="0">
                <a:solidFill>
                  <a:srgbClr val="000000"/>
                </a:solidFill>
              </a:rPr>
              <a:t>Na wykonanie zadań związanych z obronnością kraju w ustawie budżetowej na </a:t>
            </a:r>
            <a:r>
              <a:rPr lang="pl-PL" dirty="0" smtClean="0">
                <a:solidFill>
                  <a:srgbClr val="000000"/>
                </a:solidFill>
              </a:rPr>
              <a:t>2023 r. zaplanowano </a:t>
            </a:r>
            <a:r>
              <a:rPr lang="pl-PL" dirty="0">
                <a:solidFill>
                  <a:srgbClr val="000000"/>
                </a:solidFill>
              </a:rPr>
              <a:t>wydatki w </a:t>
            </a:r>
            <a:r>
              <a:rPr lang="pl-PL" dirty="0" smtClean="0">
                <a:solidFill>
                  <a:srgbClr val="000000"/>
                </a:solidFill>
              </a:rPr>
              <a:t>wysokości 97,4 mld zł, co stanowi 3% PKB. </a:t>
            </a:r>
          </a:p>
          <a:p>
            <a:pPr marL="529200" lvl="1" indent="-347472" algn="just">
              <a:spcAft>
                <a:spcPts val="1200"/>
              </a:spcAft>
              <a:buClr>
                <a:srgbClr val="FF0000"/>
              </a:buClr>
              <a:buSzPts val="1800"/>
              <a:buFont typeface="Wingdings"/>
              <a:buChar char="Ø"/>
            </a:pPr>
            <a:r>
              <a:rPr lang="pl-PL" dirty="0" smtClean="0">
                <a:solidFill>
                  <a:srgbClr val="000000"/>
                </a:solidFill>
              </a:rPr>
              <a:t>Limit wydatków obronnych w porównaniu do 2022 r.  jest wyższy   o 68 %. </a:t>
            </a:r>
            <a:r>
              <a:rPr lang="pl-PL" dirty="0">
                <a:solidFill>
                  <a:srgbClr val="000000"/>
                </a:solidFill>
              </a:rPr>
              <a:t>Trend wzrostowy dotyczy również wydatków majątkowych, których udział w budżecie MON zaplanowano na poziomie 41,4</a:t>
            </a:r>
            <a:r>
              <a:rPr lang="pl-PL" dirty="0" smtClean="0">
                <a:solidFill>
                  <a:srgbClr val="000000"/>
                </a:solidFill>
              </a:rPr>
              <a:t>%.</a:t>
            </a:r>
            <a:endParaRPr lang="pl-PL" dirty="0">
              <a:solidFill>
                <a:srgbClr val="000000"/>
              </a:solidFill>
            </a:endParaRPr>
          </a:p>
          <a:p>
            <a:pPr marL="529200" lvl="1" indent="-347472" algn="just">
              <a:spcAft>
                <a:spcPts val="1200"/>
              </a:spcAft>
              <a:buClr>
                <a:srgbClr val="FF0000"/>
              </a:buClr>
              <a:buSzPts val="1800"/>
              <a:buFont typeface="Wingdings"/>
              <a:buChar char="Ø"/>
            </a:pPr>
            <a:r>
              <a:rPr lang="pl-PL" dirty="0" smtClean="0">
                <a:solidFill>
                  <a:srgbClr val="000000"/>
                </a:solidFill>
              </a:rPr>
              <a:t>Tak istotna zmiana skali finansowania potrzeb obronnych to efekt postanowień Ustawy z dnia 11 marca 2022 r. o obronie Ojczyzny, ustalających stały mechanizm finansowania tych potrzeb na poziomie co najmniej 3 % PKB. Utworzony Fundusz Wsparcia Sił Zbrojnych będzie dodatkowym źródłem finansowania zadań obronnych, głównie w obszarze modernizacji.</a:t>
            </a: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0"/>
            <a:ext cx="9144000" cy="1123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8" name="Rectangle 5" descr="LATVIA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pl-PL" dirty="0"/>
          </a:p>
        </p:txBody>
      </p:sp>
      <p:sp>
        <p:nvSpPr>
          <p:cNvPr id="9" name="Rectangle 46"/>
          <p:cNvSpPr>
            <a:spLocks noChangeArrowheads="1"/>
          </p:cNvSpPr>
          <p:nvPr/>
        </p:nvSpPr>
        <p:spPr bwMode="auto">
          <a:xfrm>
            <a:off x="1043608" y="287436"/>
            <a:ext cx="7124700" cy="549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 dirty="0" smtClean="0"/>
              <a:t>Wydatki obronne w 2023 r.</a:t>
            </a:r>
            <a:endParaRPr lang="en-US" sz="3200" b="1" dirty="0" smtClean="0">
              <a:latin typeface="+mj-lt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8" y="82197"/>
            <a:ext cx="971600" cy="970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4" name="Picture 5" descr="C:\Users\Roland\Desktop\2010-05-28_0028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384" y="82198"/>
            <a:ext cx="972000" cy="943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ole tekstowe 1"/>
          <p:cNvSpPr txBox="1"/>
          <p:nvPr/>
        </p:nvSpPr>
        <p:spPr>
          <a:xfrm>
            <a:off x="8748464" y="638132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smtClean="0"/>
              <a:t>2</a:t>
            </a:r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1288077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8332787" y="1192678"/>
            <a:ext cx="703709" cy="27699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w</a:t>
            </a:r>
            <a:r>
              <a:rPr lang="pl-PL" sz="1200" b="1" dirty="0" smtClean="0"/>
              <a:t> tys. zł</a:t>
            </a:r>
            <a:endParaRPr lang="pl-PL" sz="1200" b="1" dirty="0"/>
          </a:p>
        </p:txBody>
      </p:sp>
      <p:sp>
        <p:nvSpPr>
          <p:cNvPr id="2" name="Prostokąt 1"/>
          <p:cNvSpPr/>
          <p:nvPr/>
        </p:nvSpPr>
        <p:spPr>
          <a:xfrm>
            <a:off x="4716015" y="4993329"/>
            <a:ext cx="3528393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pl-PL" sz="1200" b="1" dirty="0"/>
              <a:t>w</a:t>
            </a:r>
            <a:r>
              <a:rPr lang="pl-PL" sz="1200" b="1" dirty="0" smtClean="0"/>
              <a:t> tym: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sz="1200" b="1" dirty="0"/>
              <a:t>    </a:t>
            </a:r>
            <a:r>
              <a:rPr lang="pl-PL" sz="1200" b="1" dirty="0" smtClean="0"/>
              <a:t> </a:t>
            </a:r>
            <a:r>
              <a:rPr lang="pl-PL" sz="1200" b="1" dirty="0"/>
              <a:t>300.000  – nauka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sz="1200" b="1" dirty="0"/>
              <a:t>   </a:t>
            </a:r>
            <a:r>
              <a:rPr lang="pl-PL" sz="1200" b="1" dirty="0" smtClean="0"/>
              <a:t>    </a:t>
            </a:r>
            <a:r>
              <a:rPr lang="pl-PL" sz="1200" b="1" dirty="0"/>
              <a:t>38.202  – kwalifikacja wojskowa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sz="1200" b="1" dirty="0" smtClean="0"/>
              <a:t>       </a:t>
            </a:r>
            <a:r>
              <a:rPr lang="pl-PL" sz="1200" b="1" dirty="0"/>
              <a:t>48.176  – PPPO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sz="1200" b="1" dirty="0" smtClean="0"/>
              <a:t>       83.113  </a:t>
            </a:r>
            <a:r>
              <a:rPr lang="pl-PL" sz="1200" b="1" dirty="0"/>
              <a:t>– prokuratura                        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pl-PL" sz="1200" b="1" dirty="0"/>
              <a:t>   </a:t>
            </a:r>
            <a:r>
              <a:rPr lang="pl-PL" sz="1200" b="1" dirty="0" smtClean="0"/>
              <a:t>    </a:t>
            </a:r>
            <a:r>
              <a:rPr lang="pl-PL" sz="1200" b="1" dirty="0"/>
              <a:t>55.000 – ESA (Europejska Agencja </a:t>
            </a:r>
            <a:r>
              <a:rPr lang="pl-PL" sz="1200" b="1" dirty="0" smtClean="0"/>
              <a:t>Kosmiczna)</a:t>
            </a:r>
            <a:endParaRPr lang="pl-PL" sz="1000" b="1" dirty="0" smtClean="0"/>
          </a:p>
        </p:txBody>
      </p:sp>
      <p:sp>
        <p:nvSpPr>
          <p:cNvPr id="17" name="Prostokąt 16"/>
          <p:cNvSpPr/>
          <p:nvPr/>
        </p:nvSpPr>
        <p:spPr>
          <a:xfrm>
            <a:off x="0" y="0"/>
            <a:ext cx="9144000" cy="1123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8" name="Rectangle 5" descr="LATVIA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31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pl-PL" dirty="0"/>
          </a:p>
        </p:txBody>
      </p:sp>
      <p:sp>
        <p:nvSpPr>
          <p:cNvPr id="19" name="Rectangle 46"/>
          <p:cNvSpPr>
            <a:spLocks noChangeArrowheads="1"/>
          </p:cNvSpPr>
          <p:nvPr/>
        </p:nvSpPr>
        <p:spPr bwMode="auto">
          <a:xfrm>
            <a:off x="755576" y="287436"/>
            <a:ext cx="7488832" cy="549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200" b="1" dirty="0" smtClean="0"/>
              <a:t>Limit wydatków obronnych </a:t>
            </a:r>
            <a:endParaRPr lang="pl-PL" sz="3200" b="1" dirty="0"/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008" y="82197"/>
            <a:ext cx="971600" cy="970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25" name="Picture 5" descr="C:\Users\Roland\Desktop\2010-05-28_0028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28384" y="82197"/>
            <a:ext cx="999268" cy="9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3"/>
          <p:cNvSpPr txBox="1"/>
          <p:nvPr/>
        </p:nvSpPr>
        <p:spPr>
          <a:xfrm>
            <a:off x="179512" y="6442635"/>
            <a:ext cx="55315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sz="1100" dirty="0">
                <a:solidFill>
                  <a:prstClr val="black"/>
                </a:solidFill>
              </a:rPr>
              <a:t>* w tym </a:t>
            </a:r>
            <a:r>
              <a:rPr lang="pl-PL" sz="1100" dirty="0" smtClean="0">
                <a:solidFill>
                  <a:prstClr val="black"/>
                </a:solidFill>
              </a:rPr>
              <a:t>5.000 </a:t>
            </a:r>
            <a:r>
              <a:rPr lang="pl-PL" sz="1100" dirty="0">
                <a:solidFill>
                  <a:prstClr val="black"/>
                </a:solidFill>
              </a:rPr>
              <a:t>tys. zł na realizację zadań wynikających z Narodowego Programu Zdrowia</a:t>
            </a:r>
          </a:p>
        </p:txBody>
      </p:sp>
      <p:sp>
        <p:nvSpPr>
          <p:cNvPr id="24" name="pole tekstowe 23"/>
          <p:cNvSpPr txBox="1"/>
          <p:nvPr/>
        </p:nvSpPr>
        <p:spPr>
          <a:xfrm>
            <a:off x="8748464" y="645032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smtClean="0"/>
              <a:t>4</a:t>
            </a:r>
            <a:endParaRPr lang="pl-PL" sz="1000" dirty="0"/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3910374019"/>
              </p:ext>
            </p:extLst>
          </p:nvPr>
        </p:nvGraphicFramePr>
        <p:xfrm>
          <a:off x="251520" y="1134932"/>
          <a:ext cx="8640959" cy="5561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Prostokąt 6"/>
          <p:cNvSpPr/>
          <p:nvPr/>
        </p:nvSpPr>
        <p:spPr>
          <a:xfrm>
            <a:off x="1331640" y="3069124"/>
            <a:ext cx="19291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b="1" dirty="0">
                <a:latin typeface="+mj-lt"/>
                <a:cs typeface="Times New Roman" pitchFamily="18" charset="0"/>
              </a:rPr>
              <a:t>cz. </a:t>
            </a:r>
            <a:r>
              <a:rPr lang="pl-PL" sz="1600" b="1" dirty="0" smtClean="0">
                <a:latin typeface="+mj-lt"/>
                <a:cs typeface="Times New Roman" pitchFamily="18" charset="0"/>
              </a:rPr>
              <a:t>29 Obrona </a:t>
            </a:r>
            <a:r>
              <a:rPr lang="pl-PL" sz="1600" b="1" dirty="0">
                <a:latin typeface="+mj-lt"/>
                <a:cs typeface="Times New Roman" pitchFamily="18" charset="0"/>
              </a:rPr>
              <a:t>narodowa</a:t>
            </a:r>
          </a:p>
        </p:txBody>
      </p:sp>
      <p:sp>
        <p:nvSpPr>
          <p:cNvPr id="8" name="Prostokąt 7"/>
          <p:cNvSpPr/>
          <p:nvPr/>
        </p:nvSpPr>
        <p:spPr>
          <a:xfrm>
            <a:off x="5823152" y="2937556"/>
            <a:ext cx="210521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b="1" dirty="0" smtClean="0">
                <a:latin typeface="+mj-lt"/>
                <a:cs typeface="Times New Roman" pitchFamily="18" charset="0"/>
              </a:rPr>
              <a:t>inne części </a:t>
            </a:r>
          </a:p>
          <a:p>
            <a:pPr algn="ctr"/>
            <a:r>
              <a:rPr lang="pl-PL" sz="1600" b="1" dirty="0" smtClean="0">
                <a:latin typeface="+mj-lt"/>
                <a:cs typeface="Times New Roman" pitchFamily="18" charset="0"/>
              </a:rPr>
              <a:t>budżetu państwa</a:t>
            </a:r>
            <a:endParaRPr lang="pl-PL" sz="1600" b="1" dirty="0">
              <a:latin typeface="+mj-lt"/>
              <a:cs typeface="Times New Roman" pitchFamily="18" charset="0"/>
            </a:endParaRPr>
          </a:p>
        </p:txBody>
      </p:sp>
      <p:sp>
        <p:nvSpPr>
          <p:cNvPr id="23" name="Strzałka w dół 22"/>
          <p:cNvSpPr/>
          <p:nvPr/>
        </p:nvSpPr>
        <p:spPr>
          <a:xfrm>
            <a:off x="7737141" y="4240924"/>
            <a:ext cx="382460" cy="7399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852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38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7" name="Prostokąt 36"/>
          <p:cNvSpPr/>
          <p:nvPr/>
        </p:nvSpPr>
        <p:spPr>
          <a:xfrm>
            <a:off x="0" y="0"/>
            <a:ext cx="9144000" cy="11232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1403648" y="260648"/>
            <a:ext cx="6178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600" b="1" dirty="0"/>
              <a:t>Struktura rodzajowa wydatków</a:t>
            </a:r>
          </a:p>
        </p:txBody>
      </p:sp>
      <p:grpSp>
        <p:nvGrpSpPr>
          <p:cNvPr id="36" name="Grupa 35"/>
          <p:cNvGrpSpPr/>
          <p:nvPr/>
        </p:nvGrpSpPr>
        <p:grpSpPr>
          <a:xfrm>
            <a:off x="165663" y="1267669"/>
            <a:ext cx="8812673" cy="5040560"/>
            <a:chOff x="648072" y="1556792"/>
            <a:chExt cx="8812673" cy="5040560"/>
          </a:xfrm>
          <a:noFill/>
        </p:grpSpPr>
        <p:sp>
          <p:nvSpPr>
            <p:cNvPr id="38" name="Prostokąt 37"/>
            <p:cNvSpPr/>
            <p:nvPr/>
          </p:nvSpPr>
          <p:spPr>
            <a:xfrm>
              <a:off x="899592" y="1556792"/>
              <a:ext cx="7848872" cy="496855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grpSp>
          <p:nvGrpSpPr>
            <p:cNvPr id="39" name="Grupa 38"/>
            <p:cNvGrpSpPr/>
            <p:nvPr/>
          </p:nvGrpSpPr>
          <p:grpSpPr>
            <a:xfrm>
              <a:off x="648072" y="1845915"/>
              <a:ext cx="8812673" cy="4751437"/>
              <a:chOff x="72008" y="1773907"/>
              <a:chExt cx="8812673" cy="4751437"/>
            </a:xfrm>
            <a:grpFill/>
          </p:grpSpPr>
          <p:grpSp>
            <p:nvGrpSpPr>
              <p:cNvPr id="40" name="Grupa 39"/>
              <p:cNvGrpSpPr/>
              <p:nvPr/>
            </p:nvGrpSpPr>
            <p:grpSpPr>
              <a:xfrm>
                <a:off x="72008" y="1773907"/>
                <a:ext cx="8812673" cy="4751437"/>
                <a:chOff x="33243" y="1485875"/>
                <a:chExt cx="8812673" cy="4751437"/>
              </a:xfrm>
              <a:grpFill/>
            </p:grpSpPr>
            <p:graphicFrame>
              <p:nvGraphicFramePr>
                <p:cNvPr id="53" name="Wykres 52"/>
                <p:cNvGraphicFramePr/>
                <p:nvPr>
                  <p:extLst>
                    <p:ext uri="{D42A27DB-BD31-4B8C-83A1-F6EECF244321}">
                      <p14:modId xmlns:p14="http://schemas.microsoft.com/office/powerpoint/2010/main" val="189926229"/>
                    </p:ext>
                  </p:extLst>
                </p:nvPr>
              </p:nvGraphicFramePr>
              <p:xfrm>
                <a:off x="1331640" y="1556792"/>
                <a:ext cx="6556620" cy="468052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sp>
              <p:nvSpPr>
                <p:cNvPr id="54" name="pole tekstowe 53"/>
                <p:cNvSpPr txBox="1"/>
                <p:nvPr/>
              </p:nvSpPr>
              <p:spPr>
                <a:xfrm>
                  <a:off x="6023756" y="1919664"/>
                  <a:ext cx="2050897" cy="6463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l-PL" sz="1200" dirty="0" smtClean="0">
                      <a:cs typeface="Times New Roman" pitchFamily="18" charset="0"/>
                    </a:rPr>
                    <a:t>Świadczenia na rzecz osób fizycznych</a:t>
                  </a:r>
                  <a:r>
                    <a:rPr lang="pl-PL" sz="1200" b="1" dirty="0" smtClean="0">
                      <a:cs typeface="Times New Roman" pitchFamily="18" charset="0"/>
                    </a:rPr>
                    <a:t> </a:t>
                  </a:r>
                </a:p>
                <a:p>
                  <a:pPr algn="ctr"/>
                  <a:r>
                    <a:rPr lang="pl-PL" sz="1200" b="1" dirty="0" smtClean="0">
                      <a:cs typeface="Times New Roman" pitchFamily="18" charset="0"/>
                    </a:rPr>
                    <a:t>13.523.729</a:t>
                  </a:r>
                  <a:endParaRPr lang="pl-PL" sz="12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55" name="pole tekstowe 54"/>
                <p:cNvSpPr txBox="1"/>
                <p:nvPr/>
              </p:nvSpPr>
              <p:spPr>
                <a:xfrm>
                  <a:off x="7261740" y="4040114"/>
                  <a:ext cx="1584176" cy="33855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pl-PL" sz="16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56" name="pole tekstowe 55"/>
                <p:cNvSpPr txBox="1"/>
                <p:nvPr/>
              </p:nvSpPr>
              <p:spPr>
                <a:xfrm>
                  <a:off x="5304733" y="5505852"/>
                  <a:ext cx="1905457" cy="64633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l-PL" sz="1200" dirty="0" smtClean="0">
                      <a:cs typeface="Times New Roman" pitchFamily="18" charset="0"/>
                    </a:rPr>
                    <a:t>Wydatki bieżące jednostek budżetowych</a:t>
                  </a:r>
                </a:p>
                <a:p>
                  <a:pPr algn="ctr"/>
                  <a:r>
                    <a:rPr lang="pl-PL" sz="1200" dirty="0" smtClean="0">
                      <a:cs typeface="Times New Roman" pitchFamily="18" charset="0"/>
                    </a:rPr>
                    <a:t> </a:t>
                  </a:r>
                  <a:r>
                    <a:rPr lang="pl-PL" sz="1200" b="1" dirty="0" smtClean="0">
                      <a:cs typeface="Times New Roman" pitchFamily="18" charset="0"/>
                    </a:rPr>
                    <a:t>39.233.295</a:t>
                  </a:r>
                  <a:endParaRPr lang="pl-PL" sz="12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57" name="pole tekstowe 56"/>
                <p:cNvSpPr txBox="1"/>
                <p:nvPr/>
              </p:nvSpPr>
              <p:spPr>
                <a:xfrm>
                  <a:off x="2690989" y="5512194"/>
                  <a:ext cx="1584177" cy="33855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pl-PL" sz="16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58" name="pole tekstowe 57"/>
                <p:cNvSpPr txBox="1"/>
                <p:nvPr/>
              </p:nvSpPr>
              <p:spPr>
                <a:xfrm>
                  <a:off x="33243" y="3002891"/>
                  <a:ext cx="1728192" cy="46166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l-PL" sz="1200" dirty="0" smtClean="0">
                      <a:cs typeface="Times New Roman" pitchFamily="18" charset="0"/>
                    </a:rPr>
                    <a:t>Wydatki majątkowe </a:t>
                  </a:r>
                  <a:r>
                    <a:rPr lang="pl-PL" sz="1200" b="1" dirty="0" smtClean="0">
                      <a:cs typeface="Times New Roman" pitchFamily="18" charset="0"/>
                    </a:rPr>
                    <a:t>40.123.403</a:t>
                  </a:r>
                  <a:endParaRPr lang="pl-PL" sz="12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59" name="pole tekstowe 58"/>
                <p:cNvSpPr txBox="1"/>
                <p:nvPr/>
              </p:nvSpPr>
              <p:spPr>
                <a:xfrm>
                  <a:off x="4606221" y="1485875"/>
                  <a:ext cx="1417535" cy="861774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l-PL" sz="1200" dirty="0" smtClean="0">
                      <a:cs typeface="Times New Roman" pitchFamily="18" charset="0"/>
                    </a:rPr>
                    <a:t>Dotacje i subwencje</a:t>
                  </a:r>
                </a:p>
                <a:p>
                  <a:pPr algn="ctr"/>
                  <a:r>
                    <a:rPr lang="pl-PL" sz="1200" b="1" dirty="0" smtClean="0">
                      <a:cs typeface="Times New Roman" pitchFamily="18" charset="0"/>
                    </a:rPr>
                    <a:t>4.030.576</a:t>
                  </a:r>
                  <a:endParaRPr lang="pl-PL" sz="1200" b="1" dirty="0">
                    <a:cs typeface="Times New Roman" pitchFamily="18" charset="0"/>
                  </a:endParaRPr>
                </a:p>
                <a:p>
                  <a:pPr algn="ctr"/>
                  <a:endParaRPr lang="pl-PL" sz="14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60" name="Elipsa 59"/>
                <p:cNvSpPr/>
                <p:nvPr/>
              </p:nvSpPr>
              <p:spPr>
                <a:xfrm>
                  <a:off x="3558958" y="2780928"/>
                  <a:ext cx="2304256" cy="1560962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sp>
              <p:nvSpPr>
                <p:cNvPr id="61" name="Prostokąt 60"/>
                <p:cNvSpPr/>
                <p:nvPr/>
              </p:nvSpPr>
              <p:spPr>
                <a:xfrm>
                  <a:off x="3866571" y="3057254"/>
                  <a:ext cx="1421230" cy="70788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lvl="0"/>
                  <a:r>
                    <a:rPr lang="pl-PL" sz="2000" b="1" u="sng" dirty="0" smtClean="0"/>
                    <a:t>96.920.509</a:t>
                  </a:r>
                  <a:r>
                    <a:rPr lang="pl-PL" sz="2000" b="1" dirty="0" smtClean="0"/>
                    <a:t>  </a:t>
                  </a:r>
                </a:p>
                <a:p>
                  <a:pPr lvl="0"/>
                  <a:r>
                    <a:rPr lang="pl-PL" sz="2000" b="1" dirty="0" smtClean="0"/>
                    <a:t>      100%</a:t>
                  </a:r>
                  <a:endParaRPr lang="pl-PL" sz="2000" b="1" dirty="0"/>
                </a:p>
              </p:txBody>
            </p:sp>
          </p:grpSp>
          <p:sp>
            <p:nvSpPr>
              <p:cNvPr id="41" name="Elipsa 40"/>
              <p:cNvSpPr/>
              <p:nvPr/>
            </p:nvSpPr>
            <p:spPr>
              <a:xfrm>
                <a:off x="4644008" y="2204864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pole tekstowe 41"/>
              <p:cNvSpPr txBox="1"/>
              <p:nvPr/>
            </p:nvSpPr>
            <p:spPr>
              <a:xfrm>
                <a:off x="4587860" y="2369087"/>
                <a:ext cx="648072" cy="492443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200" b="1" dirty="0" smtClean="0">
                    <a:solidFill>
                      <a:schemeClr val="bg1"/>
                    </a:solidFill>
                  </a:rPr>
                  <a:t>  </a:t>
                </a:r>
                <a:r>
                  <a:rPr lang="pl-PL" sz="1400" b="1" dirty="0" smtClean="0"/>
                  <a:t>4,16%</a:t>
                </a:r>
                <a:endParaRPr lang="pl-PL" sz="1400" b="1" dirty="0"/>
              </a:p>
            </p:txBody>
          </p:sp>
          <p:sp>
            <p:nvSpPr>
              <p:cNvPr id="43" name="Elipsa 42"/>
              <p:cNvSpPr/>
              <p:nvPr/>
            </p:nvSpPr>
            <p:spPr>
              <a:xfrm>
                <a:off x="6172798" y="2804867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pole tekstowe 43"/>
              <p:cNvSpPr txBox="1"/>
              <p:nvPr/>
            </p:nvSpPr>
            <p:spPr>
              <a:xfrm>
                <a:off x="5826312" y="2623090"/>
                <a:ext cx="758845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l-PL" sz="1400" b="1" dirty="0" smtClean="0"/>
                  <a:t>13,95%</a:t>
                </a:r>
                <a:endParaRPr lang="pl-PL" sz="1400" b="1" dirty="0"/>
              </a:p>
            </p:txBody>
          </p:sp>
          <p:sp>
            <p:nvSpPr>
              <p:cNvPr id="45" name="Elipsa 44"/>
              <p:cNvSpPr/>
              <p:nvPr/>
            </p:nvSpPr>
            <p:spPr>
              <a:xfrm>
                <a:off x="6067547" y="4461051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pole tekstowe 45"/>
              <p:cNvSpPr txBox="1"/>
              <p:nvPr/>
            </p:nvSpPr>
            <p:spPr>
              <a:xfrm>
                <a:off x="6816907" y="3621519"/>
                <a:ext cx="864096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l-PL" sz="1400" b="1" dirty="0" smtClean="0">
                    <a:solidFill>
                      <a:schemeClr val="bg1"/>
                    </a:solidFill>
                  </a:rPr>
                  <a:t> </a:t>
                </a:r>
                <a:endParaRPr lang="pl-PL" sz="1400" b="1" dirty="0"/>
              </a:p>
            </p:txBody>
          </p:sp>
          <p:sp>
            <p:nvSpPr>
              <p:cNvPr id="47" name="Elipsa 46"/>
              <p:cNvSpPr/>
              <p:nvPr/>
            </p:nvSpPr>
            <p:spPr>
              <a:xfrm>
                <a:off x="3043211" y="2852936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pole tekstowe 47"/>
              <p:cNvSpPr txBox="1"/>
              <p:nvPr/>
            </p:nvSpPr>
            <p:spPr>
              <a:xfrm>
                <a:off x="1909023" y="3358083"/>
                <a:ext cx="830853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2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pl-PL" sz="1400" b="1" dirty="0" smtClean="0"/>
                  <a:t>41,40%</a:t>
                </a:r>
                <a:endParaRPr lang="pl-PL" sz="1400" b="1" dirty="0"/>
              </a:p>
            </p:txBody>
          </p:sp>
          <p:sp>
            <p:nvSpPr>
              <p:cNvPr id="49" name="Elipsa 48"/>
              <p:cNvSpPr/>
              <p:nvPr/>
            </p:nvSpPr>
            <p:spPr>
              <a:xfrm>
                <a:off x="2539155" y="4101011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pole tekstowe 49"/>
              <p:cNvSpPr txBox="1"/>
              <p:nvPr/>
            </p:nvSpPr>
            <p:spPr>
              <a:xfrm>
                <a:off x="3383868" y="4783299"/>
                <a:ext cx="614829" cy="276999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pl-PL" sz="1200" b="1" dirty="0" smtClean="0"/>
                  <a:t> </a:t>
                </a:r>
                <a:endParaRPr lang="pl-PL" sz="1400" b="1" dirty="0"/>
              </a:p>
            </p:txBody>
          </p:sp>
          <p:sp>
            <p:nvSpPr>
              <p:cNvPr id="51" name="Elipsa 50"/>
              <p:cNvSpPr/>
              <p:nvPr/>
            </p:nvSpPr>
            <p:spPr>
              <a:xfrm>
                <a:off x="3691283" y="4869160"/>
                <a:ext cx="470812" cy="336101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 sz="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pole tekstowe 51"/>
              <p:cNvSpPr txBox="1"/>
              <p:nvPr/>
            </p:nvSpPr>
            <p:spPr>
              <a:xfrm>
                <a:off x="5671503" y="4702630"/>
                <a:ext cx="792088" cy="307777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l-PL" sz="1400" b="1" dirty="0" smtClean="0"/>
                  <a:t>40,48%</a:t>
                </a:r>
                <a:endParaRPr lang="pl-PL" sz="1400" b="1" dirty="0"/>
              </a:p>
            </p:txBody>
          </p:sp>
        </p:grpSp>
      </p:grpSp>
      <p:sp>
        <p:nvSpPr>
          <p:cNvPr id="34" name="pole tekstowe 33"/>
          <p:cNvSpPr txBox="1"/>
          <p:nvPr/>
        </p:nvSpPr>
        <p:spPr>
          <a:xfrm>
            <a:off x="4147282" y="2132856"/>
            <a:ext cx="7127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l-PL" sz="1600" b="1" dirty="0" smtClean="0"/>
              <a:t>0,01%</a:t>
            </a:r>
            <a:endParaRPr lang="pl-PL" sz="1600" b="1" dirty="0"/>
          </a:p>
        </p:txBody>
      </p:sp>
      <p:pic>
        <p:nvPicPr>
          <p:cNvPr id="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008" y="82197"/>
            <a:ext cx="971600" cy="970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3" name="Picture 5" descr="C:\Users\Roland\Desktop\2010-05-28_00281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00392" y="99379"/>
            <a:ext cx="925758" cy="907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" name="pole tekstowe 23"/>
          <p:cNvSpPr txBox="1">
            <a:spLocks noChangeArrowheads="1"/>
          </p:cNvSpPr>
          <p:nvPr/>
        </p:nvSpPr>
        <p:spPr bwMode="auto">
          <a:xfrm>
            <a:off x="8273255" y="1195670"/>
            <a:ext cx="82709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l-PL" sz="1400" b="1" dirty="0">
                <a:latin typeface="+mj-lt"/>
                <a:cs typeface="Times New Roman" pitchFamily="18" charset="0"/>
              </a:rPr>
              <a:t>w</a:t>
            </a:r>
            <a:r>
              <a:rPr lang="pl-PL" sz="1400" b="1" dirty="0" smtClean="0">
                <a:latin typeface="+mj-lt"/>
                <a:cs typeface="Times New Roman" pitchFamily="18" charset="0"/>
              </a:rPr>
              <a:t> tys.</a:t>
            </a:r>
            <a:r>
              <a:rPr lang="pl-PL" sz="1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zł</a:t>
            </a:r>
            <a:endParaRPr lang="pl-PL" sz="14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5" name="pole tekstowe 64"/>
          <p:cNvSpPr txBox="1"/>
          <p:nvPr/>
        </p:nvSpPr>
        <p:spPr>
          <a:xfrm>
            <a:off x="8748464" y="6381328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dirty="0" smtClean="0"/>
              <a:t>6</a:t>
            </a:r>
            <a:endParaRPr lang="pl-PL" sz="1000" dirty="0"/>
          </a:p>
        </p:txBody>
      </p:sp>
      <p:sp>
        <p:nvSpPr>
          <p:cNvPr id="2" name="Prostokąt 1"/>
          <p:cNvSpPr/>
          <p:nvPr/>
        </p:nvSpPr>
        <p:spPr>
          <a:xfrm>
            <a:off x="3096344" y="1435423"/>
            <a:ext cx="2123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dirty="0" smtClean="0">
                <a:cs typeface="Times New Roman" pitchFamily="18" charset="0"/>
              </a:rPr>
              <a:t>Współfinansowanie projektów z udziałem środków UE</a:t>
            </a:r>
            <a:endParaRPr lang="pl-PL" sz="1200" dirty="0">
              <a:cs typeface="Times New Roman" pitchFamily="18" charset="0"/>
            </a:endParaRPr>
          </a:p>
          <a:p>
            <a:pPr algn="ctr"/>
            <a:r>
              <a:rPr lang="pl-PL" sz="1200" b="1" dirty="0" smtClean="0">
                <a:cs typeface="Times New Roman" pitchFamily="18" charset="0"/>
              </a:rPr>
              <a:t>9.506</a:t>
            </a:r>
            <a:endParaRPr lang="pl-PL" sz="1200" b="1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44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8417b2fb-54a7-4fbc-b023-b6b37b7a623f" origin="userSelected">
  <element uid="d7220eed-17a6-431d-810c-83a0ddfed893" value=""/>
</sisl>
</file>

<file path=customXml/itemProps1.xml><?xml version="1.0" encoding="utf-8"?>
<ds:datastoreItem xmlns:ds="http://schemas.openxmlformats.org/officeDocument/2006/customXml" ds:itemID="{312221C0-90D3-42D7-A734-B9B5F79FD589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16838</TotalTime>
  <Words>240</Words>
  <Application>Microsoft Office PowerPoint</Application>
  <PresentationFormat>Pokaz na ekranie (4:3)</PresentationFormat>
  <Paragraphs>48</Paragraphs>
  <Slides>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</vt:vector>
  </TitlesOfParts>
  <Company>MON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informacje  o budżecie resortu obrony narodowej na 2018 r.</dc:title>
  <dc:creator>Żmijewska Elżbieta</dc:creator>
  <cp:lastModifiedBy>Woiński Jacek</cp:lastModifiedBy>
  <cp:revision>1050</cp:revision>
  <cp:lastPrinted>2023-02-03T12:25:11Z</cp:lastPrinted>
  <dcterms:created xsi:type="dcterms:W3CDTF">2018-01-12T07:01:31Z</dcterms:created>
  <dcterms:modified xsi:type="dcterms:W3CDTF">2023-02-22T12:38:58Z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3828122d-e6ce-4fa6-b7a6-7e193dd5a88f</vt:lpwstr>
  </property>
  <property fmtid="{D5CDD505-2E9C-101B-9397-08002B2CF9AE}" pid="3" name="bjClsUserRVM">
    <vt:lpwstr>[]</vt:lpwstr>
  </property>
  <property fmtid="{D5CDD505-2E9C-101B-9397-08002B2CF9AE}" pid="4" name="bjSaver">
    <vt:lpwstr>kG/ytgeie+fszb39E38hroaQe93Cw3F1</vt:lpwstr>
  </property>
  <property fmtid="{D5CDD505-2E9C-101B-9397-08002B2CF9AE}" pid="5" name="bjDocumentLabelXML">
    <vt:lpwstr>&lt;?xml version="1.0" encoding="us-ascii"?&gt;&lt;sisl xmlns:xsi="http://www.w3.org/2001/XMLSchema-instance" xmlns:xsd="http://www.w3.org/2001/XMLSchema" sislVersion="0" policy="8417b2fb-54a7-4fbc-b023-b6b37b7a623f" origin="userSelected" xmlns="http://www.boldonj</vt:lpwstr>
  </property>
  <property fmtid="{D5CDD505-2E9C-101B-9397-08002B2CF9AE}" pid="6" name="bjDocumentLabelXML-0">
    <vt:lpwstr>ames.com/2008/01/sie/internal/label"&gt;&lt;element uid="d7220eed-17a6-431d-810c-83a0ddfed893" value="" /&gt;&lt;/sisl&gt;</vt:lpwstr>
  </property>
  <property fmtid="{D5CDD505-2E9C-101B-9397-08002B2CF9AE}" pid="7" name="bjDocumentSecurityLabel">
    <vt:lpwstr>[d7220eed-17a6-431d-810c-83a0ddfed893]</vt:lpwstr>
  </property>
  <property fmtid="{D5CDD505-2E9C-101B-9397-08002B2CF9AE}" pid="8" name="bjPortionMark">
    <vt:lpwstr>[JAW]</vt:lpwstr>
  </property>
  <property fmtid="{D5CDD505-2E9C-101B-9397-08002B2CF9AE}" pid="9" name="s5636:Creator type=author">
    <vt:lpwstr>Żmijewska Elżbieta</vt:lpwstr>
  </property>
  <property fmtid="{D5CDD505-2E9C-101B-9397-08002B2CF9AE}" pid="10" name="s5636:Creator type=organization">
    <vt:lpwstr>MILNET-Z</vt:lpwstr>
  </property>
  <property fmtid="{D5CDD505-2E9C-101B-9397-08002B2CF9AE}" pid="11" name="s5636:Creator type=IP">
    <vt:lpwstr>10.11.33.10</vt:lpwstr>
  </property>
</Properties>
</file>