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21"/>
  </p:notesMasterIdLst>
  <p:handoutMasterIdLst>
    <p:handoutMasterId r:id="rId22"/>
  </p:handoutMasterIdLst>
  <p:sldIdLst>
    <p:sldId id="256" r:id="rId3"/>
    <p:sldId id="257" r:id="rId4"/>
    <p:sldId id="268" r:id="rId5"/>
    <p:sldId id="264" r:id="rId6"/>
    <p:sldId id="267" r:id="rId7"/>
    <p:sldId id="270" r:id="rId8"/>
    <p:sldId id="283" r:id="rId9"/>
    <p:sldId id="284" r:id="rId10"/>
    <p:sldId id="259" r:id="rId11"/>
    <p:sldId id="285" r:id="rId12"/>
    <p:sldId id="286" r:id="rId13"/>
    <p:sldId id="287" r:id="rId14"/>
    <p:sldId id="288" r:id="rId15"/>
    <p:sldId id="289" r:id="rId16"/>
    <p:sldId id="290" r:id="rId17"/>
    <p:sldId id="271" r:id="rId18"/>
    <p:sldId id="291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yda Joanna" initials="HJ" lastIdx="9" clrIdx="0">
    <p:extLst>
      <p:ext uri="{19B8F6BF-5375-455C-9EA6-DF929625EA0E}">
        <p15:presenceInfo xmlns:p15="http://schemas.microsoft.com/office/powerpoint/2012/main" userId="S-1-5-21-3906529882-2472526378-782400817-3599" providerId="AD"/>
      </p:ext>
    </p:extLst>
  </p:cmAuthor>
  <p:cmAuthor id="2" name="Dominik Wolsak" initials="DW" lastIdx="1" clrIdx="1">
    <p:extLst>
      <p:ext uri="{19B8F6BF-5375-455C-9EA6-DF929625EA0E}">
        <p15:presenceInfo xmlns:p15="http://schemas.microsoft.com/office/powerpoint/2012/main" userId="890ac46c0056e03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676"/>
    <a:srgbClr val="5A5A5A"/>
    <a:srgbClr val="026937"/>
    <a:srgbClr val="000000"/>
    <a:srgbClr val="D9272D"/>
    <a:srgbClr val="26352B"/>
    <a:srgbClr val="FF5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08" autoAdjust="0"/>
    <p:restoredTop sz="94660"/>
  </p:normalViewPr>
  <p:slideViewPr>
    <p:cSldViewPr snapToGrid="0">
      <p:cViewPr varScale="1">
        <p:scale>
          <a:sx n="70" d="100"/>
          <a:sy n="70" d="100"/>
        </p:scale>
        <p:origin x="3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96CF3B0-C5D4-4976-86FA-C812E8F55C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E947144-B8B8-4A3B-B323-7435133F65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4C24A-C4D6-4FA0-8298-47F3E98679CA}" type="datetimeFigureOut">
              <a:rPr lang="pl-PL" smtClean="0"/>
              <a:t>2020-04-24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D8E1D64-6D4A-4B03-8B15-090CA1D05F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5552E50-5AB5-4293-8609-8783C4495F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E24EE-B0EB-4186-AAA7-73E88D6C70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237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7AA55-4ECA-41AF-AEE0-578D62CB5406}" type="datetimeFigureOut">
              <a:rPr lang="pl-PL" smtClean="0"/>
              <a:t>2020-04-24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CA4A4-B721-4292-A674-4FDA46DB75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49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11" descr="Obraz zawierający siedzi, małe, stół, tort&#10;&#10;Opis wygenerowany automatycznie">
            <a:extLst>
              <a:ext uri="{FF2B5EF4-FFF2-40B4-BE49-F238E27FC236}">
                <a16:creationId xmlns:a16="http://schemas.microsoft.com/office/drawing/2014/main" id="{163103A3-3791-4999-AFB9-C21720F848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54A1D70-DBBD-424C-8528-6E25B66EB2A1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E2709DCA-B701-4456-84DD-7470D98BF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250" y="3961186"/>
            <a:ext cx="9705975" cy="830997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prezentacji</a:t>
            </a:r>
          </a:p>
        </p:txBody>
      </p:sp>
      <p:sp>
        <p:nvSpPr>
          <p:cNvPr id="26" name="Symbol zastępczy tekstu 17">
            <a:extLst>
              <a:ext uri="{FF2B5EF4-FFF2-40B4-BE49-F238E27FC236}">
                <a16:creationId xmlns:a16="http://schemas.microsoft.com/office/drawing/2014/main" id="{62EE1355-2ABF-47FD-814D-F8DDE58268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97973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8" name="Symbol zastępczy tekstu 17">
            <a:extLst>
              <a:ext uri="{FF2B5EF4-FFF2-40B4-BE49-F238E27FC236}">
                <a16:creationId xmlns:a16="http://schemas.microsoft.com/office/drawing/2014/main" id="{6B9D628A-F91B-483D-A0C2-1AAF15C0FF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635662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spc="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Miejscowość, dzień miesiąc rok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937632B5-02BA-44F3-922F-23420D93A2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33253" y="606151"/>
            <a:ext cx="4009487" cy="266453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D4D69E7E-9C13-4C97-8A55-D72FF0892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36023" y="507700"/>
            <a:ext cx="3450923" cy="11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4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opcja n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A4F283-C374-644F-B87D-EC41E3894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</a:t>
            </a:r>
            <a:endParaRPr lang="en-IE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6C3D206-A133-4A41-ADAC-CACECCE10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9589"/>
            <a:ext cx="4114800" cy="365125"/>
          </a:xfrm>
        </p:spPr>
        <p:txBody>
          <a:bodyPr/>
          <a:lstStyle/>
          <a:p>
            <a:r>
              <a:rPr lang="pl-PL" dirty="0"/>
              <a:t>www.nfosigw.gov.pl</a:t>
            </a:r>
            <a:endParaRPr lang="en-IE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5054A62-00D7-084B-8BDE-0D1FF47A8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539" y="5856985"/>
            <a:ext cx="1996483" cy="86449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2888156D-0384-6441-AAD1-3BA56189CE9F}"/>
              </a:ext>
            </a:extLst>
          </p:cNvPr>
          <p:cNvSpPr/>
          <p:nvPr userDrawn="1"/>
        </p:nvSpPr>
        <p:spPr>
          <a:xfrm>
            <a:off x="863124" y="342265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CA556842-5889-3B47-8930-B8DAAE2D6A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3124" y="1979423"/>
            <a:ext cx="498718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 </a:t>
            </a:r>
            <a:r>
              <a:rPr lang="pl-PL" dirty="0" err="1"/>
              <a:t>ipsa</a:t>
            </a:r>
            <a:r>
              <a:rPr lang="pl-PL" dirty="0"/>
              <a:t> </a:t>
            </a:r>
            <a:r>
              <a:rPr lang="pl-PL" dirty="0" err="1"/>
              <a:t>quae</a:t>
            </a:r>
            <a:r>
              <a:rPr lang="pl-PL" dirty="0"/>
              <a:t> ab illo </a:t>
            </a:r>
            <a:r>
              <a:rPr lang="pl-PL" dirty="0" err="1"/>
              <a:t>inventore</a:t>
            </a:r>
            <a:r>
              <a:rPr lang="pl-PL" dirty="0"/>
              <a:t> </a:t>
            </a:r>
            <a:r>
              <a:rPr lang="pl-PL" dirty="0" err="1"/>
              <a:t>veritatis</a:t>
            </a:r>
            <a:r>
              <a:rPr lang="pl-PL" dirty="0"/>
              <a:t> et quasi </a:t>
            </a:r>
            <a:r>
              <a:rPr lang="pl-PL" dirty="0" err="1"/>
              <a:t>architecto</a:t>
            </a:r>
            <a:r>
              <a:rPr lang="pl-PL" dirty="0"/>
              <a:t> </a:t>
            </a:r>
            <a:r>
              <a:rPr lang="pl-PL" dirty="0" err="1"/>
              <a:t>beatae</a:t>
            </a:r>
            <a:r>
              <a:rPr lang="pl-PL" dirty="0"/>
              <a:t> vitae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qui </a:t>
            </a:r>
            <a:r>
              <a:rPr lang="pl-PL" dirty="0" err="1"/>
              <a:t>ratione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sequi</a:t>
            </a:r>
            <a:r>
              <a:rPr lang="pl-PL" dirty="0"/>
              <a:t> </a:t>
            </a:r>
            <a:r>
              <a:rPr lang="pl-PL" dirty="0" err="1"/>
              <a:t>nesciunt</a:t>
            </a:r>
            <a:r>
              <a:rPr lang="pl-PL" dirty="0"/>
              <a:t>.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porro</a:t>
            </a:r>
            <a:r>
              <a:rPr lang="pl-PL" dirty="0"/>
              <a:t> </a:t>
            </a:r>
            <a:r>
              <a:rPr lang="pl-PL" dirty="0" err="1"/>
              <a:t>quisquam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,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, </a:t>
            </a:r>
            <a:r>
              <a:rPr lang="pl-PL" dirty="0" err="1"/>
              <a:t>adipisci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non </a:t>
            </a:r>
            <a:r>
              <a:rPr lang="pl-PL" dirty="0" err="1"/>
              <a:t>numquam</a:t>
            </a:r>
            <a:r>
              <a:rPr lang="pl-PL" dirty="0"/>
              <a:t> </a:t>
            </a:r>
            <a:r>
              <a:rPr lang="pl-PL" dirty="0" err="1"/>
              <a:t>eius</a:t>
            </a:r>
            <a:r>
              <a:rPr lang="pl-PL" dirty="0"/>
              <a:t> </a:t>
            </a:r>
            <a:r>
              <a:rPr lang="pl-PL" dirty="0" err="1"/>
              <a:t>modi</a:t>
            </a:r>
            <a:r>
              <a:rPr lang="pl-PL" dirty="0"/>
              <a:t> </a:t>
            </a:r>
            <a:r>
              <a:rPr lang="pl-PL" dirty="0" err="1"/>
              <a:t>tempora</a:t>
            </a:r>
            <a:r>
              <a:rPr lang="pl-PL" dirty="0"/>
              <a:t> </a:t>
            </a:r>
            <a:r>
              <a:rPr lang="pl-PL" dirty="0" err="1"/>
              <a:t>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magnam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quaerat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minima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nostrum</a:t>
            </a:r>
            <a:r>
              <a:rPr lang="pl-PL" dirty="0"/>
              <a:t> </a:t>
            </a:r>
            <a:r>
              <a:rPr lang="pl-PL" dirty="0" err="1"/>
              <a:t>exercitationem</a:t>
            </a:r>
            <a:r>
              <a:rPr lang="pl-PL" dirty="0"/>
              <a:t> </a:t>
            </a:r>
            <a:r>
              <a:rPr lang="pl-PL" dirty="0" err="1"/>
              <a:t>ullam</a:t>
            </a:r>
            <a:r>
              <a:rPr lang="pl-PL" dirty="0"/>
              <a:t> </a:t>
            </a:r>
            <a:r>
              <a:rPr lang="pl-PL" dirty="0" err="1"/>
              <a:t>corporis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laboriosam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aliquid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commodi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? </a:t>
            </a:r>
            <a:r>
              <a:rPr lang="pl-PL" dirty="0" err="1"/>
              <a:t>Quis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iure </a:t>
            </a:r>
            <a:r>
              <a:rPr lang="pl-PL" dirty="0" err="1"/>
              <a:t>reprehenderit</a:t>
            </a:r>
            <a:r>
              <a:rPr lang="pl-PL" dirty="0"/>
              <a:t> qui in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voluptate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nihil </a:t>
            </a:r>
            <a:r>
              <a:rPr lang="pl-PL" dirty="0" err="1"/>
              <a:t>molestiae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</a:t>
            </a: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3707DB08-05B3-5C4F-B545-5C34436CF5A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66615" y="1979422"/>
            <a:ext cx="498718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laudantium</a:t>
            </a:r>
            <a:r>
              <a:rPr lang="pl-PL" dirty="0"/>
              <a:t>, </a:t>
            </a:r>
            <a:r>
              <a:rPr lang="pl-PL" dirty="0" err="1"/>
              <a:t>totam</a:t>
            </a:r>
            <a:r>
              <a:rPr lang="pl-PL" dirty="0"/>
              <a:t> rem </a:t>
            </a:r>
            <a:r>
              <a:rPr lang="pl-PL" dirty="0" err="1"/>
              <a:t>aperiam</a:t>
            </a:r>
            <a:r>
              <a:rPr lang="pl-PL" dirty="0"/>
              <a:t>, </a:t>
            </a:r>
            <a:r>
              <a:rPr lang="pl-PL" dirty="0" err="1"/>
              <a:t>eaque</a:t>
            </a:r>
            <a:r>
              <a:rPr lang="pl-PL" dirty="0"/>
              <a:t> </a:t>
            </a:r>
            <a:r>
              <a:rPr lang="pl-PL" dirty="0" err="1"/>
              <a:t>ipsa</a:t>
            </a:r>
            <a:r>
              <a:rPr lang="pl-PL" dirty="0"/>
              <a:t> </a:t>
            </a:r>
            <a:r>
              <a:rPr lang="pl-PL" dirty="0" err="1"/>
              <a:t>quae</a:t>
            </a:r>
            <a:r>
              <a:rPr lang="pl-PL" dirty="0"/>
              <a:t> ab illo </a:t>
            </a:r>
            <a:r>
              <a:rPr lang="pl-PL" dirty="0" err="1"/>
              <a:t>inventore</a:t>
            </a:r>
            <a:r>
              <a:rPr lang="pl-PL" dirty="0"/>
              <a:t> </a:t>
            </a:r>
            <a:r>
              <a:rPr lang="pl-PL" dirty="0" err="1"/>
              <a:t>veritatis</a:t>
            </a:r>
            <a:r>
              <a:rPr lang="pl-PL" dirty="0"/>
              <a:t> et quasi </a:t>
            </a:r>
            <a:r>
              <a:rPr lang="pl-PL" dirty="0" err="1"/>
              <a:t>architecto</a:t>
            </a:r>
            <a:r>
              <a:rPr lang="pl-PL" dirty="0"/>
              <a:t> </a:t>
            </a:r>
            <a:r>
              <a:rPr lang="pl-PL" dirty="0" err="1"/>
              <a:t>beatae</a:t>
            </a:r>
            <a:r>
              <a:rPr lang="pl-PL" dirty="0"/>
              <a:t> vitae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qui </a:t>
            </a:r>
            <a:r>
              <a:rPr lang="pl-PL" dirty="0" err="1"/>
              <a:t>ratione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sequi</a:t>
            </a:r>
            <a:r>
              <a:rPr lang="pl-PL" dirty="0"/>
              <a:t> </a:t>
            </a:r>
            <a:r>
              <a:rPr lang="pl-PL" dirty="0" err="1"/>
              <a:t>nesciunt</a:t>
            </a:r>
            <a:r>
              <a:rPr lang="pl-PL" dirty="0"/>
              <a:t>.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porro</a:t>
            </a:r>
            <a:r>
              <a:rPr lang="pl-PL" dirty="0"/>
              <a:t> </a:t>
            </a:r>
            <a:r>
              <a:rPr lang="pl-PL" dirty="0" err="1"/>
              <a:t>quisquam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,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, </a:t>
            </a:r>
            <a:r>
              <a:rPr lang="pl-PL" dirty="0" err="1"/>
              <a:t>adipisci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non </a:t>
            </a:r>
            <a:r>
              <a:rPr lang="pl-PL" dirty="0" err="1"/>
              <a:t>numquam</a:t>
            </a:r>
            <a:r>
              <a:rPr lang="pl-PL" dirty="0"/>
              <a:t> </a:t>
            </a:r>
            <a:r>
              <a:rPr lang="pl-PL" dirty="0" err="1"/>
              <a:t>eius</a:t>
            </a:r>
            <a:r>
              <a:rPr lang="pl-PL" dirty="0"/>
              <a:t> </a:t>
            </a:r>
            <a:r>
              <a:rPr lang="pl-PL" dirty="0" err="1"/>
              <a:t>modi</a:t>
            </a:r>
            <a:r>
              <a:rPr lang="pl-PL" dirty="0"/>
              <a:t> </a:t>
            </a:r>
            <a:r>
              <a:rPr lang="pl-PL" dirty="0" err="1"/>
              <a:t>tempora</a:t>
            </a:r>
            <a:r>
              <a:rPr lang="pl-PL" dirty="0"/>
              <a:t> </a:t>
            </a:r>
            <a:r>
              <a:rPr lang="pl-PL" dirty="0" err="1"/>
              <a:t>incidunt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magnam</a:t>
            </a:r>
            <a:r>
              <a:rPr lang="pl-PL" dirty="0"/>
              <a:t>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quaerat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minima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nostrum</a:t>
            </a:r>
            <a:r>
              <a:rPr lang="pl-PL" dirty="0"/>
              <a:t> </a:t>
            </a:r>
            <a:r>
              <a:rPr lang="pl-PL" dirty="0" err="1"/>
              <a:t>exercitationem</a:t>
            </a:r>
            <a:r>
              <a:rPr lang="pl-PL" dirty="0"/>
              <a:t> </a:t>
            </a:r>
            <a:r>
              <a:rPr lang="pl-PL" dirty="0" err="1"/>
              <a:t>ullam</a:t>
            </a:r>
            <a:r>
              <a:rPr lang="pl-PL" dirty="0"/>
              <a:t> </a:t>
            </a:r>
            <a:r>
              <a:rPr lang="pl-PL" dirty="0" err="1"/>
              <a:t>corporis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laboriosam</a:t>
            </a:r>
            <a:r>
              <a:rPr lang="pl-PL" dirty="0"/>
              <a:t>,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aliquid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commodi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? </a:t>
            </a:r>
            <a:r>
              <a:rPr lang="pl-PL" dirty="0" err="1"/>
              <a:t>Quis</a:t>
            </a:r>
            <a:r>
              <a:rPr lang="pl-PL" dirty="0"/>
              <a:t> autem vel </a:t>
            </a:r>
            <a:r>
              <a:rPr lang="pl-PL" dirty="0" err="1"/>
              <a:t>eum</a:t>
            </a:r>
            <a:r>
              <a:rPr lang="pl-PL" dirty="0"/>
              <a:t> iure </a:t>
            </a:r>
            <a:r>
              <a:rPr lang="pl-PL" dirty="0" err="1"/>
              <a:t>reprehenderit</a:t>
            </a:r>
            <a:r>
              <a:rPr lang="pl-PL" dirty="0"/>
              <a:t> qui in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voluptate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esse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nihil </a:t>
            </a:r>
            <a:r>
              <a:rPr lang="pl-PL" dirty="0" err="1"/>
              <a:t>molestiae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</a:t>
            </a:r>
          </a:p>
        </p:txBody>
      </p:sp>
    </p:spTree>
    <p:extLst>
      <p:ext uri="{BB962C8B-B14F-4D97-AF65-F5344CB8AC3E}">
        <p14:creationId xmlns:p14="http://schemas.microsoft.com/office/powerpoint/2010/main" val="1238233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opcja n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4">
            <a:extLst>
              <a:ext uri="{FF2B5EF4-FFF2-40B4-BE49-F238E27FC236}">
                <a16:creationId xmlns:a16="http://schemas.microsoft.com/office/drawing/2014/main" id="{FD6A8DBE-CA97-7C42-ABC3-C617D12E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9589"/>
            <a:ext cx="4114800" cy="365125"/>
          </a:xfrm>
        </p:spPr>
        <p:txBody>
          <a:bodyPr/>
          <a:lstStyle/>
          <a:p>
            <a:r>
              <a:rPr lang="en-IE" dirty="0" err="1"/>
              <a:t>Tytuł</a:t>
            </a:r>
            <a:r>
              <a:rPr lang="en-IE" dirty="0"/>
              <a:t> </a:t>
            </a:r>
            <a:r>
              <a:rPr lang="en-IE" dirty="0" err="1"/>
              <a:t>prezentacji</a:t>
            </a:r>
            <a:endParaRPr lang="en-IE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F6FCF14-2041-1548-A7EF-971BC6A7AF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539" y="5856985"/>
            <a:ext cx="1996483" cy="86449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F5BD9F95-82C6-6241-BE6B-50D91A57F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 slajdu</a:t>
            </a:r>
            <a:endParaRPr lang="en-IE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2038C83-E633-0F44-BD3F-8C0470F24B5D}"/>
              </a:ext>
            </a:extLst>
          </p:cNvPr>
          <p:cNvSpPr/>
          <p:nvPr userDrawn="1"/>
        </p:nvSpPr>
        <p:spPr>
          <a:xfrm>
            <a:off x="863124" y="342265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84DABCB1-223D-4245-A524-5C4AC36DFA6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76670" y="1979423"/>
            <a:ext cx="3877130" cy="33424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perspiciatis</a:t>
            </a:r>
            <a:r>
              <a:rPr lang="pl-PL" dirty="0"/>
              <a:t> </a:t>
            </a:r>
            <a:r>
              <a:rPr lang="pl-PL" dirty="0" err="1"/>
              <a:t>unde</a:t>
            </a:r>
            <a:r>
              <a:rPr lang="pl-PL" dirty="0"/>
              <a:t> </a:t>
            </a:r>
            <a:r>
              <a:rPr lang="pl-PL" dirty="0" err="1"/>
              <a:t>omnis</a:t>
            </a:r>
            <a:r>
              <a:rPr lang="pl-PL" dirty="0"/>
              <a:t> </a:t>
            </a:r>
            <a:r>
              <a:rPr lang="pl-PL" dirty="0" err="1"/>
              <a:t>iste</a:t>
            </a:r>
            <a:r>
              <a:rPr lang="pl-PL" dirty="0"/>
              <a:t> </a:t>
            </a:r>
            <a:r>
              <a:rPr lang="pl-PL" dirty="0" err="1"/>
              <a:t>natus</a:t>
            </a:r>
            <a:r>
              <a:rPr lang="pl-PL" dirty="0"/>
              <a:t> error sit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accusantium</a:t>
            </a:r>
            <a:r>
              <a:rPr lang="pl-PL" dirty="0"/>
              <a:t> </a:t>
            </a:r>
            <a:r>
              <a:rPr lang="pl-PL" dirty="0" err="1"/>
              <a:t>doloremque</a:t>
            </a:r>
            <a:r>
              <a:rPr lang="pl-PL" dirty="0"/>
              <a:t> </a:t>
            </a:r>
            <a:r>
              <a:rPr lang="pl-PL" dirty="0" err="1"/>
              <a:t>laudantiu</a:t>
            </a:r>
            <a:r>
              <a:rPr lang="pl-PL" dirty="0"/>
              <a:t>.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6130633C-B67A-C64D-8DD1-B562729F8D3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63124" y="1979423"/>
            <a:ext cx="6047815" cy="3342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Dłuższy cytat, treść przewodnia</a:t>
            </a:r>
          </a:p>
          <a:p>
            <a:r>
              <a:rPr lang="pl-PL" dirty="0" err="1"/>
              <a:t>Witae</a:t>
            </a:r>
            <a:r>
              <a:rPr lang="pl-PL" dirty="0"/>
              <a:t> dicta </a:t>
            </a:r>
            <a:r>
              <a:rPr lang="pl-PL" dirty="0" err="1"/>
              <a:t>sunt</a:t>
            </a:r>
            <a:r>
              <a:rPr lang="pl-PL" dirty="0"/>
              <a:t> </a:t>
            </a:r>
            <a:r>
              <a:rPr lang="pl-PL" dirty="0" err="1"/>
              <a:t>explicabo</a:t>
            </a:r>
            <a:r>
              <a:rPr lang="pl-PL" dirty="0"/>
              <a:t>. </a:t>
            </a:r>
            <a:r>
              <a:rPr lang="pl-PL" dirty="0" err="1"/>
              <a:t>Nemo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ipsam</a:t>
            </a:r>
            <a:r>
              <a:rPr lang="pl-PL" dirty="0"/>
              <a:t> </a:t>
            </a:r>
            <a:r>
              <a:rPr lang="pl-PL" dirty="0" err="1"/>
              <a:t>voluptatem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voluptas</a:t>
            </a:r>
            <a:r>
              <a:rPr lang="pl-PL" dirty="0"/>
              <a:t> sit </a:t>
            </a:r>
            <a:r>
              <a:rPr lang="pl-PL" dirty="0" err="1"/>
              <a:t>aspernatur</a:t>
            </a:r>
            <a:r>
              <a:rPr lang="pl-PL" dirty="0"/>
              <a:t> aut </a:t>
            </a:r>
            <a:r>
              <a:rPr lang="pl-PL" dirty="0" err="1"/>
              <a:t>odit</a:t>
            </a:r>
            <a:r>
              <a:rPr lang="pl-PL" dirty="0"/>
              <a:t> aut </a:t>
            </a:r>
            <a:r>
              <a:rPr lang="pl-PL" dirty="0" err="1"/>
              <a:t>fugit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quia</a:t>
            </a:r>
            <a:r>
              <a:rPr lang="pl-PL" dirty="0"/>
              <a:t> </a:t>
            </a:r>
            <a:r>
              <a:rPr lang="pl-PL" dirty="0" err="1"/>
              <a:t>consequuntur</a:t>
            </a:r>
            <a:r>
              <a:rPr lang="pl-PL" dirty="0"/>
              <a:t> </a:t>
            </a:r>
            <a:r>
              <a:rPr lang="pl-PL" dirty="0" err="1"/>
              <a:t>magni</a:t>
            </a:r>
            <a:r>
              <a:rPr lang="pl-PL" dirty="0"/>
              <a:t> </a:t>
            </a:r>
            <a:r>
              <a:rPr lang="pl-PL" dirty="0" err="1"/>
              <a:t>dolores</a:t>
            </a:r>
            <a:r>
              <a:rPr lang="pl-PL" dirty="0"/>
              <a:t> </a:t>
            </a:r>
            <a:r>
              <a:rPr lang="pl-PL" dirty="0" err="1"/>
              <a:t>eos</a:t>
            </a:r>
            <a:r>
              <a:rPr lang="pl-PL" dirty="0"/>
              <a:t> </a:t>
            </a:r>
            <a:r>
              <a:rPr lang="pl-PL" dirty="0" err="1"/>
              <a:t>tiae</a:t>
            </a:r>
            <a:r>
              <a:rPr lang="pl-PL" dirty="0"/>
              <a:t> </a:t>
            </a:r>
            <a:r>
              <a:rPr lang="pl-PL" dirty="0" err="1"/>
              <a:t>consequatur</a:t>
            </a:r>
            <a:r>
              <a:rPr lang="pl-PL" dirty="0"/>
              <a:t>, vel </a:t>
            </a:r>
            <a:r>
              <a:rPr lang="pl-PL" dirty="0" err="1"/>
              <a:t>illum</a:t>
            </a:r>
            <a:r>
              <a:rPr lang="pl-PL" dirty="0"/>
              <a:t> qui </a:t>
            </a:r>
            <a:r>
              <a:rPr lang="pl-PL" dirty="0" err="1"/>
              <a:t>dolorem</a:t>
            </a:r>
            <a:r>
              <a:rPr lang="pl-PL" dirty="0"/>
              <a:t> </a:t>
            </a:r>
            <a:r>
              <a:rPr lang="pl-PL" dirty="0" err="1"/>
              <a:t>eum</a:t>
            </a:r>
            <a:r>
              <a:rPr lang="pl-PL" dirty="0"/>
              <a:t> </a:t>
            </a:r>
            <a:r>
              <a:rPr lang="pl-PL" dirty="0" err="1"/>
              <a:t>fugiat</a:t>
            </a:r>
            <a:r>
              <a:rPr lang="pl-PL" dirty="0"/>
              <a:t> quo </a:t>
            </a:r>
            <a:r>
              <a:rPr lang="pl-PL" dirty="0" err="1"/>
              <a:t>voluptas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pariatur</a:t>
            </a:r>
            <a:r>
              <a:rPr lang="pl-PL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9310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opcja n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4">
            <a:extLst>
              <a:ext uri="{FF2B5EF4-FFF2-40B4-BE49-F238E27FC236}">
                <a16:creationId xmlns:a16="http://schemas.microsoft.com/office/drawing/2014/main" id="{FD6A8DBE-CA97-7C42-ABC3-C617D12E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9589"/>
            <a:ext cx="4114800" cy="365125"/>
          </a:xfrm>
        </p:spPr>
        <p:txBody>
          <a:bodyPr/>
          <a:lstStyle/>
          <a:p>
            <a:r>
              <a:rPr lang="en-IE" dirty="0" err="1"/>
              <a:t>Tytuł</a:t>
            </a:r>
            <a:r>
              <a:rPr lang="en-IE" dirty="0"/>
              <a:t> </a:t>
            </a:r>
            <a:r>
              <a:rPr lang="en-IE" dirty="0" err="1"/>
              <a:t>prezentacji</a:t>
            </a:r>
            <a:endParaRPr lang="en-IE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F6FCF14-2041-1548-A7EF-971BC6A7AF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539" y="5856985"/>
            <a:ext cx="1996483" cy="86449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F5BD9F95-82C6-6241-BE6B-50D91A57F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Tytuł slajdu</a:t>
            </a:r>
            <a:endParaRPr lang="en-IE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2038C83-E633-0F44-BD3F-8C0470F24B5D}"/>
              </a:ext>
            </a:extLst>
          </p:cNvPr>
          <p:cNvSpPr/>
          <p:nvPr userDrawn="1"/>
        </p:nvSpPr>
        <p:spPr>
          <a:xfrm>
            <a:off x="863124" y="342265"/>
            <a:ext cx="127332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DDE42A52-4FA3-7C4C-AFFA-D70B3D39D2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3124" y="1979423"/>
            <a:ext cx="3506745" cy="33424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Treść do obrazka/opis obrazu/tabeli/</a:t>
            </a:r>
            <a:r>
              <a:rPr lang="pl-PL" dirty="0" err="1"/>
              <a:t>diaramu</a:t>
            </a:r>
            <a:r>
              <a:rPr lang="pl-PL" dirty="0"/>
              <a:t>, na które jest przeznaczone puste miejsce po prawej stronie</a:t>
            </a:r>
          </a:p>
        </p:txBody>
      </p:sp>
    </p:spTree>
    <p:extLst>
      <p:ext uri="{BB962C8B-B14F-4D97-AF65-F5344CB8AC3E}">
        <p14:creationId xmlns:p14="http://schemas.microsoft.com/office/powerpoint/2010/main" val="372597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a bez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4">
            <a:extLst>
              <a:ext uri="{FF2B5EF4-FFF2-40B4-BE49-F238E27FC236}">
                <a16:creationId xmlns:a16="http://schemas.microsoft.com/office/drawing/2014/main" id="{FD6A8DBE-CA97-7C42-ABC3-C617D12E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9589"/>
            <a:ext cx="4114800" cy="365125"/>
          </a:xfrm>
        </p:spPr>
        <p:txBody>
          <a:bodyPr/>
          <a:lstStyle/>
          <a:p>
            <a:r>
              <a:rPr lang="en-IE" dirty="0" err="1"/>
              <a:t>Tytuł</a:t>
            </a:r>
            <a:r>
              <a:rPr lang="en-IE" dirty="0"/>
              <a:t> </a:t>
            </a:r>
            <a:r>
              <a:rPr lang="en-IE" dirty="0" err="1"/>
              <a:t>prezentacji</a:t>
            </a:r>
            <a:endParaRPr lang="en-IE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F6FCF14-2041-1548-A7EF-971BC6A7AF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539" y="5856985"/>
            <a:ext cx="1996483" cy="86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61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a p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50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ń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5E78167-7DC3-8C42-BB94-CEDE3B186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5054A62-00D7-084B-8BDE-0D1FF47A8C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71106" y="1351394"/>
            <a:ext cx="5134558" cy="222329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2913A32-FF56-614D-931F-2F8B2D13AAA4}"/>
              </a:ext>
            </a:extLst>
          </p:cNvPr>
          <p:cNvSpPr txBox="1"/>
          <p:nvPr userDrawn="1"/>
        </p:nvSpPr>
        <p:spPr>
          <a:xfrm>
            <a:off x="8227329" y="4826656"/>
            <a:ext cx="3060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l">
              <a:spcBef>
                <a:spcPct val="20000"/>
              </a:spcBef>
              <a:defRPr/>
            </a:pPr>
            <a:r>
              <a:rPr lang="pl-PL" sz="1100" dirty="0" err="1">
                <a:solidFill>
                  <a:schemeClr val="bg1">
                    <a:lumMod val="50000"/>
                  </a:schemeClr>
                </a:solidFill>
              </a:rPr>
              <a:t>nfosigw</a:t>
            </a:r>
            <a:endParaRPr lang="pl-PL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1CEB0868-E777-E541-A80A-62D34150AC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97468" y="5568030"/>
            <a:ext cx="405545" cy="405545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3CD6DDFC-C2E0-C24A-85B0-17FB20C745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97468" y="4826656"/>
            <a:ext cx="405545" cy="40554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BE6056FC-B2AD-AF44-95B3-0443A6CF17C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97468" y="4112880"/>
            <a:ext cx="405545" cy="405545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CCD6212D-F153-9E48-894F-096E6F579041}"/>
              </a:ext>
            </a:extLst>
          </p:cNvPr>
          <p:cNvSpPr txBox="1"/>
          <p:nvPr userDrawn="1"/>
        </p:nvSpPr>
        <p:spPr>
          <a:xfrm>
            <a:off x="8227329" y="4112880"/>
            <a:ext cx="3060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www.nfosigw.gov.pl</a:t>
            </a:r>
            <a:endParaRPr lang="en-IE" sz="1100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7C38EBFC-6F48-5A40-931F-80C060B9CB55}"/>
              </a:ext>
            </a:extLst>
          </p:cNvPr>
          <p:cNvSpPr txBox="1"/>
          <p:nvPr userDrawn="1"/>
        </p:nvSpPr>
        <p:spPr>
          <a:xfrm>
            <a:off x="8210754" y="5510601"/>
            <a:ext cx="3060820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l">
              <a:spcBef>
                <a:spcPct val="20000"/>
              </a:spcBef>
              <a:defRPr/>
            </a:pPr>
            <a:r>
              <a:rPr lang="pl-PL" sz="1100" dirty="0" err="1">
                <a:solidFill>
                  <a:schemeClr val="bg1">
                    <a:lumMod val="50000"/>
                  </a:schemeClr>
                </a:solidFill>
              </a:rPr>
              <a:t>NarodowyFunduszOchronySrodowiskai</a:t>
            </a:r>
            <a:endParaRPr lang="pl-PL" sz="110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0" indent="-342900" algn="l">
              <a:spcBef>
                <a:spcPct val="20000"/>
              </a:spcBef>
              <a:defRPr/>
            </a:pPr>
            <a:r>
              <a:rPr lang="pl-PL" sz="1100" dirty="0" err="1">
                <a:solidFill>
                  <a:schemeClr val="bg1">
                    <a:lumMod val="50000"/>
                  </a:schemeClr>
                </a:solidFill>
              </a:rPr>
              <a:t>GospodarkiWodnej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4231194-73AC-1443-946A-C9062EC86334}"/>
              </a:ext>
            </a:extLst>
          </p:cNvPr>
          <p:cNvSpPr/>
          <p:nvPr userDrawn="1"/>
        </p:nvSpPr>
        <p:spPr>
          <a:xfrm>
            <a:off x="6970481" y="0"/>
            <a:ext cx="2209045" cy="153909"/>
          </a:xfrm>
          <a:prstGeom prst="rect">
            <a:avLst/>
          </a:prstGeom>
          <a:solidFill>
            <a:srgbClr val="BC2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3056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195A7-7D32-452E-A19C-75BC49B06A0D}"/>
              </a:ext>
            </a:extLst>
          </p:cNvPr>
          <p:cNvSpPr/>
          <p:nvPr userDrawn="1"/>
        </p:nvSpPr>
        <p:spPr>
          <a:xfrm>
            <a:off x="0" y="6181726"/>
            <a:ext cx="885825" cy="676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ight Triangle 6">
            <a:extLst>
              <a:ext uri="{FF2B5EF4-FFF2-40B4-BE49-F238E27FC236}">
                <a16:creationId xmlns:a16="http://schemas.microsoft.com/office/drawing/2014/main" id="{ED1C28D2-E1A2-4BB8-BD97-291B3A7779E8}"/>
              </a:ext>
            </a:extLst>
          </p:cNvPr>
          <p:cNvSpPr/>
          <p:nvPr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id="{0ECA10ED-9830-4AD5-983C-03B3B630D9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E1EAA0BB-B34C-4229-949E-CAAD46F5B0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588" y="2056613"/>
            <a:ext cx="10491787" cy="4133850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ACA797F1-846F-41CA-85B2-004A6DF37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7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5" name="Symbol zastępczy tekstu 18">
            <a:extLst>
              <a:ext uri="{FF2B5EF4-FFF2-40B4-BE49-F238E27FC236}">
                <a16:creationId xmlns:a16="http://schemas.microsoft.com/office/drawing/2014/main" id="{20C0C28E-AE8E-4075-9533-31B707138A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069" y="2056613"/>
            <a:ext cx="7644281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16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r="35556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C1D883B9-80D6-4CAB-AFD1-F8708DD4DB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2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obrazu 7" descr="Obraz zawierający zewnętrzne, przyroda, trawa, woda&#10;&#10;Opis wygenerowany automatycznie">
            <a:extLst>
              <a:ext uri="{FF2B5EF4-FFF2-40B4-BE49-F238E27FC236}">
                <a16:creationId xmlns:a16="http://schemas.microsoft.com/office/drawing/2014/main" id="{A4AF3A21-D697-4C3E-A860-242EB0C0C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6" r="29740"/>
          <a:stretch/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20" name="Symbol zastępczy tekstu 18">
            <a:extLst>
              <a:ext uri="{FF2B5EF4-FFF2-40B4-BE49-F238E27FC236}">
                <a16:creationId xmlns:a16="http://schemas.microsoft.com/office/drawing/2014/main" id="{41379729-947D-4A4B-B2BE-C202D1EC1E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069" y="2056613"/>
            <a:ext cx="7644281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7CCB7B9-05FC-415D-8FA3-617F4B3E7D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5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39" y="3815443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5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5" y="4253853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7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1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26" descr="Obraz zawierający osoba, wewnątrz, żywność, ręka&#10;&#10;Opis wygenerowany automatycznie">
            <a:extLst>
              <a:ext uri="{FF2B5EF4-FFF2-40B4-BE49-F238E27FC236}">
                <a16:creationId xmlns:a16="http://schemas.microsoft.com/office/drawing/2014/main" id="{4363814B-02B8-4E80-B865-0F3C77F40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" b="5720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39" y="3815443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5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6985" y="4253853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7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FCE443F1-8872-4F2D-9E2E-B6F6E1B56D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0651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81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7" name="Symbol zastępczy obrazu 4" descr="Obraz zawierający płot, trawa, zewnętrzne, budynek&#10;&#10;Opis wygenerowany automatycznie">
            <a:extLst>
              <a:ext uri="{FF2B5EF4-FFF2-40B4-BE49-F238E27FC236}">
                <a16:creationId xmlns:a16="http://schemas.microsoft.com/office/drawing/2014/main" id="{A53E959F-1993-4C5C-A24A-2B020B85BB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15761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8735C6A7-A7C8-4D03-91A7-9EA4EE1C7B21}"/>
              </a:ext>
            </a:extLst>
          </p:cNvPr>
          <p:cNvGrpSpPr/>
          <p:nvPr userDrawn="1"/>
        </p:nvGrpSpPr>
        <p:grpSpPr>
          <a:xfrm>
            <a:off x="1899920" y="4273913"/>
            <a:ext cx="4215429" cy="1097787"/>
            <a:chOff x="1861820" y="4724868"/>
            <a:chExt cx="4215429" cy="1097787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8E4589B-F3D7-4DB8-9340-6B59A27708B2}"/>
                </a:ext>
              </a:extLst>
            </p:cNvPr>
            <p:cNvCxnSpPr>
              <a:cxnSpLocks/>
            </p:cNvCxnSpPr>
            <p:nvPr/>
          </p:nvCxnSpPr>
          <p:spPr>
            <a:xfrm>
              <a:off x="1861820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id="{2D6FD398-144A-49C2-A084-9FB56B8427ED}"/>
                </a:ext>
              </a:extLst>
            </p:cNvPr>
            <p:cNvCxnSpPr>
              <a:cxnSpLocks/>
            </p:cNvCxnSpPr>
            <p:nvPr/>
          </p:nvCxnSpPr>
          <p:spPr>
            <a:xfrm>
              <a:off x="6077249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4">
            <a:extLst>
              <a:ext uri="{FF2B5EF4-FFF2-40B4-BE49-F238E27FC236}">
                <a16:creationId xmlns:a16="http://schemas.microsoft.com/office/drawing/2014/main" id="{50CC3FAE-EBC1-4CC9-B04C-371887269FE7}"/>
              </a:ext>
            </a:extLst>
          </p:cNvPr>
          <p:cNvCxnSpPr>
            <a:cxnSpLocks/>
          </p:cNvCxnSpPr>
          <p:nvPr/>
        </p:nvCxnSpPr>
        <p:spPr>
          <a:xfrm>
            <a:off x="1899920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8">
            <a:extLst>
              <a:ext uri="{FF2B5EF4-FFF2-40B4-BE49-F238E27FC236}">
                <a16:creationId xmlns:a16="http://schemas.microsoft.com/office/drawing/2014/main" id="{48E5CF7A-D7AB-43F2-8F36-609F798D14F7}"/>
              </a:ext>
            </a:extLst>
          </p:cNvPr>
          <p:cNvCxnSpPr>
            <a:cxnSpLocks/>
          </p:cNvCxnSpPr>
          <p:nvPr/>
        </p:nvCxnSpPr>
        <p:spPr>
          <a:xfrm>
            <a:off x="6115349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ymbol zastępczy tekstu 17">
            <a:extLst>
              <a:ext uri="{FF2B5EF4-FFF2-40B4-BE49-F238E27FC236}">
                <a16:creationId xmlns:a16="http://schemas.microsoft.com/office/drawing/2014/main" id="{81A1E51E-970E-4D33-881D-5B92172D63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713" y="2357725"/>
            <a:ext cx="489358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47" name="Symbol zastępczy tekstu 17">
            <a:extLst>
              <a:ext uri="{FF2B5EF4-FFF2-40B4-BE49-F238E27FC236}">
                <a16:creationId xmlns:a16="http://schemas.microsoft.com/office/drawing/2014/main" id="{3EE3BE56-B338-4568-9341-5EB6095C12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075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49" name="Symbol zastępczy tekstu 17">
            <a:extLst>
              <a:ext uri="{FF2B5EF4-FFF2-40B4-BE49-F238E27FC236}">
                <a16:creationId xmlns:a16="http://schemas.microsoft.com/office/drawing/2014/main" id="{6152D0AF-85E2-4345-BBBB-F228E0D51B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6666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4</a:t>
            </a:r>
          </a:p>
        </p:txBody>
      </p:sp>
      <p:sp>
        <p:nvSpPr>
          <p:cNvPr id="51" name="Symbol zastępczy tekstu 17">
            <a:extLst>
              <a:ext uri="{FF2B5EF4-FFF2-40B4-BE49-F238E27FC236}">
                <a16:creationId xmlns:a16="http://schemas.microsoft.com/office/drawing/2014/main" id="{26A7DCAC-6BF3-4CF2-A29D-76D18B62E7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6666" y="2358716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3</a:t>
            </a:r>
          </a:p>
        </p:txBody>
      </p:sp>
      <p:sp>
        <p:nvSpPr>
          <p:cNvPr id="55" name="Symbol zastępczy tekstu 23">
            <a:extLst>
              <a:ext uri="{FF2B5EF4-FFF2-40B4-BE49-F238E27FC236}">
                <a16:creationId xmlns:a16="http://schemas.microsoft.com/office/drawing/2014/main" id="{51845B07-76AA-47DD-A71E-893C30B130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7705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6" name="Symbol zastępczy tekstu 23">
            <a:extLst>
              <a:ext uri="{FF2B5EF4-FFF2-40B4-BE49-F238E27FC236}">
                <a16:creationId xmlns:a16="http://schemas.microsoft.com/office/drawing/2014/main" id="{2094830B-DAF0-46C8-821F-3E82287067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17705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7" name="Symbol zastępczy tekstu 23">
            <a:extLst>
              <a:ext uri="{FF2B5EF4-FFF2-40B4-BE49-F238E27FC236}">
                <a16:creationId xmlns:a16="http://schemas.microsoft.com/office/drawing/2014/main" id="{E22C6660-79B1-4297-A53E-13FB2C1696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4301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8" name="Symbol zastępczy tekstu 23">
            <a:extLst>
              <a:ext uri="{FF2B5EF4-FFF2-40B4-BE49-F238E27FC236}">
                <a16:creationId xmlns:a16="http://schemas.microsoft.com/office/drawing/2014/main" id="{811EA9EF-CC9B-49D4-B139-F63DB1A8F0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4301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0" name="Symbol zastępczy tekstu 10">
            <a:extLst>
              <a:ext uri="{FF2B5EF4-FFF2-40B4-BE49-F238E27FC236}">
                <a16:creationId xmlns:a16="http://schemas.microsoft.com/office/drawing/2014/main" id="{065DAFB9-A21E-4E2F-AE2B-0D7D2E6D3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6958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1</a:t>
            </a:r>
          </a:p>
        </p:txBody>
      </p:sp>
      <p:sp>
        <p:nvSpPr>
          <p:cNvPr id="62" name="Symbol zastępczy tekstu 10">
            <a:extLst>
              <a:ext uri="{FF2B5EF4-FFF2-40B4-BE49-F238E27FC236}">
                <a16:creationId xmlns:a16="http://schemas.microsoft.com/office/drawing/2014/main" id="{DAE53025-E836-403B-823D-765258B752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6958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2</a:t>
            </a:r>
          </a:p>
        </p:txBody>
      </p:sp>
      <p:sp>
        <p:nvSpPr>
          <p:cNvPr id="65" name="Symbol zastępczy tekstu 10">
            <a:extLst>
              <a:ext uri="{FF2B5EF4-FFF2-40B4-BE49-F238E27FC236}">
                <a16:creationId xmlns:a16="http://schemas.microsoft.com/office/drawing/2014/main" id="{C57FA426-6271-4780-86BA-837F1ED596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763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3</a:t>
            </a:r>
          </a:p>
        </p:txBody>
      </p:sp>
      <p:sp>
        <p:nvSpPr>
          <p:cNvPr id="66" name="Symbol zastępczy tekstu 10">
            <a:extLst>
              <a:ext uri="{FF2B5EF4-FFF2-40B4-BE49-F238E27FC236}">
                <a16:creationId xmlns:a16="http://schemas.microsoft.com/office/drawing/2014/main" id="{58D9F231-BFA4-46D6-9713-99F3EB31E90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44763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4</a:t>
            </a:r>
          </a:p>
        </p:txBody>
      </p:sp>
      <p:pic>
        <p:nvPicPr>
          <p:cNvPr id="24" name="Grafika 23">
            <a:extLst>
              <a:ext uri="{FF2B5EF4-FFF2-40B4-BE49-F238E27FC236}">
                <a16:creationId xmlns:a16="http://schemas.microsoft.com/office/drawing/2014/main" id="{E4371656-3EDC-44B1-8767-6A293218C6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9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ymbol zastępczy obrazu 5">
            <a:extLst>
              <a:ext uri="{FF2B5EF4-FFF2-40B4-BE49-F238E27FC236}">
                <a16:creationId xmlns:a16="http://schemas.microsoft.com/office/drawing/2014/main" id="{8537EDB9-3850-4094-A888-6B8114FCB4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Prostokąt 24">
            <a:extLst>
              <a:ext uri="{FF2B5EF4-FFF2-40B4-BE49-F238E27FC236}">
                <a16:creationId xmlns:a16="http://schemas.microsoft.com/office/drawing/2014/main" id="{ACB7C131-16A0-4F5A-AE13-6E09D673E514}"/>
              </a:ext>
            </a:extLst>
          </p:cNvPr>
          <p:cNvSpPr/>
          <p:nvPr userDrawn="1"/>
        </p:nvSpPr>
        <p:spPr>
          <a:xfrm>
            <a:off x="-1" y="-5554"/>
            <a:ext cx="12191999" cy="5717296"/>
          </a:xfrm>
          <a:prstGeom prst="rect">
            <a:avLst/>
          </a:prstGeom>
          <a:solidFill>
            <a:srgbClr val="00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26937"/>
              </a:solidFill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CFA3AB71-7B15-4E07-A174-3B0C509AB45E}"/>
              </a:ext>
            </a:extLst>
          </p:cNvPr>
          <p:cNvSpPr/>
          <p:nvPr userDrawn="1"/>
        </p:nvSpPr>
        <p:spPr>
          <a:xfrm>
            <a:off x="1" y="5684808"/>
            <a:ext cx="12192000" cy="1173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3365AB9A-5C84-4860-A22E-11682D27998C}"/>
              </a:ext>
            </a:extLst>
          </p:cNvPr>
          <p:cNvSpPr txBox="1"/>
          <p:nvPr userDrawn="1"/>
        </p:nvSpPr>
        <p:spPr>
          <a:xfrm flipH="1">
            <a:off x="1137827" y="6110360"/>
            <a:ext cx="3453249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100" b="1" spc="600" dirty="0">
                <a:solidFill>
                  <a:schemeClr val="tx2"/>
                </a:solidFill>
              </a:rPr>
              <a:t>ZAPRASZAMY NA: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79C7E0AC-2DA7-40CF-8C61-A9D0487720B6}"/>
              </a:ext>
            </a:extLst>
          </p:cNvPr>
          <p:cNvSpPr txBox="1"/>
          <p:nvPr userDrawn="1"/>
        </p:nvSpPr>
        <p:spPr>
          <a:xfrm flipH="1">
            <a:off x="4245157" y="6152638"/>
            <a:ext cx="7078534" cy="257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800" dirty="0">
                <a:solidFill>
                  <a:schemeClr val="tx2"/>
                </a:solidFill>
              </a:rPr>
              <a:t>www.nfosigw.gov.pl                               NFOŚiGW                              Narodowy Fundusz Ochrony Środowiska i Gospodarki Wodnej</a:t>
            </a:r>
          </a:p>
        </p:txBody>
      </p:sp>
      <p:pic>
        <p:nvPicPr>
          <p:cNvPr id="31" name="Grafika 30">
            <a:extLst>
              <a:ext uri="{FF2B5EF4-FFF2-40B4-BE49-F238E27FC236}">
                <a16:creationId xmlns:a16="http://schemas.microsoft.com/office/drawing/2014/main" id="{1BB4A8D5-42FD-4A01-973A-A70C607F0F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57829" y="6140191"/>
            <a:ext cx="289359" cy="289359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:a16="http://schemas.microsoft.com/office/drawing/2014/main" id="{EF8B1AB5-2BBF-4B61-AAA3-44CDF46571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12452" y="6155776"/>
            <a:ext cx="289359" cy="289359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:a16="http://schemas.microsoft.com/office/drawing/2014/main" id="{204B1F51-A1AC-47DD-9912-6CFCBBF8C3F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203185" y="6140191"/>
            <a:ext cx="289359" cy="289359"/>
          </a:xfrm>
          <a:prstGeom prst="rect">
            <a:avLst/>
          </a:prstGeom>
        </p:spPr>
      </p:pic>
      <p:sp>
        <p:nvSpPr>
          <p:cNvPr id="39" name="Symbol zastępczy tekstu 17">
            <a:extLst>
              <a:ext uri="{FF2B5EF4-FFF2-40B4-BE49-F238E27FC236}">
                <a16:creationId xmlns:a16="http://schemas.microsoft.com/office/drawing/2014/main" id="{7D3BEF6A-D252-44DD-B53A-24359F9BF8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4166968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i Nazwisko   |   +48 123 123 123   |   adres@nfosigw.gov.pl 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E8E57204-B13E-47B9-B441-08579C0DDBF7}"/>
              </a:ext>
            </a:extLst>
          </p:cNvPr>
          <p:cNvGrpSpPr/>
          <p:nvPr userDrawn="1"/>
        </p:nvGrpSpPr>
        <p:grpSpPr>
          <a:xfrm>
            <a:off x="2058431" y="2665080"/>
            <a:ext cx="8578866" cy="1270471"/>
            <a:chOff x="6427107" y="770951"/>
            <a:chExt cx="8578866" cy="1270471"/>
          </a:xfrm>
        </p:grpSpPr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71104D7A-6150-439D-B280-03F87423CCDE}"/>
                </a:ext>
              </a:extLst>
            </p:cNvPr>
            <p:cNvSpPr txBox="1"/>
            <p:nvPr/>
          </p:nvSpPr>
          <p:spPr>
            <a:xfrm>
              <a:off x="6427107" y="770951"/>
              <a:ext cx="85788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6600" b="1" dirty="0">
                  <a:solidFill>
                    <a:schemeClr val="bg1"/>
                  </a:solidFill>
                  <a:latin typeface="+mj-lt"/>
                </a:rPr>
                <a:t>Dziękuję za uwagę</a:t>
              </a:r>
              <a:endParaRPr lang="en-US" sz="6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Right Triangle 5">
              <a:extLst>
                <a:ext uri="{FF2B5EF4-FFF2-40B4-BE49-F238E27FC236}">
                  <a16:creationId xmlns:a16="http://schemas.microsoft.com/office/drawing/2014/main" id="{E7398576-06DC-4D47-AFBC-B29EAC92DC31}"/>
                </a:ext>
              </a:extLst>
            </p:cNvPr>
            <p:cNvSpPr/>
            <p:nvPr/>
          </p:nvSpPr>
          <p:spPr>
            <a:xfrm rot="5400000">
              <a:off x="6577427" y="1789745"/>
              <a:ext cx="257609" cy="245745"/>
            </a:xfrm>
            <a:prstGeom prst="rtTriangle">
              <a:avLst/>
            </a:prstGeom>
            <a:solidFill>
              <a:srgbClr val="0269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039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woda&#10;&#10;Opis wygenerowany automatycznie">
            <a:extLst>
              <a:ext uri="{FF2B5EF4-FFF2-40B4-BE49-F238E27FC236}">
                <a16:creationId xmlns:a16="http://schemas.microsoft.com/office/drawing/2014/main" id="{5C4809C8-7852-433C-8113-15863038D4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A6496C0-F26B-BF43-8070-58E06D7E6DC2}"/>
              </a:ext>
            </a:extLst>
          </p:cNvPr>
          <p:cNvSpPr/>
          <p:nvPr userDrawn="1"/>
        </p:nvSpPr>
        <p:spPr>
          <a:xfrm>
            <a:off x="7306147" y="0"/>
            <a:ext cx="2209045" cy="153909"/>
          </a:xfrm>
          <a:prstGeom prst="rect">
            <a:avLst/>
          </a:prstGeom>
          <a:solidFill>
            <a:srgbClr val="BC2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5895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113435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3961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040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7" r:id="rId3"/>
    <p:sldLayoutId id="2147483657" r:id="rId4"/>
    <p:sldLayoutId id="2147483651" r:id="rId5"/>
    <p:sldLayoutId id="2147483678" r:id="rId6"/>
    <p:sldLayoutId id="2147483679" r:id="rId7"/>
    <p:sldLayoutId id="214748368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7C7085-6C89-4D4C-AD70-3596BCF2D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/>
              <a:t>www.nfosigw.gov.pl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7542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uokik.gov.pl/wyjasnienia2.php#faq303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nfosigw.gov.pl/oferta-finansowania/pomoc-publiczna/kalkulatory-pomocy-publicznej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eb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5C6D79-84AD-469A-9215-7D369192E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Pomoc publiczna w Programie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>„Środowisko, Energia i Zmiany Klimatu”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228ABCB-4920-40FE-8196-2DEAD828CA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l-PL" dirty="0" smtClean="0"/>
              <a:t>Emil Świerczyński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75E949F-3E5E-46CC-A18A-14BEB7D7E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 smtClean="0"/>
              <a:t>Warszawa, 12 marca 2020 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3879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9050839" cy="628650"/>
          </a:xfrm>
        </p:spPr>
        <p:txBody>
          <a:bodyPr/>
          <a:lstStyle/>
          <a:p>
            <a:r>
              <a:rPr lang="pl-PL" altLang="pl-PL" dirty="0">
                <a:solidFill>
                  <a:schemeClr val="tx2"/>
                </a:solidFill>
                <a:latin typeface="Calibri" panose="020F0502020204030204" pitchFamily="34" charset="0"/>
              </a:rPr>
              <a:t>Pomoc horyzontalna – trudna sytuacja ekonomiczna </a:t>
            </a:r>
            <a:r>
              <a:rPr lang="pl-PL" altLang="pl-PL" dirty="0">
                <a:latin typeface="Calibri" panose="020F0502020204030204" pitchFamily="34" charset="0"/>
              </a:rPr>
              <a:t/>
            </a:r>
            <a:br>
              <a:rPr lang="pl-PL" altLang="pl-PL" dirty="0">
                <a:latin typeface="Calibri" panose="020F0502020204030204" pitchFamily="34" charset="0"/>
              </a:rPr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692181" y="1401005"/>
            <a:ext cx="10491787" cy="4133850"/>
          </a:xfrm>
        </p:spPr>
        <p:txBody>
          <a:bodyPr/>
          <a:lstStyle/>
          <a:p>
            <a:pPr algn="ctr">
              <a:spcBef>
                <a:spcPts val="350"/>
              </a:spcBef>
            </a:pPr>
            <a:r>
              <a:rPr lang="pl-PL" altLang="pl-PL" sz="2400" dirty="0">
                <a:solidFill>
                  <a:schemeClr val="tx1"/>
                </a:solidFill>
              </a:rPr>
              <a:t>Badanie trudnej sytuacji w przypadku przedsiębiorstw powiązanych - wyjaśnienia UOKiK na stronie</a:t>
            </a:r>
            <a:r>
              <a:rPr lang="pl-PL" altLang="pl-PL" sz="2400" dirty="0" smtClean="0">
                <a:solidFill>
                  <a:schemeClr val="tx1"/>
                </a:solidFill>
              </a:rPr>
              <a:t>:</a:t>
            </a:r>
            <a:endParaRPr lang="pl-PL" altLang="pl-PL" sz="2400" dirty="0">
              <a:solidFill>
                <a:schemeClr val="tx1"/>
              </a:solidFill>
            </a:endParaRPr>
          </a:p>
          <a:p>
            <a:pPr algn="ctr">
              <a:spcBef>
                <a:spcPts val="350"/>
              </a:spcBef>
            </a:pPr>
            <a:r>
              <a:rPr lang="pl-PL" altLang="pl-PL" sz="2400" dirty="0">
                <a:solidFill>
                  <a:schemeClr val="tx1"/>
                </a:solidFill>
                <a:hlinkClick r:id="rId2"/>
              </a:rPr>
              <a:t>https://www.uokik.gov.pl/wyjasnienia2.php#faq3030 </a:t>
            </a:r>
          </a:p>
          <a:p>
            <a:pPr>
              <a:buClr>
                <a:srgbClr val="000000"/>
              </a:buClr>
              <a:buSzPct val="100000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altLang="pl-PL" sz="2400" dirty="0">
              <a:solidFill>
                <a:schemeClr val="tx1"/>
              </a:solidFill>
            </a:endParaRPr>
          </a:p>
          <a:p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150" y="3652938"/>
            <a:ext cx="2539682" cy="2539682"/>
          </a:xfrm>
          <a:prstGeom prst="rect">
            <a:avLst/>
          </a:prstGeom>
        </p:spPr>
      </p:pic>
      <p:sp>
        <p:nvSpPr>
          <p:cNvPr id="5" name="Objaśnienie ze strzałką w górę 4"/>
          <p:cNvSpPr/>
          <p:nvPr/>
        </p:nvSpPr>
        <p:spPr>
          <a:xfrm>
            <a:off x="6530196" y="3355675"/>
            <a:ext cx="4761781" cy="2836945"/>
          </a:xfrm>
          <a:prstGeom prst="up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>
                <a:solidFill>
                  <a:schemeClr val="tx1"/>
                </a:solidFill>
              </a:rPr>
              <a:t>W </a:t>
            </a:r>
            <a:r>
              <a:rPr lang="pl-PL" sz="1600" dirty="0">
                <a:solidFill>
                  <a:schemeClr val="tx1"/>
                </a:solidFill>
              </a:rPr>
              <a:t>przypadku twierdzącej odpowiedzi </a:t>
            </a:r>
            <a:r>
              <a:rPr lang="pl-PL" sz="1600" dirty="0" smtClean="0">
                <a:solidFill>
                  <a:schemeClr val="tx1"/>
                </a:solidFill>
              </a:rPr>
              <a:t>(„</a:t>
            </a:r>
            <a:r>
              <a:rPr lang="pl-PL" sz="1600" dirty="0">
                <a:solidFill>
                  <a:schemeClr val="tx1"/>
                </a:solidFill>
              </a:rPr>
              <a:t>TAK</a:t>
            </a:r>
            <a:r>
              <a:rPr lang="pl-PL" sz="1600" dirty="0" smtClean="0">
                <a:solidFill>
                  <a:schemeClr val="tx1"/>
                </a:solidFill>
              </a:rPr>
              <a:t>”) </a:t>
            </a:r>
            <a:r>
              <a:rPr lang="pl-PL" sz="1600" dirty="0">
                <a:solidFill>
                  <a:schemeClr val="tx1"/>
                </a:solidFill>
              </a:rPr>
              <a:t>na pytanie nr 7 Formularza informacji przedstawianych przy ubieganiu się o pomoc inną niż de minimis</a:t>
            </a:r>
          </a:p>
          <a:p>
            <a:pPr algn="ctr"/>
            <a:r>
              <a:rPr lang="pl-PL" sz="1600" dirty="0">
                <a:solidFill>
                  <a:schemeClr val="tx1"/>
                </a:solidFill>
              </a:rPr>
              <a:t>d</a:t>
            </a:r>
            <a:r>
              <a:rPr lang="pl-PL" sz="1600" dirty="0" smtClean="0">
                <a:solidFill>
                  <a:schemeClr val="tx1"/>
                </a:solidFill>
              </a:rPr>
              <a:t>o wniosku należy załączyć informacje przygotowane zgodnie z wyjaśnieniami UOKiK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2663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>
          <a:xfrm>
            <a:off x="464096" y="391951"/>
            <a:ext cx="8051253" cy="628650"/>
          </a:xfrm>
        </p:spPr>
        <p:txBody>
          <a:bodyPr/>
          <a:lstStyle/>
          <a:p>
            <a:r>
              <a:rPr lang="pl-PL" altLang="pl-PL" dirty="0">
                <a:solidFill>
                  <a:schemeClr val="tx2"/>
                </a:solidFill>
              </a:rPr>
              <a:t>Pomoc horyzontalna – koszty kwalifikowalne</a:t>
            </a:r>
            <a:endParaRPr lang="pl-PL" dirty="0">
              <a:solidFill>
                <a:schemeClr val="tx2"/>
              </a:solidFill>
            </a:endParaRPr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871068" y="1211225"/>
            <a:ext cx="7644281" cy="396318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sz="1400" u="sng" dirty="0">
                <a:solidFill>
                  <a:schemeClr val="tx2"/>
                </a:solidFill>
              </a:rPr>
              <a:t>Koszty kwalifikowane do pomocy horyzontalnej</a:t>
            </a:r>
            <a:r>
              <a:rPr lang="pl-PL" sz="1400" dirty="0">
                <a:solidFill>
                  <a:schemeClr val="tx2"/>
                </a:solidFill>
              </a:rPr>
              <a:t>: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1400" dirty="0">
                <a:solidFill>
                  <a:schemeClr val="tx2"/>
                </a:solidFill>
              </a:rPr>
              <a:t>tylko </a:t>
            </a:r>
            <a:r>
              <a:rPr lang="pl-PL" sz="1400" dirty="0" smtClean="0">
                <a:solidFill>
                  <a:schemeClr val="tx2"/>
                </a:solidFill>
              </a:rPr>
              <a:t>koszty inwestycji </a:t>
            </a:r>
            <a:r>
              <a:rPr lang="pl-PL" sz="1400" dirty="0">
                <a:solidFill>
                  <a:schemeClr val="tx2"/>
                </a:solidFill>
              </a:rPr>
              <a:t>poniesione po dniu złożenia wniosku o dofinansowanie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pl-PL" sz="1400" dirty="0">
                <a:solidFill>
                  <a:schemeClr val="tx2"/>
                </a:solidFill>
              </a:rPr>
              <a:t>pomniejszone o koszt inwestycji referencyjnej (możliwa zerowa wartość)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altLang="pl-PL" sz="1400" u="sng" dirty="0" smtClean="0">
                <a:solidFill>
                  <a:schemeClr val="tx2"/>
                </a:solidFill>
              </a:rPr>
              <a:t>Inwestycja </a:t>
            </a:r>
            <a:r>
              <a:rPr lang="pl-PL" altLang="pl-PL" sz="1400" u="sng" dirty="0">
                <a:solidFill>
                  <a:schemeClr val="tx2"/>
                </a:solidFill>
              </a:rPr>
              <a:t>referencyjna </a:t>
            </a:r>
            <a:r>
              <a:rPr lang="pl-PL" altLang="pl-PL" sz="1400" b="1" u="sng" dirty="0" smtClean="0">
                <a:solidFill>
                  <a:schemeClr val="tx2"/>
                </a:solidFill>
              </a:rPr>
              <a:t>(założenia)</a:t>
            </a:r>
            <a:endParaRPr lang="pl-PL" altLang="pl-PL" sz="1400" b="1" u="sng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altLang="pl-PL" sz="1400" dirty="0" smtClean="0">
                <a:solidFill>
                  <a:schemeClr val="tx2"/>
                </a:solidFill>
              </a:rPr>
              <a:t>Wysokosprawna kogeneracja</a:t>
            </a:r>
            <a:r>
              <a:rPr lang="pl-PL" altLang="pl-PL" sz="1400" dirty="0">
                <a:solidFill>
                  <a:schemeClr val="tx2"/>
                </a:solidFill>
              </a:rPr>
              <a:t>: </a:t>
            </a:r>
            <a:endParaRPr lang="pl-PL" altLang="pl-PL" sz="1400" dirty="0" smtClean="0">
              <a:solidFill>
                <a:schemeClr val="tx2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altLang="pl-PL" sz="1400" dirty="0" smtClean="0">
                <a:solidFill>
                  <a:schemeClr val="tx2"/>
                </a:solidFill>
              </a:rPr>
              <a:t>konwencjonalna </a:t>
            </a:r>
            <a:r>
              <a:rPr lang="pl-PL" altLang="pl-PL" sz="1400" dirty="0">
                <a:solidFill>
                  <a:schemeClr val="tx2"/>
                </a:solidFill>
              </a:rPr>
              <a:t>instalacja o porównywalnej zdolności produkcji ciepła </a:t>
            </a:r>
            <a:endParaRPr lang="pl-PL" altLang="pl-PL" sz="1400" dirty="0" smtClean="0">
              <a:solidFill>
                <a:schemeClr val="tx2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altLang="pl-PL" sz="1400" dirty="0">
                <a:solidFill>
                  <a:schemeClr val="tx2"/>
                </a:solidFill>
              </a:rPr>
              <a:t>b</a:t>
            </a:r>
            <a:r>
              <a:rPr lang="pl-PL" altLang="pl-PL" sz="1400" dirty="0" smtClean="0">
                <a:solidFill>
                  <a:schemeClr val="tx2"/>
                </a:solidFill>
              </a:rPr>
              <a:t>rak: w przypadku zwiększenia sprawności wysokosprawnej kogeneracji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l-PL" altLang="pl-PL" sz="1400" dirty="0" smtClean="0">
                <a:solidFill>
                  <a:schemeClr val="tx2"/>
                </a:solidFill>
              </a:rPr>
              <a:t>OZE</a:t>
            </a:r>
            <a:r>
              <a:rPr lang="pl-PL" altLang="pl-PL" sz="1400" dirty="0">
                <a:solidFill>
                  <a:schemeClr val="tx2"/>
                </a:solidFill>
              </a:rPr>
              <a:t>: </a:t>
            </a:r>
            <a:endParaRPr lang="pl-PL" altLang="pl-PL" sz="1400" dirty="0" smtClean="0">
              <a:solidFill>
                <a:schemeClr val="tx2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altLang="pl-PL" sz="1400" dirty="0" smtClean="0">
                <a:solidFill>
                  <a:schemeClr val="tx2"/>
                </a:solidFill>
              </a:rPr>
              <a:t>konwencjonalna </a:t>
            </a:r>
            <a:r>
              <a:rPr lang="pl-PL" altLang="pl-PL" sz="1400" dirty="0">
                <a:solidFill>
                  <a:schemeClr val="tx2"/>
                </a:solidFill>
              </a:rPr>
              <a:t>instalacja o porównywalnej zdolności produkcji energii elektrycznej (nie istnieje dla </a:t>
            </a:r>
            <a:r>
              <a:rPr lang="pl-PL" sz="1400" dirty="0">
                <a:solidFill>
                  <a:schemeClr val="tx2"/>
                </a:solidFill>
              </a:rPr>
              <a:t>małych instalacji o produkcji poniżej 400 MWh/r)</a:t>
            </a:r>
            <a:r>
              <a:rPr lang="pl-PL" altLang="pl-PL" sz="1400" dirty="0">
                <a:solidFill>
                  <a:schemeClr val="tx2"/>
                </a:solidFill>
              </a:rPr>
              <a:t> </a:t>
            </a:r>
            <a:endParaRPr lang="pl-PL" altLang="pl-PL" sz="1400" dirty="0" smtClean="0">
              <a:solidFill>
                <a:schemeClr val="tx2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l-PL" altLang="pl-PL" sz="1400" dirty="0">
                <a:solidFill>
                  <a:schemeClr val="tx2"/>
                </a:solidFill>
              </a:rPr>
              <a:t>konwencjonalna instalacja o porównywalnej zdolności produkcji ciepła </a:t>
            </a:r>
          </a:p>
          <a:p>
            <a:pPr>
              <a:lnSpc>
                <a:spcPct val="100000"/>
              </a:lnSpc>
              <a:spcBef>
                <a:spcPts val="450"/>
              </a:spcBef>
              <a:spcAft>
                <a:spcPts val="600"/>
              </a:spcAft>
              <a:buClrTx/>
              <a:defRPr/>
            </a:pPr>
            <a:r>
              <a:rPr lang="pl-PL" altLang="pl-PL" sz="1400" dirty="0" smtClean="0">
                <a:solidFill>
                  <a:schemeClr val="tx2"/>
                </a:solidFill>
              </a:rPr>
              <a:t>Koszt </a:t>
            </a:r>
            <a:r>
              <a:rPr lang="pl-PL" altLang="pl-PL" sz="1400" dirty="0">
                <a:solidFill>
                  <a:schemeClr val="tx2"/>
                </a:solidFill>
              </a:rPr>
              <a:t>inwestycji referencyjnej dla OZE i kogeneracji jest wyliczany za pomocą Kalkulatora pomocy </a:t>
            </a:r>
            <a:r>
              <a:rPr lang="pl-PL" altLang="pl-PL" sz="1400" dirty="0" smtClean="0">
                <a:solidFill>
                  <a:schemeClr val="tx2"/>
                </a:solidFill>
              </a:rPr>
              <a:t>publicznej (</a:t>
            </a:r>
            <a:r>
              <a:rPr lang="pl-PL" altLang="pl-PL" sz="1400" b="1" dirty="0" smtClean="0">
                <a:solidFill>
                  <a:schemeClr val="tx2"/>
                </a:solidFill>
              </a:rPr>
              <a:t>Wnioskodawca nie określa sam wartości instalacji referencyjnej, wypełnia jedynie przygotowany przez NFOŚiGW kalkulator</a:t>
            </a:r>
            <a:r>
              <a:rPr lang="pl-PL" altLang="pl-PL" sz="1400" dirty="0" smtClean="0">
                <a:solidFill>
                  <a:schemeClr val="tx2"/>
                </a:solidFill>
              </a:rPr>
              <a:t>): </a:t>
            </a:r>
          </a:p>
          <a:p>
            <a:pPr marL="285750" indent="-285750">
              <a:lnSpc>
                <a:spcPct val="100000"/>
              </a:lnSpc>
              <a:spcBef>
                <a:spcPts val="45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ü"/>
              <a:defRPr/>
            </a:pPr>
            <a:r>
              <a:rPr lang="pl-PL" altLang="pl-PL" sz="1400" dirty="0" smtClean="0">
                <a:solidFill>
                  <a:schemeClr val="tx2"/>
                </a:solidFill>
              </a:rPr>
              <a:t>w kalkulatorze należy uwzględnić moc całego układu, z ekonomizerem</a:t>
            </a:r>
          </a:p>
          <a:p>
            <a:pPr marL="285750" indent="-285750">
              <a:lnSpc>
                <a:spcPct val="100000"/>
              </a:lnSpc>
              <a:spcBef>
                <a:spcPts val="45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ü"/>
              <a:defRPr/>
            </a:pPr>
            <a:r>
              <a:rPr lang="pl-PL" altLang="pl-PL" sz="1400" dirty="0">
                <a:solidFill>
                  <a:schemeClr val="tx2"/>
                </a:solidFill>
              </a:rPr>
              <a:t>w</a:t>
            </a:r>
            <a:r>
              <a:rPr lang="pl-PL" altLang="pl-PL" sz="1400" dirty="0" smtClean="0">
                <a:solidFill>
                  <a:schemeClr val="tx2"/>
                </a:solidFill>
              </a:rPr>
              <a:t> przypadku rozbudowy należy uwzględnić przyrost mocy</a:t>
            </a:r>
            <a:endParaRPr lang="pl-PL" altLang="pl-PL" sz="1400" dirty="0">
              <a:solidFill>
                <a:schemeClr val="tx2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21683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9628809" cy="628650"/>
          </a:xfrm>
        </p:spPr>
        <p:txBody>
          <a:bodyPr/>
          <a:lstStyle/>
          <a:p>
            <a:r>
              <a:rPr lang="pl-PL" dirty="0" smtClean="0">
                <a:solidFill>
                  <a:schemeClr val="tx2"/>
                </a:solidFill>
              </a:rPr>
              <a:t>Intensywność – pożyczka na współfinansowanie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2"/>
          </p:nvPr>
        </p:nvSpPr>
        <p:spPr>
          <a:xfrm>
            <a:off x="804324" y="1616666"/>
            <a:ext cx="10491787" cy="4657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50"/>
              </a:spcBef>
              <a:buClr>
                <a:srgbClr val="00B050"/>
              </a:buClr>
              <a:buSzPct val="100000"/>
              <a:defRPr/>
            </a:pPr>
            <a:r>
              <a:rPr lang="pl-PL" altLang="pl-PL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Wartość pomocy = ekwiwalent dotacji brutto (EDB)</a:t>
            </a:r>
          </a:p>
          <a:p>
            <a:pPr>
              <a:spcBef>
                <a:spcPts val="350"/>
              </a:spcBef>
              <a:buSzPct val="100000"/>
              <a:defRPr/>
            </a:pPr>
            <a:r>
              <a:rPr lang="pl-PL" altLang="pl-PL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 </a:t>
            </a:r>
            <a:r>
              <a:rPr lang="pl-PL" altLang="pl-PL" sz="2000" dirty="0" smtClean="0">
                <a:solidFill>
                  <a:srgbClr val="000000"/>
                </a:solidFill>
                <a:latin typeface="Calibri" panose="020F0502020204030204" pitchFamily="34" charset="0"/>
                <a:hlinkClick r:id="rId2"/>
              </a:rPr>
              <a:t>http</a:t>
            </a:r>
            <a:r>
              <a:rPr lang="pl-PL" altLang="pl-PL" sz="2000" dirty="0">
                <a:solidFill>
                  <a:srgbClr val="000000"/>
                </a:solidFill>
                <a:latin typeface="Calibri" panose="020F0502020204030204" pitchFamily="34" charset="0"/>
                <a:hlinkClick r:id="rId2"/>
              </a:rPr>
              <a:t>://nfosigw.gov.pl/oferta-finansowania/pomoc-publiczna/kalkulatory-pomocy-publicznej</a:t>
            </a:r>
            <a:r>
              <a:rPr lang="pl-PL" altLang="pl-PL" sz="2000" dirty="0" smtClean="0">
                <a:solidFill>
                  <a:srgbClr val="000000"/>
                </a:solidFill>
                <a:latin typeface="Calibri" panose="020F0502020204030204" pitchFamily="34" charset="0"/>
                <a:hlinkClick r:id="rId2"/>
              </a:rPr>
              <a:t>/</a:t>
            </a:r>
            <a:endParaRPr lang="pl-PL" altLang="pl-PL" sz="20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350"/>
              </a:spcBef>
              <a:buSzPct val="100000"/>
              <a:defRPr/>
            </a:pPr>
            <a:endParaRPr lang="pl-PL" altLang="pl-PL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350"/>
              </a:spcBef>
              <a:buClr>
                <a:srgbClr val="00B050"/>
              </a:buClr>
              <a:buSzPct val="100000"/>
              <a:defRPr/>
            </a:pPr>
            <a:r>
              <a:rPr lang="pl-PL" altLang="pl-PL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Intensywność pomocy</a:t>
            </a:r>
          </a:p>
          <a:p>
            <a:pPr marL="342900" indent="-342900">
              <a:spcBef>
                <a:spcPts val="350"/>
              </a:spcBef>
              <a:buSzPct val="100000"/>
              <a:buFont typeface="Wingdings" panose="05000000000000000000" pitchFamily="2" charset="2"/>
              <a:buChar char="Ø"/>
              <a:defRPr/>
            </a:pPr>
            <a:endParaRPr lang="pl-PL" altLang="pl-PL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ts val="350"/>
              </a:spcBef>
              <a:buSzPct val="100000"/>
              <a:buFont typeface="Wingdings" panose="05000000000000000000" pitchFamily="2" charset="2"/>
              <a:buChar char="Ø"/>
              <a:defRPr/>
            </a:pPr>
            <a:endParaRPr lang="pl-PL" altLang="pl-PL" sz="20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ts val="350"/>
              </a:spcBef>
              <a:buSzPct val="100000"/>
              <a:buFont typeface="Wingdings" panose="05000000000000000000" pitchFamily="2" charset="2"/>
              <a:buChar char="Ø"/>
              <a:defRPr/>
            </a:pPr>
            <a:endParaRPr lang="pl-PL" altLang="pl-PL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ts val="350"/>
              </a:spcBef>
              <a:buSzPct val="100000"/>
              <a:buFont typeface="Wingdings" panose="05000000000000000000" pitchFamily="2" charset="2"/>
              <a:buChar char="Ø"/>
              <a:defRPr/>
            </a:pPr>
            <a:endParaRPr lang="pl-PL" altLang="pl-PL" sz="20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350"/>
              </a:spcBef>
              <a:buSzPct val="100000"/>
              <a:defRPr/>
            </a:pPr>
            <a:endParaRPr lang="pl-PL" altLang="pl-PL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720" y="4225786"/>
            <a:ext cx="2809875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ts val="1000"/>
              </a:spcBef>
              <a:buClrTx/>
              <a:buFontTx/>
              <a:buNone/>
            </a:pPr>
            <a:r>
              <a:rPr lang="pl-PL" altLang="pl-PL" b="1" dirty="0">
                <a:latin typeface="Calibri" panose="020F0502020204030204" pitchFamily="34" charset="0"/>
              </a:rPr>
              <a:t>Intensywność pomocy</a:t>
            </a:r>
            <a:r>
              <a:rPr lang="pl-PL" altLang="pl-PL" sz="1600" b="1" dirty="0">
                <a:latin typeface="Calibri" panose="020F0502020204030204" pitchFamily="34" charset="0"/>
              </a:rPr>
              <a:t> =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448778" y="4036113"/>
            <a:ext cx="37433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875"/>
              </a:spcBef>
              <a:buClrTx/>
              <a:buFontTx/>
              <a:buNone/>
            </a:pPr>
            <a:r>
              <a:rPr lang="pl-PL" altLang="pl-PL" sz="1800" dirty="0">
                <a:latin typeface="Calibri" panose="020F0502020204030204" pitchFamily="34" charset="0"/>
              </a:rPr>
              <a:t>Wartość pomocy publicznej (EDB)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579585" y="4465974"/>
            <a:ext cx="48974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875"/>
              </a:spcBef>
              <a:buClrTx/>
              <a:buFontTx/>
              <a:buNone/>
            </a:pPr>
            <a:r>
              <a:rPr lang="pl-PL" altLang="pl-PL" sz="1800" dirty="0">
                <a:latin typeface="Calibri" panose="020F0502020204030204" pitchFamily="34" charset="0"/>
              </a:rPr>
              <a:t>  Koszty kwalifikujące się do objęcia pomocą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70" y="4465974"/>
            <a:ext cx="4052888" cy="1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539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altLang="pl-PL" dirty="0">
                <a:solidFill>
                  <a:schemeClr val="tx2"/>
                </a:solidFill>
              </a:rPr>
              <a:t>Pomoc horyzontalna – intensywność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580037" y="1435511"/>
            <a:ext cx="10491787" cy="4133850"/>
          </a:xfrm>
        </p:spPr>
        <p:txBody>
          <a:bodyPr/>
          <a:lstStyle/>
          <a:p>
            <a:pPr>
              <a:buClr>
                <a:srgbClr val="00B050"/>
              </a:buClr>
              <a:defRPr/>
            </a:pPr>
            <a:r>
              <a:rPr lang="pl-PL" sz="2000" dirty="0">
                <a:solidFill>
                  <a:schemeClr val="tx2"/>
                </a:solidFill>
              </a:rPr>
              <a:t>Pomoc publiczna na inwestycje w wysokosprawną </a:t>
            </a:r>
            <a:r>
              <a:rPr lang="pl-PL" sz="2000" dirty="0" smtClean="0">
                <a:solidFill>
                  <a:schemeClr val="tx2"/>
                </a:solidFill>
              </a:rPr>
              <a:t>kogenerację, odnawialne </a:t>
            </a:r>
            <a:r>
              <a:rPr lang="pl-PL" sz="2000" dirty="0">
                <a:solidFill>
                  <a:schemeClr val="tx2"/>
                </a:solidFill>
              </a:rPr>
              <a:t>źródła </a:t>
            </a:r>
            <a:r>
              <a:rPr lang="pl-PL" sz="2000" dirty="0" smtClean="0">
                <a:solidFill>
                  <a:schemeClr val="tx2"/>
                </a:solidFill>
              </a:rPr>
              <a:t>energii oraz inwestycje w źródło w ramach pomocy na efektywny </a:t>
            </a:r>
            <a:r>
              <a:rPr lang="pl-PL" sz="2000" dirty="0">
                <a:solidFill>
                  <a:schemeClr val="tx2"/>
                </a:solidFill>
              </a:rPr>
              <a:t>energetycznie system ciepłowniczy i chłodniczy</a:t>
            </a:r>
            <a:r>
              <a:rPr lang="pl-PL" sz="2000" dirty="0" smtClean="0">
                <a:solidFill>
                  <a:schemeClr val="tx2"/>
                </a:solidFill>
              </a:rPr>
              <a:t> </a:t>
            </a:r>
            <a:endParaRPr lang="pl-PL" sz="2000" dirty="0">
              <a:solidFill>
                <a:schemeClr val="tx2"/>
              </a:solidFill>
            </a:endParaRPr>
          </a:p>
          <a:p>
            <a:pPr marL="787400" indent="-342900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chemeClr val="tx2"/>
                </a:solidFill>
              </a:rPr>
              <a:t>intensywność: 50</a:t>
            </a:r>
            <a:r>
              <a:rPr lang="pl-PL" altLang="pl-PL" sz="2000" dirty="0">
                <a:solidFill>
                  <a:schemeClr val="tx2"/>
                </a:solidFill>
              </a:rPr>
              <a:t>% KK +10/20 pkt proc.</a:t>
            </a:r>
            <a:r>
              <a:rPr lang="pl-PL" sz="2000" dirty="0">
                <a:solidFill>
                  <a:schemeClr val="tx2"/>
                </a:solidFill>
              </a:rPr>
              <a:t> dla MŚP</a:t>
            </a:r>
          </a:p>
          <a:p>
            <a:pPr marL="787400" indent="-342900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chemeClr val="tx2"/>
                </a:solidFill>
              </a:rPr>
              <a:t>dodatkowo +10 pkt proc. dla inwestycji w woj. innych niż mazowieckie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296" y="4129832"/>
            <a:ext cx="2581729" cy="2400364"/>
          </a:xfrm>
          <a:prstGeom prst="rect">
            <a:avLst/>
          </a:prstGeom>
        </p:spPr>
      </p:pic>
      <p:sp>
        <p:nvSpPr>
          <p:cNvPr id="5" name="Objaśnienie ze strzałką w górę 4"/>
          <p:cNvSpPr/>
          <p:nvPr/>
        </p:nvSpPr>
        <p:spPr>
          <a:xfrm>
            <a:off x="1064149" y="3693251"/>
            <a:ext cx="5733466" cy="2836945"/>
          </a:xfrm>
          <a:prstGeom prst="up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>
                <a:solidFill>
                  <a:schemeClr val="tx1"/>
                </a:solidFill>
              </a:rPr>
              <a:t>Maksymalną wartość pomocy publicznej określa kalkulator instalacji referencyjnej tj. przygotowany przez NFOŚiGW i wypełniany przez Wnioskodawcę załącznik do wniosku:</a:t>
            </a:r>
          </a:p>
          <a:p>
            <a:pPr algn="ctr"/>
            <a:r>
              <a:rPr lang="pl-PL" sz="1600" dirty="0"/>
              <a:t>Zestawienie kosztów kwalifikujących się do pomocy wraz z wyliczeniem maksymalnej wartości pomocy publicznej - Pomoc horyzontalna na OZE i wysokosprawną kogenerację </a:t>
            </a:r>
            <a:r>
              <a:rPr lang="pl-PL" sz="1600" dirty="0" smtClean="0">
                <a:solidFill>
                  <a:schemeClr val="tx1"/>
                </a:solidFill>
              </a:rPr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08610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379562" y="348818"/>
            <a:ext cx="9747849" cy="628650"/>
          </a:xfrm>
        </p:spPr>
        <p:txBody>
          <a:bodyPr/>
          <a:lstStyle/>
          <a:p>
            <a:r>
              <a:rPr lang="pl-PL" altLang="pl-PL" dirty="0">
                <a:solidFill>
                  <a:schemeClr val="tx2"/>
                </a:solidFill>
              </a:rPr>
              <a:t>Pomoc horyzontalna – wielkość pomocy – sieci ciepłownicze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752565" y="1409632"/>
            <a:ext cx="10491787" cy="413385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50"/>
              </a:spcBef>
              <a:buSzPct val="100000"/>
              <a:defRPr/>
            </a:pPr>
            <a:r>
              <a:rPr lang="pl-PL" altLang="pl-PL" sz="2400" dirty="0">
                <a:solidFill>
                  <a:schemeClr val="tx2"/>
                </a:solidFill>
              </a:rPr>
              <a:t>Kwota pomocy nie może przekroczyć różnicy pomiędzy kosztami kwalifikowalnymi a zyskiem operacyjnym. Dotyczy to całkowitej pomocy publicznej na projekt (bez względu na jej źródło pochodzenia czy formę).</a:t>
            </a:r>
          </a:p>
          <a:p>
            <a:pPr>
              <a:spcBef>
                <a:spcPts val="350"/>
              </a:spcBef>
              <a:buSzPct val="100000"/>
              <a:defRPr/>
            </a:pPr>
            <a:endParaRPr lang="pl-PL" altLang="pl-PL" dirty="0">
              <a:solidFill>
                <a:srgbClr val="000000"/>
              </a:solidFill>
            </a:endParaRPr>
          </a:p>
          <a:p>
            <a:pPr>
              <a:spcBef>
                <a:spcPts val="350"/>
              </a:spcBef>
              <a:buSzPct val="100000"/>
              <a:defRPr/>
            </a:pPr>
            <a:endParaRPr lang="pl-PL" altLang="pl-PL" dirty="0">
              <a:solidFill>
                <a:srgbClr val="000000"/>
              </a:solidFill>
            </a:endParaRPr>
          </a:p>
          <a:p>
            <a:pPr>
              <a:spcBef>
                <a:spcPts val="350"/>
              </a:spcBef>
              <a:buSzPct val="100000"/>
              <a:defRPr/>
            </a:pPr>
            <a:endParaRPr lang="pl-PL" altLang="pl-PL" sz="105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752565" y="3064557"/>
            <a:ext cx="5492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400" dirty="0"/>
              <a:t>„Zysk operacyjny” oznacza różnicę między zdyskontowanymi przychodami a zdyskontowanymi kosztami operacyj­nymi w danym cyklu życia inwestycji, gdy różnica ta jest wartością dodatnią.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27" y="3155040"/>
            <a:ext cx="2539682" cy="25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27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altLang="pl-PL" dirty="0">
                <a:solidFill>
                  <a:schemeClr val="tx2"/>
                </a:solidFill>
              </a:rPr>
              <a:t>Pomoc de minimis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25093" y="1020601"/>
            <a:ext cx="10491787" cy="4133850"/>
          </a:xfrm>
        </p:spPr>
        <p:txBody>
          <a:bodyPr/>
          <a:lstStyle/>
          <a:p>
            <a:pPr marL="987425" lvl="1" indent="-544513">
              <a:buFont typeface="Wingdings" panose="05000000000000000000" pitchFamily="2" charset="2"/>
              <a:buChar char="ü"/>
            </a:pPr>
            <a:r>
              <a:rPr lang="pl-PL" altLang="pl-PL" sz="1800" dirty="0" smtClean="0">
                <a:solidFill>
                  <a:schemeClr val="tx2"/>
                </a:solidFill>
              </a:rPr>
              <a:t>Limit </a:t>
            </a:r>
            <a:r>
              <a:rPr lang="pl-PL" altLang="pl-PL" sz="1800" dirty="0">
                <a:solidFill>
                  <a:schemeClr val="tx2"/>
                </a:solidFill>
              </a:rPr>
              <a:t>kwotowy: 200 tys. euro w okresie 3 lat </a:t>
            </a:r>
            <a:br>
              <a:rPr lang="pl-PL" altLang="pl-PL" sz="1800" dirty="0">
                <a:solidFill>
                  <a:schemeClr val="tx2"/>
                </a:solidFill>
              </a:rPr>
            </a:br>
            <a:r>
              <a:rPr lang="pl-PL" altLang="pl-PL" sz="1800" dirty="0">
                <a:solidFill>
                  <a:schemeClr val="tx2"/>
                </a:solidFill>
              </a:rPr>
              <a:t>(100 tys. euro w sektorze transportu drogowego   </a:t>
            </a:r>
            <a:r>
              <a:rPr lang="pl-PL" altLang="pl-PL" sz="1800" dirty="0" smtClean="0">
                <a:solidFill>
                  <a:schemeClr val="tx2"/>
                </a:solidFill>
              </a:rPr>
              <a:t>towarów)</a:t>
            </a:r>
          </a:p>
          <a:p>
            <a:pPr marL="987425" lvl="1" indent="-544513">
              <a:buFont typeface="Wingdings" panose="05000000000000000000" pitchFamily="2" charset="2"/>
              <a:buChar char="ü"/>
            </a:pPr>
            <a:r>
              <a:rPr lang="pl-PL" altLang="pl-PL" sz="1800" dirty="0" smtClean="0">
                <a:solidFill>
                  <a:schemeClr val="tx2"/>
                </a:solidFill>
              </a:rPr>
              <a:t>Limit </a:t>
            </a:r>
            <a:r>
              <a:rPr lang="pl-PL" altLang="pl-PL" sz="1800" dirty="0">
                <a:solidFill>
                  <a:schemeClr val="tx2"/>
                </a:solidFill>
              </a:rPr>
              <a:t>ten dotyczy grupy podmiotów </a:t>
            </a:r>
            <a:r>
              <a:rPr lang="pl-PL" altLang="pl-PL" sz="1800" dirty="0" smtClean="0">
                <a:solidFill>
                  <a:schemeClr val="tx2"/>
                </a:solidFill>
              </a:rPr>
              <a:t>powiązanych</a:t>
            </a:r>
          </a:p>
          <a:p>
            <a:pPr marL="987425" lvl="1" indent="-544513">
              <a:buFont typeface="Wingdings" panose="05000000000000000000" pitchFamily="2" charset="2"/>
              <a:buChar char="ü"/>
            </a:pPr>
            <a:r>
              <a:rPr lang="pl-PL" sz="1800" dirty="0">
                <a:solidFill>
                  <a:schemeClr val="tx2"/>
                </a:solidFill>
              </a:rPr>
              <a:t>Brak określonych kosztów </a:t>
            </a:r>
            <a:r>
              <a:rPr lang="pl-PL" sz="1800" dirty="0" smtClean="0">
                <a:solidFill>
                  <a:schemeClr val="tx2"/>
                </a:solidFill>
              </a:rPr>
              <a:t>kwalifikowanych</a:t>
            </a:r>
          </a:p>
          <a:p>
            <a:pPr marL="987425" lvl="1" indent="-544513">
              <a:buFont typeface="Wingdings" panose="05000000000000000000" pitchFamily="2" charset="2"/>
              <a:buChar char="ü"/>
            </a:pPr>
            <a:r>
              <a:rPr lang="pl-PL" sz="1800" dirty="0">
                <a:solidFill>
                  <a:schemeClr val="tx2"/>
                </a:solidFill>
              </a:rPr>
              <a:t>Brak maksymalnej intensywności </a:t>
            </a:r>
            <a:r>
              <a:rPr lang="pl-PL" sz="1800" dirty="0" smtClean="0">
                <a:solidFill>
                  <a:schemeClr val="tx2"/>
                </a:solidFill>
              </a:rPr>
              <a:t>pomocy</a:t>
            </a:r>
          </a:p>
          <a:p>
            <a:pPr marL="987425" lvl="1" indent="-544513">
              <a:buFont typeface="Wingdings" panose="05000000000000000000" pitchFamily="2" charset="2"/>
              <a:buChar char="ü"/>
            </a:pPr>
            <a:r>
              <a:rPr lang="pl-PL" sz="1800" dirty="0">
                <a:solidFill>
                  <a:schemeClr val="tx2"/>
                </a:solidFill>
              </a:rPr>
              <a:t>Brak konieczności wykazania efektu </a:t>
            </a:r>
            <a:r>
              <a:rPr lang="pl-PL" sz="1800" dirty="0" smtClean="0">
                <a:solidFill>
                  <a:schemeClr val="tx2"/>
                </a:solidFill>
              </a:rPr>
              <a:t>zachęty</a:t>
            </a:r>
            <a:endParaRPr lang="pl-PL" sz="1800" dirty="0">
              <a:solidFill>
                <a:schemeClr val="tx2"/>
              </a:solidFill>
            </a:endParaRPr>
          </a:p>
          <a:p>
            <a:pPr marL="360" lvl="1" indent="0">
              <a:buClr>
                <a:srgbClr val="85B400"/>
              </a:buClr>
              <a:buSzPct val="150000"/>
              <a:buNone/>
            </a:pPr>
            <a:endParaRPr lang="pl-PL" sz="1800" dirty="0">
              <a:solidFill>
                <a:schemeClr val="tx2"/>
              </a:solidFill>
            </a:endParaRPr>
          </a:p>
          <a:p>
            <a:pPr marL="360" lvl="1" indent="0">
              <a:buClr>
                <a:srgbClr val="85B400"/>
              </a:buClr>
              <a:buSzPct val="150000"/>
              <a:buNone/>
            </a:pPr>
            <a:r>
              <a:rPr lang="pl-PL" sz="1800" dirty="0" smtClean="0">
                <a:solidFill>
                  <a:schemeClr val="tx2"/>
                </a:solidFill>
              </a:rPr>
              <a:t>Zgodnie </a:t>
            </a:r>
            <a:r>
              <a:rPr lang="pl-PL" sz="1800" dirty="0">
                <a:solidFill>
                  <a:schemeClr val="tx2"/>
                </a:solidFill>
              </a:rPr>
              <a:t>z tym </a:t>
            </a:r>
            <a:r>
              <a:rPr lang="pl-PL" sz="1800" dirty="0" smtClean="0">
                <a:solidFill>
                  <a:schemeClr val="tx2"/>
                </a:solidFill>
              </a:rPr>
              <a:t>rozporządzeniem 1407/2013 </a:t>
            </a:r>
            <a:r>
              <a:rPr lang="pl-PL" sz="1800" dirty="0">
                <a:solidFill>
                  <a:schemeClr val="tx2"/>
                </a:solidFill>
              </a:rPr>
              <a:t>nie można udzielać pomocy:</a:t>
            </a:r>
          </a:p>
          <a:p>
            <a:pPr marL="698500" lvl="1" indent="-342900"/>
            <a:r>
              <a:rPr lang="pl-PL" sz="1800" dirty="0" smtClean="0">
                <a:solidFill>
                  <a:schemeClr val="tx2"/>
                </a:solidFill>
              </a:rPr>
              <a:t>w </a:t>
            </a:r>
            <a:r>
              <a:rPr lang="pl-PL" sz="1800" dirty="0">
                <a:solidFill>
                  <a:schemeClr val="tx2"/>
                </a:solidFill>
              </a:rPr>
              <a:t>sektorze produkcji pierwotnej produktów rolnych oraz rybołówstwa i akwakultury (osobne rozporządzenia),</a:t>
            </a:r>
          </a:p>
          <a:p>
            <a:pPr marL="698500" lvl="1" indent="-342900"/>
            <a:r>
              <a:rPr lang="pl-PL" sz="1800" dirty="0" smtClean="0">
                <a:solidFill>
                  <a:schemeClr val="tx2"/>
                </a:solidFill>
              </a:rPr>
              <a:t>na </a:t>
            </a:r>
            <a:r>
              <a:rPr lang="pl-PL" sz="1800" dirty="0">
                <a:solidFill>
                  <a:schemeClr val="tx2"/>
                </a:solidFill>
              </a:rPr>
              <a:t>zakup pojazdów do transportu drogowego towarów</a:t>
            </a:r>
          </a:p>
          <a:p>
            <a:pPr marL="380880" indent="-380520">
              <a:lnSpc>
                <a:spcPct val="100000"/>
              </a:lnSpc>
            </a:pPr>
            <a:endParaRPr lang="pl-PL" dirty="0"/>
          </a:p>
          <a:p>
            <a:pPr marL="343080" indent="-342720">
              <a:lnSpc>
                <a:spcPct val="100000"/>
              </a:lnSpc>
            </a:pPr>
            <a:r>
              <a:rPr lang="pl-PL" sz="1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Udzielenie </a:t>
            </a:r>
            <a:r>
              <a:rPr lang="pl-PL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pomocy de minimis potwierdzane jest zaświadczeniem </a:t>
            </a:r>
            <a:endParaRPr lang="pl-PL" sz="18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3080" indent="-342720">
              <a:lnSpc>
                <a:spcPct val="100000"/>
              </a:lnSpc>
            </a:pPr>
            <a:r>
              <a:rPr lang="pl-PL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</a:t>
            </a:r>
            <a:r>
              <a:rPr lang="pl-PL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wzór: w rozporządzeniu Rady Ministrów </a:t>
            </a:r>
            <a:r>
              <a:rPr lang="pl-PL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z dnia </a:t>
            </a:r>
            <a:r>
              <a:rPr lang="pl-PL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20 marca 2007 r. w sprawie zaświadczeń o pomocy de minimis i </a:t>
            </a:r>
            <a:r>
              <a:rPr lang="pl-PL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pomocy de </a:t>
            </a:r>
            <a:r>
              <a:rPr lang="pl-PL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minimis w rolnictwie lub rybołówstwie, Dz.U.07.53.354, z </a:t>
            </a:r>
            <a:r>
              <a:rPr lang="pl-PL" sz="15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późn</a:t>
            </a:r>
            <a:r>
              <a:rPr lang="pl-PL" sz="1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 zm.)</a:t>
            </a:r>
            <a:endParaRPr lang="pl-PL" dirty="0"/>
          </a:p>
          <a:p>
            <a:pPr marL="442913" lvl="1" indent="547688"/>
            <a:endParaRPr lang="pl-PL" altLang="pl-PL" sz="2000" dirty="0">
              <a:solidFill>
                <a:schemeClr val="tx2"/>
              </a:solidFill>
            </a:endParaRP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76" y="955389"/>
            <a:ext cx="2539682" cy="25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25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 smtClean="0"/>
              <a:t>Wielkość przedsiębiorstwa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823507" y="1020601"/>
            <a:ext cx="10491787" cy="4133850"/>
          </a:xfrm>
        </p:spPr>
        <p:txBody>
          <a:bodyPr/>
          <a:lstStyle/>
          <a:p>
            <a:pPr marL="360">
              <a:lnSpc>
                <a:spcPct val="85000"/>
              </a:lnSpc>
              <a:buClr>
                <a:srgbClr val="00B050"/>
              </a:buClr>
              <a:buSzPct val="110000"/>
            </a:pPr>
            <a:r>
              <a:rPr lang="pl-PL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Rozróżnia się przedsiębiorstwa:</a:t>
            </a:r>
            <a:endParaRPr lang="pl-PL" dirty="0"/>
          </a:p>
          <a:p>
            <a:pPr lvl="2" indent="-228240" algn="just">
              <a:lnSpc>
                <a:spcPct val="85000"/>
              </a:lnSpc>
              <a:buSzPct val="70000"/>
              <a:buFont typeface="Courier New"/>
              <a:buChar char="o"/>
            </a:pPr>
            <a:r>
              <a:rPr lang="pl-PL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Mikro</a:t>
            </a:r>
            <a:endParaRPr lang="pl-PL" dirty="0"/>
          </a:p>
          <a:p>
            <a:pPr lvl="2" indent="-228240" algn="just">
              <a:lnSpc>
                <a:spcPct val="85000"/>
              </a:lnSpc>
              <a:buSzPct val="70000"/>
              <a:buFont typeface="Courier New"/>
              <a:buChar char="o"/>
            </a:pPr>
            <a:r>
              <a:rPr lang="pl-PL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Małe</a:t>
            </a:r>
            <a:endParaRPr lang="pl-PL" dirty="0"/>
          </a:p>
          <a:p>
            <a:pPr lvl="2" indent="-228240" algn="just">
              <a:lnSpc>
                <a:spcPct val="85000"/>
              </a:lnSpc>
              <a:buSzPct val="70000"/>
              <a:buFont typeface="Courier New"/>
              <a:buChar char="o"/>
            </a:pPr>
            <a:r>
              <a:rPr lang="pl-PL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Średnie</a:t>
            </a:r>
            <a:endParaRPr lang="pl-PL" dirty="0"/>
          </a:p>
          <a:p>
            <a:pPr lvl="2" indent="-228240" algn="just">
              <a:lnSpc>
                <a:spcPct val="85000"/>
              </a:lnSpc>
              <a:buSzPct val="70000"/>
              <a:buFont typeface="Courier New"/>
              <a:buChar char="o"/>
            </a:pPr>
            <a:r>
              <a:rPr lang="pl-PL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Inne (duże)</a:t>
            </a:r>
            <a:endParaRPr lang="pl-PL" dirty="0"/>
          </a:p>
          <a:p>
            <a:pPr marL="343080" indent="-342720">
              <a:lnSpc>
                <a:spcPct val="85000"/>
              </a:lnSpc>
            </a:pPr>
            <a:endParaRPr lang="pl-PL" dirty="0"/>
          </a:p>
          <a:p>
            <a:pPr marL="360">
              <a:lnSpc>
                <a:spcPct val="85000"/>
              </a:lnSpc>
              <a:buClr>
                <a:srgbClr val="00B050"/>
              </a:buClr>
              <a:buSzPct val="110000"/>
            </a:pPr>
            <a:r>
              <a:rPr lang="pl-PL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Wielkość </a:t>
            </a:r>
            <a:r>
              <a:rPr lang="pl-PL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przedsiębiorstwa – kategorie kwalifikujące:</a:t>
            </a:r>
            <a:endParaRPr lang="pl-PL" dirty="0"/>
          </a:p>
          <a:p>
            <a:pPr lvl="2" indent="-228240" algn="just">
              <a:lnSpc>
                <a:spcPct val="85000"/>
              </a:lnSpc>
              <a:buSzPct val="70000"/>
              <a:buFont typeface="Courier New"/>
              <a:buChar char="o"/>
            </a:pPr>
            <a:r>
              <a:rPr lang="pl-PL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zatrudnienie,</a:t>
            </a:r>
            <a:endParaRPr lang="pl-PL" dirty="0"/>
          </a:p>
          <a:p>
            <a:pPr lvl="2" indent="-228240" algn="just">
              <a:lnSpc>
                <a:spcPct val="85000"/>
              </a:lnSpc>
              <a:buSzPct val="70000"/>
              <a:buFont typeface="Courier New"/>
              <a:buChar char="o"/>
            </a:pPr>
            <a:r>
              <a:rPr lang="pl-PL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roczny obrót i/lub bilans roczny,</a:t>
            </a:r>
            <a:endParaRPr lang="pl-PL" dirty="0"/>
          </a:p>
          <a:p>
            <a:pPr lvl="2" indent="-228240" algn="just">
              <a:lnSpc>
                <a:spcPct val="85000"/>
              </a:lnSpc>
              <a:buSzPct val="70000"/>
              <a:buFont typeface="Courier New"/>
              <a:buChar char="o"/>
            </a:pPr>
            <a:r>
              <a:rPr lang="pl-PL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kryterium niezależności </a:t>
            </a:r>
            <a:endParaRPr lang="pl-PL" sz="16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914760" lvl="2" indent="0" algn="just">
              <a:lnSpc>
                <a:spcPct val="85000"/>
              </a:lnSpc>
              <a:buSzPct val="70000"/>
              <a:buNone/>
            </a:pPr>
            <a:r>
              <a:rPr lang="pl-PL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</a:t>
            </a:r>
            <a:r>
              <a:rPr lang="pl-PL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rozróżnia się przedsiębiorstwa niezależne, </a:t>
            </a:r>
            <a:endParaRPr lang="pl-PL" sz="16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914760" lvl="2" indent="0" algn="just">
              <a:lnSpc>
                <a:spcPct val="85000"/>
              </a:lnSpc>
              <a:buSzPct val="70000"/>
              <a:buNone/>
            </a:pPr>
            <a:r>
              <a:rPr lang="pl-PL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partnerskie </a:t>
            </a:r>
            <a:r>
              <a:rPr lang="pl-PL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 powiązane)</a:t>
            </a:r>
            <a:endParaRPr lang="pl-PL" dirty="0"/>
          </a:p>
          <a:p>
            <a:endParaRPr lang="pl-PL" dirty="0"/>
          </a:p>
        </p:txBody>
      </p:sp>
      <p:sp>
        <p:nvSpPr>
          <p:cNvPr id="4" name="AutoShape 2" descr="data:image/png;base64,iVBORw0KGgoAAAANSUhEUgAAAagAAAB3CAMAAABhcyS8AAABI1BMVEX///+L3K/F7dcRSo0AAAAAPYe2w9YAQooAMYL6/P7y9PeR5LEAP4uS47KO4bPv8/jh6PAATIfS2OQARYlvga8+c5dOd5+Wu8HK7d0AUn6q38UAYoCnyshphK4rWJQKTpEASXzZ+uQ6W5qq68IAOouFy6+17MqO0Lc9j4yBzKKxsbHM9t90uJLn5+cAV36E0aZppoTX19fGxsZkn36BgYGampo9YU2qqqpdXV1xs45ZjXBQf2VoaGi+vr684s1DQ0MuSTqKppciNis1VEOKioowMDBGblhVh2sSEhJLWlIaKSE5WkhRUVGdvashISEeMCZuhXg2NjZlZWV8lYcRGxWqzLlHR0c1QDpidmuVs6IhKCRRYllgdqgnMCtCZZw9SkOhsct0XOZJAAAXcElEQVR4nO2dj3+iSJbAJV09PTFDzY++29v7uTt3fXuHwILijwBqEBSJRqMR00l6+7L//19x7xVgNAKikU5PD+8zrUCgXlV9q169qnoypTeF/Cak9NoZKCSbIKgfcpM37/JL+4cf3r1/uy1v3ucsMTrfvvk5Z2Ggfvivs7zkA59b0iD//Z+lLTn98Jc8VZ79z5+2dZZ+fJ+rzrOz/30XgOLykg+5pQxC40D9+P1f8tTJxYL66d1Zrkr5AtTeUoDaXwpQx5MC1FGkALW/FKD2lwLU8aQAdRRJB0VXHylC02+IA0XXPjcuJWuI//thoCjdked0yQJqTQONqyEac0bTKiEVFJUkjipGerapoaWWOgYUVQX8staeU8YpGpo6ldxYJQeBEgwQ6XBUu0FR4UkBdTjNeK6Mmvr6JVYTgsM3hUSl6aDcIVV8nbL2QTU1OGANknKrY0VJbaJxoGxWCiFIgyWn+Kukg1vWVKg6T3WLj1NxCCiq+ppmeFFpnvIQlItdSnt+Nyg69A3j2g3rzVMMM9LBsULBfwrH2/xKFWGFU+i1EN61+lylmQ7KNDjkpLiOIwi+rStNpwn9zBprJpUcx+U4xzSgR2mWldit4kBZDBS0I9dyOdVyLFMZDS1IOkqIGnigjEEv1R1nCKBMy4yxIAeBQuiqRYUxK41jabzrjG1JH7qWwdvQ7iwlLYGdoCSCNEwwE05T4X3OMHnVhSI4Q96C1q9RyRxKLnEd4GJhJyIGFF4Yn9kCZzpQOYbRtNSwhkPZAWp4jQ3PGPKqdeaqvK3zWvOMSJzV5IlAXZMSlTMNxQZdSb02GRQ5axqcOYRDX1KISpvDKCGqX+OBa/C6oRCFWpoEl6/1LVIHgoJ0miYPbdBoUkh4BBWm+1QlCkc414AqTe1Su0BRww16qqnxQ/dsZBhDacQJWA4VrLjt8CZ8K/6ZCc19xGoCCy+MABQAlXzetDj4hBo2pCjRHaA8d8yMj2FavKtxxDRdohBoj03B56lkU+i0psFLhuEfAIr3BdbFxwZVPNbSwbZ78DdIk0LL031T4tUmpZorgaEwt7vUYaCIZRGXE0Cl4EMZmPmBWkFNI7AcZ031ZaCGZmjUNMMdS0Q1xp5CNVYO1ZRMmx9xTV3weIFApTLlUKOOgqCobgx9LL7iUdM2hFVGdpk+vulSOnYF3eZdFUoDsgbqOgAl+ZJwLcWlwO0ExcwcWFcfQWFCoxUog1dUywxBWUcEZfE8tI0nUDhqapSB8gV+JJGXjVFUvebRKnD2UNAcaILG9djgGagmZw11Ux+dMVBQDz574gmUORakEBQHzdZfGZFdoCi1Dd4TqHkN8HkwhLqBXdJZmT7o4Ibm8hJJcqNinQmdAxcETR+0PqwwqhAdXBetGSREdbCBnmBK0GkVMPiWKoHhsI9o+hTIvi+Fps+Whk2eC0FRzY8ZDNdltzNx7SqK4aPRblpnPjoTnhSYPt62Od02eTB9SGfUDJwJLDyYvmsB7jBIAEqB8e2pbaaDGoJfqVxLuu3olqFfq4pj4ehujw2oUQscAW5E6VDjLMcwrIRixYFq2rZt0WvwFmAQNcGZcDlnaIGHDn6DZnORMwEqoO+pFrgRkusezZnQm+jDjqlgBa4RNMWR41i6Ds6ZBX08cbgNJcM8yr22XbB21liydUvRhqAFyzGk1HAoB9bd1aljURo2b9uAwgsW7wiS7aguNH2qWBx4Vs2VV7NjwhvY2jXflfnp3JnmRj566G4m++exE94nV3XTF10ltDkDSNRw0DwqdMq3kg/KQ4XrHVOsDKDWSkNpOGGProU1xgWTkvXb16r66YFQDlhCosbITXQdtuU3toQEDtSuufCxlpCo4W0b8yQ5ZK2PKtkx/eZAcYKyq/KOttan7FT1JMWi7P7yFS7KHkMKUEeRAtT+8vqgEp23cDK7GpukjbOVxD6bAurZ/YLyTM1zEbY1vhTU2jSdJk3Zn8urg5KIbcdN9mA2Gnyr4XK9QJDn1s4DjV15SQG16fNQtuyH+UiYcK5uWLv0QlCUrFoLbhVwQpbdj9cH5UEuYVYrCIoEAi6JhKsEgoTrO3gOTR3OOFx8wb+yM5ggSorEDiRfkoJmL1FFipapnoFaS9kYoyYlekYYGhyeh2rwJg5TVfDvTK9pCM9a/QtAMRUACjMqKAJVcGHNdFPXzQM5FJSkCGGVYu1gHUPpnoqY/vAmKJ7yrqFfW7o2NIkg+MNmk6q+MfZpszn0JK3Ju9bQVxQyhj9LNm/YxkilxBlq1tDWVKLaEm83ebUp+UM7bP6boKg2HBJJIebYoU1LMq4t3BMYDqnlmteGQFyTKLp15jqGL1HShHuhG1FfMGz4w9A2x5sL24eDoqaFK2kelERXPEuTfMMyOauZwf4dCIoSa6j4pmtRwTdHmmAa9piHAnv60KXU2jGl2jR9kqQRQfd5SvmmAcwo7wuWzoOp8ySe4zRXIfwZflLewHVSgr2LJxLeTRXOPzOGnONQVxWEs2iC/6xHUd50oTGfwbOayRtNHtfNDUMY8ZAIKOKbquSwdTCHJwo/NEGl4J+BJl0Yujwlm6kdDAqXEHUogcDrDkc43tYpT6iZvlsdyMGgBKhSnh9JY5UXVEoFwq5pLuhXvB2KN0GZ7hA36nCZyKLUscZjRxhBL/U5wfFcACWR5tiygvVzyaKExzVwonCK6zuC4vECdBJXsDnJHjt2PCjVp5xiOU0A5fLGkAagdNA3NAQbdzeksQBn0GFBjWHytgQ2ETRRNkYdCxS2I/gHdSXZuHpNBA6omVub5jFyMCiOjoFPU7+W2MISgS+iUKiGsartWAjeMn3wvOpQtgVAm9oZz/GQKqBXeFzcdoURLkEJhKdBj2LHAErgedXioCtarqSZ1tlIOpPiQeGSMu5g0KBHmRS7p2tI16xHBaAcwaOsuTNQqgtDJBxK0vCYoDBFUKGAIgQFxQR9bq49ChwWMFK25OhUUfnxkA9BQd+wdi32bPYotlqJuwDEVDVBINpwRLVrbexx/lC1dWDvuKqtKsRVwUzavOmotobKxk21aXLEoC6BKjDgNm0crgw/G6NGLqRsWGrT1/SRjtEEI9MYDak/NDwwgNg8YIwCNb6OoNB8kzF0JgeM8jF7FIy6Ko6v+MkshK82m/zQynOMgoGCaOY11YlmGzCiq2oIivrpe8rcJiglcK8FGNZUTdPA5Gkq7gpoCnxB9cLQAg3dh+u6oIFjp8MZfHPBTXAmaRzYXk4FJwbyoAdlfgYKU5bgE+9UdfTiFA2+KH4KmANJwIRRHdU49Jd5B8NrdLiATqW6mdwLvD5MEfIalUDQcDjXcgSFWhQWIoTVJ2FN4DUsYnNnT96c8IYprqKBoo9weZ4Vz+Q5bhWrQ6NAGhod0eici3fP1xb7V2nS1Sd9ykCUMKeTVVae8hil9oJ51GoPJ0x0LQPpcqh7/qQl2mSJ6jHc6E2TvZeQlN3wN+WFS0hUc1KmNt/EEhIMUcLOOt1/rW/fINOXrvWl6vsmQGWq0mJRdn959SWkfKQAdRQpQO0vBaj9pQB1PMkVFPf7A8XnJR9obkmDxIL68JezHFXGv2cCQOWoE7QGoN7/Q27yLr+kQf72H3Gg/vCPuUqMztJP7/+Qr/zHewT19t9yk59/yVO+iwP1fa4qf/kutke9/ylfrX9joH749SQv+XNMqY4nP8WCylVl6ad405ev0tK/5w7qNM/sF6AKUMk6C1D7SwGqAJWs82sEJYoFqC2dXyEocbEoQG3p/PpAib1ZTI8SY46OA6pcacmlUrUFAt9yq1Le9cQBoGRMvgrKWq2t5OebVzp437bOrw6UuOz17revXk7Co+40A6k9QMmk3yCdUv+20WhUS1XS6JNdpPYDJeNHZQrJ11BZn8jPbtjUN283vH6MzkNAYcuDdrgFvl7bOK21OgkJpIASZ95icUm60HEQSDBciaLoTfAcz5Ynu0exLKDkeh2/+g0o0G2p32IXbytQjJh62pB9QHVur/Cr1WZnN6CswQ7ljgzVU4W2AaDkTrlVCbJcgdvlRozOPUCVw9I3CDaNeos8T++8sn7Wn7fOL+JznwKqS7qAZbYUe91FV1wuel242Ft0HybiAr6XJ10YwLq9xSQV1W5QtatBa3VT46bUbtXQ5mFzryXkeiWZQcl1rx0050a9WoGkCZxVp3ihStoV0u63QCEp48k5A1q9OG814np0dlDVdthFqxcXtVKrj7qCPJy2WtAIOgxUK7D4IGX8a6zOdNPnzZDUieg93nV7D70FgLu8vP9EJiK57M0IkBS7ZNb7vEgjtQtUdXCzZg+qUFtXpF8n1VNSWpUrWbKCkkkrOuyTeh0MLFahTEqhksZtqXTVYaCiy/Jtvxo3RGUFVW4NriK7NpUvgsNW0PJYa2hXvBaCIuetwMaX29NWI1ZlKR3U8pF8hg4lPgAJgPTr3axLwNQhqAl+AajZ3a8A6yU9qkbWxvQatnP5lFlAAl9VL/3hzKBO69N+OCCVy6iHddgQ1BS7GRjDygaoCpmfX72gR3n11cP1RmmOoOrTeVAbpMqaB1hhBFUN+nep3L+t1pJG5XSvrzu5AybTCcD4+PHj9NMSmMAYJeLA5SGoT1O4TrovAFUqNyKjVKp40egOhDDvlfMdD2cfo04r89vVQA02ZlqLLCsD1d4CVerXS7F5zwiqNbgJO1QV1MwZiWo7KBC0ElRUCUBBoQdVlhHv/Lb2PJ1Q0saoLvoMi0fRR1DdLuBYErCEZB3U7KSbhimbM9G5qEc1BjKA8bXdLqGDMa+kPrcJKnKpEr2+wDO4gaGiMWdorhqR2jhQVejTndsYnQhq5RTIQRbjxqja+ZTdNh9cXZFBR8ZWGDiaW6CmLO81L75poKSAWhIweyeXMwB1Ij70RHGx7MKl5Tqo3oMoLuMmW3uBgraGH7dkPhjcQm8aTG/LpdOLgdfe9VxWUPLgAiRw8gbTwQDq5mo6vWF/Y2MUYnsGCly1OYlp4AjqlETFqg2Ci7Fe3ynzDMqyXJ7jtGM16CaAKoG6svd8zhBImnveIw+fvU/YhYDa9OPnj11xQT5+mt6LZHkSjFHinf9Itudae4NiUoYSsWYnB4Za3jnf3QAlh5rivT6UML1y6GNFyZeDY3Cl5dIpXoyqqizHZT4AVTplOUXziXneBnU1n88vVjNosLSn596ABP0vBNU6Z60j9EFLaPHnWw58KKkTXjBraP4C2xZYQjB03eBK8IUXXuiev0TWQU3DIehLLCEBqLDv1eZX51C5MV4fyqp3sAlVOZpWlYN/0CrgSngSPZWg9RtaPZ+/DijwrOHrtVfPC1AxOjdBoQdE5AJUunwFoOYlHGIKUOnyyqBqaPrYtOwbAJVr9tdBDb4sqBKpN9oAyrupwDTwi4H6Y17y82mesg6qE7pYACpfnTjhreCuRQe+5JpcqWFcX75KQ1Dv/zk/+T5X+b/ttvfjh3xVfh8bKfvmbb5K3735ZsaoFahX2Yp/n6/Sb2mMiuR3GDNxFFC/kx5VgEqVAlQBKllnAWp/KUAVoJJ1frWgokCx1YXUDaiXgeq3QWDm328n7MtsypFBVXfvgB0ZVDV+m3BbMoDqkkuRbSOuAi9To1kOBsVuJJ1aDSb6034UXpAuB4Gqs5ifFiFbsSvzjQ3dKiEkJijoAFB1tgNfIeTiucarjWADeUpIQgRmFlA+Rq+IHxGUiPFjCIodHBGUHNTeaRiuEOwd7H5sL1DVNqumQQNVVeGjf/Psjot1UGUWK7Sd/T1AySuNcqCxcfXsjs0ATBamuX9cXwTK+7QQT5YfP07ECbSxnohb8AtCHpZHA9W5mAYZLpNOvVEOQljnSQE5a7JHFFLLCyN8ZBbT1++HAY9QNQ3oOecErgIoAu2+HmTqeaVGOrOCqgwGlUijzKKaooaISmp1AlcxZgL6dhAcEkb3xEom0zd5EMVZ7/NEfJz8it2J9CbACv4dCZTXjjqPTOpQABZmhwGROyUzqDrprzroKYJiNod1WhmsDYbJ3jQYqEZ4uUYGt/O4Tp0RVJ/Un57GFNsYAxrYUlCCIYz1OgPVDzVWPe8qsXVmAnUyXYrkBECJ94sF6fZIb3Z5f3+fGs+3D6ibQWv99KLCetTFEUGdrnEKQN2ugcJ4XdbiEVQUalK+addiwyEzgpq21yhjqszKhaBio5BO6xe1WpK9zwZqcbd8FB8mJ97dZEm6MyLePS5ms8WxQJXkqPmx0J7zFouMPO4YVZmuwDNQ2L7ZQQBqvgWq2p7H/DCnlN30dS6e2h+mWm+U0uP65Pq00ngRqG734dM9gFqCwYOzEyIuPoEzkYVTZq+vMsVKqbIBXMZRtZVisJ/qZw9nQq57Yb0jn9Z5FGWXACr4a+slzoS8+t0Qptq6WoUMJsT1sTEz4Udh2UCJl+RE9Cddcj/5RBZd/H3AYnL3cOwfsoF0PILBxtUBuc00p8kKCpz+WrWGeTntdEilUz4ljZrHxnqsvFpg+ubroEpXN7X2PEZnNlA1JuVQY6tThpGpNg36WATqJorrCwMw67e1fsLvIrKAmp2cLHvsBziTu1l3cte9w4t32X41+nWsTJzWmbDgunq9XwdDW+6HPyIr14No506n1IABHj3C0P606nGz7qzOBNNYXtfYiH62BpflOv62EsN78Z7I4lXqCb+6ybYyEfyLfs0W/a7tqPOoA6VYQjqaFKCOIwWo/XUWoPaXAlQBKlnnK4L6UAS37KHzFUH9+V9yk59/LOcov8SCOs1TZfmX+HCxfJWeMlDv/zU3+eu7fCX2VaVfXmfppzd/ylfpewzAfP/XF7+bKkn++OF3MkZ9kQDMXEHlmv2vB9QXGaMKUHvpLEDtLwWoAlSyzq8UVLj4Kq4WZgtQcRdfHZTYY9sZ3cVE/NQTp5kCWl4Cqhys+FcaGTbiDwdVa2xtpVYHG6dyI+n9UQeDqjS2XkTT2NxHgWylvr4gFdRHgnDuyUzsdvFNIGyb4+kFfkcGVZ2ywLarm8ptPcPte4Nie/2l/rSy9VbFzTeZyaRRSQix2x9U8CaSQbty9TywafOFhC3MVtp+VDqoxxmAeYTP3hJAid3ZSW+5WIrL2Sz9TX17gSo3gn3yfhlDG1il7Xz9ZWlvUHI9qPwrOYxuwX3YPr5Kj73uC0/CMAcMqajGRwTtC6p2NWUxRudRkEapAd1VLjcapwiqJbf6oSJsO5WEoIkMoHoeWL6H2Uy87OFLkEhPvPw8W07I/T0cHgdUte2t+jz+uJ29pXJw1Lg+3BGfX1Sept9TlnzDa3TITaXBfuXe8Pq1ATNGLVLvJ8VU7wVKbnhr7yMMQyYGF52+166dtxHUxW2lQoIgJNLvJ5Y5A6jl40RczBYhqI89Uby8E0X8vvePA+rqai1/CKp/9Li+Etq79cbaD6xQ4zx4yRiREdRVKXyfmExqclI80F6gNt+7FYaZYlxmEDaBoFoYd4WXK1M5Ofg9A6jJ/aXodcMe9fkB7CAcBG+y2h2CmQnUxXNQR4/rQ5Hb06eh+iaMbEdN550IVD16h1+dXFw8j3de6dwHVOfiqRir13CirQAjGIKqhaDKA3Kb/N67LKBOyOSjGILqXc7EFagMsbIZTd+N11o3fSyaOC5Af6t+9hqjyo3pVZDoRTSIJ4BK6857jlHVOmFBNdhLw0vxoErltFE5CyjxzuuJT2PUhIG6+8T+HQcU1mGUSwzqLYNh6Ox6nyyrn329vsBBaK+crSRQFXDW6/F+5/5eX+AgPDW8BFCBDU4YpXaDergXl6Qrzu7Exx56fRPSfUQn4tH3H3eHYO7rnnsEpFKqETLNECi7F6gG8TyPWZ8yKiEMVr8d+H8BKDjphNOpOkmKLNwL1AVTGv7oJvoZDwlA1Qi2BXRqgldxlsq3Ya5i5PAlpGzrFMXKxJGkWOvbX2cBan8pQBWgknV+k6B+/fKgyjmD+vEV34X053/KTd5+l6f8/U8x1/JVGavzu7+/yVfpd8H/3vXND3nJ2zdvc5W45HNWGZ9+3kpZFFIhvwn5fyYqlgex8hth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79" y="4173478"/>
            <a:ext cx="5498621" cy="214968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994" y="1199073"/>
            <a:ext cx="4911006" cy="492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49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2"/>
                </a:solidFill>
              </a:rPr>
              <a:t>Wielkość przedsiębiorstwa 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16467" y="1020601"/>
            <a:ext cx="10491787" cy="4133850"/>
          </a:xfrm>
        </p:spPr>
        <p:txBody>
          <a:bodyPr/>
          <a:lstStyle/>
          <a:p>
            <a:pPr marL="343080" indent="-342720" algn="ctr">
              <a:lnSpc>
                <a:spcPct val="80000"/>
              </a:lnSpc>
            </a:pPr>
            <a:r>
              <a:rPr lang="pl-PL" sz="24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Główne zasady dotyczące ustalania danych przedsiębiorstwa</a:t>
            </a:r>
            <a:endParaRPr lang="pl-PL" sz="2400" dirty="0"/>
          </a:p>
          <a:p>
            <a:pPr marL="343080" indent="-342720">
              <a:lnSpc>
                <a:spcPct val="100000"/>
              </a:lnSpc>
            </a:pPr>
            <a:endParaRPr lang="pl-PL" sz="2400" dirty="0"/>
          </a:p>
          <a:p>
            <a:pPr marL="343260" indent="-342900">
              <a:lnSpc>
                <a:spcPct val="100000"/>
              </a:lnSpc>
              <a:buSzPct val="125000"/>
              <a:buFont typeface="Wingdings" panose="05000000000000000000" pitchFamily="2" charset="2"/>
              <a:buChar char="ü"/>
            </a:pP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Przedsiębiorstwo </a:t>
            </a:r>
            <a:r>
              <a:rPr lang="pl-PL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niezależne</a:t>
            </a: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 (</a:t>
            </a:r>
            <a:r>
              <a:rPr lang="pl-PL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samodzielne</a:t>
            </a: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 –  tylko dane </a:t>
            </a:r>
            <a:r>
              <a:rPr lang="pl-PL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własne</a:t>
            </a:r>
          </a:p>
          <a:p>
            <a:pPr marL="343260" indent="-342900">
              <a:lnSpc>
                <a:spcPct val="100000"/>
              </a:lnSpc>
              <a:buSzPct val="125000"/>
              <a:buFont typeface="Wingdings" panose="05000000000000000000" pitchFamily="2" charset="2"/>
              <a:buChar char="ü"/>
            </a:pP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Przedsiębiorstwo </a:t>
            </a:r>
            <a:r>
              <a:rPr lang="pl-PL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partnerskie</a:t>
            </a: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(od 25% do 50% udziałów lub akcji) – dane własne plus dane przedsiębiorstw partnerskich, proporcjonalnie do udziału</a:t>
            </a:r>
            <a:endParaRPr lang="pl-PL" sz="2000" dirty="0"/>
          </a:p>
          <a:p>
            <a:pPr marL="343260" indent="-342900">
              <a:lnSpc>
                <a:spcPct val="100000"/>
              </a:lnSpc>
              <a:buSzPct val="125000"/>
              <a:buFont typeface="Wingdings" panose="05000000000000000000" pitchFamily="2" charset="2"/>
              <a:buChar char="ü"/>
            </a:pP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Przedsiębiorstwo </a:t>
            </a:r>
            <a:r>
              <a:rPr lang="pl-PL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związane</a:t>
            </a: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(</a:t>
            </a:r>
            <a:r>
              <a:rPr lang="pl-PL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powiązane)</a:t>
            </a: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– (powyżej 50% udziałów lub akcji/inny rodzaj kontroli) – dane własne plus 100% danych przedsiębiorstw powiązanych</a:t>
            </a:r>
            <a:endParaRPr lang="pl-PL" sz="2000" dirty="0"/>
          </a:p>
          <a:p>
            <a:pPr marL="360">
              <a:lnSpc>
                <a:spcPct val="100000"/>
              </a:lnSpc>
              <a:buSzPct val="125000"/>
            </a:pPr>
            <a:endParaRPr lang="pl-PL" sz="2000" dirty="0" smtClean="0"/>
          </a:p>
          <a:p>
            <a:pPr marL="360">
              <a:lnSpc>
                <a:spcPct val="100000"/>
              </a:lnSpc>
              <a:buSzPct val="125000"/>
            </a:pPr>
            <a:endParaRPr lang="pl-PL" sz="2000" dirty="0"/>
          </a:p>
          <a:p>
            <a:pPr marL="360">
              <a:lnSpc>
                <a:spcPct val="100000"/>
              </a:lnSpc>
              <a:buSzPct val="125000"/>
            </a:pPr>
            <a:endParaRPr lang="pl-PL" sz="2000" dirty="0" smtClean="0"/>
          </a:p>
          <a:p>
            <a:pPr marL="360">
              <a:lnSpc>
                <a:spcPct val="100000"/>
              </a:lnSpc>
              <a:buSzPct val="125000"/>
            </a:pPr>
            <a:endParaRPr lang="pl-PL" sz="2000" dirty="0"/>
          </a:p>
          <a:p>
            <a:pPr marL="360">
              <a:lnSpc>
                <a:spcPct val="100000"/>
              </a:lnSpc>
              <a:buSzPct val="125000"/>
            </a:pPr>
            <a:endParaRPr lang="pl-PL" sz="2000" dirty="0" smtClean="0"/>
          </a:p>
          <a:p>
            <a:pPr marL="360">
              <a:lnSpc>
                <a:spcPct val="100000"/>
              </a:lnSpc>
              <a:buSzPct val="125000"/>
            </a:pPr>
            <a:endParaRPr lang="pl-PL" sz="2000" dirty="0"/>
          </a:p>
          <a:p>
            <a:pPr marL="360">
              <a:lnSpc>
                <a:spcPct val="100000"/>
              </a:lnSpc>
              <a:buSzPct val="125000"/>
            </a:pPr>
            <a:endParaRPr lang="pl-PL" sz="2000" dirty="0"/>
          </a:p>
          <a:p>
            <a:pPr>
              <a:lnSpc>
                <a:spcPct val="100000"/>
              </a:lnSpc>
            </a:pPr>
            <a:endParaRPr lang="pl-PL" sz="2000" dirty="0"/>
          </a:p>
          <a:p>
            <a:pPr marL="343080" indent="-342720">
              <a:lnSpc>
                <a:spcPct val="100000"/>
              </a:lnSpc>
            </a:pP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</a:t>
            </a:r>
            <a:r>
              <a:rPr lang="pl-PL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Przedsiębiorstwo </a:t>
            </a: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nie może być uznane za małe lub średnie przedsiębiorstwo, jeżeli 25% lub więcej jego kapitału lub głosów jest kontrolowane bezpośrednio lub pośrednio, łącznie lub indywidualnie, przez jeden lub kilka podmiotów publicznych</a:t>
            </a:r>
            <a:endParaRPr lang="pl-PL" sz="2000" dirty="0"/>
          </a:p>
          <a:p>
            <a:endParaRPr lang="pl-PL" sz="2000" dirty="0"/>
          </a:p>
        </p:txBody>
      </p:sp>
      <p:sp>
        <p:nvSpPr>
          <p:cNvPr id="5" name="AutoShape 2" descr="Znalezione obrazy dla zapytania: definicja MŚ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4" descr="Znalezione obrazy dla zapytania: definicja MŚ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6" descr="Znalezione obrazy dla zapytania: definicja MŚ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73" y="2099622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16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278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9562" y="391951"/>
            <a:ext cx="10265434" cy="628650"/>
          </a:xfrm>
        </p:spPr>
        <p:txBody>
          <a:bodyPr/>
          <a:lstStyle/>
          <a:p>
            <a:r>
              <a:rPr lang="pl-PL" sz="2600" b="1" dirty="0" smtClean="0">
                <a:solidFill>
                  <a:schemeClr val="tx2"/>
                </a:solidFill>
              </a:rPr>
              <a:t>Poprawa </a:t>
            </a:r>
            <a:r>
              <a:rPr lang="pl-PL" sz="2600" b="1" dirty="0">
                <a:solidFill>
                  <a:schemeClr val="tx2"/>
                </a:solidFill>
              </a:rPr>
              <a:t>efektywności energetycznej w budynkach </a:t>
            </a:r>
            <a:r>
              <a:rPr lang="pl-PL" sz="2600" b="1" dirty="0" smtClean="0">
                <a:solidFill>
                  <a:schemeClr val="tx2"/>
                </a:solidFill>
              </a:rPr>
              <a:t>szkolnych</a:t>
            </a:r>
            <a:endParaRPr lang="pl-PL" sz="2600" dirty="0">
              <a:solidFill>
                <a:schemeClr val="tx2"/>
              </a:solidFill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E2C6475-CA1C-4299-A05B-7F2AC6616E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0588" y="1207698"/>
            <a:ext cx="10491787" cy="4982765"/>
          </a:xfrm>
        </p:spPr>
        <p:txBody>
          <a:bodyPr/>
          <a:lstStyle/>
          <a:p>
            <a:r>
              <a:rPr lang="pl-PL" sz="1800" dirty="0" smtClean="0">
                <a:solidFill>
                  <a:schemeClr val="tx2"/>
                </a:solidFill>
              </a:rPr>
              <a:t>Kwalifikują się powierzchnie </a:t>
            </a:r>
            <a:r>
              <a:rPr lang="pl-PL" sz="1800" dirty="0">
                <a:solidFill>
                  <a:schemeClr val="tx2"/>
                </a:solidFill>
              </a:rPr>
              <a:t>wykorzystywane </a:t>
            </a:r>
            <a:r>
              <a:rPr lang="pl-PL" sz="1800" b="1" u="sng" dirty="0" smtClean="0">
                <a:solidFill>
                  <a:schemeClr val="tx2"/>
                </a:solidFill>
              </a:rPr>
              <a:t>na </a:t>
            </a:r>
            <a:r>
              <a:rPr lang="pl-PL" sz="1800" b="1" u="sng" dirty="0">
                <a:solidFill>
                  <a:schemeClr val="tx2"/>
                </a:solidFill>
              </a:rPr>
              <a:t>cele działalności </a:t>
            </a:r>
            <a:r>
              <a:rPr lang="pl-PL" sz="1800" b="1" u="sng" dirty="0" smtClean="0">
                <a:solidFill>
                  <a:schemeClr val="tx2"/>
                </a:solidFill>
              </a:rPr>
              <a:t>oświatowo-wychowawczej</a:t>
            </a:r>
            <a:r>
              <a:rPr lang="pl-PL" sz="1800" dirty="0">
                <a:solidFill>
                  <a:schemeClr val="tx2"/>
                </a:solidFill>
              </a:rPr>
              <a:t> </a:t>
            </a:r>
            <a:endParaRPr lang="pl-PL" sz="1800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dirty="0" smtClean="0">
                <a:solidFill>
                  <a:schemeClr val="tx2"/>
                </a:solidFill>
              </a:rPr>
              <a:t>Powierzchnie </a:t>
            </a:r>
            <a:r>
              <a:rPr lang="pl-PL" sz="1600" b="1" dirty="0" smtClean="0">
                <a:solidFill>
                  <a:schemeClr val="tx2"/>
                </a:solidFill>
              </a:rPr>
              <a:t>nie muszą być </a:t>
            </a:r>
            <a:r>
              <a:rPr lang="pl-PL" sz="1600" dirty="0" smtClean="0">
                <a:solidFill>
                  <a:schemeClr val="tx2"/>
                </a:solidFill>
              </a:rPr>
              <a:t>wykorzystywane wyłącznie na te cele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dirty="0" smtClean="0">
                <a:solidFill>
                  <a:schemeClr val="tx2"/>
                </a:solidFill>
              </a:rPr>
              <a:t>Możliwe wykorzystanie do </a:t>
            </a:r>
            <a:r>
              <a:rPr lang="pl-PL" sz="1600" dirty="0">
                <a:solidFill>
                  <a:schemeClr val="tx2"/>
                </a:solidFill>
              </a:rPr>
              <a:t>prowadzenia zajęć edukacyjnych zgodnych z programem nauczania z zakresu kształcenia ogólnego </a:t>
            </a:r>
            <a:r>
              <a:rPr lang="pl-PL" sz="1600" dirty="0" smtClean="0">
                <a:solidFill>
                  <a:schemeClr val="tx2"/>
                </a:solidFill>
              </a:rPr>
              <a:t>i innej działalności związanej z działalnością edukacyjną  (np. zajęcia pozaszkolne, wynajem </a:t>
            </a:r>
            <a:r>
              <a:rPr lang="pl-PL" sz="1600" dirty="0">
                <a:solidFill>
                  <a:schemeClr val="tx2"/>
                </a:solidFill>
              </a:rPr>
              <a:t>s</a:t>
            </a:r>
            <a:r>
              <a:rPr lang="pl-PL" sz="1600" dirty="0" smtClean="0">
                <a:solidFill>
                  <a:schemeClr val="tx2"/>
                </a:solidFill>
              </a:rPr>
              <a:t>ali gimnastycznej dla lokalnej społeczności)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600" dirty="0" smtClean="0">
                <a:solidFill>
                  <a:schemeClr val="tx2"/>
                </a:solidFill>
              </a:rPr>
              <a:t>Nie kwalifikują się powierzchnie wykorzystywane wyłącznie na cele inne niż działalność oświatowo - wychowawcza</a:t>
            </a:r>
            <a:endParaRPr lang="pl-PL" sz="1600" dirty="0">
              <a:solidFill>
                <a:schemeClr val="tx2"/>
              </a:solidFill>
            </a:endParaRPr>
          </a:p>
          <a:p>
            <a:r>
              <a:rPr lang="pl-PL" sz="2000" dirty="0" smtClean="0">
                <a:solidFill>
                  <a:schemeClr val="tx2"/>
                </a:solidFill>
              </a:rPr>
              <a:t>W związku z tym dofinansowanie </a:t>
            </a:r>
            <a:r>
              <a:rPr lang="pl-PL" sz="2000" b="1" dirty="0" smtClean="0">
                <a:solidFill>
                  <a:schemeClr val="tx2"/>
                </a:solidFill>
              </a:rPr>
              <a:t>nie stanowi pomocy publicznej </a:t>
            </a:r>
            <a:endParaRPr lang="pl-PL" sz="2000" b="1" dirty="0">
              <a:solidFill>
                <a:schemeClr val="tx2"/>
              </a:solidFill>
            </a:endParaRP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42390" r="-1"/>
          <a:stretch/>
        </p:blipFill>
        <p:spPr>
          <a:xfrm>
            <a:off x="1" y="3950898"/>
            <a:ext cx="12192000" cy="2907102"/>
          </a:xfrm>
          <a:prstGeom prst="rect">
            <a:avLst/>
          </a:prstGeom>
        </p:spPr>
      </p:pic>
      <p:sp>
        <p:nvSpPr>
          <p:cNvPr id="6" name="Objaśnienie ze strzałką w górę 5"/>
          <p:cNvSpPr/>
          <p:nvPr/>
        </p:nvSpPr>
        <p:spPr>
          <a:xfrm>
            <a:off x="6814867" y="3454463"/>
            <a:ext cx="4175186" cy="2736000"/>
          </a:xfrm>
          <a:prstGeom prst="up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GWD </a:t>
            </a:r>
            <a:r>
              <a:rPr lang="pl-PL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Wyjaśnienia dotyczące przeznaczenia powierzchni należy przedstawić m.in. w oświadczeniu dotyczącym pomocy publicznej</a:t>
            </a:r>
            <a:endParaRPr lang="pl-PL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91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9464907" cy="628650"/>
          </a:xfrm>
        </p:spPr>
        <p:txBody>
          <a:bodyPr/>
          <a:lstStyle/>
          <a:p>
            <a:r>
              <a:rPr lang="pl-PL" dirty="0" smtClean="0">
                <a:solidFill>
                  <a:schemeClr val="tx2"/>
                </a:solidFill>
              </a:rPr>
              <a:t>Czy dofinansowanie stanowi pomoc publiczną?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68225" y="1020601"/>
            <a:ext cx="10491787" cy="413385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>
                <a:solidFill>
                  <a:schemeClr val="tx1"/>
                </a:solidFill>
              </a:rPr>
              <a:t>Rozwój wysokosprawnej </a:t>
            </a:r>
            <a:r>
              <a:rPr lang="pl-PL" sz="2000" dirty="0" smtClean="0">
                <a:solidFill>
                  <a:schemeClr val="tx1"/>
                </a:solidFill>
              </a:rPr>
              <a:t>kogeneracji</a:t>
            </a:r>
          </a:p>
          <a:p>
            <a:pPr lvl="1" indent="0">
              <a:buNone/>
            </a:pPr>
            <a:r>
              <a:rPr lang="pl-PL" sz="2000" i="1" dirty="0" smtClean="0">
                <a:solidFill>
                  <a:schemeClr val="tx1"/>
                </a:solidFill>
              </a:rPr>
              <a:t>TAK (kogeneracja przemysłowa i zawodowa)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>
                <a:solidFill>
                  <a:schemeClr val="tx1"/>
                </a:solidFill>
              </a:rPr>
              <a:t>Miejskie systemy ciepłownicze (budowa/modernizacja)</a:t>
            </a:r>
          </a:p>
          <a:p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smtClean="0">
                <a:solidFill>
                  <a:schemeClr val="tx1"/>
                </a:solidFill>
              </a:rPr>
              <a:t>                  </a:t>
            </a:r>
            <a:r>
              <a:rPr lang="pl-PL" sz="2000" i="1" dirty="0" smtClean="0">
                <a:solidFill>
                  <a:schemeClr val="tx1"/>
                </a:solidFill>
              </a:rPr>
              <a:t>TAK (konkurencja na rynku ciepła i paliw)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 smtClean="0">
                <a:solidFill>
                  <a:schemeClr val="tx1"/>
                </a:solidFill>
              </a:rPr>
              <a:t>Wyjątek</a:t>
            </a:r>
          </a:p>
          <a:p>
            <a:r>
              <a:rPr lang="pl-PL" sz="2000" dirty="0" smtClean="0">
                <a:solidFill>
                  <a:schemeClr val="tx1"/>
                </a:solidFill>
              </a:rPr>
              <a:t>           </a:t>
            </a:r>
            <a:r>
              <a:rPr lang="pl-PL" sz="2000" i="1" dirty="0" smtClean="0">
                <a:solidFill>
                  <a:schemeClr val="tx1"/>
                </a:solidFill>
              </a:rPr>
              <a:t>pożyczka na współfinansowanie na warunkach rynkowych</a:t>
            </a:r>
            <a:endParaRPr lang="pl-PL" sz="2000" i="1" dirty="0">
              <a:solidFill>
                <a:schemeClr val="tx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94" t="26014" r="-94" b="24599"/>
          <a:stretch/>
        </p:blipFill>
        <p:spPr>
          <a:xfrm>
            <a:off x="0" y="3786996"/>
            <a:ext cx="12192000" cy="3071004"/>
          </a:xfrm>
          <a:prstGeom prst="rect">
            <a:avLst/>
          </a:prstGeom>
        </p:spPr>
      </p:pic>
      <p:sp>
        <p:nvSpPr>
          <p:cNvPr id="5" name="Objaśnienie ze strzałką w lewo 4"/>
          <p:cNvSpPr/>
          <p:nvPr/>
        </p:nvSpPr>
        <p:spPr>
          <a:xfrm>
            <a:off x="7723991" y="1138261"/>
            <a:ext cx="4240150" cy="1658727"/>
          </a:xfrm>
          <a:prstGeom prst="left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>
                <a:solidFill>
                  <a:schemeClr val="tx1"/>
                </a:solidFill>
              </a:rPr>
              <a:t>GWD</a:t>
            </a:r>
            <a:r>
              <a:rPr lang="pl-PL" dirty="0" smtClean="0">
                <a:solidFill>
                  <a:schemeClr val="tx1"/>
                </a:solidFill>
              </a:rPr>
              <a:t> Należy zaznaczyć pkt 1 – 4 oświadczenia dotyczącego pomocy publicznej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70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0588" y="313780"/>
            <a:ext cx="7988060" cy="628650"/>
          </a:xfrm>
        </p:spPr>
        <p:txBody>
          <a:bodyPr/>
          <a:lstStyle/>
          <a:p>
            <a:r>
              <a:rPr lang="pl-PL" sz="3200" b="1" dirty="0" smtClean="0">
                <a:solidFill>
                  <a:schemeClr val="tx2"/>
                </a:solidFill>
              </a:rPr>
              <a:t>Rozwój wysokosprawnej kogeneracji</a:t>
            </a:r>
            <a:endParaRPr lang="pl-PL" sz="3200" dirty="0">
              <a:solidFill>
                <a:schemeClr val="tx2"/>
              </a:solidFill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E2C6475-CA1C-4299-A05B-7F2AC6616E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0588" y="4106174"/>
            <a:ext cx="10491787" cy="2084289"/>
          </a:xfrm>
        </p:spPr>
        <p:txBody>
          <a:bodyPr/>
          <a:lstStyle/>
          <a:p>
            <a:r>
              <a:rPr lang="pl-PL" dirty="0" smtClean="0"/>
              <a:t>	</a:t>
            </a:r>
            <a:endParaRPr lang="pl-PL" dirty="0"/>
          </a:p>
          <a:p>
            <a:r>
              <a:rPr lang="pl-PL" dirty="0"/>
              <a:t> </a:t>
            </a:r>
          </a:p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1992703" y="1028408"/>
            <a:ext cx="1019929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400" b="1" dirty="0" smtClean="0"/>
              <a:t>Wybór przeznaczenia pomocy publicznej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pl-PL" sz="2400" dirty="0" smtClean="0"/>
              <a:t>Inwestycje </a:t>
            </a:r>
            <a:r>
              <a:rPr lang="pl-PL" sz="2400" dirty="0"/>
              <a:t>służące wytwarzaniu energii w wysokosprawnej </a:t>
            </a:r>
            <a:r>
              <a:rPr lang="pl-PL" sz="2400" dirty="0" smtClean="0"/>
              <a:t>kogeneracji</a:t>
            </a:r>
          </a:p>
          <a:p>
            <a:pPr>
              <a:spcBef>
                <a:spcPts val="600"/>
              </a:spcBef>
              <a:defRPr/>
            </a:pPr>
            <a:r>
              <a:rPr lang="pl-PL" sz="2400" dirty="0" smtClean="0"/>
              <a:t>	</a:t>
            </a:r>
            <a:r>
              <a:rPr lang="pl-PL" sz="2400" i="1" dirty="0"/>
              <a:t>c</a:t>
            </a:r>
            <a:r>
              <a:rPr lang="pl-PL" sz="2400" i="1" dirty="0" smtClean="0"/>
              <a:t>o do zasady</a:t>
            </a:r>
            <a:endParaRPr lang="pl-PL" sz="2400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pl-PL" sz="2400" dirty="0" smtClean="0"/>
              <a:t>Inwestycje </a:t>
            </a:r>
            <a:r>
              <a:rPr lang="pl-PL" sz="2400" dirty="0"/>
              <a:t>służące wytwarzaniu energii z odnawialnych źródeł </a:t>
            </a:r>
            <a:r>
              <a:rPr lang="pl-PL" sz="2400" dirty="0" smtClean="0"/>
              <a:t>energii</a:t>
            </a:r>
          </a:p>
          <a:p>
            <a:pPr>
              <a:spcBef>
                <a:spcPts val="600"/>
              </a:spcBef>
              <a:defRPr/>
            </a:pPr>
            <a:r>
              <a:rPr lang="pl-PL" sz="2400" dirty="0" smtClean="0"/>
              <a:t>	</a:t>
            </a:r>
            <a:r>
              <a:rPr lang="pl-PL" sz="2400" i="1" dirty="0" smtClean="0"/>
              <a:t>gdy projekt dotyczy instalacji OZE</a:t>
            </a:r>
            <a:endParaRPr lang="pl-PL" sz="2400" i="1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pl-PL" sz="2400" dirty="0" smtClean="0"/>
              <a:t>De minimis</a:t>
            </a:r>
          </a:p>
          <a:p>
            <a:pPr>
              <a:spcBef>
                <a:spcPts val="600"/>
              </a:spcBef>
              <a:defRPr/>
            </a:pPr>
            <a:r>
              <a:rPr lang="pl-PL" sz="2400" dirty="0" smtClean="0"/>
              <a:t>	</a:t>
            </a:r>
            <a:r>
              <a:rPr lang="pl-PL" sz="2400" i="1" dirty="0" smtClean="0"/>
              <a:t>brak zgodności z </a:t>
            </a:r>
          </a:p>
          <a:p>
            <a:pPr>
              <a:spcBef>
                <a:spcPts val="600"/>
              </a:spcBef>
              <a:defRPr/>
            </a:pPr>
            <a:r>
              <a:rPr lang="pl-PL" sz="2400" i="1" dirty="0"/>
              <a:t>	</a:t>
            </a:r>
            <a:r>
              <a:rPr lang="pl-PL" sz="2400" i="1" dirty="0" smtClean="0"/>
              <a:t>warunkami pomocy na </a:t>
            </a:r>
          </a:p>
          <a:p>
            <a:pPr>
              <a:spcBef>
                <a:spcPts val="600"/>
              </a:spcBef>
              <a:defRPr/>
            </a:pPr>
            <a:r>
              <a:rPr lang="pl-PL" sz="2400" i="1" dirty="0"/>
              <a:t>	</a:t>
            </a:r>
            <a:r>
              <a:rPr lang="pl-PL" sz="2400" i="1" dirty="0" smtClean="0"/>
              <a:t>wysokosprawną </a:t>
            </a:r>
          </a:p>
          <a:p>
            <a:pPr>
              <a:spcBef>
                <a:spcPts val="600"/>
              </a:spcBef>
              <a:defRPr/>
            </a:pPr>
            <a:r>
              <a:rPr lang="pl-PL" sz="2400" i="1" dirty="0"/>
              <a:t>	</a:t>
            </a:r>
            <a:r>
              <a:rPr lang="pl-PL" sz="2400" i="1" dirty="0" smtClean="0"/>
              <a:t>kogenerację lub OZE,</a:t>
            </a:r>
          </a:p>
          <a:p>
            <a:pPr>
              <a:spcBef>
                <a:spcPts val="600"/>
              </a:spcBef>
              <a:defRPr/>
            </a:pPr>
            <a:r>
              <a:rPr lang="pl-PL" sz="2400" i="1" dirty="0"/>
              <a:t>	</a:t>
            </a:r>
            <a:r>
              <a:rPr lang="pl-PL" sz="2400" i="1" dirty="0" smtClean="0"/>
              <a:t>niewielka kwota </a:t>
            </a:r>
          </a:p>
          <a:p>
            <a:pPr>
              <a:spcBef>
                <a:spcPts val="600"/>
              </a:spcBef>
              <a:defRPr/>
            </a:pPr>
            <a:r>
              <a:rPr lang="pl-PL" sz="2400" i="1" dirty="0" smtClean="0"/>
              <a:t>	dofinansowania  </a:t>
            </a:r>
            <a:endParaRPr lang="pl-PL" sz="2400" dirty="0"/>
          </a:p>
          <a:p>
            <a:pPr>
              <a:spcBef>
                <a:spcPts val="600"/>
              </a:spcBef>
              <a:defRPr/>
            </a:pPr>
            <a:endParaRPr lang="pl-PL" sz="2200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010" y="3863727"/>
            <a:ext cx="5264989" cy="2994274"/>
          </a:xfrm>
          <a:prstGeom prst="rect">
            <a:avLst/>
          </a:prstGeom>
        </p:spPr>
      </p:pic>
      <p:sp>
        <p:nvSpPr>
          <p:cNvPr id="7" name="Objaśnienie ze strzałką w prawo 6"/>
          <p:cNvSpPr/>
          <p:nvPr/>
        </p:nvSpPr>
        <p:spPr>
          <a:xfrm>
            <a:off x="80964" y="1345720"/>
            <a:ext cx="2475675" cy="3700733"/>
          </a:xfrm>
          <a:prstGeom prst="right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pl-PL" sz="3200" b="1" dirty="0" smtClean="0">
                <a:solidFill>
                  <a:schemeClr val="tx1"/>
                </a:solidFill>
              </a:rPr>
              <a:t>GWD</a:t>
            </a:r>
            <a:r>
              <a:rPr lang="pl-PL" sz="2400" dirty="0" smtClean="0">
                <a:solidFill>
                  <a:schemeClr val="tx1"/>
                </a:solidFill>
              </a:rPr>
              <a:t> Przeznaczenie należy wybrać w zakładce „Pomoc publiczna – dane ogólne” </a:t>
            </a:r>
            <a:endParaRPr lang="pl-P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66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128BE0D-D1AA-4A41-81D2-3ABA55FF2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332" y="391951"/>
            <a:ext cx="10144664" cy="628650"/>
          </a:xfrm>
        </p:spPr>
        <p:txBody>
          <a:bodyPr/>
          <a:lstStyle/>
          <a:p>
            <a:r>
              <a:rPr lang="pl-PL" b="1" dirty="0" smtClean="0">
                <a:solidFill>
                  <a:schemeClr val="tx2"/>
                </a:solidFill>
              </a:rPr>
              <a:t>Miejskie systemy ciepłownicze (budowa/modernizacja)</a:t>
            </a:r>
            <a:endParaRPr lang="pl-PL" sz="3200" dirty="0">
              <a:solidFill>
                <a:schemeClr val="tx2"/>
              </a:solidFill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E2C6475-CA1C-4299-A05B-7F2AC6616E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0588" y="4106174"/>
            <a:ext cx="10491787" cy="2084289"/>
          </a:xfrm>
        </p:spPr>
        <p:txBody>
          <a:bodyPr/>
          <a:lstStyle/>
          <a:p>
            <a:r>
              <a:rPr lang="pl-PL" dirty="0" smtClean="0"/>
              <a:t>	</a:t>
            </a:r>
            <a:endParaRPr lang="pl-PL" dirty="0"/>
          </a:p>
          <a:p>
            <a:r>
              <a:rPr lang="pl-PL" dirty="0"/>
              <a:t> </a:t>
            </a:r>
          </a:p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1012637" y="942430"/>
            <a:ext cx="1049067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pl-PL" sz="2400" b="1" dirty="0" smtClean="0"/>
              <a:t>Wybór przeznaczenia pomocy publicznej</a:t>
            </a:r>
          </a:p>
          <a:p>
            <a:pPr>
              <a:spcBef>
                <a:spcPts val="600"/>
              </a:spcBef>
              <a:defRPr/>
            </a:pPr>
            <a:r>
              <a:rPr lang="pl-PL" sz="2400" dirty="0" smtClean="0"/>
              <a:t>Źródło energii:</a:t>
            </a:r>
            <a:endParaRPr lang="pl-PL" sz="2400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pl-PL" dirty="0" smtClean="0"/>
              <a:t>Inwestycje </a:t>
            </a:r>
            <a:r>
              <a:rPr lang="pl-PL" dirty="0"/>
              <a:t>służące wytwarzaniu energii w wysokosprawnej </a:t>
            </a:r>
            <a:r>
              <a:rPr lang="pl-PL" dirty="0" smtClean="0"/>
              <a:t>kogeneracji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pl-PL" dirty="0" smtClean="0"/>
              <a:t>Inwestycje </a:t>
            </a:r>
            <a:r>
              <a:rPr lang="pl-PL" dirty="0"/>
              <a:t>służące wytwarzaniu energii z odnawialnych źródeł </a:t>
            </a:r>
            <a:r>
              <a:rPr lang="pl-PL" dirty="0" smtClean="0"/>
              <a:t>energii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pl-PL" dirty="0" smtClean="0"/>
              <a:t>Inwestycje </a:t>
            </a:r>
            <a:r>
              <a:rPr lang="pl-PL" dirty="0"/>
              <a:t>w efektywny energetycznie system ciepłowniczy i chłodniczy - inwestycje w </a:t>
            </a:r>
            <a:r>
              <a:rPr lang="pl-PL" dirty="0" smtClean="0"/>
              <a:t>źródło</a:t>
            </a:r>
            <a:endParaRPr lang="pl-PL" sz="2400" dirty="0" smtClean="0"/>
          </a:p>
          <a:p>
            <a:pPr>
              <a:spcBef>
                <a:spcPts val="600"/>
              </a:spcBef>
              <a:defRPr/>
            </a:pPr>
            <a:r>
              <a:rPr lang="pl-PL" sz="2400" dirty="0" smtClean="0"/>
              <a:t>Sieć ciepłownicza</a:t>
            </a:r>
            <a:r>
              <a:rPr lang="pl-PL" sz="2400" dirty="0"/>
              <a:t>: </a:t>
            </a:r>
            <a:r>
              <a:rPr lang="pl-PL" dirty="0" smtClean="0"/>
              <a:t>Inwestycje </a:t>
            </a:r>
            <a:r>
              <a:rPr lang="pl-PL" dirty="0"/>
              <a:t>w efektywny energetycznie system ciepłowniczy i chłodniczy - inwestycje w sieci</a:t>
            </a:r>
          </a:p>
          <a:p>
            <a:pPr>
              <a:spcBef>
                <a:spcPts val="600"/>
              </a:spcBef>
              <a:defRPr/>
            </a:pPr>
            <a:r>
              <a:rPr lang="pl-PL" sz="2400" dirty="0" smtClean="0"/>
              <a:t>De minimis</a:t>
            </a:r>
          </a:p>
          <a:p>
            <a:pPr>
              <a:defRPr/>
            </a:pPr>
            <a:r>
              <a:rPr lang="pl-PL" i="1" dirty="0" smtClean="0"/>
              <a:t>brak zgodności z warunkami pomocy na </a:t>
            </a:r>
            <a:br>
              <a:rPr lang="pl-PL" i="1" dirty="0" smtClean="0"/>
            </a:br>
            <a:r>
              <a:rPr lang="pl-PL" i="1" dirty="0" smtClean="0"/>
              <a:t>wysokosprawną kogenerację, OZE lub </a:t>
            </a:r>
          </a:p>
          <a:p>
            <a:pPr>
              <a:defRPr/>
            </a:pPr>
            <a:r>
              <a:rPr lang="pl-PL" i="1" dirty="0" smtClean="0"/>
              <a:t>efektywne systemy ciepłownicze; </a:t>
            </a:r>
          </a:p>
          <a:p>
            <a:pPr>
              <a:defRPr/>
            </a:pPr>
            <a:r>
              <a:rPr lang="pl-PL" i="1" dirty="0" smtClean="0"/>
              <a:t>Niewielka kwota dofinansowania </a:t>
            </a:r>
            <a:endParaRPr lang="pl-PL" dirty="0"/>
          </a:p>
          <a:p>
            <a:pPr>
              <a:spcBef>
                <a:spcPts val="600"/>
              </a:spcBef>
              <a:defRPr/>
            </a:pPr>
            <a:endParaRPr lang="pl-PL" sz="2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63" y="3382992"/>
            <a:ext cx="6326038" cy="3475008"/>
          </a:xfrm>
          <a:prstGeom prst="rect">
            <a:avLst/>
          </a:prstGeom>
        </p:spPr>
      </p:pic>
      <p:sp>
        <p:nvSpPr>
          <p:cNvPr id="5" name="Objaśnienie ze strzałką w górę 4"/>
          <p:cNvSpPr/>
          <p:nvPr/>
        </p:nvSpPr>
        <p:spPr>
          <a:xfrm>
            <a:off x="613429" y="5120496"/>
            <a:ext cx="4442908" cy="1656822"/>
          </a:xfrm>
          <a:prstGeom prst="up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tx1"/>
                </a:solidFill>
              </a:rPr>
              <a:t>GWD</a:t>
            </a:r>
            <a:r>
              <a:rPr lang="pl-PL" dirty="0">
                <a:solidFill>
                  <a:schemeClr val="tx1"/>
                </a:solidFill>
              </a:rPr>
              <a:t> Przeznaczenie należy wybrać w zakładce „Pomoc publiczna – dane ogólne” 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9239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955803" y="288434"/>
            <a:ext cx="7120720" cy="628650"/>
          </a:xfrm>
        </p:spPr>
        <p:txBody>
          <a:bodyPr/>
          <a:lstStyle/>
          <a:p>
            <a:r>
              <a:rPr lang="pl-PL" altLang="pl-PL" sz="3200" dirty="0">
                <a:solidFill>
                  <a:schemeClr val="tx2"/>
                </a:solidFill>
                <a:latin typeface="Calibri" panose="020F0502020204030204" pitchFamily="34" charset="0"/>
              </a:rPr>
              <a:t>Pomoc publiczna – podstawy prawne</a:t>
            </a:r>
            <a:endParaRPr lang="pl-PL" sz="3200" dirty="0">
              <a:solidFill>
                <a:schemeClr val="tx2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718060" y="1090454"/>
            <a:ext cx="10491787" cy="4133850"/>
          </a:xfrm>
        </p:spPr>
        <p:txBody>
          <a:bodyPr/>
          <a:lstStyle/>
          <a:p>
            <a:pPr>
              <a:buClr>
                <a:srgbClr val="00B050"/>
              </a:buClr>
              <a:defRPr/>
            </a:pPr>
            <a:r>
              <a:rPr lang="pl-PL" sz="2400" dirty="0">
                <a:solidFill>
                  <a:schemeClr val="tx1"/>
                </a:solidFill>
              </a:rPr>
              <a:t>Pomoc horyzontalna na ochronę środowiska</a:t>
            </a:r>
          </a:p>
          <a:p>
            <a:pPr marL="730250" indent="-2857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l-PL" sz="1800" dirty="0">
                <a:solidFill>
                  <a:schemeClr val="tx1"/>
                </a:solidFill>
              </a:rPr>
              <a:t>Rozporządzenie Ministra Środowiska z dnia 21 grudnia 2015 r. w sprawie szczegółowych warunków udzielania horyzontalnej pomocy publicznej na cele z zakresu ochrony środowiska (Dz. U. poz. 2250)</a:t>
            </a:r>
          </a:p>
          <a:p>
            <a:pPr marL="730250" indent="-2857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pl-PL" sz="1800" dirty="0">
                <a:solidFill>
                  <a:schemeClr val="tx1"/>
                </a:solidFill>
              </a:rPr>
              <a:t>Rozporządzenie Komisji (UE) Nr 651/2014 z dnia 17 czerwca 2014 r. uznające niektóre rodzaje pomocy za zgodne z rynkiem wewnętrznym w zastosowaniu art. 107 i 108 Traktatu (Dz. Urz. UE L 187 z dnia 26.6.2014, str. </a:t>
            </a:r>
            <a:r>
              <a:rPr lang="pl-PL" sz="1800" dirty="0" smtClean="0">
                <a:solidFill>
                  <a:schemeClr val="tx1"/>
                </a:solidFill>
              </a:rPr>
              <a:t>1, ze zm.) </a:t>
            </a:r>
            <a:r>
              <a:rPr lang="pl-PL" sz="1800" dirty="0">
                <a:solidFill>
                  <a:schemeClr val="tx1"/>
                </a:solidFill>
              </a:rPr>
              <a:t>(Rozdział I + Sekcja 7)</a:t>
            </a:r>
          </a:p>
          <a:p>
            <a:pPr>
              <a:buClr>
                <a:srgbClr val="00B050"/>
              </a:buClr>
              <a:defRPr/>
            </a:pPr>
            <a:r>
              <a:rPr lang="pl-PL" sz="2400" dirty="0">
                <a:solidFill>
                  <a:schemeClr val="tx1"/>
                </a:solidFill>
              </a:rPr>
              <a:t>Pomoc de minimis</a:t>
            </a:r>
          </a:p>
          <a:p>
            <a:pPr marL="730250" lvl="1" indent="-285750">
              <a:defRPr/>
            </a:pPr>
            <a:r>
              <a:rPr lang="pl-PL" sz="1800" dirty="0">
                <a:solidFill>
                  <a:schemeClr val="tx1"/>
                </a:solidFill>
              </a:rPr>
              <a:t>Rozporządzenie Komisji (UE) Nr 1407/2013 z dnia </a:t>
            </a:r>
            <a:r>
              <a:rPr lang="pl-PL" sz="1800" dirty="0" smtClean="0">
                <a:solidFill>
                  <a:schemeClr val="tx1"/>
                </a:solidFill>
              </a:rPr>
              <a:t/>
            </a:r>
            <a:br>
              <a:rPr lang="pl-PL" sz="1800" dirty="0" smtClean="0">
                <a:solidFill>
                  <a:schemeClr val="tx1"/>
                </a:solidFill>
              </a:rPr>
            </a:br>
            <a:r>
              <a:rPr lang="pl-PL" sz="1800" dirty="0" smtClean="0">
                <a:solidFill>
                  <a:schemeClr val="tx1"/>
                </a:solidFill>
              </a:rPr>
              <a:t>18 </a:t>
            </a:r>
            <a:r>
              <a:rPr lang="pl-PL" sz="1800" dirty="0">
                <a:solidFill>
                  <a:schemeClr val="tx1"/>
                </a:solidFill>
              </a:rPr>
              <a:t>grudnia 2013 r. w sprawie stosowania </a:t>
            </a:r>
            <a:r>
              <a:rPr lang="pl-PL" sz="1800" dirty="0" smtClean="0">
                <a:solidFill>
                  <a:schemeClr val="tx1"/>
                </a:solidFill>
              </a:rPr>
              <a:t/>
            </a:r>
            <a:br>
              <a:rPr lang="pl-PL" sz="1800" dirty="0" smtClean="0">
                <a:solidFill>
                  <a:schemeClr val="tx1"/>
                </a:solidFill>
              </a:rPr>
            </a:br>
            <a:r>
              <a:rPr lang="pl-PL" sz="1800" dirty="0" smtClean="0">
                <a:solidFill>
                  <a:schemeClr val="tx1"/>
                </a:solidFill>
              </a:rPr>
              <a:t>art</a:t>
            </a:r>
            <a:r>
              <a:rPr lang="pl-PL" sz="1800" dirty="0">
                <a:solidFill>
                  <a:schemeClr val="tx1"/>
                </a:solidFill>
              </a:rPr>
              <a:t>. 107 i 108 Traktatu o funkcjonowaniu Unii Europejskiej </a:t>
            </a:r>
            <a:r>
              <a:rPr lang="pl-PL" sz="1800" dirty="0" smtClean="0">
                <a:solidFill>
                  <a:schemeClr val="tx1"/>
                </a:solidFill>
              </a:rPr>
              <a:t/>
            </a:r>
            <a:br>
              <a:rPr lang="pl-PL" sz="1800" dirty="0" smtClean="0">
                <a:solidFill>
                  <a:schemeClr val="tx1"/>
                </a:solidFill>
              </a:rPr>
            </a:br>
            <a:r>
              <a:rPr lang="pl-PL" sz="1800" dirty="0" smtClean="0">
                <a:solidFill>
                  <a:schemeClr val="tx1"/>
                </a:solidFill>
              </a:rPr>
              <a:t>do </a:t>
            </a:r>
            <a:r>
              <a:rPr lang="pl-PL" sz="1800" dirty="0">
                <a:solidFill>
                  <a:schemeClr val="tx1"/>
                </a:solidFill>
              </a:rPr>
              <a:t>pomocy de minimis (Dz. Urz. UE L 352, 24.12.2013, str. </a:t>
            </a:r>
            <a:r>
              <a:rPr lang="pl-PL" sz="1800" dirty="0" smtClean="0">
                <a:solidFill>
                  <a:schemeClr val="tx1"/>
                </a:solidFill>
              </a:rPr>
              <a:t>1)</a:t>
            </a:r>
            <a:endParaRPr lang="pl-PL" sz="1800" dirty="0">
              <a:solidFill>
                <a:schemeClr val="tx1"/>
              </a:solidFill>
            </a:endParaRPr>
          </a:p>
          <a:p>
            <a:pPr marL="730250" lvl="1" indent="-285750">
              <a:defRPr/>
            </a:pPr>
            <a:endParaRPr lang="pl-PL" sz="1800" dirty="0">
              <a:solidFill>
                <a:schemeClr val="tx1"/>
              </a:solidFill>
            </a:endParaRP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523" y="2967487"/>
            <a:ext cx="3370729" cy="364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70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6" y="391951"/>
            <a:ext cx="9050839" cy="628650"/>
          </a:xfrm>
        </p:spPr>
        <p:txBody>
          <a:bodyPr/>
          <a:lstStyle/>
          <a:p>
            <a:r>
              <a:rPr lang="pl-PL" altLang="pl-PL" dirty="0">
                <a:solidFill>
                  <a:schemeClr val="tx2"/>
                </a:solidFill>
                <a:latin typeface="Calibri" panose="020F0502020204030204" pitchFamily="34" charset="0"/>
              </a:rPr>
              <a:t>Pomoc horyzontalna – podstawowe warunki dopuszczalności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838829" y="1323367"/>
            <a:ext cx="10491787" cy="4133850"/>
          </a:xfrm>
        </p:spPr>
        <p:txBody>
          <a:bodyPr/>
          <a:lstStyle/>
          <a:p>
            <a:pPr marL="274637" indent="-34290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pl-PL" altLang="pl-PL" sz="2400" dirty="0">
                <a:solidFill>
                  <a:schemeClr val="tx1"/>
                </a:solidFill>
              </a:rPr>
              <a:t>Efekt zachęty</a:t>
            </a:r>
          </a:p>
          <a:p>
            <a:pPr marL="341313" indent="-341313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pl-PL" altLang="pl-PL" sz="2400" dirty="0">
                <a:solidFill>
                  <a:schemeClr val="tx1"/>
                </a:solidFill>
              </a:rPr>
              <a:t>Beneficjent pomocy – przedsiębiorca nie będący w  trudnej sytuacji </a:t>
            </a:r>
          </a:p>
          <a:p>
            <a:pPr marL="274637" indent="-34290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pl-PL" altLang="pl-PL" sz="2400" dirty="0">
                <a:solidFill>
                  <a:schemeClr val="tx1"/>
                </a:solidFill>
              </a:rPr>
              <a:t>Koszty kwalifikujące się do objęcia pomocą</a:t>
            </a:r>
          </a:p>
          <a:p>
            <a:pPr marL="274637" indent="-34290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pl-PL" altLang="pl-PL" sz="2400" dirty="0">
                <a:solidFill>
                  <a:schemeClr val="tx1"/>
                </a:solidFill>
              </a:rPr>
              <a:t>Intensywność pomocy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30" y="3475670"/>
            <a:ext cx="2539682" cy="25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2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464097" y="391951"/>
            <a:ext cx="8076054" cy="628650"/>
          </a:xfrm>
        </p:spPr>
        <p:txBody>
          <a:bodyPr/>
          <a:lstStyle/>
          <a:p>
            <a:r>
              <a:rPr lang="pl-PL" altLang="pl-PL" sz="3600" dirty="0">
                <a:solidFill>
                  <a:schemeClr val="tx2"/>
                </a:solidFill>
                <a:latin typeface="Calibri" panose="020F0502020204030204" pitchFamily="34" charset="0"/>
              </a:rPr>
              <a:t>Pomoc horyzontalna – efekt zachęty</a:t>
            </a:r>
            <a:r>
              <a:rPr lang="pl-PL" altLang="pl-PL" dirty="0">
                <a:solidFill>
                  <a:schemeClr val="tx2"/>
                </a:solidFill>
                <a:latin typeface="Calibri" panose="020F0502020204030204" pitchFamily="34" charset="0"/>
              </a:rPr>
              <a:t/>
            </a:r>
            <a:br>
              <a:rPr lang="pl-PL" altLang="pl-PL" dirty="0">
                <a:solidFill>
                  <a:schemeClr val="tx2"/>
                </a:solidFill>
                <a:latin typeface="Calibri" panose="020F0502020204030204" pitchFamily="34" charset="0"/>
              </a:rPr>
            </a:b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19815" y="1234400"/>
            <a:ext cx="7873850" cy="4133850"/>
          </a:xfrm>
        </p:spPr>
        <p:txBody>
          <a:bodyPr/>
          <a:lstStyle/>
          <a:p>
            <a:pPr>
              <a:spcBef>
                <a:spcPts val="400"/>
              </a:spcBef>
              <a:buSzPct val="100000"/>
              <a:defRPr/>
            </a:pPr>
            <a:r>
              <a:rPr lang="pl-PL" altLang="pl-PL" sz="1800" b="1" dirty="0">
                <a:solidFill>
                  <a:srgbClr val="000000"/>
                </a:solidFill>
              </a:rPr>
              <a:t>Wniosek musi być złożony przed rozpoczęciem </a:t>
            </a:r>
            <a:r>
              <a:rPr lang="pl-PL" altLang="pl-PL" sz="1800" b="1" dirty="0" smtClean="0">
                <a:solidFill>
                  <a:srgbClr val="000000"/>
                </a:solidFill>
              </a:rPr>
              <a:t>inwestycji</a:t>
            </a:r>
            <a:endParaRPr lang="pl-PL" altLang="pl-PL" sz="1800" dirty="0">
              <a:solidFill>
                <a:srgbClr val="000000"/>
              </a:solidFill>
            </a:endParaRPr>
          </a:p>
          <a:p>
            <a:pPr>
              <a:spcBef>
                <a:spcPts val="800"/>
              </a:spcBef>
              <a:buSzPct val="100000"/>
              <a:defRPr/>
            </a:pPr>
            <a:r>
              <a:rPr lang="pl-PL" altLang="pl-PL" sz="1400" u="sng" dirty="0">
                <a:solidFill>
                  <a:srgbClr val="000000"/>
                </a:solidFill>
              </a:rPr>
              <a:t>Rozpoczęcie inwestycji </a:t>
            </a:r>
            <a:r>
              <a:rPr lang="pl-PL" altLang="pl-PL" sz="1400" dirty="0">
                <a:solidFill>
                  <a:srgbClr val="000000"/>
                </a:solidFill>
              </a:rPr>
              <a:t>oznacza:</a:t>
            </a:r>
          </a:p>
          <a:p>
            <a:pPr marL="180975" indent="-180975">
              <a:spcBef>
                <a:spcPts val="4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400" dirty="0">
                <a:solidFill>
                  <a:srgbClr val="000000"/>
                </a:solidFill>
              </a:rPr>
              <a:t>rozpoczęcie robót budowlanych związanych z inwestycją (rozpoczęcie budowy, o którym mowa w art. 41 ust. 1 ustawy Prawo budowlane), lub </a:t>
            </a:r>
          </a:p>
          <a:p>
            <a:pPr marL="180975" indent="-180975">
              <a:spcBef>
                <a:spcPts val="4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400" dirty="0">
                <a:solidFill>
                  <a:srgbClr val="000000"/>
                </a:solidFill>
              </a:rPr>
              <a:t>pierwsze prawnie wiążące zobowiązanie do zamówienia urządzeń, lub </a:t>
            </a:r>
          </a:p>
          <a:p>
            <a:pPr marL="180975" indent="-180975">
              <a:spcBef>
                <a:spcPts val="4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400" dirty="0">
                <a:solidFill>
                  <a:srgbClr val="000000"/>
                </a:solidFill>
              </a:rPr>
              <a:t>zobowiązanie, które sprawia, że inwestycja staje się nieodwracalna (z ekonomicznego punktu widzenia byłoby trudno zaniechać inwestycji od chwili powzięcia tego zobowiązania, np. z uwagi na znaczne straty finansowe, które inwestor musiałby ponieść w przypadku rezygnacji z inwestycji</a:t>
            </a:r>
            <a:r>
              <a:rPr lang="pl-PL" altLang="pl-PL" sz="1400" dirty="0" smtClean="0">
                <a:solidFill>
                  <a:srgbClr val="000000"/>
                </a:solidFill>
              </a:rPr>
              <a:t>) </a:t>
            </a:r>
            <a:endParaRPr lang="pl-PL" altLang="pl-PL" sz="1400" dirty="0" smtClean="0">
              <a:solidFill>
                <a:srgbClr val="000000"/>
              </a:solidFill>
            </a:endParaRPr>
          </a:p>
          <a:p>
            <a:pPr>
              <a:spcBef>
                <a:spcPts val="400"/>
              </a:spcBef>
              <a:buClr>
                <a:srgbClr val="000000"/>
              </a:buClr>
              <a:buSzPct val="45000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400" dirty="0">
                <a:solidFill>
                  <a:srgbClr val="000000"/>
                </a:solidFill>
              </a:rPr>
              <a:t>	</a:t>
            </a:r>
            <a:r>
              <a:rPr lang="pl-PL" altLang="pl-PL" sz="1400" dirty="0" smtClean="0">
                <a:solidFill>
                  <a:srgbClr val="000000"/>
                </a:solidFill>
              </a:rPr>
              <a:t>zależnie </a:t>
            </a:r>
            <a:r>
              <a:rPr lang="pl-PL" altLang="pl-PL" sz="1400" dirty="0">
                <a:solidFill>
                  <a:srgbClr val="000000"/>
                </a:solidFill>
              </a:rPr>
              <a:t>od tego, co nastąpi najpierw. </a:t>
            </a:r>
            <a:endParaRPr lang="pl-PL" altLang="pl-PL" sz="1400" dirty="0" smtClean="0">
              <a:solidFill>
                <a:srgbClr val="000000"/>
              </a:solidFill>
            </a:endParaRPr>
          </a:p>
          <a:p>
            <a:pPr marL="285750" indent="-285750">
              <a:spcBef>
                <a:spcPts val="4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ü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400" i="1" dirty="0" smtClean="0">
                <a:solidFill>
                  <a:srgbClr val="000000"/>
                </a:solidFill>
              </a:rPr>
              <a:t>Za </a:t>
            </a:r>
            <a:r>
              <a:rPr lang="pl-PL" altLang="pl-PL" sz="1400" i="1" dirty="0">
                <a:solidFill>
                  <a:srgbClr val="000000"/>
                </a:solidFill>
              </a:rPr>
              <a:t>rozpoczęcie inwestycji nie uznaje się zakupu gruntu ani prac przygotowawczych takich jak uzyskanie zezwoleń i przeprowadzenie studiów wykonalności.</a:t>
            </a:r>
          </a:p>
          <a:p>
            <a:pPr marL="285750" indent="-285750">
              <a:spcBef>
                <a:spcPts val="4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ü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400" i="1" dirty="0" smtClean="0">
                <a:solidFill>
                  <a:srgbClr val="000000"/>
                </a:solidFill>
              </a:rPr>
              <a:t>Ogłoszenie zamówienia nie stanowi rozpoczęcia prac pod warunkiem, że przewidziano możliwość unieważnienia postępowania zgodnie z art. 93 ust. 1a ustawy PZP.</a:t>
            </a:r>
            <a:endParaRPr lang="pl-PL" altLang="pl-PL" sz="1400" i="1" dirty="0" smtClean="0">
              <a:solidFill>
                <a:srgbClr val="000000"/>
              </a:solidFill>
            </a:endParaRPr>
          </a:p>
          <a:p>
            <a:pPr>
              <a:spcBef>
                <a:spcPts val="400"/>
              </a:spcBef>
              <a:buClr>
                <a:srgbClr val="000000"/>
              </a:buClr>
              <a:buSzPct val="45000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400" dirty="0">
                <a:solidFill>
                  <a:srgbClr val="000000"/>
                </a:solidFill>
              </a:rPr>
              <a:t>	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85" y="1794294"/>
            <a:ext cx="3623093" cy="37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65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76CF57A-89D9-48CF-84F7-CB5B6FED41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4097" y="391951"/>
            <a:ext cx="8792046" cy="628650"/>
          </a:xfrm>
        </p:spPr>
        <p:txBody>
          <a:bodyPr/>
          <a:lstStyle/>
          <a:p>
            <a:r>
              <a:rPr lang="pl-PL" altLang="pl-PL" dirty="0">
                <a:solidFill>
                  <a:schemeClr val="tx2"/>
                </a:solidFill>
                <a:latin typeface="Calibri" panose="020F0502020204030204" pitchFamily="34" charset="0"/>
              </a:rPr>
              <a:t>Pomoc horyzontalna – trudna sytuacja ekonomiczna </a:t>
            </a:r>
            <a:br>
              <a:rPr lang="pl-PL" altLang="pl-PL" dirty="0">
                <a:solidFill>
                  <a:schemeClr val="tx2"/>
                </a:solidFill>
                <a:latin typeface="Calibri" panose="020F0502020204030204" pitchFamily="34" charset="0"/>
              </a:rPr>
            </a:b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29D0CE7-21EC-42BC-B9E2-0590CA9BA8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3817" y="943806"/>
            <a:ext cx="7644281" cy="461160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100000"/>
              <a:defRPr/>
            </a:pPr>
            <a:r>
              <a:rPr lang="pl-PL" altLang="pl-PL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Przedsiębiorca jest w trudnej sytuacji</a:t>
            </a:r>
            <a:r>
              <a:rPr lang="pl-PL" altLang="pl-PL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pl-PL" altLang="pl-PL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600" dirty="0">
                <a:solidFill>
                  <a:srgbClr val="000000"/>
                </a:solidFill>
                <a:latin typeface="Calibri" panose="020F0502020204030204" pitchFamily="34" charset="0"/>
              </a:rPr>
              <a:t>w przypadku przedsiębiorstw innych niż MŚP, które istnieją od mniej niż trzech lat: ponad połowa subskrybowanego kapitału podstawowego/kapitału wskazanego w </a:t>
            </a:r>
            <a:r>
              <a:rPr lang="pl-PL" altLang="pl-PL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sprawozdaniach </a:t>
            </a:r>
            <a:r>
              <a:rPr lang="pl-PL" altLang="pl-PL" sz="1600" dirty="0">
                <a:solidFill>
                  <a:srgbClr val="000000"/>
                </a:solidFill>
                <a:latin typeface="Calibri" panose="020F0502020204030204" pitchFamily="34" charset="0"/>
              </a:rPr>
              <a:t>finansowych została utracona w efekcie zakumulowanych strat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ü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600" dirty="0">
                <a:solidFill>
                  <a:srgbClr val="000000"/>
                </a:solidFill>
                <a:latin typeface="Calibri" panose="020F0502020204030204" pitchFamily="34" charset="0"/>
              </a:rPr>
              <a:t>jeśli przedsiębiorstwo podlega zbiorowemu postępowaniu w związku z niewypłacalnością lub zgodnie z prawem krajowym spełnia kryteria objęcia takim podstępowaniem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ü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600" dirty="0">
                <a:solidFill>
                  <a:srgbClr val="000000"/>
                </a:solidFill>
                <a:latin typeface="Calibri" panose="020F0502020204030204" pitchFamily="34" charset="0"/>
              </a:rPr>
              <a:t>jeśli otrzymał pomoc na ratowanie i nie spłacił do tej pory pożyczki ani nie zakończył umowy gwarancji lub otrzymał pomoc na restrukturyzację i nadal podlega planowi restrukturyzacyjnemu (realizuje plan)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ü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600" dirty="0">
                <a:solidFill>
                  <a:srgbClr val="000000"/>
                </a:solidFill>
                <a:latin typeface="Calibri" panose="020F0502020204030204" pitchFamily="34" charset="0"/>
              </a:rPr>
              <a:t>w przypadku dużego przedsiębiorstwa, jeśli w ciągu ostatnich dwóch lat:</a:t>
            </a:r>
          </a:p>
          <a:p>
            <a:pPr marL="614362" indent="-3429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>
                <a:tab pos="53340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600" dirty="0">
                <a:solidFill>
                  <a:srgbClr val="000000"/>
                </a:solidFill>
                <a:latin typeface="Calibri" panose="020F0502020204030204" pitchFamily="34" charset="0"/>
              </a:rPr>
              <a:t>księgowy stosunek wartości kapitału obcego do kapitału własnego tego przedsiębiorstwa przekracza 7,5 oraz</a:t>
            </a:r>
          </a:p>
          <a:p>
            <a:pPr marL="614362" indent="-3429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>
                <a:tab pos="53340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sz="1600" dirty="0">
                <a:solidFill>
                  <a:srgbClr val="000000"/>
                </a:solidFill>
                <a:latin typeface="Calibri" panose="020F0502020204030204" pitchFamily="34" charset="0"/>
              </a:rPr>
              <a:t>wskaźnik pokrycia odsetek zyskiem EBITDA (wynik na działalności operacyjnej + amortyzacja) (czyli: EBITDA/odsetki) tego przedsiębiorstwa wynosi poniżej 1,0. </a:t>
            </a:r>
          </a:p>
          <a:p>
            <a:pPr>
              <a:buClr>
                <a:srgbClr val="000000"/>
              </a:buClr>
              <a:buSzPct val="100000"/>
              <a:tabLst>
                <a:tab pos="180975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altLang="pl-PL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l-PL" dirty="0"/>
          </a:p>
        </p:txBody>
      </p:sp>
      <p:sp>
        <p:nvSpPr>
          <p:cNvPr id="4" name="Objaśnienie ze strzałką w górę 3"/>
          <p:cNvSpPr/>
          <p:nvPr/>
        </p:nvSpPr>
        <p:spPr>
          <a:xfrm>
            <a:off x="2019533" y="5120496"/>
            <a:ext cx="5813251" cy="1656822"/>
          </a:xfrm>
          <a:prstGeom prst="up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>
                <a:solidFill>
                  <a:schemeClr val="tx1"/>
                </a:solidFill>
              </a:rPr>
              <a:t>Należy odpowiedzieć na pytania 1-5 w części B Formularza informacji przedstawianych przy ubieganiu się o pomoc inną niż de minimis. Weryfikacja odbywa się na podstawie sprawozdań finansowych.</a:t>
            </a:r>
            <a:endParaRPr lang="pl-PL" sz="1400" dirty="0">
              <a:solidFill>
                <a:schemeClr val="tx1"/>
              </a:solidFill>
            </a:endParaRP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42005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77">
      <a:dk1>
        <a:srgbClr val="2B2B2B"/>
      </a:dk1>
      <a:lt1>
        <a:srgbClr val="FFFFFF"/>
      </a:lt1>
      <a:dk2>
        <a:srgbClr val="2B2B2B"/>
      </a:dk2>
      <a:lt2>
        <a:srgbClr val="FFFFFF"/>
      </a:lt2>
      <a:accent1>
        <a:srgbClr val="FF5800"/>
      </a:accent1>
      <a:accent2>
        <a:srgbClr val="FF3C00"/>
      </a:accent2>
      <a:accent3>
        <a:srgbClr val="FB1E00"/>
      </a:accent3>
      <a:accent4>
        <a:srgbClr val="F70000"/>
      </a:accent4>
      <a:accent5>
        <a:srgbClr val="F1001C"/>
      </a:accent5>
      <a:accent6>
        <a:srgbClr val="EA0038"/>
      </a:accent6>
      <a:hlink>
        <a:srgbClr val="5B9BD5"/>
      </a:hlink>
      <a:folHlink>
        <a:srgbClr val="70AD47"/>
      </a:folHlink>
    </a:clrScheme>
    <a:fontScheme name="NFOŚiGW">
      <a:majorFont>
        <a:latin typeface="Poppi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E943A9BA618B46AAEF70F6C4F2E2EC" ma:contentTypeVersion="2" ma:contentTypeDescription="Create a new document." ma:contentTypeScope="" ma:versionID="82bda26526152cca44e9950d7afbfb95">
  <xsd:schema xmlns:xsd="http://www.w3.org/2001/XMLSchema" xmlns:xs="http://www.w3.org/2001/XMLSchema" xmlns:p="http://schemas.microsoft.com/office/2006/metadata/properties" xmlns:ns2="2f4ca05a-8a13-40a3-9b9c-33e37de64ad1" targetNamespace="http://schemas.microsoft.com/office/2006/metadata/properties" ma:root="true" ma:fieldsID="568b8fac16da57e747bdc5d447069cfa" ns2:_="">
    <xsd:import namespace="2f4ca05a-8a13-40a3-9b9c-33e37de64a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4ca05a-8a13-40a3-9b9c-33e37de64a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A6A1E9-9E45-414A-948C-6203D5D3A341}"/>
</file>

<file path=customXml/itemProps2.xml><?xml version="1.0" encoding="utf-8"?>
<ds:datastoreItem xmlns:ds="http://schemas.openxmlformats.org/officeDocument/2006/customXml" ds:itemID="{2CFCAA91-D211-4BC2-A499-2BAE5756EC6C}"/>
</file>

<file path=customXml/itemProps3.xml><?xml version="1.0" encoding="utf-8"?>
<ds:datastoreItem xmlns:ds="http://schemas.openxmlformats.org/officeDocument/2006/customXml" ds:itemID="{983532BD-E809-4FCF-82F2-9FD883ECAF0F}"/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1475</Words>
  <Application>Microsoft Office PowerPoint</Application>
  <PresentationFormat>Panoramiczny</PresentationFormat>
  <Paragraphs>160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18</vt:i4>
      </vt:variant>
    </vt:vector>
  </HeadingPairs>
  <TitlesOfParts>
    <vt:vector size="28" baseType="lpstr">
      <vt:lpstr>Microsoft YaHei</vt:lpstr>
      <vt:lpstr>Arial</vt:lpstr>
      <vt:lpstr>Calibri</vt:lpstr>
      <vt:lpstr>Courier New</vt:lpstr>
      <vt:lpstr>Open Sans</vt:lpstr>
      <vt:lpstr>Poppins</vt:lpstr>
      <vt:lpstr>Raleway Light</vt:lpstr>
      <vt:lpstr>Wingdings</vt:lpstr>
      <vt:lpstr>Office Theme</vt:lpstr>
      <vt:lpstr>Projekt niestandardowy</vt:lpstr>
      <vt:lpstr>Pomoc publiczna w Programie „Środowisko, Energia i Zmiany Klimatu”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Świerczyński Emil</cp:lastModifiedBy>
  <cp:revision>409</cp:revision>
  <dcterms:created xsi:type="dcterms:W3CDTF">2019-07-25T04:51:43Z</dcterms:created>
  <dcterms:modified xsi:type="dcterms:W3CDTF">2020-04-24T08:06:51Z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0x0101006AE943A9BA618B46AAEF70F6C4F2E2EC</vt:lpwstr>
  </property>
</Properties>
</file>