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78"/>
  </p:notesMasterIdLst>
  <p:sldIdLst>
    <p:sldId id="256" r:id="rId3"/>
    <p:sldId id="580" r:id="rId4"/>
    <p:sldId id="279" r:id="rId5"/>
    <p:sldId id="278" r:id="rId6"/>
    <p:sldId id="289" r:id="rId7"/>
    <p:sldId id="280" r:id="rId8"/>
    <p:sldId id="277" r:id="rId9"/>
    <p:sldId id="288" r:id="rId10"/>
    <p:sldId id="276" r:id="rId11"/>
    <p:sldId id="275" r:id="rId12"/>
    <p:sldId id="285" r:id="rId13"/>
    <p:sldId id="287" r:id="rId14"/>
    <p:sldId id="284" r:id="rId15"/>
    <p:sldId id="283" r:id="rId16"/>
    <p:sldId id="270" r:id="rId17"/>
    <p:sldId id="273" r:id="rId18"/>
    <p:sldId id="274" r:id="rId19"/>
    <p:sldId id="282" r:id="rId20"/>
    <p:sldId id="281" r:id="rId21"/>
    <p:sldId id="272" r:id="rId22"/>
    <p:sldId id="271" r:id="rId23"/>
    <p:sldId id="286" r:id="rId24"/>
    <p:sldId id="292" r:id="rId25"/>
    <p:sldId id="295" r:id="rId26"/>
    <p:sldId id="294" r:id="rId27"/>
    <p:sldId id="293" r:id="rId28"/>
    <p:sldId id="296" r:id="rId29"/>
    <p:sldId id="303" r:id="rId30"/>
    <p:sldId id="302" r:id="rId31"/>
    <p:sldId id="301" r:id="rId32"/>
    <p:sldId id="300" r:id="rId33"/>
    <p:sldId id="299" r:id="rId34"/>
    <p:sldId id="298" r:id="rId35"/>
    <p:sldId id="297" r:id="rId36"/>
    <p:sldId id="304" r:id="rId37"/>
    <p:sldId id="321" r:id="rId38"/>
    <p:sldId id="322" r:id="rId39"/>
    <p:sldId id="308" r:id="rId40"/>
    <p:sldId id="309" r:id="rId41"/>
    <p:sldId id="310" r:id="rId42"/>
    <p:sldId id="311" r:id="rId43"/>
    <p:sldId id="312" r:id="rId44"/>
    <p:sldId id="315" r:id="rId45"/>
    <p:sldId id="319" r:id="rId46"/>
    <p:sldId id="317" r:id="rId47"/>
    <p:sldId id="318" r:id="rId48"/>
    <p:sldId id="531" r:id="rId49"/>
    <p:sldId id="532" r:id="rId50"/>
    <p:sldId id="533" r:id="rId51"/>
    <p:sldId id="535" r:id="rId52"/>
    <p:sldId id="536" r:id="rId53"/>
    <p:sldId id="537" r:id="rId54"/>
    <p:sldId id="528" r:id="rId55"/>
    <p:sldId id="538" r:id="rId56"/>
    <p:sldId id="542" r:id="rId57"/>
    <p:sldId id="539" r:id="rId58"/>
    <p:sldId id="540" r:id="rId59"/>
    <p:sldId id="541" r:id="rId60"/>
    <p:sldId id="545" r:id="rId61"/>
    <p:sldId id="544" r:id="rId62"/>
    <p:sldId id="323" r:id="rId63"/>
    <p:sldId id="325" r:id="rId64"/>
    <p:sldId id="329" r:id="rId65"/>
    <p:sldId id="331" r:id="rId66"/>
    <p:sldId id="332" r:id="rId67"/>
    <p:sldId id="338" r:id="rId68"/>
    <p:sldId id="333" r:id="rId69"/>
    <p:sldId id="335" r:id="rId70"/>
    <p:sldId id="334" r:id="rId71"/>
    <p:sldId id="341" r:id="rId72"/>
    <p:sldId id="342" r:id="rId73"/>
    <p:sldId id="343" r:id="rId74"/>
    <p:sldId id="344" r:id="rId75"/>
    <p:sldId id="346" r:id="rId76"/>
    <p:sldId id="579" r:id="rId7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Arial Black" panose="020B0A04020102020204" pitchFamily="34" charset="0"/>
      <p:bold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52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9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4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6893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24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8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27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04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19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95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94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3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65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814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71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53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91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241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45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182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22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709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68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166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741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28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131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48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488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506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705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302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910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810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761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07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84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111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176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400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999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2141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567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548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485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611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89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60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8921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4707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9227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1701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4394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6006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2712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1822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1794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7922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85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2284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6336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933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9438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241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5146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3225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4103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799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067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73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0916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9479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4213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6214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514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09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77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36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  <a:t/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  <a:t/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  <a:t>Temat 34</a:t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80" dirty="0">
                <a:latin typeface="Arial Black" pitchFamily="34" charset="0"/>
                <a:ea typeface="Arial Black"/>
                <a:cs typeface="Arial Black"/>
                <a:sym typeface="Arial Black"/>
              </a:rPr>
              <a:t/>
            </a:r>
            <a:br>
              <a:rPr lang="pl-PL" sz="2880" dirty="0"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00" dirty="0" smtClean="0">
                <a:latin typeface="Arial Black" pitchFamily="34" charset="0"/>
              </a:rPr>
              <a:t>Działania </a:t>
            </a:r>
            <a:r>
              <a:rPr lang="pl-PL" sz="2800" dirty="0">
                <a:latin typeface="Arial Black" pitchFamily="34" charset="0"/>
              </a:rPr>
              <a:t>ratownicze i zabezpieczające podczas powodzi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302821" y="5517232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dirty="0" smtClean="0"/>
              <a:t>autor:</a:t>
            </a:r>
            <a:r>
              <a:rPr lang="pl-PL" sz="2800" b="0" i="0" u="none" strike="noStrike" cap="none" dirty="0" smtClean="0">
                <a:solidFill>
                  <a:srgbClr val="FFFFFF"/>
                </a:solidFill>
                <a:sym typeface="Calibri"/>
              </a:rPr>
              <a:t> Andrzej Mazur</a:t>
            </a:r>
            <a:endParaRPr sz="2800" b="0" i="0" u="none" strike="noStrike" cap="none" dirty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UTWORZENIE KANAŁU PRZEPŁYWOWEGO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2928934"/>
            <a:ext cx="8528050" cy="316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PĘKNIĘCIE WZDŁUŻNE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3000372"/>
            <a:ext cx="8012112" cy="273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3471" y="1594149"/>
            <a:ext cx="880829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dirty="0" smtClean="0">
                <a:latin typeface="+mj-lt"/>
              </a:rPr>
              <a:t>    ROZSZERZAJĄCA SIĘ WYRWA PO ROZERWANIU WAŁU</a:t>
            </a:r>
            <a:endParaRPr lang="pl-PL" sz="2400" dirty="0">
              <a:latin typeface="+mj-lt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Obraz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3271" y="2345030"/>
            <a:ext cx="7519372" cy="360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PRZEBICIE HYDRAULICZNE</a:t>
            </a:r>
          </a:p>
          <a:p>
            <a:pPr lvl="0" indent="-324612">
              <a:buNone/>
            </a:pPr>
            <a:endParaRPr lang="pl-PL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24612"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5803913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dirty="0" smtClean="0">
                <a:latin typeface="+mj-lt"/>
              </a:rPr>
              <a:t>1WARSTWA NIEPRZEPUSZCZALNA, 2. WARSTWA WODONOŚNA  3. ERUPCJA , 4. OSIADANIE WAŁU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2500306"/>
            <a:ext cx="7286676" cy="33078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33106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PRZYCZYNY AWARII ŚLUZ WAŁOWYCH</a:t>
            </a:r>
          </a:p>
          <a:p>
            <a:pPr marL="439738" indent="-439738">
              <a:buFont typeface="Wingdings" pitchFamily="2" charset="2"/>
              <a:buChar char="q"/>
            </a:pPr>
            <a:endParaRPr lang="pl-PL" sz="2000" dirty="0" smtClean="0"/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NIESZCZELNOŚĆ NA STYKU KLAPA – KONSTRUKCJA ŚLUZY</a:t>
            </a:r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SKRZYWIENIE KLAPY</a:t>
            </a:r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ZANIECZYSZCZENIE LUB ZABLOKOWANIE KLAPY</a:t>
            </a:r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PRZECIEK POMIĘDZY BETONOWYM PRZEPUSTEM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A GRUNTEM WAŁU</a:t>
            </a:r>
          </a:p>
          <a:p>
            <a:pPr lvl="0" indent="-324612"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ŚLUZA WAŁOWA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6900" y="5357825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pl-PL" sz="2000" dirty="0" smtClean="0">
                <a:latin typeface="Arial" charset="0"/>
              </a:rPr>
              <a:t>SPŁYW DO RZEKI, 2. KLAPA ŚLUZY, 3. KONSTRUKCJA</a:t>
            </a:r>
          </a:p>
          <a:p>
            <a:pPr marL="342900" indent="-342900" algn="ctr">
              <a:spcBef>
                <a:spcPct val="50000"/>
              </a:spcBef>
            </a:pPr>
            <a:r>
              <a:rPr lang="pl-PL" sz="2000" dirty="0" smtClean="0">
                <a:latin typeface="Arial" charset="0"/>
              </a:rPr>
              <a:t>4. WAŁ, 5. KANAŁ MELIORACYJNY</a:t>
            </a:r>
            <a:r>
              <a:rPr lang="pl-PL" sz="2000" dirty="0" smtClean="0"/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7942263" cy="2841618"/>
          </a:xfrm>
          <a:prstGeom prst="rect">
            <a:avLst/>
          </a:prstGeom>
          <a:noFill/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949387" y="1579392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ŚLUZA WAŁOWA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Obraz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3388" y="2336715"/>
            <a:ext cx="6066884" cy="4042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918996" y="1662570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ŚLUZA WAŁOWA STEROWANA RĘCZNIE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 descr="Obraz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600" y="2395880"/>
            <a:ext cx="6048672" cy="417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63390" y="1600510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AWARIA ŚLUZY NA SKUTEK  </a:t>
            </a:r>
          </a:p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ZANIECZYSZCZENIA LUB ZABLOKOWANIA KLAPY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557214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000" dirty="0" smtClean="0">
                <a:latin typeface="Arial" charset="0"/>
              </a:rPr>
              <a:t>1.PRZEPŁYW, 2. KLAPA, 3. KONSTRUKCJA ŚLUZY, 4. WAŁ,   </a:t>
            </a:r>
            <a:br>
              <a:rPr lang="pl-PL" sz="2000" dirty="0" smtClean="0">
                <a:latin typeface="Arial" charset="0"/>
              </a:rPr>
            </a:br>
            <a:r>
              <a:rPr lang="pl-PL" sz="2000" dirty="0" smtClean="0">
                <a:latin typeface="Arial" charset="0"/>
              </a:rPr>
              <a:t>5. WYPŁYW POZA WAŁ, 6. ZANIECZYSZCZENIE</a:t>
            </a:r>
            <a:r>
              <a:rPr lang="pl-PL" sz="2000" dirty="0" smtClean="0"/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600" y="2546421"/>
            <a:ext cx="6605604" cy="295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633846" y="1524168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    AWARIA ŚLUZY NA SKUTEK PRZECIEKU KONSTRUKCJA-WAŁ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93545" y="5477545"/>
            <a:ext cx="8189942" cy="5000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 smtClean="0">
                <a:latin typeface="+mj-lt"/>
              </a:rPr>
              <a:t>1. POZIOM WODY, 2. KLAPA, 3. KONSTRUKCJA PRZEPUSTU, 4, WAŁ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4653" y="2511523"/>
            <a:ext cx="6607190" cy="29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 Rodzaje </a:t>
            </a:r>
            <a:r>
              <a:rPr lang="pl-PL" dirty="0"/>
              <a:t>uszkodzeń budowli </a:t>
            </a:r>
            <a:r>
              <a:rPr lang="pl-PL" dirty="0" smtClean="0"/>
              <a:t>hydrotechnicznych;</a:t>
            </a:r>
          </a:p>
          <a:p>
            <a:r>
              <a:rPr lang="pl-PL" dirty="0" smtClean="0"/>
              <a:t> </a:t>
            </a:r>
            <a:r>
              <a:rPr lang="pl-PL" dirty="0"/>
              <a:t>Metody ochrony </a:t>
            </a:r>
            <a:r>
              <a:rPr lang="pl-PL" dirty="0" smtClean="0"/>
              <a:t>wałów;</a:t>
            </a:r>
          </a:p>
          <a:p>
            <a:r>
              <a:rPr lang="pl-PL" dirty="0" smtClean="0"/>
              <a:t> </a:t>
            </a:r>
            <a:r>
              <a:rPr lang="pl-PL" dirty="0"/>
              <a:t>Ewakuacja osób poszkodowanych, zwierząt i </a:t>
            </a:r>
            <a:r>
              <a:rPr lang="pl-PL" dirty="0" smtClean="0"/>
              <a:t>mienia;</a:t>
            </a:r>
          </a:p>
          <a:p>
            <a:r>
              <a:rPr lang="pl-PL" dirty="0" smtClean="0"/>
              <a:t> </a:t>
            </a:r>
            <a:r>
              <a:rPr lang="pl-PL" dirty="0"/>
              <a:t>Znaki i gesty sygnalizacyjne podczas powodzi.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3T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b="0" dirty="0" smtClean="0"/>
              <a:t>DZIAŁANIA PRZECIWPOWODZIOWE</a:t>
            </a:r>
            <a:br>
              <a:rPr lang="pl-PL" sz="2800" b="0" dirty="0" smtClean="0"/>
            </a:br>
            <a:r>
              <a:rPr lang="pl-PL" sz="2800" b="0" dirty="0" smtClean="0"/>
              <a:t> ORAZ RATOWNICTWA NA WODACH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STRUKTURA ZAGĘSZCZENIA WAŁÓW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8229600" cy="3240087"/>
          </a:xfrm>
          <a:prstGeom prst="rect">
            <a:avLst/>
          </a:prstGeom>
          <a:noFill/>
        </p:spPr>
      </p:pic>
      <p:sp>
        <p:nvSpPr>
          <p:cNvPr id="11" name="Text Box 17"/>
          <p:cNvSpPr txBox="1">
            <a:spLocks noGrp="1" noChangeArrowheads="1"/>
          </p:cNvSpPr>
          <p:nvPr>
            <p:ph type="body" idx="2"/>
          </p:nvPr>
        </p:nvSpPr>
        <p:spPr bwMode="auto">
          <a:xfrm>
            <a:off x="642910" y="5786454"/>
            <a:ext cx="7761314" cy="8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000" dirty="0">
                <a:latin typeface="Arial" charset="0"/>
              </a:rPr>
              <a:t>1. POZIOM WODY, 2. GRUNT LUŹNY, 3. GRUNT ŚREDNIO ZAGĘSZCZONY, 4. GRUNT BARDZO ZAGĘSZCZONY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b="0" dirty="0" smtClean="0"/>
              <a:t>DZIAŁANIA PRZECIWPOWODZIOWE</a:t>
            </a:r>
            <a:br>
              <a:rPr lang="pl-PL" sz="2800" b="0" dirty="0" smtClean="0"/>
            </a:br>
            <a:r>
              <a:rPr lang="pl-PL" sz="2800" b="0" dirty="0" smtClean="0"/>
              <a:t> ORAZ RATOWNICTWA NA WODACH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STRUKTURA ZAGĘSZCZENIA WAŁÓW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6900" y="5572139"/>
            <a:ext cx="8118504" cy="83977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1600" dirty="0" smtClean="0">
                <a:latin typeface="Arial" charset="0"/>
              </a:rPr>
              <a:t>1. POZIOM WODY, 2. GRUNT ŚREDNIO ZAGĘSZCZONY, 3. GRUNT LUŹNY, 4. GRUNT BARDZO ZAGĘSZCZONY</a:t>
            </a:r>
            <a:endParaRPr lang="pl-PL" sz="1600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00306"/>
            <a:ext cx="7058025" cy="316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57158" y="1643050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05698" y="1829918"/>
            <a:ext cx="8189942" cy="397534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PATROLOWANIE I ROZPOZNAWANIE MIEJSC USZKODZEŃ,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USZCZELNIANIE I OGRANICZANIE PRZECIEKÓW,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LIKWIDACJA PRZEBIĆ HYDRAULICZNYCH,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USZCZELNIANIE ŚLUZ,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BUDOWA I PODWYŻSZANIE WAŁÓW,</a:t>
            </a:r>
            <a:endParaRPr lang="pl-PL" sz="2400" dirty="0" smtClean="0">
              <a:latin typeface="+mj-lt"/>
            </a:endParaRPr>
          </a:p>
          <a:p>
            <a:pPr indent="-324612">
              <a:buNone/>
            </a:pPr>
            <a:endParaRPr lang="pl-PL" sz="2400" dirty="0" smtClean="0">
              <a:latin typeface="+mj-lt"/>
            </a:endParaRPr>
          </a:p>
          <a:p>
            <a:pPr indent="-324612">
              <a:buNone/>
            </a:pPr>
            <a:endParaRPr lang="pl-PL" sz="2400" dirty="0" smtClean="0">
              <a:latin typeface="+mj-lt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500034" y="1785926"/>
            <a:ext cx="8059494" cy="409134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PATROL </a:t>
            </a:r>
            <a:r>
              <a:rPr lang="pl-PL" sz="2400" dirty="0" smtClean="0">
                <a:latin typeface="+mj-lt"/>
              </a:rPr>
              <a:t>DWÓCH LUB  TRZECH RATOWNIKÓW WYPOSAŻONYCH  W:</a:t>
            </a:r>
          </a:p>
          <a:p>
            <a:pPr marL="806450" indent="-519113"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RADIOTELEFON</a:t>
            </a:r>
          </a:p>
          <a:p>
            <a:pPr marL="806450" indent="-519113"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KAMIZELKI RATUNKOWE</a:t>
            </a:r>
          </a:p>
          <a:p>
            <a:pPr marL="806450" indent="-519113"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OŚWIETLENIE INDYWIDUALNE</a:t>
            </a:r>
          </a:p>
          <a:p>
            <a:pPr marL="806450" indent="-519113">
              <a:buFontTx/>
              <a:buNone/>
            </a:pPr>
            <a:endParaRPr lang="pl-PL" sz="2400" dirty="0" smtClean="0">
              <a:latin typeface="+mj-lt"/>
            </a:endParaRPr>
          </a:p>
          <a:p>
            <a:pPr marL="806450" indent="-519113">
              <a:buFontTx/>
              <a:buNone/>
            </a:pPr>
            <a:r>
              <a:rPr lang="pl-PL" sz="2400" dirty="0" smtClean="0">
                <a:latin typeface="+mj-lt"/>
              </a:rPr>
              <a:t>      PATROL </a:t>
            </a:r>
            <a:r>
              <a:rPr lang="pl-PL" sz="2400" dirty="0" smtClean="0">
                <a:latin typeface="+mj-lt"/>
              </a:rPr>
              <a:t>MA ZA ZADANIE WIZUALNĄ </a:t>
            </a:r>
            <a:r>
              <a:rPr lang="pl-PL" sz="2400" dirty="0" smtClean="0">
                <a:latin typeface="+mj-lt"/>
              </a:rPr>
              <a:t>OBSERWACJĘ </a:t>
            </a:r>
            <a:r>
              <a:rPr lang="pl-PL" sz="2400" dirty="0" smtClean="0">
                <a:latin typeface="+mj-lt"/>
              </a:rPr>
              <a:t>BUDOWLI OCHRONNYCH I TERENU BEZPOŚREDNIO </a:t>
            </a:r>
          </a:p>
          <a:p>
            <a:pPr marL="806450" indent="-519113">
              <a:buFontTx/>
              <a:buNone/>
            </a:pPr>
            <a:r>
              <a:rPr lang="pl-PL" sz="2400" dirty="0" smtClean="0">
                <a:latin typeface="+mj-lt"/>
              </a:rPr>
              <a:t>	DO NICH PRZYLEGŁEGO </a:t>
            </a:r>
          </a:p>
          <a:p>
            <a:pPr lvl="0" indent="-324612"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PATROLOWANIE</a:t>
            </a:r>
            <a:endParaRPr lang="pl-PL" sz="2400" b="1" dirty="0">
              <a:latin typeface="+mj-lt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314324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dirty="0" smtClean="0">
                <a:latin typeface="+mj-lt"/>
              </a:rPr>
              <a:t>OBSERWACJA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PĘKNIĘĆ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KONSTRUKCJI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WAŁU</a:t>
            </a:r>
          </a:p>
          <a:p>
            <a:pPr>
              <a:buFont typeface="Wingdings" pitchFamily="2" charset="2"/>
              <a:buChar char="q"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Obraz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86182" y="2428868"/>
            <a:ext cx="4816482" cy="3480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POWIĘKSZAJĄCE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SIĘ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PĘKNIĘCIE</a:t>
            </a:r>
          </a:p>
          <a:p>
            <a:pPr lvl="0" indent="-324612"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Obraz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4480" y="2571744"/>
            <a:ext cx="5308610" cy="3938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OBSERWOWANIE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RUCHÓW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KORPUSU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WAŁU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Obraz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3000372"/>
            <a:ext cx="2892414" cy="353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 descr="Obraz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2857496"/>
            <a:ext cx="4179888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57158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Z JEDNEJ STRONY WAŁU BRUDNA WODA POWODZIOWA Z DRUGIEJ CZYSTA PRZEFILTROWANA PRZEZ KONSTRUKCJĘ WAŁU</a:t>
            </a:r>
          </a:p>
          <a:p>
            <a:pPr indent="-324612">
              <a:buNone/>
            </a:pPr>
            <a:endParaRPr lang="pl-PL" sz="2400" b="1" dirty="0">
              <a:latin typeface="+mj-lt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 descr="Obraz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143248"/>
            <a:ext cx="5558574" cy="3286148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857364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USZCZELNIANIE PRZECIEKÓW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786058"/>
            <a:ext cx="6000760" cy="3580662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178592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Prawidłowo założone uszczelnienie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00306"/>
            <a:ext cx="7495742" cy="2728919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000100" y="542926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Poziom wody, 2. Poziom wody w korpusie wału, 3. Materiał przepuszczalny, 4. Worki z piaskiem, 5. Przeciek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732942" y="1570878"/>
            <a:ext cx="7826586" cy="84149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PRZYCZYNY AWARII WAŁÓW PRZECIWPOWODZIOWYCH: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15605" y="2577456"/>
            <a:ext cx="8189942" cy="364333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PRZELANIE PRZEZ KORONĘ WAŁU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ROZMYCIE SKARPY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OSUNIĘCIE SKARPY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ZAWODNIENIE KONSTRUKCJI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UTWORZENIE KANAŁU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PĘKNIĘCIE WZDŁUŻNE WAŁU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 smtClean="0">
                <a:latin typeface="+mj-lt"/>
              </a:rPr>
              <a:t> PRZEBICIE HYDRAULICZNE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Nieprawidłowo założone uszczelnienie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Poziom wody, 2. Poziom wody w korpusie wału, 3. Folia nieprzepuszczalna 4. Worki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3643314"/>
            <a:ext cx="6993507" cy="2643206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92880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ZAKŁADANIE USZCZELNIENIA NA GEOWŁÓKNINIE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Obraz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000372"/>
            <a:ext cx="5486986" cy="3470280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DOCIĄŻENIE PODSTAWY WAŁU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00372"/>
            <a:ext cx="6815160" cy="3053504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PODWYŻSZANIE WAŁÓW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496"/>
            <a:ext cx="5103819" cy="254501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5715016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1.FOLIA, 2. WORKI Z PIASKIEM, 3. PIASEK LUB ZIEMIA,          4. WAŁ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2976" y="1928802"/>
            <a:ext cx="6572264" cy="44408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INNY SPOSÓB WYKONANIA PODWYŻSZENIA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braz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3000372"/>
            <a:ext cx="5072098" cy="343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178592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URZĄDZENIE DO NAPEŁNIANIA WORKÓW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Obraz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3108" y="2500306"/>
            <a:ext cx="4572032" cy="4097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NAPEŁNIANIE WORKÓW PIASKIEM </a:t>
            </a:r>
            <a:endParaRPr lang="pl-PL" sz="2400" b="1" dirty="0">
              <a:latin typeface="+mj-lt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6" descr="Obraz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2857496"/>
            <a:ext cx="4566624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8" descr="Obraz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7752" y="2857496"/>
            <a:ext cx="3897313" cy="3533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LIKWIDACJA PRZEBIĆ HYDRAULICZNYCH</a:t>
            </a:r>
          </a:p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Uszczelnienie przebicia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5852" y="2857496"/>
            <a:ext cx="6361508" cy="265748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142976" y="5715016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MIEJSCE PRZEBICIA, 2. FOLIA NIEPRZEPUSZCZALNA,      3. WORKI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285720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SPIRALNE UKŁADANIE WORKÓW OD GRUNTU STABILNEGO DO ŚRODKA PRZEBICIA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714620"/>
            <a:ext cx="5088128" cy="37274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PRZELANIE PRZEZ KORONĘ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2857496"/>
            <a:ext cx="8353425" cy="2714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smtClean="0"/>
              <a:t/>
            </a:r>
            <a:br>
              <a:rPr lang="pl-PL" b="1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Zabezpieczenie przebicia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85992"/>
            <a:ext cx="6034100" cy="3074065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1285852" y="5288340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POZIOM WODY, 2. WAŁ, 3.OBWAŁOWANIE WOKÓŁ PRZEBICIA 4. POZIOM WODY W PRZEBICIU,  5.PRZEPŁYW POD WAŁEM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lang="pl-PL" sz="2400" b="1" dirty="0">
              <a:latin typeface="+mj-lt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 smtClean="0">
                <a:latin typeface="+mj-lt"/>
              </a:rPr>
              <a:t>OCHRONA ODWODNEJ CZĘŚCI WAŁU</a:t>
            </a:r>
          </a:p>
          <a:p>
            <a:pPr>
              <a:buNone/>
            </a:pPr>
            <a:r>
              <a:rPr lang="pl-PL" dirty="0" smtClean="0">
                <a:latin typeface="Arial" charset="0"/>
              </a:rPr>
              <a:t> </a:t>
            </a:r>
            <a:r>
              <a:rPr lang="pl-PL" sz="2400" b="1" dirty="0" smtClean="0">
                <a:latin typeface="+mj-lt"/>
              </a:rPr>
              <a:t>Zabezpieczenie przed rozmyciem skarpy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71736" y="3000372"/>
            <a:ext cx="4887919" cy="28139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857356" y="6000768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FOLIA, 2. WORKI, 3. NURT RZEKI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OCHRONA</a:t>
            </a:r>
            <a:r>
              <a:rPr lang="pl-PL" b="1" dirty="0" smtClean="0"/>
              <a:t> </a:t>
            </a:r>
            <a:r>
              <a:rPr lang="pl-PL" sz="2400" b="1" dirty="0" smtClean="0">
                <a:latin typeface="+mj-lt"/>
              </a:rPr>
              <a:t>ODWODNEJ</a:t>
            </a:r>
            <a:r>
              <a:rPr lang="pl-PL" b="1" dirty="0" smtClean="0"/>
              <a:t> </a:t>
            </a:r>
            <a:r>
              <a:rPr lang="pl-PL" sz="2400" b="1" dirty="0" smtClean="0">
                <a:latin typeface="+mj-lt"/>
              </a:rPr>
              <a:t>SKARPY</a:t>
            </a:r>
            <a:r>
              <a:rPr lang="pl-PL" b="1" dirty="0" smtClean="0"/>
              <a:t> </a:t>
            </a:r>
            <a:r>
              <a:rPr lang="pl-PL" sz="2400" b="1" dirty="0" smtClean="0">
                <a:latin typeface="+mj-lt"/>
              </a:rPr>
              <a:t>WAŁU</a:t>
            </a:r>
            <a:endParaRPr lang="pl-PL" sz="2400" b="1" dirty="0">
              <a:latin typeface="+mj-lt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2976" y="2285992"/>
            <a:ext cx="6072198" cy="3021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071538" y="528638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WORKI, NA KTÓRE NAWIJAMY FOLIĘ,  2.KIERUNEK ZWIJANIA, 3. STACZANIE PO SKARPIE, 4. MOCOWANIE WORKAMI </a:t>
            </a:r>
            <a:endParaRPr lang="pl-PL" sz="2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69586" y="157087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  EWAKUACJA</a:t>
            </a:r>
            <a:r>
              <a:rPr lang="pl-PL" b="1" dirty="0" smtClean="0"/>
              <a:t>  </a:t>
            </a:r>
            <a:r>
              <a:rPr lang="pl-PL" sz="2400" dirty="0" smtClean="0">
                <a:latin typeface="+mj-lt"/>
              </a:rPr>
              <a:t>PLANOWE I ZORGANIZOWANE DZIAŁANIE PRZEMIESZCZENIA LUDNOŚCI Z TERENU ZAGROŻONEGO NA TEREN BEZPIECZNY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67"/>
          <p:cNvSpPr txBox="1">
            <a:spLocks noGrp="1"/>
          </p:cNvSpPr>
          <p:nvPr>
            <p:ph type="body" idx="2"/>
          </p:nvPr>
        </p:nvSpPr>
        <p:spPr>
          <a:xfrm>
            <a:off x="500034" y="3005167"/>
            <a:ext cx="8189942" cy="12461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b="1" dirty="0" smtClean="0">
                <a:latin typeface="+mj-lt"/>
              </a:rPr>
              <a:t>EWAKUACJA PIERWOTNA</a:t>
            </a:r>
          </a:p>
          <a:p>
            <a:pPr algn="ctr">
              <a:buFontTx/>
              <a:buNone/>
            </a:pPr>
            <a:r>
              <a:rPr lang="pl-PL" sz="2400" dirty="0" smtClean="0">
                <a:latin typeface="+mj-lt"/>
              </a:rPr>
              <a:t> WYWIEZIENIE LUDNOŚCI Z MIEJSCA ZAGROŻONEGO DO MIEJSCA </a:t>
            </a:r>
            <a:r>
              <a:rPr lang="pl-PL" sz="2400" dirty="0" smtClean="0">
                <a:latin typeface="+mj-lt"/>
              </a:rPr>
              <a:t>BEZPIECZNEGO</a:t>
            </a:r>
            <a:endParaRPr lang="pl-PL" dirty="0" smtClean="0"/>
          </a:p>
          <a:p>
            <a:pPr>
              <a:buFontTx/>
              <a:buNone/>
            </a:pPr>
            <a:endParaRPr lang="pl-PL" dirty="0" smtClean="0"/>
          </a:p>
          <a:p>
            <a:pPr algn="ctr">
              <a:buFontTx/>
              <a:buNone/>
            </a:pPr>
            <a:r>
              <a:rPr lang="pl-PL" sz="2400" b="1" dirty="0" smtClean="0">
                <a:latin typeface="+mj-lt"/>
              </a:rPr>
              <a:t>EWAKUACJA WTÓRNA</a:t>
            </a:r>
          </a:p>
          <a:p>
            <a:pPr algn="ctr">
              <a:buFontTx/>
              <a:buNone/>
            </a:pPr>
            <a:r>
              <a:rPr lang="pl-PL" sz="2400" dirty="0" smtClean="0">
                <a:latin typeface="+mj-lt"/>
              </a:rPr>
              <a:t>WYWIEZIENIE LUDNOŚCI Z TERENU EWAKUACJI PIERWOTNEJ DO MIEJSCA TYMCZASOWEGO POBYTU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Działania ratownicze i zabezpieczające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7391" y="169321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MAPA TERENÓW ZALEWOWYCH SŁUŻĄCA DO OKREŚLENIA MIEJSCOWOŚCI DO EWAKUACJI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5656" y="2874386"/>
            <a:ext cx="6052262" cy="329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AUTOBUSY W PUNKCIE EWAKUACYJNYM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4" descr="Obraz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5852" y="3000372"/>
            <a:ext cx="5429256" cy="31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69176" y="168617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W PIERWSZEJ KOLEJNOŚCI EWAKUUJEMY KOBIETY, DZIECI , LUDZI W PODESZŁYM WIEKU I CHORYCH</a:t>
            </a:r>
            <a:endParaRPr lang="pl-PL" sz="2400" b="1" dirty="0">
              <a:latin typeface="+mj-lt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41986" y="3118520"/>
            <a:ext cx="4602168" cy="317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EWAKUACJA LUDNOŚCI GĄSIENICOWYM TRANSPORTEREM PŁYWAJĄCYM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728" y="2643182"/>
            <a:ext cx="5857916" cy="3939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EWAKUACJA RODZINY Z ZALANEGO BYDYNKU ZA POMOCĄ ŁODZI RATOWNICZEJ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Obraz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2714620"/>
            <a:ext cx="5957904" cy="376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FontTx/>
              <a:buNone/>
            </a:pPr>
            <a:r>
              <a:rPr lang="pl-PL" sz="2400" b="1" dirty="0" smtClean="0">
                <a:latin typeface="+mj-lt"/>
              </a:rPr>
              <a:t>ZASADY EWAKUACJI NA ŁODZIACH</a:t>
            </a:r>
          </a:p>
          <a:p>
            <a:pPr>
              <a:buFontTx/>
              <a:buNone/>
            </a:pPr>
            <a:endParaRPr lang="pl-PL" sz="2000" b="1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smtClean="0"/>
              <a:t>KAŻDEMU EWAKUOWANEMU ZAKŁADAMY KAMIZELĘ RATUNKOWĄ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/>
              <a:t>RATOWNICY KAŻDEMU POMAGAJĄ BEZPIECZNIE WEJŚĆ NA ŁÓDŹ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/>
              <a:t>PRZEPROWADZAMY KRÓTKI INSTRUKTARZ </a:t>
            </a:r>
            <a:br>
              <a:rPr lang="pl-PL" sz="2400" dirty="0" smtClean="0"/>
            </a:br>
            <a:r>
              <a:rPr lang="pl-PL" sz="2400" dirty="0" smtClean="0"/>
              <a:t>O ZACHOWANIU SIĘ NA ŁODZI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/>
              <a:t>INFORMUJEMY O MIEJSCU, DO KTÓREGO WIEZIEMY EWAKUOWANYCH</a:t>
            </a: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-9946" y="1636079"/>
            <a:ext cx="8709875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 smtClean="0">
                <a:latin typeface="+mj-lt"/>
              </a:rPr>
              <a:t>    USZKODZENIE  PO PRZELANIU PRZEZ  KORONĘ WAŁU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bra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623" y="2276872"/>
            <a:ext cx="765682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Obraz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2357430"/>
            <a:ext cx="7991475" cy="3948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NAJTRUDNIEJSZE PRZYPADKI - EWAKUACJA LOTNICZA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Obraz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1670" y="2643182"/>
            <a:ext cx="5064612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550070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2400" dirty="0" smtClean="0">
                <a:latin typeface="Arial" charset="0"/>
              </a:rPr>
              <a:t>         TAK  (YES)                               NIE  (NO)</a:t>
            </a:r>
          </a:p>
          <a:p>
            <a:pPr algn="ctr">
              <a:spcBef>
                <a:spcPct val="50000"/>
              </a:spcBef>
              <a:buNone/>
            </a:pPr>
            <a:r>
              <a:rPr lang="pl-PL" sz="2400" dirty="0" smtClean="0">
                <a:latin typeface="Arial" charset="0"/>
              </a:rPr>
              <a:t>ZNAKI UMOWNE DO KONTAKTU Z HELIKOPTEREM</a:t>
            </a: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5" descr="Obraz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24" y="1571612"/>
            <a:ext cx="2922518" cy="40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7" descr="Obraz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29190" y="1643050"/>
            <a:ext cx="2875673" cy="387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 smtClean="0"/>
              <a:t>Znaki i gesty sygnalizacyjne podczas powodzi</a:t>
            </a:r>
            <a:endParaRPr lang="pl-PL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 smtClean="0"/>
              <a:t>Znaki i gesty sygnalizacyjne podczas powodzi</a:t>
            </a:r>
            <a:endParaRPr lang="pl-PL" sz="2800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Znaki umowne stosowane na terenie powodzi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1357290" y="2928934"/>
          <a:ext cx="6702793" cy="30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1" name="Obraz - mapa bitowa" r:id="rId5" imgW="6106377" imgH="2629267" progId="PBrush">
                  <p:embed/>
                </p:oleObj>
              </mc:Choice>
              <mc:Fallback>
                <p:oleObj name="Obraz - mapa bitowa" r:id="rId5" imgW="6106377" imgH="26292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928934"/>
                        <a:ext cx="6702793" cy="301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sz="2400" b="1" dirty="0" smtClean="0">
                <a:latin typeface="+mj-lt"/>
              </a:rPr>
              <a:t>EWAKUACJA ZWIERZĄT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DUŻE ZWIERZĘTA GOSPODARSKIE MOŻNA EWAKUOWAĆ TRANSPORTERAMI PŁYWAJĄCYMI POD NADZOREM INSPEKCJI WETERYNARYJNEJ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(KROWY, KONIE, TRZODA CHLEWNA)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ZAŁADUNKU MOŻNA DOKONAĆ JEŻELI TRANSPORTER STOI NA TWARDYM GRUNCIE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 smtClean="0"/>
              <a:t>MAŁE ZWIERZĘTA EWAKUUJEMY NA ŁODZIACH RATOWNICZYCH ZAMKNIĘTE W KLATKACH LUB WORKACH</a:t>
            </a: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 smtClean="0">
                <a:latin typeface="+mj-lt"/>
              </a:rPr>
              <a:t>ZAŁADUNEK KRÓW NA TRANSPORTER PŁYWAJĄCY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0166" y="2143116"/>
            <a:ext cx="5929354" cy="4409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CIELĘTA WYPROWADZANE Z ZALANEGO GOSPODARSTWA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571744"/>
            <a:ext cx="5815027" cy="400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 smtClean="0"/>
              <a:t>Działania ratownictwa wodnego na terenach objętych powodzią</a:t>
            </a:r>
            <a:endParaRPr lang="pl-PL" sz="2800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 smtClean="0">
                <a:latin typeface="+mj-lt"/>
              </a:rPr>
              <a:t>PŁYWAJĄCY TRANSPORTER GĄSIENICOWY – SPRZĘT DO EWAKUACJI DUŻYCH ZWIERZĄT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7422" y="2643182"/>
            <a:ext cx="4672020" cy="33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 smtClean="0">
                <a:latin typeface="+mj-lt"/>
              </a:rPr>
              <a:t>TRZODA CHLEWNA NA TERENIE POWODZI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357430"/>
            <a:ext cx="6072230" cy="40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b="1" dirty="0" smtClean="0">
                <a:latin typeface="+mj-lt"/>
              </a:rPr>
              <a:t>DOSTARCZANIE ZAOPATRZENIA DLA ZWIERZĄT</a:t>
            </a:r>
          </a:p>
          <a:p>
            <a:pPr algn="ctr">
              <a:buFontTx/>
              <a:buNone/>
            </a:pPr>
            <a:endParaRPr lang="pl-PL" sz="2400" b="1" dirty="0" smtClean="0"/>
          </a:p>
          <a:p>
            <a:pPr algn="ctr">
              <a:buFontTx/>
              <a:buNone/>
            </a:pPr>
            <a:r>
              <a:rPr lang="pl-PL" sz="2400" dirty="0" smtClean="0"/>
              <a:t>ZWIERZĘTOM DOSTARCZAMY WODĘ PITNĄ PRZEWOŻONĄ W ZBIORNIKACH ODKAŻONYCH I  SPRAWDZONYCH PRZEZ INSPEKCJĘ SANITARNĄ</a:t>
            </a:r>
          </a:p>
          <a:p>
            <a:pPr algn="ctr">
              <a:buFontTx/>
              <a:buChar char="-"/>
            </a:pPr>
            <a:endParaRPr lang="pl-PL" sz="2400" dirty="0" smtClean="0"/>
          </a:p>
          <a:p>
            <a:pPr algn="ctr">
              <a:buFontTx/>
              <a:buNone/>
            </a:pPr>
            <a:r>
              <a:rPr lang="pl-PL" sz="2400" dirty="0" smtClean="0"/>
              <a:t>SUCHE MIESZANKI PASZOWE LUB PRASOWANE SIANO MUSI BYĆ W TRANSPORCIE ZABEZPIECZONE PRZED ZAMOCZENIEM BRUDNĄ WODĄ POWODZIOWĄ</a:t>
            </a:r>
          </a:p>
          <a:p>
            <a:pPr>
              <a:buFontTx/>
              <a:buChar char="-"/>
            </a:pPr>
            <a:endParaRPr lang="pl-PL" sz="2400" b="1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8401080" cy="4623816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ROZMYCIE SKARPY PRZEZ  NURT WODY</a:t>
            </a:r>
            <a:endParaRPr lang="pl-PL" sz="2400" dirty="0"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3143248"/>
            <a:ext cx="8569325" cy="273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4000528" cy="428628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dirty="0" smtClean="0"/>
              <a:t>DOSTARCZANIE WODY DLA ZWIERZĄT</a:t>
            </a:r>
          </a:p>
          <a:p>
            <a:pPr algn="ctr">
              <a:buFontTx/>
              <a:buNone/>
            </a:pPr>
            <a:endParaRPr lang="pl-PL" sz="2400" dirty="0" smtClean="0"/>
          </a:p>
          <a:p>
            <a:pPr algn="ctr">
              <a:buFontTx/>
              <a:buNone/>
            </a:pPr>
            <a:r>
              <a:rPr lang="pl-PL" sz="2400" dirty="0" smtClean="0"/>
              <a:t>PRZELEWANIE WODY ZE ZBIORNIKA NA TRANSPORTERZE DO BECZEK W GOSPODARSTWIE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6" y="1714488"/>
            <a:ext cx="3568868" cy="459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57158" y="157161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ZNISZCZONE </a:t>
            </a:r>
            <a:r>
              <a:rPr lang="pl-PL" sz="2400" b="1" dirty="0" smtClean="0">
                <a:latin typeface="+mj-lt"/>
              </a:rPr>
              <a:t>I ZATOPIONE BUDYNKI</a:t>
            </a:r>
            <a:endParaRPr lang="pl-PL" sz="2400" b="1" dirty="0" smtClean="0">
              <a:latin typeface="+mj-lt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braz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2272" y="3641458"/>
            <a:ext cx="5031117" cy="3071714"/>
          </a:xfrm>
          <a:prstGeom prst="rect">
            <a:avLst/>
          </a:prstGeom>
          <a:noFill/>
        </p:spPr>
      </p:pic>
      <p:pic>
        <p:nvPicPr>
          <p:cNvPr id="8" name="Picture 9" descr="Obra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80" y="2159007"/>
            <a:ext cx="3960440" cy="2401876"/>
          </a:xfrm>
          <a:prstGeom prst="rect">
            <a:avLst/>
          </a:prstGeom>
          <a:noFill/>
        </p:spPr>
      </p:pic>
      <p:pic>
        <p:nvPicPr>
          <p:cNvPr id="10" name="Picture 7" descr="Obraz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3913" y="2159007"/>
            <a:ext cx="3973128" cy="240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Obraz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507" y="2258745"/>
            <a:ext cx="4656683" cy="2729750"/>
          </a:xfrm>
          <a:prstGeom prst="rect">
            <a:avLst/>
          </a:prstGeom>
          <a:noFill/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ZALANE DROGI I INFRASTRUKTURA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Obraz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2489" y="3653087"/>
            <a:ext cx="4346302" cy="2884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157161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GŁÓWNE ZADANIA W CZASIE USUWANIA </a:t>
            </a:r>
            <a:br>
              <a:rPr lang="pl-PL" sz="2400" b="1" dirty="0" smtClean="0">
                <a:latin typeface="+mj-lt"/>
              </a:rPr>
            </a:br>
            <a:r>
              <a:rPr lang="pl-PL" sz="2400" b="1" dirty="0" smtClean="0">
                <a:latin typeface="+mj-lt"/>
              </a:rPr>
              <a:t>SKUTKÓW POWODZI</a:t>
            </a:r>
          </a:p>
          <a:p>
            <a:pPr>
              <a:buFont typeface="Wingdings" pitchFamily="2" charset="2"/>
              <a:buChar char="q"/>
            </a:pPr>
            <a:endParaRPr lang="pl-PL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USUWANIE I ODPOMPOWYWANIE ROZLEWISK</a:t>
            </a:r>
          </a:p>
          <a:p>
            <a:pPr>
              <a:buFont typeface="Wingdings" pitchFamily="2" charset="2"/>
              <a:buChar char="q"/>
            </a:pPr>
            <a:endParaRPr lang="pl-PL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WYPOMPOWANIE WODY Z BUDYNKÓW</a:t>
            </a:r>
          </a:p>
          <a:p>
            <a:pPr>
              <a:buFont typeface="Wingdings" pitchFamily="2" charset="2"/>
              <a:buChar char="q"/>
            </a:pPr>
            <a:endParaRPr lang="pl-PL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USUWANIE PADLINY</a:t>
            </a:r>
          </a:p>
          <a:p>
            <a:pPr>
              <a:buFont typeface="Wingdings" pitchFamily="2" charset="2"/>
              <a:buChar char="q"/>
            </a:pPr>
            <a:endParaRPr lang="pl-PL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latin typeface="+mj-lt"/>
              </a:rPr>
              <a:t>USUWANIE SKAŻEŃ EKOLOGICZNYCH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LIKWIDACJA ROZLEWISK  </a:t>
            </a:r>
          </a:p>
          <a:p>
            <a:pPr>
              <a:buNone/>
            </a:pPr>
            <a:r>
              <a:rPr lang="pl-PL" sz="2400" dirty="0" smtClean="0">
                <a:latin typeface="+mj-lt"/>
              </a:rPr>
              <a:t>WYKONYWANIE ROWÓW DO SPŁYWU WODY Z ROZLEWISK</a:t>
            </a:r>
          </a:p>
          <a:p>
            <a:pPr>
              <a:buNone/>
            </a:pPr>
            <a:endParaRPr lang="pl-PL" dirty="0" smtClean="0">
              <a:latin typeface="Arial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357562"/>
            <a:ext cx="5230251" cy="3021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LIKWIDACJA ROZLEWISK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71744"/>
            <a:ext cx="6429388" cy="2835182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OBCIĄŻNIK, 2. PŁYWAK, 3. WYLOT WĘŻA,              4. FOLIA, 5. MOTOPOMPA POWODZIOWA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SPŁYW POWIERZCHNIOWY WODY Z ROZLEWISKA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7000892" cy="39999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PRZEPOMPOWYWANIE WODY ZA WAŁ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Obraz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21058"/>
            <a:ext cx="6572296" cy="4036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Obraz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0321" y="3548028"/>
            <a:ext cx="4840111" cy="2843565"/>
          </a:xfrm>
          <a:prstGeom prst="rect">
            <a:avLst/>
          </a:prstGeom>
          <a:noFill/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57161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 smtClean="0">
                <a:latin typeface="+mj-lt"/>
              </a:rPr>
              <a:t>MOTOPOMPY WYSOKIEJ WYDAJNOŚCI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391" y="2276872"/>
            <a:ext cx="3787924" cy="23345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OSUNIĘCIE SKARPY PO ZAPADNIĘCIU SIĘ PODSTAWY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286124"/>
            <a:ext cx="8785225" cy="23637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Zbyt szybkie rozpoczęcie pompowania piwnic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2428868"/>
            <a:ext cx="5428132" cy="30478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1857356" y="5500702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    1.POZIOM WODY W GRUNCIE,    2.NAPEŁNIANIE PIWNIC, 3. POZIOM WODY W PIWNICY, 4. POMPA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Wykop probierczy do ustalenia poziomu wody w gruncie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62151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POZIOM WODY W PIWNICY, 2. POZIOM WODY W GRUNCIE, 3. POZIOM WODY W WYKOPIE PROBIERCZYM</a:t>
            </a:r>
          </a:p>
          <a:p>
            <a:pPr algn="ctr">
              <a:spcBef>
                <a:spcPct val="50000"/>
              </a:spcBef>
            </a:pPr>
            <a:endParaRPr lang="pl-PL" sz="2000" dirty="0">
              <a:latin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786058"/>
            <a:ext cx="5357850" cy="29769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dirty="0" smtClean="0">
                <a:solidFill>
                  <a:srgbClr val="FF0000"/>
                </a:solidFill>
              </a:rPr>
              <a:t>ZAKAZ UMIESZCZANIA MOTOPOMP W PIWNICACH</a:t>
            </a:r>
          </a:p>
          <a:p>
            <a:pPr>
              <a:buFontTx/>
              <a:buNone/>
            </a:pPr>
            <a:endParaRPr lang="pl-PL" dirty="0" smtClean="0"/>
          </a:p>
          <a:p>
            <a:pPr>
              <a:buFontTx/>
              <a:buNone/>
            </a:pPr>
            <a:r>
              <a:rPr lang="pl-PL" sz="2400" dirty="0" smtClean="0">
                <a:latin typeface="+mj-lt"/>
              </a:rPr>
              <a:t>SILNIKI MOTOPOMP ZUŻYWAJĄ DUŻE ILOŚCI TLENU </a:t>
            </a:r>
          </a:p>
          <a:p>
            <a:pPr>
              <a:buFontTx/>
              <a:buNone/>
            </a:pPr>
            <a:endParaRPr lang="pl-PL" sz="2400" dirty="0" smtClean="0">
              <a:latin typeface="+mj-lt"/>
            </a:endParaRPr>
          </a:p>
          <a:p>
            <a:pPr algn="ctr">
              <a:buFontTx/>
              <a:buNone/>
            </a:pPr>
            <a:r>
              <a:rPr lang="pl-PL" sz="2400" dirty="0" smtClean="0">
                <a:latin typeface="+mj-lt"/>
              </a:rPr>
              <a:t>PRACA SILNIKÓW W POMIESZCZENIACH ZAMKNIĘTYCH MOŻE DOPROWADZIĆ DO ŚMIERCI RATOWNIKÓW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ZAGROŻENIE EPIDEMIOLOGICZNE</a:t>
            </a: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WODY POWODZIOWE ZANIECZYSZCZONE SĄ BIOLOGICZNIE BAKTERIAMI, WIRUSAMI I GRZYBAMI. </a:t>
            </a:r>
          </a:p>
          <a:p>
            <a:pPr marL="0" indent="15875" algn="just">
              <a:buFontTx/>
              <a:buNone/>
            </a:pPr>
            <a:endParaRPr lang="pl-PL" sz="2400" dirty="0" smtClean="0">
              <a:latin typeface="+mj-lt"/>
            </a:endParaRP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ŹRÓDŁAMI EMISJI SĄ ZALANE SZAMBA, OCZYSZCZALNIE ŚCIEKÓW, GNOJOWNIKI, CMENTARZE I SKŁADOWISKA ODPADÓW KOMUNALNYCH.</a:t>
            </a:r>
          </a:p>
          <a:p>
            <a:pPr marL="0" indent="15875" algn="just">
              <a:buFontTx/>
              <a:buNone/>
            </a:pPr>
            <a:endParaRPr lang="pl-PL" sz="2400" dirty="0" smtClean="0">
              <a:latin typeface="+mj-lt"/>
            </a:endParaRP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CZYNNIKAMI CHOROBOTWÓRCZYMI MOGĄ BYĆ:</a:t>
            </a:r>
          </a:p>
          <a:p>
            <a:pPr marL="0" indent="15875" algn="ctr">
              <a:buFontTx/>
              <a:buNone/>
            </a:pPr>
            <a:r>
              <a:rPr lang="pl-PL" sz="2400" dirty="0" smtClean="0">
                <a:latin typeface="+mj-lt"/>
              </a:rPr>
              <a:t> CZERWONKA, SALMONELLA, DUR BRZUSZNY, ŻÓŁTACZKA POKARMOWA, ENTEROKOKI,    PACIORKOWCE KAŁOWE.</a:t>
            </a:r>
          </a:p>
          <a:p>
            <a:pPr algn="ctr">
              <a:spcBef>
                <a:spcPct val="50000"/>
              </a:spcBef>
              <a:buNone/>
            </a:pPr>
            <a:endParaRPr lang="pl-PL" sz="2000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l-PL" sz="2000" dirty="0">
              <a:latin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 smtClean="0">
                <a:latin typeface="+mj-lt"/>
              </a:rPr>
              <a:t>ZATOPIONY CMENTARZ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 smtClean="0">
                <a:latin typeface="Arial" charset="0"/>
              </a:rPr>
              <a:t>1</a:t>
            </a:r>
            <a:endParaRPr lang="pl-PL" sz="2000" dirty="0">
              <a:latin typeface="Arial" charset="0"/>
            </a:endParaRPr>
          </a:p>
        </p:txBody>
      </p:sp>
      <p:pic>
        <p:nvPicPr>
          <p:cNvPr id="9" name="Picture 9" descr="Obraz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 smtClean="0"/>
              <a:t>Bibliografia</a:t>
            </a:r>
            <a:endParaRPr lang="pl-PL" sz="2800" dirty="0"/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/>
              <a:t>„Szkolenie strażaków ochotników z zakresu działań przeciwpowodziowych oraz ratownictwa na wodach”</a:t>
            </a:r>
            <a:endParaRPr lang="pl-PL" sz="2400" dirty="0"/>
          </a:p>
          <a:p>
            <a:pPr>
              <a:lnSpc>
                <a:spcPct val="90000"/>
              </a:lnSpc>
              <a:buNone/>
            </a:pPr>
            <a:r>
              <a:rPr lang="pl-PL" sz="2400" dirty="0" smtClean="0"/>
              <a:t>   CNBOP  marzec 2009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wzorowano się oraz wykorzystano  treść z  prezentacji na temat działań na wodach autorstwa Janusza </a:t>
            </a:r>
            <a:r>
              <a:rPr lang="pl-PL" sz="2400" dirty="0" err="1" smtClean="0"/>
              <a:t>Szylara</a:t>
            </a:r>
            <a:endParaRPr lang="pl-PL" sz="2400" dirty="0" smtClean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1104653" y="1594377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 smtClean="0">
                <a:latin typeface="+mj-lt"/>
              </a:rPr>
              <a:t>OSUNIĘCIE SKARPY WAŁU</a:t>
            </a:r>
            <a:endParaRPr lang="pl-PL" sz="2400" dirty="0">
              <a:latin typeface="+mj-lt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 descr="Obraz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7624" y="2441040"/>
            <a:ext cx="5994322" cy="344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 smtClean="0">
                <a:latin typeface="+mj-lt"/>
              </a:rPr>
              <a:t>ZAWODNIENIE KORPUSU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2786058"/>
            <a:ext cx="8388350" cy="25828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 smtClean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1574</Words>
  <Application>Microsoft Office PowerPoint</Application>
  <PresentationFormat>Pokaz na ekranie (4:3)</PresentationFormat>
  <Paragraphs>465</Paragraphs>
  <Slides>75</Slides>
  <Notes>74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3" baseType="lpstr">
      <vt:lpstr>Calibri</vt:lpstr>
      <vt:lpstr>Arial Black</vt:lpstr>
      <vt:lpstr>Noto Sans Symbols</vt:lpstr>
      <vt:lpstr>Wingdings</vt:lpstr>
      <vt:lpstr>Arial</vt:lpstr>
      <vt:lpstr>Moduł</vt:lpstr>
      <vt:lpstr>Moduł</vt:lpstr>
      <vt:lpstr>Obraz - mapa bitowa</vt:lpstr>
      <vt:lpstr>  Temat 34  Działania ratownicze i zabezpieczające podczas powodzi </vt:lpstr>
      <vt:lpstr>MATERIAŁ NAUCZANIA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DZIAŁANIA PRZECIWPOWODZIOWE  ORAZ RATOWNICTWA NA WODACH</vt:lpstr>
      <vt:lpstr>DZIAŁANIA PRZECIWPOWODZIOWE  ORAZ RATOWNICTWA NA WODACH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Ewakuacja osób poszkodowanych,          zwierząt i mienie</vt:lpstr>
      <vt:lpstr>Działania ratownicze i zabezpieczające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Znaki i gesty sygnalizacyjne podczas powodzi</vt:lpstr>
      <vt:lpstr>Znaki i gesty sygnalizacyjne podczas powodzi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Działania ratownictwa wodnego na terenach objętych powodzią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PRZECIWPOWODZIOWE ORAZ RATOWNICTWA NA WODACH</dc:title>
  <dc:creator>Paweł</dc:creator>
  <cp:lastModifiedBy>Marek E</cp:lastModifiedBy>
  <cp:revision>93</cp:revision>
  <dcterms:modified xsi:type="dcterms:W3CDTF">2016-06-08T11:02:45Z</dcterms:modified>
</cp:coreProperties>
</file>