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ED9"/>
    <a:srgbClr val="95DFB6"/>
    <a:srgbClr val="00823B"/>
    <a:srgbClr val="CF2240"/>
    <a:srgbClr val="BDEBD2"/>
    <a:srgbClr val="00FF99"/>
    <a:srgbClr val="99FF99"/>
    <a:srgbClr val="FFFFFF"/>
    <a:srgbClr val="00964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9" autoAdjust="0"/>
    <p:restoredTop sz="92792" autoAdjust="0"/>
  </p:normalViewPr>
  <p:slideViewPr>
    <p:cSldViewPr>
      <p:cViewPr varScale="1">
        <p:scale>
          <a:sx n="67" d="100"/>
          <a:sy n="67" d="100"/>
        </p:scale>
        <p:origin x="1408" y="40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5" tIns="45662" rIns="91325" bIns="45662" numCol="1" anchor="t" anchorCtr="0" compatLnSpc="1">
            <a:prstTxWarp prst="textNoShape">
              <a:avLst/>
            </a:prstTxWarp>
          </a:bodyPr>
          <a:lstStyle>
            <a:lvl1pPr algn="l" defTabSz="913244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8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5" tIns="45662" rIns="91325" bIns="45662" numCol="1" anchor="t" anchorCtr="0" compatLnSpc="1">
            <a:prstTxWarp prst="textNoShape">
              <a:avLst/>
            </a:prstTxWarp>
          </a:bodyPr>
          <a:lstStyle>
            <a:lvl1pPr algn="r" defTabSz="913244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380539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5" tIns="45662" rIns="91325" bIns="45662" numCol="1" anchor="b" anchorCtr="0" compatLnSpc="1">
            <a:prstTxWarp prst="textNoShape">
              <a:avLst/>
            </a:prstTxWarp>
          </a:bodyPr>
          <a:lstStyle>
            <a:lvl1pPr algn="l" defTabSz="913244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8" y="9380539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5" tIns="45662" rIns="91325" bIns="45662" numCol="1" anchor="b" anchorCtr="0" compatLnSpc="1">
            <a:prstTxWarp prst="textNoShape">
              <a:avLst/>
            </a:prstTxWarp>
          </a:bodyPr>
          <a:lstStyle>
            <a:lvl1pPr algn="r" defTabSz="913179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t" anchorCtr="0" compatLnSpc="1">
            <a:prstTxWarp prst="textNoShape">
              <a:avLst/>
            </a:prstTxWarp>
          </a:bodyPr>
          <a:lstStyle>
            <a:lvl1pPr algn="l" defTabSz="881143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t" anchorCtr="0" compatLnSpc="1">
            <a:prstTxWarp prst="textNoShape">
              <a:avLst/>
            </a:prstTxWarp>
          </a:bodyPr>
          <a:lstStyle>
            <a:lvl1pPr algn="r" defTabSz="881143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3387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3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b" anchorCtr="0" compatLnSpc="1">
            <a:prstTxWarp prst="textNoShape">
              <a:avLst/>
            </a:prstTxWarp>
          </a:bodyPr>
          <a:lstStyle>
            <a:lvl1pPr algn="l" defTabSz="881143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3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b" anchorCtr="0" compatLnSpc="1">
            <a:prstTxWarp prst="textNoShape">
              <a:avLst/>
            </a:prstTxWarp>
          </a:bodyPr>
          <a:lstStyle>
            <a:lvl1pPr algn="r" defTabSz="879595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B2269-152C-4AB6-80C3-429635D446E7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17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4404225" y="3135137"/>
            <a:ext cx="2236102" cy="527594"/>
          </a:xfrm>
          <a:prstGeom prst="rect">
            <a:avLst/>
          </a:prstGeom>
          <a:solidFill>
            <a:srgbClr val="FFFFFF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defPPr>
              <a:defRPr lang="pl-PL"/>
            </a:defPPr>
            <a:lvl1pPr>
              <a:spcBef>
                <a:spcPts val="0"/>
              </a:spcBef>
              <a:defRPr sz="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l-PL" altLang="pl-PL" b="1" dirty="0"/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410978" y="2598635"/>
            <a:ext cx="2229349" cy="46759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2400"/>
              </a:spcAft>
            </a:pPr>
            <a:endParaRPr lang="pl-PL" altLang="pl-PL" sz="700" b="1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438556" y="2150532"/>
            <a:ext cx="3473767" cy="4234315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 w="38100">
            <a:noFill/>
          </a:ln>
          <a:effectLst>
            <a:softEdge rad="50800"/>
          </a:effectLst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925308" y="2204004"/>
            <a:ext cx="1032355" cy="38324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Dyrektora Generalnego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288758" y="4658921"/>
            <a:ext cx="901732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Instytucji Płatniczej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290522" y="2472823"/>
            <a:ext cx="903011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Budżetu Państwa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287049" y="3548442"/>
            <a:ext cx="903441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Gospodarczej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287049" y="4088152"/>
            <a:ext cx="917064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Samorządu Terytorialnego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3334343" y="4707807"/>
            <a:ext cx="857367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Podatku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372504" y="3521036"/>
            <a:ext cx="836613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943286" y="3057717"/>
            <a:ext cx="1022259" cy="29178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Logistyki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BLG</a:t>
            </a: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939508" y="4846579"/>
            <a:ext cx="1043458" cy="38588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i Księgowości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2365574" y="4073305"/>
            <a:ext cx="836613" cy="467595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Współpracy Międzynarodowej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7859147" y="4618497"/>
            <a:ext cx="953871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Współpracy Międzynarodowej KAS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DWK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5651847" y="5816816"/>
            <a:ext cx="989170" cy="49509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Poboru Podatków                              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939508" y="4384005"/>
            <a:ext cx="1026038" cy="40988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Bezpieczeństwa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DBE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6759917" y="3547138"/>
            <a:ext cx="990468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Audytu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Środków Publicznych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DAS</a:t>
            </a:r>
            <a:endParaRPr lang="pl-PL" altLang="pl-PL" sz="700" i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4393013" y="4257772"/>
            <a:ext cx="920066" cy="467595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Informacji Finansowej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279289" y="2999296"/>
            <a:ext cx="914244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3318026" y="4175996"/>
            <a:ext cx="873684" cy="45806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Podatku Akcyzowego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Podatku od Gier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3327505" y="2990768"/>
            <a:ext cx="854280" cy="47811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1376412" y="3022012"/>
            <a:ext cx="873285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925309" y="1386629"/>
            <a:ext cx="1031424" cy="78550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Dyrektor Generalny</a:t>
            </a:r>
            <a:b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Marta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Niżałowska-Pactwa</a:t>
            </a:r>
            <a:endParaRPr lang="pl-PL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939508" y="5742663"/>
            <a:ext cx="1053242" cy="467595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pl-PL"/>
            </a:defPPr>
            <a:lvl1pPr eaLnBrk="1" hangingPunct="1">
              <a:spcBef>
                <a:spcPts val="600"/>
              </a:spcBef>
              <a:defRPr sz="700" i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dirty="0"/>
              <a:t>Pełnomocnik do spraw ochrony informacji niejawnych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2364765" y="2433453"/>
            <a:ext cx="844352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Gwarancji i Poręczeń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1362160" y="4096923"/>
            <a:ext cx="887562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1372152" y="4657238"/>
            <a:ext cx="877570" cy="47093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Rozwoju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Rynku Finansowego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1372152" y="5200753"/>
            <a:ext cx="877570" cy="472402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1372152" y="3556869"/>
            <a:ext cx="877546" cy="46401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600" dirty="0">
                <a:latin typeface="Calibri" panose="020F0502020204030204" pitchFamily="34" charset="0"/>
              </a:rPr>
              <a:t>Departament Efektywności Wydatków Publicznych </a:t>
            </a:r>
          </a:p>
          <a:p>
            <a:pPr eaLnBrk="1" hangingPunct="1"/>
            <a:r>
              <a:rPr lang="pl-PL" altLang="pl-PL" sz="600" dirty="0">
                <a:latin typeface="Calibri" panose="020F0502020204030204" pitchFamily="34" charset="0"/>
              </a:rPr>
              <a:t>i Rachunkowości</a:t>
            </a:r>
          </a:p>
          <a:p>
            <a:pPr eaLnBrk="1" hangingPunct="1"/>
            <a:r>
              <a:rPr lang="pl-PL" altLang="pl-PL" sz="600" b="1" dirty="0">
                <a:latin typeface="Calibri" panose="020F0502020204030204" pitchFamily="34" charset="0"/>
              </a:rPr>
              <a:t>DWR</a:t>
            </a:r>
            <a:endParaRPr lang="pl-PL" altLang="pl-PL" sz="6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4399708" y="3723631"/>
            <a:ext cx="906677" cy="461882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sz="700" dirty="0">
                <a:solidFill>
                  <a:schemeClr val="tx1"/>
                </a:solidFill>
              </a:rPr>
              <a:t>Biuro Ministra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b="1" dirty="0">
                <a:solidFill>
                  <a:schemeClr val="tx1"/>
                </a:solidFill>
              </a:rPr>
              <a:t>BMI</a:t>
            </a:r>
            <a:endParaRPr lang="pl-PL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008327" y="332656"/>
            <a:ext cx="3359309" cy="6924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sz="1100" dirty="0">
                <a:latin typeface="Calibri" panose="020F0502020204030204" pitchFamily="34" charset="0"/>
              </a:rPr>
              <a:t>Minister Finansów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100" b="1" dirty="0">
                <a:latin typeface="Calibri" panose="020F0502020204030204" pitchFamily="34" charset="0"/>
              </a:rPr>
              <a:t>Andrzej Domański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399710" y="1990815"/>
            <a:ext cx="865446" cy="43788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Gabinet 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dirty="0">
                <a:solidFill>
                  <a:schemeClr val="tx1"/>
                </a:solidFill>
              </a:rPr>
              <a:t>Polityczny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6769719" y="4596038"/>
            <a:ext cx="987209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Zwalczania Przestępczości Ekonomicznej           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5648351" y="4260930"/>
            <a:ext cx="979977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Kluczowych Podmiotów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DKP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2369793" y="2977200"/>
            <a:ext cx="839324" cy="468987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Strategii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DST</a:t>
            </a: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651847" y="3739004"/>
            <a:ext cx="982264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Budżetu,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Majątku i Kadr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943286" y="2639099"/>
            <a:ext cx="1022260" cy="38324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Kontroli i Audytu Wewnętrznego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BKA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7851785" y="3547139"/>
            <a:ext cx="965438" cy="467594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Poboru Opłat Drogowych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DPO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946485" y="5265711"/>
            <a:ext cx="1043457" cy="386528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Transformacji Cyfrowej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DTC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7859147" y="4073305"/>
            <a:ext cx="953871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700" b="1" dirty="0">
              <a:solidFill>
                <a:srgbClr val="CF224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Relacji z Klientami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DRK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6756611" y="3030060"/>
            <a:ext cx="993774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Analiz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DAK</a:t>
            </a: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3318026" y="2438293"/>
            <a:ext cx="854280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Międzynarodowej Polityki Podatkowej</a:t>
            </a:r>
          </a:p>
          <a:p>
            <a:pPr eaLnBrk="1" hangingPunct="1"/>
            <a:r>
              <a:rPr lang="pl-PL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DMP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6756611" y="4060775"/>
            <a:ext cx="1009740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5642972" y="4796237"/>
            <a:ext cx="990733" cy="46219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</a:b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Organizacji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 DKS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5651847" y="5303824"/>
            <a:ext cx="982220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Orzecznictwa Podatkowego                           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DOP</a:t>
            </a: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2354576" y="1397720"/>
            <a:ext cx="865445" cy="10071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Stanu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Paweł 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Karbownik</a:t>
            </a: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3341712" y="5244576"/>
            <a:ext cx="854280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Systemu Podatkowego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DTS</a:t>
            </a: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5651847" y="3318969"/>
            <a:ext cx="959315" cy="30924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w zakresie </a:t>
            </a:r>
            <a:r>
              <a:rPr lang="pl-PL" sz="550" i="1" dirty="0">
                <a:latin typeface="Calibri" panose="020F0502020204030204" pitchFamily="34" charset="0"/>
              </a:rPr>
              <a:t>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KAS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391548" y="4805722"/>
            <a:ext cx="914837" cy="467595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Departament Prawny </a:t>
            </a:r>
          </a:p>
          <a:p>
            <a:r>
              <a:rPr lang="pl-PL" altLang="pl-PL" sz="700" b="1" dirty="0">
                <a:ln w="0"/>
                <a:solidFill>
                  <a:schemeClr val="tx1"/>
                </a:solidFill>
              </a:rPr>
              <a:t>PR</a:t>
            </a: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7846017" y="3025994"/>
            <a:ext cx="971792" cy="473189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Ceł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87" name="Rectangle 342"/>
          <p:cNvSpPr>
            <a:spLocks noChangeArrowheads="1"/>
          </p:cNvSpPr>
          <p:nvPr/>
        </p:nvSpPr>
        <p:spPr bwMode="auto">
          <a:xfrm>
            <a:off x="1356541" y="1392722"/>
            <a:ext cx="892603" cy="10071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Stanu  </a:t>
            </a:r>
          </a:p>
          <a:p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Jurand Drop</a:t>
            </a: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" name="Łącznik prosty 2"/>
          <p:cNvCxnSpPr/>
          <p:nvPr/>
        </p:nvCxnSpPr>
        <p:spPr bwMode="auto">
          <a:xfrm>
            <a:off x="656045" y="1181520"/>
            <a:ext cx="8784976" cy="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5" name="Łącznik prosty 94"/>
          <p:cNvCxnSpPr/>
          <p:nvPr/>
        </p:nvCxnSpPr>
        <p:spPr bwMode="auto">
          <a:xfrm>
            <a:off x="656044" y="1170815"/>
            <a:ext cx="629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Łącznik prosty 16"/>
          <p:cNvCxnSpPr/>
          <p:nvPr/>
        </p:nvCxnSpPr>
        <p:spPr bwMode="auto">
          <a:xfrm>
            <a:off x="4711452" y="1025155"/>
            <a:ext cx="0" cy="156366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Łącznik prosty 30"/>
          <p:cNvCxnSpPr/>
          <p:nvPr/>
        </p:nvCxnSpPr>
        <p:spPr bwMode="auto">
          <a:xfrm>
            <a:off x="4855468" y="1180269"/>
            <a:ext cx="0" cy="810546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6" name="Łącznik prosty 45"/>
          <p:cNvCxnSpPr>
            <a:cxnSpLocks/>
          </p:cNvCxnSpPr>
          <p:nvPr/>
        </p:nvCxnSpPr>
        <p:spPr bwMode="auto">
          <a:xfrm>
            <a:off x="6999793" y="2046404"/>
            <a:ext cx="0" cy="99823"/>
          </a:xfrm>
          <a:prstGeom prst="line">
            <a:avLst/>
          </a:prstGeom>
          <a:solidFill>
            <a:srgbClr val="FFFF99"/>
          </a:solidFill>
          <a:ln w="25400" cap="flat" cmpd="sng" algn="ctr">
            <a:solidFill>
              <a:srgbClr val="95DFB6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Rectangle 257"/>
          <p:cNvSpPr>
            <a:spLocks noChangeArrowheads="1"/>
          </p:cNvSpPr>
          <p:nvPr/>
        </p:nvSpPr>
        <p:spPr bwMode="auto">
          <a:xfrm>
            <a:off x="5642563" y="2818581"/>
            <a:ext cx="962265" cy="211480"/>
          </a:xfrm>
          <a:prstGeom prst="rect">
            <a:avLst/>
          </a:prstGeom>
          <a:solidFill>
            <a:srgbClr val="00B050">
              <a:alpha val="0"/>
            </a:srgb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z wyłączeniem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12d ustawy o 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 Box 345"/>
          <p:cNvSpPr txBox="1">
            <a:spLocks noChangeArrowheads="1"/>
          </p:cNvSpPr>
          <p:nvPr/>
        </p:nvSpPr>
        <p:spPr bwMode="auto">
          <a:xfrm>
            <a:off x="4431477" y="3289981"/>
            <a:ext cx="890796" cy="353295"/>
          </a:xfrm>
          <a:prstGeom prst="rect">
            <a:avLst/>
          </a:prstGeom>
          <a:noFill/>
          <a:ln w="254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z wyłączeniem działalności </a:t>
            </a:r>
            <a:r>
              <a:rPr lang="pl-PL" alt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altLang="pl-PL" sz="550" i="1" dirty="0">
                <a:latin typeface="Calibri" panose="020F0502020204030204" pitchFamily="34" charset="0"/>
              </a:rPr>
              <a:t>–promocyjnej KAS </a:t>
            </a:r>
          </a:p>
        </p:txBody>
      </p:sp>
      <p:cxnSp>
        <p:nvCxnSpPr>
          <p:cNvPr id="102" name="Łącznik prosty 101"/>
          <p:cNvCxnSpPr/>
          <p:nvPr/>
        </p:nvCxnSpPr>
        <p:spPr bwMode="auto">
          <a:xfrm>
            <a:off x="6142924" y="1188400"/>
            <a:ext cx="0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Łącznik prosty 102"/>
          <p:cNvCxnSpPr/>
          <p:nvPr/>
        </p:nvCxnSpPr>
        <p:spPr bwMode="auto">
          <a:xfrm>
            <a:off x="7248882" y="1186494"/>
            <a:ext cx="0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7" name="Prostokąt 106"/>
          <p:cNvSpPr/>
          <p:nvPr/>
        </p:nvSpPr>
        <p:spPr bwMode="auto">
          <a:xfrm>
            <a:off x="5645794" y="1389258"/>
            <a:ext cx="1034317" cy="1098875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Sekretarz </a:t>
            </a:r>
          </a:p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Stanu 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Marcin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 Łoboda</a:t>
            </a:r>
            <a:endParaRPr lang="pl-PL" sz="8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300"/>
              </a:spcBef>
            </a:pPr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Prostokąt 109"/>
          <p:cNvSpPr/>
          <p:nvPr/>
        </p:nvSpPr>
        <p:spPr bwMode="auto">
          <a:xfrm>
            <a:off x="6759917" y="1394547"/>
            <a:ext cx="974800" cy="154626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Podsekretarz Stanu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Zbigniew</a:t>
            </a:r>
            <a:b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Stawicki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Zastępca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Szefa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Rectangle 342"/>
          <p:cNvSpPr>
            <a:spLocks noChangeArrowheads="1"/>
          </p:cNvSpPr>
          <p:nvPr/>
        </p:nvSpPr>
        <p:spPr bwMode="auto">
          <a:xfrm>
            <a:off x="292936" y="1386692"/>
            <a:ext cx="903011" cy="10071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</a:t>
            </a:r>
            <a:b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Stanu  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 Majszczyk</a:t>
            </a: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3" name="Łącznik prosty 122"/>
          <p:cNvCxnSpPr/>
          <p:nvPr/>
        </p:nvCxnSpPr>
        <p:spPr bwMode="auto">
          <a:xfrm>
            <a:off x="1807811" y="1186495"/>
            <a:ext cx="629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5" name="Łącznik prosty 124"/>
          <p:cNvCxnSpPr/>
          <p:nvPr/>
        </p:nvCxnSpPr>
        <p:spPr bwMode="auto">
          <a:xfrm>
            <a:off x="2790810" y="1180269"/>
            <a:ext cx="0" cy="214278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Łącznik prosty 10"/>
          <p:cNvCxnSpPr>
            <a:cxnSpLocks/>
          </p:cNvCxnSpPr>
          <p:nvPr/>
        </p:nvCxnSpPr>
        <p:spPr bwMode="auto">
          <a:xfrm>
            <a:off x="7231732" y="2172133"/>
            <a:ext cx="0" cy="221687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Prostokąt 12"/>
          <p:cNvSpPr/>
          <p:nvPr/>
        </p:nvSpPr>
        <p:spPr bwMode="auto">
          <a:xfrm>
            <a:off x="4945778" y="2629658"/>
            <a:ext cx="1174829" cy="100234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0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Biuro Inspekcji Wewnętrznej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4444559" y="2854223"/>
            <a:ext cx="877713" cy="180170"/>
          </a:xfrm>
          <a:prstGeom prst="rect">
            <a:avLst/>
          </a:prstGeom>
          <a:solidFill>
            <a:schemeClr val="bg1">
              <a:alpha val="33000"/>
            </a:schemeClr>
          </a:solidFill>
          <a:ln w="3175" cap="rnd">
            <a:solidFill>
              <a:schemeClr val="dk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zakresie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12d ustawy o 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" name="Prostokąt 126"/>
          <p:cNvSpPr/>
          <p:nvPr/>
        </p:nvSpPr>
        <p:spPr bwMode="auto">
          <a:xfrm>
            <a:off x="4895004" y="3154848"/>
            <a:ext cx="1174828" cy="89567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Biuro Komunikacji i Promocji</a:t>
            </a:r>
          </a:p>
        </p:txBody>
      </p:sp>
      <p:sp>
        <p:nvSpPr>
          <p:cNvPr id="129" name="Prostokąt 128"/>
          <p:cNvSpPr/>
          <p:nvPr/>
        </p:nvSpPr>
        <p:spPr bwMode="auto">
          <a:xfrm rot="10800000" flipV="1">
            <a:off x="5108760" y="3268519"/>
            <a:ext cx="475906" cy="96452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BKP</a:t>
            </a:r>
          </a:p>
        </p:txBody>
      </p:sp>
      <p:sp>
        <p:nvSpPr>
          <p:cNvPr id="104" name="Prostokąt 103"/>
          <p:cNvSpPr/>
          <p:nvPr/>
        </p:nvSpPr>
        <p:spPr bwMode="auto">
          <a:xfrm>
            <a:off x="5391665" y="2749603"/>
            <a:ext cx="181505" cy="107907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1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</p:txBody>
      </p:sp>
      <p:cxnSp>
        <p:nvCxnSpPr>
          <p:cNvPr id="92" name="Łącznik prosty 91">
            <a:extLst>
              <a:ext uri="{FF2B5EF4-FFF2-40B4-BE49-F238E27FC236}">
                <a16:creationId xmlns:a16="http://schemas.microsoft.com/office/drawing/2014/main" id="{D8148CC0-D21B-443D-9B19-7F282530D24C}"/>
              </a:ext>
            </a:extLst>
          </p:cNvPr>
          <p:cNvCxnSpPr/>
          <p:nvPr/>
        </p:nvCxnSpPr>
        <p:spPr bwMode="auto">
          <a:xfrm>
            <a:off x="3745166" y="1188400"/>
            <a:ext cx="0" cy="22957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5" name="Rectangle 307">
            <a:extLst>
              <a:ext uri="{FF2B5EF4-FFF2-40B4-BE49-F238E27FC236}">
                <a16:creationId xmlns:a16="http://schemas.microsoft.com/office/drawing/2014/main" id="{4ABBC569-F987-46E2-BD74-4E64BA9AA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4517" y="1386692"/>
            <a:ext cx="858685" cy="10071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Stanu</a:t>
            </a:r>
            <a:b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Jarosław Neneman</a:t>
            </a:r>
          </a:p>
        </p:txBody>
      </p:sp>
      <p:sp>
        <p:nvSpPr>
          <p:cNvPr id="89" name="pole tekstowe 88">
            <a:extLst>
              <a:ext uri="{FF2B5EF4-FFF2-40B4-BE49-F238E27FC236}">
                <a16:creationId xmlns:a16="http://schemas.microsoft.com/office/drawing/2014/main" id="{FF37D67C-EF13-44E7-B662-064C352CEC5E}"/>
              </a:ext>
            </a:extLst>
          </p:cNvPr>
          <p:cNvSpPr txBox="1"/>
          <p:nvPr/>
        </p:nvSpPr>
        <p:spPr>
          <a:xfrm>
            <a:off x="1708766" y="1991711"/>
            <a:ext cx="833708" cy="180425"/>
          </a:xfrm>
          <a:prstGeom prst="rect">
            <a:avLst/>
          </a:prstGeom>
          <a:noFill/>
        </p:spPr>
        <p:txBody>
          <a:bodyPr wrap="square" lIns="0" tIns="36000" rIns="36000" bIns="36000" rtlCol="0">
            <a:spAutoFit/>
          </a:bodyPr>
          <a:lstStyle/>
          <a:p>
            <a:endParaRPr lang="pl-PL" sz="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Rectangle 285">
            <a:extLst>
              <a:ext uri="{FF2B5EF4-FFF2-40B4-BE49-F238E27FC236}">
                <a16:creationId xmlns:a16="http://schemas.microsoft.com/office/drawing/2014/main" id="{044162EE-663E-48BD-82D2-F2B86454C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990" y="2469829"/>
            <a:ext cx="876732" cy="46759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Dyscypliny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Publicznych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cxnSp>
        <p:nvCxnSpPr>
          <p:cNvPr id="86" name="Łącznik prosty 85">
            <a:extLst>
              <a:ext uri="{FF2B5EF4-FFF2-40B4-BE49-F238E27FC236}">
                <a16:creationId xmlns:a16="http://schemas.microsoft.com/office/drawing/2014/main" id="{637FA4BB-148E-4B3C-9A14-128A784401A0}"/>
              </a:ext>
            </a:extLst>
          </p:cNvPr>
          <p:cNvCxnSpPr/>
          <p:nvPr/>
        </p:nvCxnSpPr>
        <p:spPr bwMode="auto">
          <a:xfrm>
            <a:off x="9441021" y="1170816"/>
            <a:ext cx="0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8" name="pole tekstowe 87">
            <a:extLst>
              <a:ext uri="{FF2B5EF4-FFF2-40B4-BE49-F238E27FC236}">
                <a16:creationId xmlns:a16="http://schemas.microsoft.com/office/drawing/2014/main" id="{1CF8B471-2FD7-41F2-8904-DA5F169B8D92}"/>
              </a:ext>
            </a:extLst>
          </p:cNvPr>
          <p:cNvSpPr txBox="1"/>
          <p:nvPr/>
        </p:nvSpPr>
        <p:spPr>
          <a:xfrm>
            <a:off x="1390446" y="1969915"/>
            <a:ext cx="833708" cy="395526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Główny Rzecznik Dyscypliny Finansów Publicznych</a:t>
            </a:r>
          </a:p>
        </p:txBody>
      </p:sp>
      <p:sp>
        <p:nvSpPr>
          <p:cNvPr id="94" name="Rectangle 277">
            <a:extLst>
              <a:ext uri="{FF2B5EF4-FFF2-40B4-BE49-F238E27FC236}">
                <a16:creationId xmlns:a16="http://schemas.microsoft.com/office/drawing/2014/main" id="{9EA33A19-145F-491D-A42A-53A5D3F4B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0788" y="5759668"/>
            <a:ext cx="856924" cy="472402"/>
          </a:xfrm>
          <a:prstGeom prst="rect">
            <a:avLst/>
          </a:prstGeom>
          <a:solidFill>
            <a:schemeClr val="bg2">
              <a:lumMod val="20000"/>
              <a:lumOff val="80000"/>
              <a:alpha val="50000"/>
            </a:schemeClr>
          </a:solidFill>
          <a:ln w="12700">
            <a:solidFill>
              <a:schemeClr val="bg2">
                <a:lumMod val="20000"/>
                <a:lumOff val="80000"/>
                <a:alpha val="5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Instytut Finansów</a:t>
            </a:r>
          </a:p>
        </p:txBody>
      </p:sp>
      <p:sp>
        <p:nvSpPr>
          <p:cNvPr id="96" name="Rectangle 277">
            <a:extLst>
              <a:ext uri="{FF2B5EF4-FFF2-40B4-BE49-F238E27FC236}">
                <a16:creationId xmlns:a16="http://schemas.microsoft.com/office/drawing/2014/main" id="{D956984B-B654-453B-A764-0E1F72D22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0379" y="5748443"/>
            <a:ext cx="889343" cy="472402"/>
          </a:xfrm>
          <a:prstGeom prst="rect">
            <a:avLst/>
          </a:prstGeom>
          <a:solidFill>
            <a:schemeClr val="bg2">
              <a:lumMod val="20000"/>
              <a:lumOff val="80000"/>
              <a:alpha val="50000"/>
            </a:schemeClr>
          </a:solidFill>
          <a:ln w="12700">
            <a:solidFill>
              <a:schemeClr val="bg2">
                <a:lumMod val="20000"/>
                <a:lumOff val="80000"/>
                <a:alpha val="5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Polska Agencja Nadzoru Audytowego</a:t>
            </a:r>
          </a:p>
        </p:txBody>
      </p:sp>
      <p:sp>
        <p:nvSpPr>
          <p:cNvPr id="97" name="Rectangle 277">
            <a:extLst>
              <a:ext uri="{FF2B5EF4-FFF2-40B4-BE49-F238E27FC236}">
                <a16:creationId xmlns:a16="http://schemas.microsoft.com/office/drawing/2014/main" id="{97657BBF-A0C7-4B01-83EB-4E33F8979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3286" y="6300682"/>
            <a:ext cx="1045257" cy="472402"/>
          </a:xfrm>
          <a:prstGeom prst="rect">
            <a:avLst/>
          </a:prstGeom>
          <a:solidFill>
            <a:schemeClr val="bg2">
              <a:lumMod val="20000"/>
              <a:lumOff val="80000"/>
              <a:alpha val="51000"/>
            </a:schemeClr>
          </a:solidFill>
          <a:ln w="12700" cap="rnd">
            <a:solidFill>
              <a:schemeClr val="bg2">
                <a:lumMod val="20000"/>
                <a:lumOff val="80000"/>
                <a:alpha val="5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Centrum Informatyki Resortu Finansów</a:t>
            </a:r>
          </a:p>
        </p:txBody>
      </p:sp>
      <p:sp>
        <p:nvSpPr>
          <p:cNvPr id="98" name="Prostokąt 97">
            <a:extLst>
              <a:ext uri="{FF2B5EF4-FFF2-40B4-BE49-F238E27FC236}">
                <a16:creationId xmlns:a16="http://schemas.microsoft.com/office/drawing/2014/main" id="{97FDD78C-C980-4C0D-B62F-FD97518AB76C}"/>
              </a:ext>
            </a:extLst>
          </p:cNvPr>
          <p:cNvSpPr/>
          <p:nvPr/>
        </p:nvSpPr>
        <p:spPr bwMode="auto">
          <a:xfrm>
            <a:off x="7844117" y="1403376"/>
            <a:ext cx="971791" cy="154626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Podsekretarz Stanu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Małgorzata</a:t>
            </a:r>
            <a:b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Krok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Zastępca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Szefa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1" name="Łącznik prosty 100">
            <a:extLst>
              <a:ext uri="{FF2B5EF4-FFF2-40B4-BE49-F238E27FC236}">
                <a16:creationId xmlns:a16="http://schemas.microsoft.com/office/drawing/2014/main" id="{8EEB10D4-2A91-40E3-AD52-F37B1E5A701C}"/>
              </a:ext>
            </a:extLst>
          </p:cNvPr>
          <p:cNvCxnSpPr/>
          <p:nvPr/>
        </p:nvCxnSpPr>
        <p:spPr bwMode="auto">
          <a:xfrm>
            <a:off x="8311852" y="1180269"/>
            <a:ext cx="0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5" name="Łącznik prosty 104">
            <a:extLst>
              <a:ext uri="{FF2B5EF4-FFF2-40B4-BE49-F238E27FC236}">
                <a16:creationId xmlns:a16="http://schemas.microsoft.com/office/drawing/2014/main" id="{BCAC4D2A-A6D2-4409-A7FC-4415831EB666}"/>
              </a:ext>
            </a:extLst>
          </p:cNvPr>
          <p:cNvCxnSpPr>
            <a:cxnSpLocks/>
          </p:cNvCxnSpPr>
          <p:nvPr/>
        </p:nvCxnSpPr>
        <p:spPr bwMode="auto">
          <a:xfrm>
            <a:off x="8311852" y="2172133"/>
            <a:ext cx="0" cy="221687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8" name="Łącznik prosty 107">
            <a:extLst>
              <a:ext uri="{FF2B5EF4-FFF2-40B4-BE49-F238E27FC236}">
                <a16:creationId xmlns:a16="http://schemas.microsoft.com/office/drawing/2014/main" id="{A2D050A3-ED95-4F30-B9D9-9CCEC92B15EF}"/>
              </a:ext>
            </a:extLst>
          </p:cNvPr>
          <p:cNvCxnSpPr>
            <a:cxnSpLocks/>
          </p:cNvCxnSpPr>
          <p:nvPr/>
        </p:nvCxnSpPr>
        <p:spPr bwMode="auto">
          <a:xfrm flipV="1">
            <a:off x="6486074" y="2165389"/>
            <a:ext cx="1825778" cy="6360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0DD8BAC0-D8D2-4C2A-B86E-433D07B8F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904" y="6474414"/>
            <a:ext cx="3257550" cy="234199"/>
          </a:xfrm>
        </p:spPr>
        <p:txBody>
          <a:bodyPr/>
          <a:lstStyle/>
          <a:p>
            <a:pPr algn="l">
              <a:defRPr/>
            </a:pPr>
            <a:r>
              <a:rPr lang="pl-PL" altLang="pl-PL" sz="800" dirty="0"/>
              <a:t>Obowiązuje od 1.05.2024</a:t>
            </a:r>
          </a:p>
        </p:txBody>
      </p:sp>
      <p:sp>
        <p:nvSpPr>
          <p:cNvPr id="90" name="Rectangle 269">
            <a:extLst>
              <a:ext uri="{FF2B5EF4-FFF2-40B4-BE49-F238E27FC236}">
                <a16:creationId xmlns:a16="http://schemas.microsoft.com/office/drawing/2014/main" id="{DCACFDA0-3D5E-4C03-A4F2-D9AE2D5B7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3286" y="3889375"/>
            <a:ext cx="1023191" cy="45805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Zamówień Publicznych i Obiegu Dokumentów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BZP</a:t>
            </a:r>
          </a:p>
        </p:txBody>
      </p:sp>
      <p:sp>
        <p:nvSpPr>
          <p:cNvPr id="91" name="Rectangle 279">
            <a:extLst>
              <a:ext uri="{FF2B5EF4-FFF2-40B4-BE49-F238E27FC236}">
                <a16:creationId xmlns:a16="http://schemas.microsoft.com/office/drawing/2014/main" id="{C306E23C-563A-44D2-9CF7-3B97C6971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3286" y="3444759"/>
            <a:ext cx="1027497" cy="38324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Ochrony Informacji Niejawnych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BIN</a:t>
            </a:r>
          </a:p>
        </p:txBody>
      </p:sp>
      <p:sp>
        <p:nvSpPr>
          <p:cNvPr id="93" name="Rectangle 279">
            <a:extLst>
              <a:ext uri="{FF2B5EF4-FFF2-40B4-BE49-F238E27FC236}">
                <a16:creationId xmlns:a16="http://schemas.microsoft.com/office/drawing/2014/main" id="{10AF357B-E46D-45E6-857B-BF0FF7DC3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025" y="3522661"/>
            <a:ext cx="858685" cy="59630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600" dirty="0">
                <a:latin typeface="Calibri" panose="020F0502020204030204" pitchFamily="34" charset="0"/>
              </a:rPr>
              <a:t>Departament Podatków </a:t>
            </a:r>
          </a:p>
          <a:p>
            <a:pPr eaLnBrk="1" hangingPunct="1"/>
            <a:r>
              <a:rPr lang="pl-PL" altLang="pl-PL" sz="600" dirty="0">
                <a:latin typeface="Calibri" panose="020F0502020204030204" pitchFamily="34" charset="0"/>
              </a:rPr>
              <a:t>i Opłat Stanowiących Dochód Jednostek Samorządu Terytorialnego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DPL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4F992F-09A8-4BCD-8E9F-8D0A2ACBDFD0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20736</TotalTime>
  <Words>353</Words>
  <Application>Microsoft Office PowerPoint</Application>
  <PresentationFormat>Slajdy 35 mm</PresentationFormat>
  <Paragraphs>172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 w jęz. polskim</dc:title>
  <dc:creator>Waniek Michał</dc:creator>
  <cp:lastModifiedBy>Abażewska Katarzyna</cp:lastModifiedBy>
  <cp:revision>1836</cp:revision>
  <cp:lastPrinted>2024-03-14T12:08:32Z</cp:lastPrinted>
  <dcterms:created xsi:type="dcterms:W3CDTF">2006-06-26T12:00:33Z</dcterms:created>
  <dcterms:modified xsi:type="dcterms:W3CDTF">2024-04-30T08:35:58Z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UxC4dwLulzfINJ8nQH+xvX5LNGipWa4BRSZhPgxsCvkzJX0eXv1avSGNVkWZXf5R0nLY06PkqUTtMev+7Mk9iA==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UxC4dwLulzfINJ8nQH+xvX5LNGipWa4BRSZhPgxsCvm42mrIC/DSDv0ggS+FjUN/2v1BBotkLlY5aAiEhoi6uYK8tD0NJ7EmZUO6ODVcBQ29uFWLuek7jmiX2uLpl1I3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MFVisualMarkingsSettings">
    <vt:lpwstr>HeaderAlignment=1;FooterAlignment=1</vt:lpwstr>
  </property>
  <property fmtid="{D5CDD505-2E9C-101B-9397-08002B2CF9AE}" pid="10" name="DLPManualFileClassification">
    <vt:lpwstr>{5fdfc941-3fcf-4a5b-87be-4848800d39d0}</vt:lpwstr>
  </property>
  <property fmtid="{D5CDD505-2E9C-101B-9397-08002B2CF9AE}" pid="11" name="MFRefresh">
    <vt:lpwstr>False</vt:lpwstr>
  </property>
</Properties>
</file>