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9" r:id="rId6"/>
    <p:sldId id="260" r:id="rId7"/>
    <p:sldId id="262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72" autoAdjust="0"/>
  </p:normalViewPr>
  <p:slideViewPr>
    <p:cSldViewPr snapToGrid="0">
      <p:cViewPr varScale="1">
        <p:scale>
          <a:sx n="54" d="100"/>
          <a:sy n="54" d="100"/>
        </p:scale>
        <p:origin x="11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47EEC-FB5B-42F3-9695-28A7D00C6E97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9ECD6-196E-4DBE-95B5-8FBB512C4A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22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80836" y="1781265"/>
            <a:ext cx="1040772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dirty="0">
                <a:solidFill>
                  <a:schemeClr val="bg1"/>
                </a:solidFill>
              </a:rPr>
              <a:t>Wprowadzenie nowoczesnych e-usług w podmiotach leczniczych nadzorowanych przez Ministra Zdrowia (e-Usługi MZ)</a:t>
            </a:r>
            <a:endParaRPr lang="pl-PL" sz="4800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az 4">
            <a:extLst>
              <a:ext uri="{FF2B5EF4-FFF2-40B4-BE49-F238E27FC236}">
                <a16:creationId xmlns:a16="http://schemas.microsoft.com/office/drawing/2014/main" id="{3A1CF903-210A-4267-B46A-7D550092BD8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227473" y="562189"/>
            <a:ext cx="1961084" cy="81454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D62B94F1-5B69-4C54-AD7A-59B82091093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2404153" y="5414481"/>
            <a:ext cx="8013843" cy="1041806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47272" y="1543792"/>
            <a:ext cx="10745658" cy="4857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1200" b="1" dirty="0">
                <a:solidFill>
                  <a:srgbClr val="002060"/>
                </a:solidFill>
                <a:cs typeface="Times New Roman" pitchFamily="18" charset="0"/>
              </a:rPr>
              <a:t>E-Usługi MZ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9200" dirty="0">
                <a:solidFill>
                  <a:schemeClr val="accent5">
                    <a:lumMod val="75000"/>
                  </a:schemeClr>
                </a:solidFill>
              </a:rPr>
              <a:t>Wnioskodawca: 		Minister Zdrowia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9200" dirty="0">
                <a:solidFill>
                  <a:schemeClr val="accent5">
                    <a:lumMod val="75000"/>
                  </a:schemeClr>
                </a:solidFill>
              </a:rPr>
              <a:t>Beneficjent:			Ministerstwo Zdrowia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9200" dirty="0">
                <a:solidFill>
                  <a:schemeClr val="accent5">
                    <a:lumMod val="75000"/>
                  </a:schemeClr>
                </a:solidFill>
              </a:rPr>
              <a:t>Partnerzy:			Centrum e-Zdrowia, 52 podmioty lecznicze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9200" dirty="0">
                <a:solidFill>
                  <a:schemeClr val="accent5">
                    <a:lumMod val="75000"/>
                  </a:schemeClr>
                </a:solidFill>
              </a:rPr>
              <a:t>Źródło finansowania:		POPC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9200" dirty="0">
                <a:solidFill>
                  <a:schemeClr val="accent5">
                    <a:lumMod val="75000"/>
                  </a:schemeClr>
                </a:solidFill>
              </a:rPr>
              <a:t>Całkowity koszt projektu:	177 941 279,73 zł (przed zmianą: </a:t>
            </a:r>
            <a:r>
              <a:rPr lang="pl-PL" sz="9200" dirty="0">
                <a:solidFill>
                  <a:srgbClr val="00B0F0"/>
                </a:solidFill>
              </a:rPr>
              <a:t>144 749 629,78 zł</a:t>
            </a:r>
            <a:r>
              <a:rPr lang="pl-PL" sz="92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9200" dirty="0">
                <a:solidFill>
                  <a:schemeClr val="accent5">
                    <a:lumMod val="75000"/>
                  </a:schemeClr>
                </a:solidFill>
              </a:rPr>
              <a:t>Planowany okres realizacji:	 1.01.2019 - 30.09.2022 (przed zmianą: </a:t>
            </a:r>
            <a:r>
              <a:rPr lang="pl-PL" sz="9200" dirty="0">
                <a:solidFill>
                  <a:srgbClr val="00B0F0"/>
                </a:solidFill>
              </a:rPr>
              <a:t>do 30.09.2021</a:t>
            </a:r>
            <a:r>
              <a:rPr lang="pl-PL" sz="92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125992" y="1412372"/>
            <a:ext cx="9444678" cy="4747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ts val="1000"/>
              </a:spcBef>
              <a:spcAft>
                <a:spcPts val="1200"/>
              </a:spcAft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Cele projektu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300" dirty="0">
                <a:solidFill>
                  <a:schemeClr val="accent5">
                    <a:lumMod val="75000"/>
                  </a:schemeClr>
                </a:solidFill>
              </a:rPr>
              <a:t>poprawa dostępności, jakości i efektywności realizowanych świadczeń opieki zdrowotnej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300" dirty="0">
                <a:solidFill>
                  <a:schemeClr val="accent5">
                    <a:lumMod val="75000"/>
                  </a:schemeClr>
                </a:solidFill>
              </a:rPr>
              <a:t>wzmocnienie potencjału organizacyjnego podmiotów leczniczych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300" dirty="0">
                <a:solidFill>
                  <a:schemeClr val="accent5">
                    <a:lumMod val="75000"/>
                  </a:schemeClr>
                </a:solidFill>
              </a:rPr>
              <a:t>integracja z innymi systemami IT wykorzystywanymi wewnątrz podmiotów zapewniającymi dane dla usług biznesowych projektu</a:t>
            </a:r>
          </a:p>
          <a:p>
            <a:pPr algn="just"/>
            <a:endParaRPr lang="pl-PL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70000"/>
              </a:lnSpc>
              <a:spcBef>
                <a:spcPts val="1000"/>
              </a:spcBef>
              <a:spcAft>
                <a:spcPts val="1200"/>
              </a:spcAft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Wdrażane e-usługi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300" dirty="0">
                <a:solidFill>
                  <a:schemeClr val="accent5">
                    <a:lumMod val="75000"/>
                  </a:schemeClr>
                </a:solidFill>
              </a:rPr>
              <a:t>Przetwarzanie EDM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300" dirty="0">
                <a:solidFill>
                  <a:schemeClr val="accent5">
                    <a:lumMod val="75000"/>
                  </a:schemeClr>
                </a:solidFill>
              </a:rPr>
              <a:t>e-Rejestracja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300" dirty="0">
                <a:solidFill>
                  <a:schemeClr val="accent5">
                    <a:lumMod val="75000"/>
                  </a:schemeClr>
                </a:solidFill>
              </a:rPr>
              <a:t>e-Zlecenia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300" dirty="0">
                <a:solidFill>
                  <a:schemeClr val="accent5">
                    <a:lumMod val="75000"/>
                  </a:schemeClr>
                </a:solidFill>
              </a:rPr>
              <a:t>e-Analizy (</a:t>
            </a:r>
            <a:r>
              <a:rPr lang="pl-PL" sz="2300" dirty="0" err="1">
                <a:solidFill>
                  <a:schemeClr val="accent5">
                    <a:lumMod val="75000"/>
                  </a:schemeClr>
                </a:solidFill>
              </a:rPr>
              <a:t>CeZ</a:t>
            </a:r>
            <a:r>
              <a:rPr lang="pl-PL" sz="23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667946" y="1651590"/>
            <a:ext cx="9444678" cy="4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ts val="1000"/>
              </a:spcBef>
              <a:spcAft>
                <a:spcPts val="1200"/>
              </a:spcAft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Cele strategiczne, w który wpisują się cele projektu</a:t>
            </a:r>
          </a:p>
          <a:p>
            <a:pPr algn="just"/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efektywne świadczenie usług publicznych </a:t>
            </a:r>
          </a:p>
          <a:p>
            <a:pPr algn="just"/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Strategia „Sprawne Państwo 2020”, cel strategiczny 5., kierunek interwencji 5.1.2 Poprawa dostępności do świadczeń zdrowotnych oraz poprawa zarządzania systemem opieki zdrowotnej i informacją medyczną</a:t>
            </a:r>
          </a:p>
          <a:p>
            <a:pPr algn="just"/>
            <a:endParaRPr lang="pl-PL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zwiększenie jakości oraz zakresu komunikacji między obywatelami i innymi interesariuszami a państwem</a:t>
            </a:r>
          </a:p>
          <a:p>
            <a:pPr algn="just"/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PZIP, cel szczegółowy 4.2.1., kierunek interwencji 5.1. Reorientacja administracji publicznej na usługi zorientowane wokół potrzeb obywatela</a:t>
            </a:r>
          </a:p>
          <a:p>
            <a:pPr algn="just"/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267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220877"/>
            <a:ext cx="10432562" cy="5034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</a:rPr>
              <a:t>ARCHITEKTURA - </a:t>
            </a: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1DE30812-9866-4344-95BC-0C8283C3A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957" y="1819835"/>
            <a:ext cx="7807136" cy="483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168054" y="2755808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204</Words>
  <Application>Microsoft Office PowerPoint</Application>
  <PresentationFormat>Panoramiczny</PresentationFormat>
  <Paragraphs>55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MZ ICI</cp:lastModifiedBy>
  <cp:revision>37</cp:revision>
  <dcterms:created xsi:type="dcterms:W3CDTF">2017-01-27T12:50:17Z</dcterms:created>
  <dcterms:modified xsi:type="dcterms:W3CDTF">2020-09-09T14:09:38Z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