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7"/>
  </p:notesMasterIdLst>
  <p:sldIdLst>
    <p:sldId id="256" r:id="rId2"/>
    <p:sldId id="287" r:id="rId3"/>
    <p:sldId id="302" r:id="rId4"/>
    <p:sldId id="274" r:id="rId5"/>
    <p:sldId id="303" r:id="rId6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4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879D"/>
    <a:srgbClr val="A31D7D"/>
    <a:srgbClr val="03BD83"/>
    <a:srgbClr val="07B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>
      <p:cViewPr varScale="1">
        <p:scale>
          <a:sx n="66" d="100"/>
          <a:sy n="66" d="100"/>
        </p:scale>
        <p:origin x="1432" y="40"/>
      </p:cViewPr>
      <p:guideLst>
        <p:guide orient="horz" pos="2160"/>
        <p:guide pos="14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14EDB-AA3B-459C-B0C6-AAAA08619697}" type="datetimeFigureOut">
              <a:rPr lang="pl-PL" smtClean="0"/>
              <a:t>18.07.2019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05396-CDA6-44A7-8DBF-C7B902CD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221C-92EB-4A90-B3F5-6BB71D799148}" type="datetime1">
              <a:rPr lang="pl-PL" smtClean="0"/>
              <a:t>18.07.2019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774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6492-9B3C-439B-B520-B23332D81885}" type="datetime1">
              <a:rPr lang="pl-PL" smtClean="0"/>
              <a:t>18.07.2019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1D0B-3683-4EAD-95BE-D65C1A923AEE}" type="datetime1">
              <a:rPr lang="pl-PL" smtClean="0"/>
              <a:t>18.07.2019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4B11-5202-46C0-AE34-CF98D30CFCFB}" type="datetime1">
              <a:rPr lang="pl-PL" smtClean="0"/>
              <a:t>18.07.2019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7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2979-6210-4E2B-BFC6-26AF6214CB7A}" type="datetime1">
              <a:rPr lang="pl-PL" smtClean="0"/>
              <a:t>18.07.2019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2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25AE-94D0-4B34-9F51-0D597FB8B39F}" type="datetime1">
              <a:rPr lang="pl-PL" smtClean="0"/>
              <a:t>18.07.2019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24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6344-3ABA-4C5F-B581-F50F24F7726F}" type="datetime1">
              <a:rPr lang="pl-PL" smtClean="0"/>
              <a:t>18.07.2019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061-F7E9-467D-8F3E-036FD6E7587B}" type="datetime1">
              <a:rPr lang="pl-PL" smtClean="0"/>
              <a:t>18.07.2019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8779-5DA1-4FB1-9D3B-A9733A3C4E93}" type="datetime1">
              <a:rPr lang="pl-PL" smtClean="0"/>
              <a:t>18.07.2019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3404-4897-40A8-B3C0-B5171F81D481}" type="datetime1">
              <a:rPr lang="pl-PL" smtClean="0"/>
              <a:t>18.07.2019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2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B7C-5EE2-45E2-A1E5-39309B7BFA70}" type="datetime1">
              <a:rPr lang="pl-PL" smtClean="0"/>
              <a:t>18.07.2019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1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B8D-EC39-477D-9B51-5625BC5145C7}" type="datetime1">
              <a:rPr lang="pl-PL" smtClean="0"/>
              <a:t>18.07.2019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2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>
          <a:xfrm>
            <a:off x="8666112" y="6448251"/>
            <a:ext cx="370384" cy="365125"/>
          </a:xfrm>
        </p:spPr>
        <p:txBody>
          <a:bodyPr/>
          <a:lstStyle/>
          <a:p>
            <a:fld id="{C31B51F1-1D0A-4F40-8C72-E132C4CA8CEA}" type="slidenum">
              <a:rPr lang="pl-PL" smtClean="0"/>
              <a:t>1</a:t>
            </a:fld>
            <a:endParaRPr lang="pl-PL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46" y="157971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odtytuł 3"/>
          <p:cNvSpPr>
            <a:spLocks noGrp="1"/>
          </p:cNvSpPr>
          <p:nvPr>
            <p:ph type="subTitle" idx="1"/>
          </p:nvPr>
        </p:nvSpPr>
        <p:spPr>
          <a:xfrm>
            <a:off x="1371600" y="2492896"/>
            <a:ext cx="6400800" cy="1752600"/>
          </a:xfrm>
        </p:spPr>
        <p:txBody>
          <a:bodyPr/>
          <a:lstStyle/>
          <a:p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</a:rPr>
              <a:t>Wspólna Infrastruktura</a:t>
            </a:r>
            <a:br>
              <a:rPr lang="pl-PL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</a:rPr>
              <a:t>Informatyczna Państwa</a:t>
            </a:r>
            <a:endParaRPr lang="pl-PL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82" y="4804209"/>
            <a:ext cx="2674637" cy="1289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20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8" y="1199316"/>
            <a:ext cx="8509677" cy="5256584"/>
          </a:xfrm>
        </p:spPr>
        <p:txBody>
          <a:bodyPr>
            <a:noAutofit/>
          </a:bodyPr>
          <a:lstStyle/>
          <a:p>
            <a:pPr marL="269875" indent="-269875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400" dirty="0" smtClean="0">
                <a:solidFill>
                  <a:schemeClr val="tx1"/>
                </a:solidFill>
              </a:rPr>
              <a:t>Wnioskodawca: Ministerstwo Cyfryzacji</a:t>
            </a:r>
          </a:p>
          <a:p>
            <a:pPr marL="269875" indent="-269875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400" dirty="0" smtClean="0">
                <a:solidFill>
                  <a:schemeClr val="tx1"/>
                </a:solidFill>
              </a:rPr>
              <a:t>Beneficjent: Ministerstwo Cyfryzacji</a:t>
            </a:r>
          </a:p>
          <a:p>
            <a:pPr marL="269875" indent="-269875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400" dirty="0" smtClean="0">
                <a:solidFill>
                  <a:schemeClr val="tx1"/>
                </a:solidFill>
              </a:rPr>
              <a:t>Partnerzy: </a:t>
            </a:r>
          </a:p>
          <a:p>
            <a:pPr marL="727075" lvl="1" indent="-269875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400" dirty="0" smtClean="0">
                <a:solidFill>
                  <a:schemeClr val="tx1"/>
                </a:solidFill>
              </a:rPr>
              <a:t>Naukowa i Akademicka Sieć Komputerowa – Państwowy Instytut Badawczy;</a:t>
            </a:r>
          </a:p>
          <a:p>
            <a:pPr marL="269875" indent="-269875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400" dirty="0" smtClean="0">
                <a:solidFill>
                  <a:schemeClr val="tx1"/>
                </a:solidFill>
              </a:rPr>
              <a:t>Źródło finansowania: </a:t>
            </a:r>
          </a:p>
          <a:p>
            <a:pPr marL="727075" lvl="1" indent="-269875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400" dirty="0" smtClean="0">
                <a:solidFill>
                  <a:schemeClr val="tx1"/>
                </a:solidFill>
              </a:rPr>
              <a:t>Program Operacyjny Polska Cyfrowa</a:t>
            </a:r>
            <a:r>
              <a:rPr lang="pl-PL" sz="2400" dirty="0">
                <a:solidFill>
                  <a:schemeClr val="tx1"/>
                </a:solidFill>
              </a:rPr>
              <a:t> </a:t>
            </a:r>
            <a:r>
              <a:rPr lang="pl-PL" sz="2400" dirty="0" smtClean="0">
                <a:solidFill>
                  <a:schemeClr val="tx1"/>
                </a:solidFill>
              </a:rPr>
              <a:t>– oś 2.1;</a:t>
            </a:r>
          </a:p>
          <a:p>
            <a:pPr marL="727075" lvl="1" indent="-269875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400" dirty="0" smtClean="0">
                <a:solidFill>
                  <a:schemeClr val="tx1"/>
                </a:solidFill>
              </a:rPr>
              <a:t>Rezerwa celowa budżetu państwa, cz. 27 – Informatyzacja budżetu państwa.</a:t>
            </a:r>
          </a:p>
          <a:p>
            <a:pPr marL="269875" indent="-269875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400" dirty="0" smtClean="0">
                <a:solidFill>
                  <a:schemeClr val="tx1"/>
                </a:solidFill>
              </a:rPr>
              <a:t>Całkowity koszt projektu: </a:t>
            </a:r>
            <a:br>
              <a:rPr lang="pl-PL" sz="2400" dirty="0" smtClean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188 718 396,90 </a:t>
            </a:r>
            <a:r>
              <a:rPr lang="pl-PL" sz="2400" dirty="0" smtClean="0">
                <a:solidFill>
                  <a:schemeClr val="tx1"/>
                </a:solidFill>
              </a:rPr>
              <a:t>zł </a:t>
            </a:r>
          </a:p>
          <a:p>
            <a:pPr marL="269875" indent="-269875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400" dirty="0" smtClean="0">
                <a:solidFill>
                  <a:schemeClr val="tx1"/>
                </a:solidFill>
              </a:rPr>
              <a:t>Planowany okres realizacji projektu: IX.2019 – VI.2022</a:t>
            </a:r>
            <a:endParaRPr lang="pl-PL" sz="1600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pl-PL" sz="1600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pl-PL" sz="1600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pl-PL" sz="1600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pl-PL" sz="1600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pl-PL" sz="1600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pl-PL" sz="1600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pl-PL" sz="1600" dirty="0">
              <a:solidFill>
                <a:schemeClr val="tx1"/>
              </a:solidFill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>
          <a:xfrm>
            <a:off x="8666112" y="6448251"/>
            <a:ext cx="370384" cy="365125"/>
          </a:xfrm>
        </p:spPr>
        <p:txBody>
          <a:bodyPr/>
          <a:lstStyle/>
          <a:p>
            <a:fld id="{C31B51F1-1D0A-4F40-8C72-E132C4CA8CEA}" type="slidenum">
              <a:rPr lang="pl-PL" smtClean="0"/>
              <a:t>2</a:t>
            </a:fld>
            <a:endParaRPr lang="pl-PL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46" y="157971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118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4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3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492779"/>
              </p:ext>
            </p:extLst>
          </p:nvPr>
        </p:nvGraphicFramePr>
        <p:xfrm>
          <a:off x="179512" y="2132856"/>
          <a:ext cx="8420472" cy="4051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2770"/>
                <a:gridCol w="5797702"/>
              </a:tblGrid>
              <a:tr h="315617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CEL PROJEKTU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CEL STRATEGICZNY</a:t>
                      </a:r>
                      <a:endParaRPr lang="pl-PL" sz="1400" dirty="0"/>
                    </a:p>
                  </a:txBody>
                  <a:tcPr/>
                </a:tc>
              </a:tr>
              <a:tr h="1175998"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Zapewnienie bezpieczeństwa danych przetwarzanych w systemach</a:t>
                      </a:r>
                    </a:p>
                    <a:p>
                      <a:r>
                        <a:rPr lang="pl-PL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teleinformatycznych podmiotów administracji publicznej oraz optymalizacji kosztów utrzymania tych systemów</a:t>
                      </a:r>
                      <a:endParaRPr lang="pl-PL" sz="12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pl-PL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1) Strategia Sprawne Państwo 2020</a:t>
                      </a:r>
                    </a:p>
                    <a:p>
                      <a:r>
                        <a:rPr lang="pl-PL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„Zwiększenie skuteczności i efektywności państwa otwartego na współpracę z obywatelami”, a w szczególności cel „Efektywne świadczenie usług publicznych”, „5.5. Standaryzacja i zarządzanie usługami publicznymi ze szczególnym uwzględnieniem technologii cyfrowych”.</a:t>
                      </a:r>
                    </a:p>
                    <a:p>
                      <a:r>
                        <a:rPr lang="pl-PL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 Program Zintegrowanej Informatyzacji Państwa </a:t>
                      </a:r>
                    </a:p>
                    <a:p>
                      <a:r>
                        <a:rPr lang="pl-PL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„Przejście od administrowania zarządzania rozwojem, poprzez m.in. wprowadzenie spójnej strategii zarządzania informacją oraz jednolitych zasad, standardów budowy i eksploatacji budowy rozwiązań IT w administracji (e-administracja) oraz zwiększenie zarówno podaży oczekiwanych przez społeczeństwo wysokiej jakości publicznych e-usług w Polsce, jak i poziomu ich wykorzystania mierzonego odsetkiem obywateli i przedsiębiorców, korzystających z Internetu w relacjach z administracją publiczną”.</a:t>
                      </a:r>
                    </a:p>
                    <a:p>
                      <a:r>
                        <a:rPr lang="pl-PL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3) Program Operacyjny Polska Cyfrowa</a:t>
                      </a:r>
                    </a:p>
                    <a:p>
                      <a:r>
                        <a:rPr lang="pl-PL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Cel szczegółowy Działania 2.1 POPC, „wysoka dostępność i jakość e-usług w zakresie zapewnienia warunków do świadczenia usług elektronicznych przez administrację centralną” oraz zakres działań wskazanych w </a:t>
                      </a:r>
                      <a:r>
                        <a:rPr lang="pl-PL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SzOOP</a:t>
                      </a:r>
                      <a:r>
                        <a:rPr lang="pl-PL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 „zapewnienie bezpiecznych systemów informatycznych oraz warunków do poprawy ich</a:t>
                      </a:r>
                    </a:p>
                    <a:p>
                      <a:r>
                        <a:rPr lang="pl-PL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Interoperacyjności”.</a:t>
                      </a:r>
                      <a:endParaRPr lang="pl-PL" sz="1200" dirty="0" smtClean="0"/>
                    </a:p>
                  </a:txBody>
                  <a:tcPr/>
                </a:tc>
              </a:tr>
              <a:tr h="1175998"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Wprowadzenie jednolitych, wysokich standardów ochrony systemów</a:t>
                      </a:r>
                    </a:p>
                    <a:p>
                      <a:r>
                        <a:rPr lang="pl-PL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informatycznych, a także wspieranie podmiotów administracji publicznej w</a:t>
                      </a:r>
                    </a:p>
                    <a:p>
                      <a:r>
                        <a:rPr lang="pl-PL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utrzymaniu tych systemów oraz uzyskiwaniu usług niezbędnych do ich</a:t>
                      </a:r>
                    </a:p>
                    <a:p>
                      <a:r>
                        <a:rPr lang="pl-PL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budowy</a:t>
                      </a:r>
                      <a:endParaRPr lang="pl-PL" sz="12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175998"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Zapewnienie wysokiego poziomu usług świadczonych społeczeństwu przez</a:t>
                      </a:r>
                    </a:p>
                    <a:p>
                      <a:r>
                        <a:rPr lang="pl-PL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administrację publiczną</a:t>
                      </a:r>
                      <a:endParaRPr lang="pl-PL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4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84810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8738120" y="6448251"/>
            <a:ext cx="298376" cy="365125"/>
          </a:xfrm>
        </p:spPr>
        <p:txBody>
          <a:bodyPr/>
          <a:lstStyle/>
          <a:p>
            <a:fld id="{C31B51F1-1D0A-4F40-8C72-E132C4CA8CEA}" type="slidenum">
              <a:rPr lang="pl-PL" smtClean="0"/>
              <a:t>4</a:t>
            </a:fld>
            <a:endParaRPr lang="pl-PL" dirty="0"/>
          </a:p>
        </p:txBody>
      </p:sp>
      <p:sp>
        <p:nvSpPr>
          <p:cNvPr id="9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214571"/>
            <a:ext cx="8712968" cy="1080120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ARCHITEKTURA</a:t>
            </a: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l-PL" sz="2400" b="1" dirty="0" smtClean="0">
                <a:solidFill>
                  <a:schemeClr val="accent1">
                    <a:lumMod val="50000"/>
                  </a:schemeClr>
                </a:solidFill>
              </a:rPr>
              <a:t>Stan docelowy architektury</a:t>
            </a: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Obraz 2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708920"/>
            <a:ext cx="8153693" cy="3942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872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5623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8666112" y="6448251"/>
            <a:ext cx="370384" cy="365125"/>
          </a:xfrm>
        </p:spPr>
        <p:txBody>
          <a:bodyPr/>
          <a:lstStyle/>
          <a:p>
            <a:fld id="{C31B51F1-1D0A-4F40-8C72-E132C4CA8CEA}" type="slidenum">
              <a:rPr lang="pl-PL" smtClean="0"/>
              <a:t>5</a:t>
            </a:fld>
            <a:endParaRPr lang="pl-PL" dirty="0"/>
          </a:p>
        </p:txBody>
      </p:sp>
      <p:sp>
        <p:nvSpPr>
          <p:cNvPr id="12" name="Symbol zastępczy zawartości 2"/>
          <p:cNvSpPr txBox="1">
            <a:spLocks/>
          </p:cNvSpPr>
          <p:nvPr/>
        </p:nvSpPr>
        <p:spPr>
          <a:xfrm>
            <a:off x="179512" y="1214571"/>
            <a:ext cx="8712968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itchFamily="34" charset="0"/>
              <a:buNone/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ARCHITEKTURA</a:t>
            </a: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3" y="1988840"/>
            <a:ext cx="8964488" cy="486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11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3017</TotalTime>
  <Words>283</Words>
  <Application>Microsoft Office PowerPoint</Application>
  <PresentationFormat>Pokaz na ekranie (4:3)</PresentationFormat>
  <Paragraphs>64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WIIP - prezentacja na KRMC</dc:title>
  <dc:creator>Andrzej Tokarzewski</dc:creator>
  <cp:lastModifiedBy>Baranowska Joanna (Britenet)</cp:lastModifiedBy>
  <cp:revision>218</cp:revision>
  <cp:lastPrinted>2014-01-14T19:52:29Z</cp:lastPrinted>
  <dcterms:created xsi:type="dcterms:W3CDTF">2014-01-14T15:20:07Z</dcterms:created>
  <dcterms:modified xsi:type="dcterms:W3CDTF">2019-07-18T17:16:54Z</dcterms:modified>
</cp:coreProperties>
</file>