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1"/>
  </p:notesMasterIdLst>
  <p:handoutMasterIdLst>
    <p:handoutMasterId r:id="rId12"/>
  </p:handoutMasterIdLst>
  <p:sldIdLst>
    <p:sldId id="256" r:id="rId6"/>
    <p:sldId id="259" r:id="rId7"/>
    <p:sldId id="260" r:id="rId8"/>
    <p:sldId id="261" r:id="rId9"/>
    <p:sldId id="258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2CC3737-919F-FA49-2CE3-96B58224F297}" name="Anna Gałązka" initials="AG" userId="Anna Gałązka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4737B2F4-1D3C-E3CC-9B6C-333677D29AF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E3436510-2A0D-25D2-BC67-13A44F28AD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9B161A-3CCC-42E9-8587-396D124FB8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7190D170-6431-1622-14B0-4110AECC3A2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D247DAF-39A0-FF94-7E20-299EB8EC35D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3E8928-E2FC-4060-813A-E5477DB2F3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6577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884EB3-2558-40D1-8FDE-9845740F21B7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C9CD6-B988-4E0B-8074-733FFBB8264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597932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8C9CD6-B988-4E0B-8074-733FFBB8264A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9646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8C9CD6-B988-4E0B-8074-733FFBB8264A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92321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8C9CD6-B988-4E0B-8074-733FFBB8264A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97978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8C9CD6-B988-4E0B-8074-733FFBB8264A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20279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8C9CD6-B988-4E0B-8074-733FFBB8264A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6617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37535" y="1750443"/>
            <a:ext cx="9982865" cy="378565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Platforma </a:t>
            </a:r>
            <a:r>
              <a:rPr lang="pl-PL" sz="4800" b="1" dirty="0" err="1">
                <a:solidFill>
                  <a:schemeClr val="bg1"/>
                </a:solidFill>
              </a:rPr>
              <a:t>eUFG</a:t>
            </a:r>
            <a:endParaRPr lang="pl-PL" sz="4800" b="1" dirty="0">
              <a:solidFill>
                <a:schemeClr val="bg1"/>
              </a:solidFill>
            </a:endParaRPr>
          </a:p>
          <a:p>
            <a:r>
              <a:rPr lang="pl-PL" sz="4800" b="1" dirty="0">
                <a:solidFill>
                  <a:schemeClr val="bg1"/>
                </a:solidFill>
                <a:cs typeface="Calibri"/>
              </a:rPr>
              <a:t>Ubezpieczeniowego Funduszu Gwarancyjnego</a:t>
            </a:r>
          </a:p>
          <a:p>
            <a:endParaRPr lang="pl-PL" sz="4800" b="1" dirty="0">
              <a:solidFill>
                <a:schemeClr val="bg1"/>
              </a:solidFill>
              <a:cs typeface="Calibri"/>
            </a:endParaRPr>
          </a:p>
          <a:p>
            <a:r>
              <a:rPr lang="pl-PL" sz="4800" b="1" dirty="0">
                <a:solidFill>
                  <a:schemeClr val="bg1"/>
                </a:solidFill>
                <a:cs typeface="Calibri"/>
              </a:rPr>
              <a:t>Prezentacja projektu informatycznego</a:t>
            </a: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242231"/>
            <a:ext cx="10758351" cy="5059177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Platforma eUFG Ubezpieczeniowego Funduszu Gwarancyjnego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sz="74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7400" i="1" dirty="0">
                <a:solidFill>
                  <a:schemeClr val="accent5">
                    <a:lumMod val="75000"/>
                  </a:schemeClr>
                </a:solidFill>
              </a:rPr>
              <a:t>Wnioskodawca: Minister Finansów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sz="74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7400" i="1" dirty="0">
                <a:solidFill>
                  <a:schemeClr val="accent5">
                    <a:lumMod val="75000"/>
                  </a:schemeClr>
                </a:solidFill>
              </a:rPr>
              <a:t>Beneficjent: Ubezpieczeniowy Fundusz Gwarancyjny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sz="74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7400" i="1" dirty="0">
                <a:solidFill>
                  <a:schemeClr val="accent5">
                    <a:lumMod val="75000"/>
                  </a:schemeClr>
                </a:solidFill>
              </a:rPr>
              <a:t>Partnerzy: Projekt realizowany bez partnerów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sz="74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7400" i="1" dirty="0">
                <a:solidFill>
                  <a:schemeClr val="accent5">
                    <a:lumMod val="75000"/>
                  </a:schemeClr>
                </a:solidFill>
              </a:rPr>
              <a:t>Źródło finansowania: Program Fundusze Europejskie na Rozwój Cyfrowy 2021-2027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7400" i="1" dirty="0">
                <a:solidFill>
                  <a:schemeClr val="accent5">
                    <a:lumMod val="75000"/>
                  </a:schemeClr>
                </a:solidFill>
              </a:rPr>
              <a:t>	Działanie FERC.02.01 Wysoka jakość i dostępność e-usług publicznych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7400" i="1" dirty="0">
                <a:solidFill>
                  <a:schemeClr val="accent5">
                    <a:lumMod val="75000"/>
                  </a:schemeClr>
                </a:solidFill>
              </a:rPr>
              <a:t>	Budżet państwa - część 27 – Informatyzacja</a:t>
            </a:r>
          </a:p>
          <a:p>
            <a:pPr marL="0" indent="0">
              <a:spcBef>
                <a:spcPts val="800"/>
              </a:spcBef>
              <a:buNone/>
            </a:pPr>
            <a:endParaRPr lang="pl-PL" sz="74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7400" i="1" dirty="0">
                <a:solidFill>
                  <a:schemeClr val="accent5">
                    <a:lumMod val="75000"/>
                  </a:schemeClr>
                </a:solidFill>
              </a:rPr>
              <a:t>Całkowity koszt projektu: 35 981 266,46 zł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sz="74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7400" i="1" dirty="0">
                <a:solidFill>
                  <a:schemeClr val="accent5">
                    <a:lumMod val="75000"/>
                  </a:schemeClr>
                </a:solidFill>
              </a:rPr>
              <a:t>Planowany okres realizacji projektu: 12-2023 do 01-2027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819837" y="1362763"/>
            <a:ext cx="10325100" cy="48892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i="1" dirty="0">
                <a:solidFill>
                  <a:schemeClr val="accent5">
                    <a:lumMod val="75000"/>
                  </a:schemeClr>
                </a:solidFill>
              </a:rPr>
              <a:t>Celem głównym projektu jest integracja zmodernizowanych oraz nowych usług w kompleksowe procesy za pomocą nowej Platformy dla Obywateli i Zakładów Ubezpieczeń. Integracja zostanie zrealizowana poprzez budowę nowego portalu ufg.pl, na który składają się Strefa Obywatela i Strefa Kontrahenta, do której będą miały dostęp Zakłady Ubezpieczeń. Platforma eUFG zastąpi funkcjonujące obecnie portale. </a:t>
            </a:r>
          </a:p>
          <a:p>
            <a:endParaRPr lang="pl-PL" sz="1400" i="1" dirty="0">
              <a:solidFill>
                <a:schemeClr val="accent5">
                  <a:lumMod val="75000"/>
                </a:schemeClr>
              </a:solidFill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pl-PL" sz="1400" i="1" dirty="0">
                <a:solidFill>
                  <a:schemeClr val="accent5">
                    <a:lumMod val="75000"/>
                  </a:schemeClr>
                </a:solidFill>
              </a:rPr>
              <a:t>Realizowane cele strategiczne:</a:t>
            </a: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pl-PL" sz="1400" i="1" dirty="0">
                <a:solidFill>
                  <a:schemeClr val="accent5">
                    <a:lumMod val="75000"/>
                  </a:schemeClr>
                </a:solidFill>
              </a:rPr>
              <a:t>Fundusze Europejskie na Rozwój Cyfrowy 2021-2027, Priorytet FERC.02 Zaawansowanie usługi cyfrowe - Działanie  FERC.02.01 Wysoka jakość i dostępność e-usług publicznych. Cel szczegółowy: EFRR.CP1.II - Czerpanie korzyści z cyfryzacji dla obywateli, przedsiębiorstw, organizacji badawczych i instytucji publicznych.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pl-PL" sz="1400" i="1" dirty="0">
                <a:solidFill>
                  <a:schemeClr val="accent5">
                    <a:lumMod val="75000"/>
                  </a:schemeClr>
                </a:solidFill>
              </a:rPr>
              <a:t>Program strategiczny: Strategia na rzecz Odpowiedzialnego Rozwoju do roku 2020 (z perspektywą do 2030), Cel główny: Tworzenie warunków dla wzrostu dochodów mieszkańców Polski przy jednoczesnym wzroście spójności w wymiarze społecznym, ekonomicznym, środowiskowym i terytorialnym, Cel szczegółowy III: Skuteczne państwo i instytucje służące wzrostowi oraz włączeniu społecznemu                       i gospodarczemu, Obszar: E-Państwo.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pl-PL" sz="1400" i="1" dirty="0">
                <a:solidFill>
                  <a:schemeClr val="accent5">
                    <a:lumMod val="75000"/>
                  </a:schemeClr>
                </a:solidFill>
              </a:rPr>
              <a:t>Architektura Informacyjna Państwa. Cel transformacji cyfrowej, cel główny: Podniesienie sprawności państwa, Cel szczegółowy                             3: Zwiększenie dostępności i jakości zasobów informacyjnych państwa.</a:t>
            </a:r>
          </a:p>
          <a:p>
            <a:pPr lvl="0" algn="just">
              <a:lnSpc>
                <a:spcPct val="107000"/>
              </a:lnSpc>
              <a:spcAft>
                <a:spcPts val="600"/>
              </a:spcAft>
            </a:pPr>
            <a:endParaRPr lang="pl-PL" sz="1400" i="1" dirty="0">
              <a:solidFill>
                <a:schemeClr val="accent5">
                  <a:lumMod val="75000"/>
                </a:schemeClr>
              </a:solidFill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pl-PL" sz="1400" i="1" u="sng" dirty="0">
                <a:solidFill>
                  <a:schemeClr val="accent5">
                    <a:lumMod val="75000"/>
                  </a:schemeClr>
                </a:solidFill>
              </a:rPr>
              <a:t>Cel szczegółowy 1</a:t>
            </a:r>
            <a:r>
              <a:rPr lang="pl-PL" sz="1400" i="1" dirty="0">
                <a:solidFill>
                  <a:schemeClr val="accent5">
                    <a:lumMod val="75000"/>
                  </a:schemeClr>
                </a:solidFill>
              </a:rPr>
              <a:t>: Wsparcie osób fizycznych i przedsiębiorców w procesach związanych z zakupem oraz sprzedażą pojazdu oraz zakładów ubezpieczeń w obsłudze procesu sprzedaży pojazdu i realizacji ustawowych obowiązków względem UFG.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pl-PL" sz="1400" i="1" u="sng" dirty="0">
                <a:solidFill>
                  <a:schemeClr val="accent5">
                    <a:lumMod val="75000"/>
                  </a:schemeClr>
                </a:solidFill>
              </a:rPr>
              <a:t>Cel szczegółowy 2</a:t>
            </a:r>
            <a:r>
              <a:rPr lang="pl-PL" sz="1400" i="1" dirty="0">
                <a:solidFill>
                  <a:schemeClr val="accent5">
                    <a:lumMod val="75000"/>
                  </a:schemeClr>
                </a:solidFill>
              </a:rPr>
              <a:t>: Elektroniczna obsługa obowiązków i uprawnień zakładów ubezpieczeń w zakresie ośrodka informacji UFG.</a:t>
            </a:r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0" y="3429000"/>
            <a:ext cx="4761372" cy="29418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b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29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Widok kooperacji aplikacji </a:t>
            </a:r>
            <a:endParaRPr lang="pl-PL" sz="29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4" name="Obraz 3" descr="Obraz zawierający tekst, zrzut ekranu, diagram, numer&#10;&#10;Opis wygenerowany automatycznie">
            <a:extLst>
              <a:ext uri="{FF2B5EF4-FFF2-40B4-BE49-F238E27FC236}">
                <a16:creationId xmlns:a16="http://schemas.microsoft.com/office/drawing/2014/main" id="{9F265E84-A3BD-CEAD-14EF-D8F307CD21B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0287" y="1147037"/>
            <a:ext cx="6063836" cy="5710963"/>
          </a:xfrm>
          <a:prstGeom prst="rect">
            <a:avLst/>
          </a:prstGeom>
        </p:spPr>
      </p:pic>
      <p:pic>
        <p:nvPicPr>
          <p:cNvPr id="10" name="Obraz 9" descr="Obraz zawierający tekst, zrzut ekranu, Czcionka, Prostokąt&#10;&#10;Opis wygenerowany automatycznie">
            <a:extLst>
              <a:ext uri="{FF2B5EF4-FFF2-40B4-BE49-F238E27FC236}">
                <a16:creationId xmlns:a16="http://schemas.microsoft.com/office/drawing/2014/main" id="{F845DD64-D716-F49C-A157-AB365FDE136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01" y="6188139"/>
            <a:ext cx="5095149" cy="517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f900061-e19a-4d6e-8344-450437638e5d" xsi:nil="true"/>
    <lcf76f155ced4ddcb4097134ff3c332f xmlns="f936a99f-6d42-40ff-a165-cd6130a3fa69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5079584E36643449BA3A53807048D72" ma:contentTypeVersion="11" ma:contentTypeDescription="Utwórz nowy dokument." ma:contentTypeScope="" ma:versionID="afecb29eb9fb2b7bceecd99130136dc3">
  <xsd:schema xmlns:xsd="http://www.w3.org/2001/XMLSchema" xmlns:xs="http://www.w3.org/2001/XMLSchema" xmlns:p="http://schemas.microsoft.com/office/2006/metadata/properties" xmlns:ns2="f936a99f-6d42-40ff-a165-cd6130a3fa69" xmlns:ns3="1f900061-e19a-4d6e-8344-450437638e5d" targetNamespace="http://schemas.microsoft.com/office/2006/metadata/properties" ma:root="true" ma:fieldsID="f40b49de84a6fe7a36849c37e5f08bd7" ns2:_="" ns3:_="">
    <xsd:import namespace="f936a99f-6d42-40ff-a165-cd6130a3fa69"/>
    <xsd:import namespace="1f900061-e19a-4d6e-8344-450437638e5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36a99f-6d42-40ff-a165-cd6130a3fa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Tagi obrazów" ma:readOnly="false" ma:fieldId="{5cf76f15-5ced-4ddc-b409-7134ff3c332f}" ma:taxonomyMulti="true" ma:sspId="b1a34c50-8ce3-43a6-9180-a5cd47efb23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900061-e19a-4d6e-8344-450437638e5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b575d1ff-acfc-4528-b329-abbc576d795a}" ma:internalName="TaxCatchAll" ma:showField="CatchAllData" ma:web="1f900061-e19a-4d6e-8344-450437638e5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sisl xmlns:xsd="http://www.w3.org/2001/XMLSchema" xmlns:xsi="http://www.w3.org/2001/XMLSchema-instance" xmlns="http://www.boldonjames.com/2008/01/sie/internal/label" sislVersion="0" policy="bb20e14d-be6a-46e8-ba22-12335b2c5146" origin="userSelected">
  <element uid="425c2d13-d437-4f49-aeef-11baec0cd680" value=""/>
</sisl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E28105-763F-4193-B043-C170AA0A0327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www.w3.org/XML/1998/namespace"/>
    <ds:schemaRef ds:uri="1f900061-e19a-4d6e-8344-450437638e5d"/>
    <ds:schemaRef ds:uri="f936a99f-6d42-40ff-a165-cd6130a3fa69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D6D3B135-52AD-494F-A343-24E95D8646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36a99f-6d42-40ff-a165-cd6130a3fa69"/>
    <ds:schemaRef ds:uri="1f900061-e19a-4d6e-8344-450437638e5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D6CCB8E0-DFD9-4F3D-8727-C0DC6E85EC1C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337</Words>
  <Application>Microsoft Office PowerPoint</Application>
  <PresentationFormat>Panoramiczny</PresentationFormat>
  <Paragraphs>63</Paragraphs>
  <Slides>5</Slides>
  <Notes>5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eUFG</dc:title>
  <dc:creator>Buraczyński Łukasz</dc:creator>
  <cp:lastModifiedBy>Anna Gałązka</cp:lastModifiedBy>
  <cp:revision>13</cp:revision>
  <dcterms:created xsi:type="dcterms:W3CDTF">2017-01-27T12:50:17Z</dcterms:created>
  <dcterms:modified xsi:type="dcterms:W3CDTF">2023-11-28T15:28:34Z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0x010100C5079584E36643449BA3A53807048D72</vt:lpwstr>
  </property>
  <property fmtid="{D5CDD505-2E9C-101B-9397-08002B2CF9AE}" pid="3" name="docIndexRef">
    <vt:lpwstr>b32eb42e-5b0e-4672-a4ef-0dc9b2b074e6</vt:lpwstr>
  </property>
  <property fmtid="{D5CDD505-2E9C-101B-9397-08002B2CF9AE}" pid="4" name="bjSaver">
    <vt:lpwstr>ZXOFhAoCgqbuAuCtMKGQQ4AmrajhUT1G</vt:lpwstr>
  </property>
  <property fmtid="{D5CDD505-2E9C-101B-9397-08002B2CF9AE}" pid="5" name="bjDocumentLabelXML">
    <vt:lpwstr>&lt;?xml version="1.0" encoding="us-ascii"?&gt;&lt;sisl xmlns:xsd="http://www.w3.org/2001/XMLSchema" xmlns:xsi="http://www.w3.org/2001/XMLSchema-instance" sislVersion="0" policy="bb20e14d-be6a-46e8-ba22-12335b2c5146" origin="userSelected" xmlns="http://www.boldonj</vt:lpwstr>
  </property>
  <property fmtid="{D5CDD505-2E9C-101B-9397-08002B2CF9AE}" pid="6" name="bjDocumentLabelXML-0">
    <vt:lpwstr>ames.com/2008/01/sie/internal/label"&gt;&lt;element uid="425c2d13-d437-4f49-aeef-11baec0cd680" value="" /&gt;&lt;/sisl&gt;</vt:lpwstr>
  </property>
  <property fmtid="{D5CDD505-2E9C-101B-9397-08002B2CF9AE}" pid="7" name="bjDocumentSecurityLabel">
    <vt:lpwstr>[ Klasyfikacja: Ogólne ]</vt:lpwstr>
  </property>
  <property fmtid="{D5CDD505-2E9C-101B-9397-08002B2CF9AE}" pid="8" name="MediaServiceImageTags">
    <vt:lpwstr/>
  </property>
</Properties>
</file>