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2" r:id="rId9"/>
    <p:sldId id="270" r:id="rId10"/>
    <p:sldId id="261" r:id="rId11"/>
    <p:sldId id="265" r:id="rId12"/>
    <p:sldId id="269" r:id="rId13"/>
    <p:sldId id="264" r:id="rId14"/>
    <p:sldId id="266" r:id="rId15"/>
    <p:sldId id="268" r:id="rId16"/>
    <p:sldId id="267" r:id="rId17"/>
    <p:sldId id="25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40" autoAdjust="0"/>
  </p:normalViewPr>
  <p:slideViewPr>
    <p:cSldViewPr snapToGrid="0">
      <p:cViewPr varScale="1">
        <p:scale>
          <a:sx n="86" d="100"/>
          <a:sy n="86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ek.kowalski1\Desktop\KRMC\20200911\brudnop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Arkusz1!$C$1:$F$1</c:f>
              <c:strCache>
                <c:ptCount val="4"/>
                <c:pt idx="0">
                  <c:v>Planowane
ogółem</c:v>
                </c:pt>
                <c:pt idx="1">
                  <c:v>w tym UE</c:v>
                </c:pt>
                <c:pt idx="2">
                  <c:v>Faktyczne
 ogółem</c:v>
                </c:pt>
                <c:pt idx="3">
                  <c:v>w tym UE</c:v>
                </c:pt>
              </c:strCache>
            </c:strRef>
          </c:cat>
          <c:val>
            <c:numRef>
              <c:f>Arkusz1!$C$2:$F$2</c:f>
              <c:numCache>
                <c:formatCode>General</c:formatCode>
                <c:ptCount val="4"/>
              </c:numCache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2-47D2-48DB-B5E6-E03C15CCAE61}"/>
            </c:ext>
          </c:extLst>
        </c:ser>
        <c:ser>
          <c:idx val="1"/>
          <c:order val="1"/>
          <c:spPr>
            <a:solidFill>
              <a:srgbClr val="002FC6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D79-40C8-97D4-7A92578A9E2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79-40C8-97D4-7A92578A9E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Arkusz1!$C$1:$F$1</c:f>
              <c:strCache>
                <c:ptCount val="4"/>
                <c:pt idx="0">
                  <c:v>Planowane
ogółem</c:v>
                </c:pt>
                <c:pt idx="1">
                  <c:v>w tym UE</c:v>
                </c:pt>
                <c:pt idx="2">
                  <c:v>Faktyczne
 ogółem</c:v>
                </c:pt>
                <c:pt idx="3">
                  <c:v>w tym UE</c:v>
                </c:pt>
              </c:strCache>
            </c:strRef>
          </c:cat>
          <c:val>
            <c:numRef>
              <c:f>Arkusz1!$C$3:$F$3</c:f>
              <c:numCache>
                <c:formatCode>_(* #,##0.00_);_(* \(#,##0.00\);_(* "-"??_);_(@_)</c:formatCode>
                <c:ptCount val="4"/>
                <c:pt idx="0">
                  <c:v>185000000</c:v>
                </c:pt>
                <c:pt idx="1">
                  <c:v>156547000</c:v>
                </c:pt>
                <c:pt idx="2" formatCode="#,##0.00">
                  <c:v>132495629.45999999</c:v>
                </c:pt>
                <c:pt idx="3" formatCode="#,##0.00">
                  <c:v>112031624.64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D2-48DB-B5E6-E03C15CCAE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overlap val="100"/>
        <c:axId val="224895128"/>
        <c:axId val="224889248"/>
        <c:extLst xmlns:c16r2="http://schemas.microsoft.com/office/drawing/2015/06/chart"/>
      </c:barChart>
      <c:catAx>
        <c:axId val="224895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4889248"/>
        <c:crosses val="autoZero"/>
        <c:auto val="1"/>
        <c:lblAlgn val="ctr"/>
        <c:lblOffset val="100"/>
        <c:noMultiLvlLbl val="0"/>
      </c:catAx>
      <c:valAx>
        <c:axId val="22488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4895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015053057249736E-2"/>
          <c:y val="3.3093331553894746E-2"/>
          <c:w val="0.86657843843580307"/>
          <c:h val="0.825456425997597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Arkusz1!$J$5</c:f>
              <c:strCache>
                <c:ptCount val="1"/>
                <c:pt idx="0">
                  <c:v>Wolumen zarejestrowanych nagrań [mln]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Arkusz1!$K$6:$AD$6</c:f>
              <c:strCache>
                <c:ptCount val="20"/>
                <c:pt idx="0">
                  <c:v>2019-01</c:v>
                </c:pt>
                <c:pt idx="1">
                  <c:v>2019-02</c:v>
                </c:pt>
                <c:pt idx="2">
                  <c:v>2019-03</c:v>
                </c:pt>
                <c:pt idx="3">
                  <c:v>2019-04</c:v>
                </c:pt>
                <c:pt idx="4">
                  <c:v>2019-05</c:v>
                </c:pt>
                <c:pt idx="5">
                  <c:v>2019-06</c:v>
                </c:pt>
                <c:pt idx="6">
                  <c:v>2019-07</c:v>
                </c:pt>
                <c:pt idx="7">
                  <c:v>2019-08</c:v>
                </c:pt>
                <c:pt idx="8">
                  <c:v>2019-09</c:v>
                </c:pt>
                <c:pt idx="9">
                  <c:v>2019-10</c:v>
                </c:pt>
                <c:pt idx="10">
                  <c:v>2019-11</c:v>
                </c:pt>
                <c:pt idx="11">
                  <c:v>2019-12</c:v>
                </c:pt>
                <c:pt idx="12">
                  <c:v>2020-01</c:v>
                </c:pt>
                <c:pt idx="13">
                  <c:v>2020-02</c:v>
                </c:pt>
                <c:pt idx="14">
                  <c:v>2020-03</c:v>
                </c:pt>
                <c:pt idx="15">
                  <c:v>2020-04</c:v>
                </c:pt>
                <c:pt idx="16">
                  <c:v>2020-05</c:v>
                </c:pt>
                <c:pt idx="17">
                  <c:v>2020-06</c:v>
                </c:pt>
                <c:pt idx="18">
                  <c:v>2020-07</c:v>
                </c:pt>
                <c:pt idx="19">
                  <c:v>2020-08</c:v>
                </c:pt>
              </c:strCache>
            </c:strRef>
          </c:cat>
          <c:val>
            <c:numRef>
              <c:f>Arkusz1!$K$4:$AD$4</c:f>
              <c:numCache>
                <c:formatCode>General</c:formatCode>
                <c:ptCount val="20"/>
                <c:pt idx="0">
                  <c:v>5904453</c:v>
                </c:pt>
                <c:pt idx="1">
                  <c:v>6027934</c:v>
                </c:pt>
                <c:pt idx="2">
                  <c:v>6177452</c:v>
                </c:pt>
                <c:pt idx="3">
                  <c:v>6320926</c:v>
                </c:pt>
                <c:pt idx="4">
                  <c:v>6472944</c:v>
                </c:pt>
                <c:pt idx="5">
                  <c:v>6615658</c:v>
                </c:pt>
                <c:pt idx="6">
                  <c:v>6737861</c:v>
                </c:pt>
                <c:pt idx="7">
                  <c:v>6822874</c:v>
                </c:pt>
                <c:pt idx="8">
                  <c:v>6976584</c:v>
                </c:pt>
                <c:pt idx="9">
                  <c:v>7173375</c:v>
                </c:pt>
                <c:pt idx="10">
                  <c:v>7343420</c:v>
                </c:pt>
                <c:pt idx="11">
                  <c:v>7492518</c:v>
                </c:pt>
                <c:pt idx="12">
                  <c:v>7638987</c:v>
                </c:pt>
                <c:pt idx="13">
                  <c:v>7791415</c:v>
                </c:pt>
                <c:pt idx="14">
                  <c:v>7868432</c:v>
                </c:pt>
                <c:pt idx="15">
                  <c:v>7870065</c:v>
                </c:pt>
                <c:pt idx="16">
                  <c:v>7880399</c:v>
                </c:pt>
                <c:pt idx="17">
                  <c:v>7975510</c:v>
                </c:pt>
                <c:pt idx="18">
                  <c:v>8081484</c:v>
                </c:pt>
                <c:pt idx="19">
                  <c:v>8154331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25493672"/>
        <c:axId val="225490928"/>
      </c:barChart>
      <c:lineChart>
        <c:grouping val="standard"/>
        <c:varyColors val="0"/>
        <c:ser>
          <c:idx val="1"/>
          <c:order val="1"/>
          <c:tx>
            <c:strRef>
              <c:f>Arkusz1!$J$3</c:f>
              <c:strCache>
                <c:ptCount val="1"/>
                <c:pt idx="0">
                  <c:v>Miesięczna dynamika przyrostu wolumenu [tyś]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solidFill>
                <a:schemeClr val="bg1"/>
              </a:solidFill>
              <a:ln>
                <a:solidFill>
                  <a:schemeClr val="accent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Arkusz1!$K$3:$AD$3</c:f>
              <c:numCache>
                <c:formatCode>General</c:formatCode>
                <c:ptCount val="20"/>
                <c:pt idx="0">
                  <c:v>116371</c:v>
                </c:pt>
                <c:pt idx="1">
                  <c:v>123481</c:v>
                </c:pt>
                <c:pt idx="2">
                  <c:v>149518</c:v>
                </c:pt>
                <c:pt idx="3">
                  <c:v>143474</c:v>
                </c:pt>
                <c:pt idx="4">
                  <c:v>152018</c:v>
                </c:pt>
                <c:pt idx="5">
                  <c:v>142714</c:v>
                </c:pt>
                <c:pt idx="6">
                  <c:v>122203</c:v>
                </c:pt>
                <c:pt idx="7">
                  <c:v>85013</c:v>
                </c:pt>
                <c:pt idx="8">
                  <c:v>153710</c:v>
                </c:pt>
                <c:pt idx="9">
                  <c:v>196791</c:v>
                </c:pt>
                <c:pt idx="10">
                  <c:v>170045</c:v>
                </c:pt>
                <c:pt idx="11">
                  <c:v>149098</c:v>
                </c:pt>
                <c:pt idx="12">
                  <c:v>146469</c:v>
                </c:pt>
                <c:pt idx="13">
                  <c:v>152428</c:v>
                </c:pt>
                <c:pt idx="14">
                  <c:v>77017</c:v>
                </c:pt>
                <c:pt idx="15">
                  <c:v>1633</c:v>
                </c:pt>
                <c:pt idx="16">
                  <c:v>10334</c:v>
                </c:pt>
                <c:pt idx="17">
                  <c:v>95111</c:v>
                </c:pt>
                <c:pt idx="18">
                  <c:v>105974</c:v>
                </c:pt>
                <c:pt idx="19">
                  <c:v>72847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5494064"/>
        <c:axId val="225493280"/>
      </c:lineChart>
      <c:catAx>
        <c:axId val="225493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490928"/>
        <c:crosses val="autoZero"/>
        <c:auto val="1"/>
        <c:lblAlgn val="ctr"/>
        <c:lblOffset val="100"/>
        <c:noMultiLvlLbl val="0"/>
      </c:catAx>
      <c:valAx>
        <c:axId val="225490928"/>
        <c:scaling>
          <c:orientation val="minMax"/>
          <c:max val="8500000"/>
          <c:min val="5700000"/>
        </c:scaling>
        <c:delete val="0"/>
        <c:axPos val="l"/>
        <c:majorGridlines>
          <c:spPr>
            <a:ln w="6350" cap="flat" cmpd="sng" algn="ctr">
              <a:solidFill>
                <a:schemeClr val="tx1">
                  <a:lumMod val="15000"/>
                  <a:lumOff val="85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493672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</c:dispUnitsLbl>
        </c:dispUnits>
      </c:valAx>
      <c:valAx>
        <c:axId val="22549328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494064"/>
        <c:crosses val="max"/>
        <c:crossBetween val="between"/>
        <c:dispUnits>
          <c:builtInUnit val="thousand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</c:dispUnitsLbl>
        </c:dispUnits>
      </c:valAx>
      <c:catAx>
        <c:axId val="2254940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54932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35379803661518"/>
          <c:y val="2.5684638996396596E-2"/>
          <c:w val="0.8006678863793889"/>
          <c:h val="6.44088477489932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716269" y="1189964"/>
            <a:ext cx="8040291" cy="449353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</a:rPr>
              <a:t>Informacja na </a:t>
            </a:r>
          </a:p>
          <a:p>
            <a:pPr algn="ctr"/>
            <a:r>
              <a:rPr lang="pl-PL" sz="1600" b="1" dirty="0">
                <a:solidFill>
                  <a:schemeClr val="bg1"/>
                </a:solidFill>
              </a:rPr>
              <a:t>Komitet Rady Ministrów ds. Cyfryzacji </a:t>
            </a:r>
          </a:p>
          <a:p>
            <a:pPr algn="ctr"/>
            <a:r>
              <a:rPr lang="pl-PL" sz="1600" b="1" dirty="0">
                <a:solidFill>
                  <a:schemeClr val="bg1"/>
                </a:solidFill>
              </a:rPr>
              <a:t>na temat projektu zakończonego przez </a:t>
            </a:r>
            <a:br>
              <a:rPr lang="pl-PL" sz="1600" b="1" dirty="0">
                <a:solidFill>
                  <a:schemeClr val="bg1"/>
                </a:solidFill>
              </a:rPr>
            </a:br>
            <a:r>
              <a:rPr lang="pl-PL" sz="1600" b="1" dirty="0">
                <a:solidFill>
                  <a:schemeClr val="bg1"/>
                </a:solidFill>
              </a:rPr>
              <a:t>Ministerstwo Sprawiedliwości</a:t>
            </a:r>
          </a:p>
          <a:p>
            <a:pPr algn="ctr"/>
            <a:endParaRPr lang="pl-PL" sz="2800" b="1" dirty="0">
              <a:solidFill>
                <a:schemeClr val="bg1"/>
              </a:solidFill>
            </a:endParaRPr>
          </a:p>
          <a:p>
            <a:pPr algn="ctr"/>
            <a:endParaRPr lang="pl-PL" sz="2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pl-PL" sz="3600" b="1" i="1" dirty="0">
                <a:solidFill>
                  <a:schemeClr val="bg1"/>
                </a:solidFill>
                <a:cs typeface="Times New Roman" pitchFamily="18" charset="0"/>
              </a:rPr>
              <a:t>Wdrożenie protokołu elektronicznego</a:t>
            </a:r>
          </a:p>
          <a:p>
            <a:pPr algn="ctr">
              <a:spcAft>
                <a:spcPts val="1200"/>
              </a:spcAft>
            </a:pPr>
            <a:r>
              <a:rPr lang="pl-PL" sz="3600" b="1" i="1" dirty="0">
                <a:solidFill>
                  <a:schemeClr val="bg1"/>
                </a:solidFill>
                <a:cs typeface="Times New Roman" pitchFamily="18" charset="0"/>
              </a:rPr>
              <a:t>w sądach powszechnych</a:t>
            </a:r>
          </a:p>
          <a:p>
            <a:pPr algn="ctr">
              <a:spcAft>
                <a:spcPts val="1200"/>
              </a:spcAft>
            </a:pPr>
            <a:r>
              <a:rPr lang="pl-PL" sz="3600" b="1" i="1" dirty="0">
                <a:solidFill>
                  <a:schemeClr val="bg1"/>
                </a:solidFill>
                <a:cs typeface="Times New Roman" pitchFamily="18" charset="0"/>
              </a:rPr>
              <a:t>(sprawy cywilne i wykroczeniowe)</a:t>
            </a:r>
            <a:endParaRPr lang="pl-PL" sz="3600" dirty="0">
              <a:solidFill>
                <a:schemeClr val="bg1"/>
              </a:solidFill>
            </a:endParaRPr>
          </a:p>
          <a:p>
            <a:pPr algn="ctr"/>
            <a:r>
              <a:rPr lang="pl-PL" sz="2800" b="1" dirty="0">
                <a:solidFill>
                  <a:schemeClr val="bg1"/>
                </a:solidFill>
              </a:rPr>
              <a:t> </a:t>
            </a:r>
            <a:endParaRPr lang="pl-PL" sz="2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interoperacyjność</a:t>
            </a:r>
            <a:endParaRPr lang="pl-PL" dirty="0"/>
          </a:p>
        </p:txBody>
      </p:sp>
      <p:sp>
        <p:nvSpPr>
          <p:cNvPr id="43" name="Prostokąt 42"/>
          <p:cNvSpPr/>
          <p:nvPr/>
        </p:nvSpPr>
        <p:spPr>
          <a:xfrm>
            <a:off x="4453248" y="4465763"/>
            <a:ext cx="1493999" cy="792088"/>
          </a:xfrm>
          <a:prstGeom prst="rect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rgbClr val="002060"/>
                </a:solidFill>
              </a:rPr>
              <a:t>Portal Informacyjny Sądów </a:t>
            </a:r>
            <a:r>
              <a:rPr lang="pl-PL" sz="1000" b="1" i="1" dirty="0" smtClean="0">
                <a:solidFill>
                  <a:srgbClr val="002060"/>
                </a:solidFill>
              </a:rPr>
              <a:t>Powszechnych</a:t>
            </a:r>
          </a:p>
          <a:p>
            <a:pPr algn="ctr"/>
            <a:r>
              <a:rPr lang="pl-PL" sz="1000" b="1" i="1" dirty="0" smtClean="0">
                <a:solidFill>
                  <a:srgbClr val="002060"/>
                </a:solidFill>
              </a:rPr>
              <a:t>(PI)</a:t>
            </a:r>
            <a:endParaRPr lang="pl-PL" sz="1000" b="1" dirty="0">
              <a:solidFill>
                <a:srgbClr val="002060"/>
              </a:solidFill>
            </a:endParaRPr>
          </a:p>
        </p:txBody>
      </p:sp>
      <p:sp>
        <p:nvSpPr>
          <p:cNvPr id="44" name="Prostokąt 43"/>
          <p:cNvSpPr/>
          <p:nvPr/>
        </p:nvSpPr>
        <p:spPr>
          <a:xfrm>
            <a:off x="4453244" y="3376773"/>
            <a:ext cx="1494000" cy="792088"/>
          </a:xfrm>
          <a:prstGeom prst="rect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000" b="1" i="1" dirty="0" err="1">
                <a:solidFill>
                  <a:srgbClr val="002060"/>
                </a:solidFill>
              </a:rPr>
              <a:t>RecourtServices</a:t>
            </a:r>
            <a:r>
              <a:rPr lang="pl-PL" sz="1000" b="1" i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pl-PL" sz="1000" b="1" i="1" dirty="0" smtClean="0">
                <a:solidFill>
                  <a:srgbClr val="002060"/>
                </a:solidFill>
              </a:rPr>
              <a:t>(RCS)</a:t>
            </a:r>
            <a:endParaRPr lang="pl-PL" sz="1000" b="1" i="1" dirty="0">
              <a:solidFill>
                <a:srgbClr val="002060"/>
              </a:solidFill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2581035" y="3913937"/>
            <a:ext cx="1494000" cy="792088"/>
          </a:xfrm>
          <a:prstGeom prst="rect">
            <a:avLst/>
          </a:prstGeom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900" b="1" i="1" dirty="0">
                <a:solidFill>
                  <a:srgbClr val="002060"/>
                </a:solidFill>
              </a:rPr>
              <a:t>Central Recourt Services Server (CRCS)</a:t>
            </a:r>
            <a:endParaRPr lang="pl-PL" sz="900" b="1" dirty="0">
              <a:solidFill>
                <a:srgbClr val="002060"/>
              </a:solidFill>
            </a:endParaRPr>
          </a:p>
        </p:txBody>
      </p:sp>
      <p:sp>
        <p:nvSpPr>
          <p:cNvPr id="46" name="Prostokąt 45"/>
          <p:cNvSpPr/>
          <p:nvPr/>
        </p:nvSpPr>
        <p:spPr>
          <a:xfrm>
            <a:off x="664948" y="3409881"/>
            <a:ext cx="1494124" cy="792088"/>
          </a:xfrm>
          <a:prstGeom prst="rect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000" b="1" i="1" dirty="0" smtClean="0">
                <a:solidFill>
                  <a:srgbClr val="002060"/>
                </a:solidFill>
              </a:rPr>
              <a:t>Centralny Portal Transkrypcyjny </a:t>
            </a:r>
          </a:p>
          <a:p>
            <a:pPr algn="ctr"/>
            <a:r>
              <a:rPr lang="pl-PL" sz="1000" b="1" i="1" dirty="0" smtClean="0">
                <a:solidFill>
                  <a:srgbClr val="002060"/>
                </a:solidFill>
              </a:rPr>
              <a:t>(CPT, ARM)</a:t>
            </a:r>
            <a:endParaRPr lang="pl-PL" sz="1000" b="1" dirty="0">
              <a:solidFill>
                <a:srgbClr val="002060"/>
              </a:solidFill>
            </a:endParaRPr>
          </a:p>
        </p:txBody>
      </p:sp>
      <p:cxnSp>
        <p:nvCxnSpPr>
          <p:cNvPr id="48" name="Łącznik prosty 47"/>
          <p:cNvCxnSpPr/>
          <p:nvPr/>
        </p:nvCxnSpPr>
        <p:spPr>
          <a:xfrm>
            <a:off x="2452413" y="4124905"/>
            <a:ext cx="128627" cy="5056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9" name="Łącznik prosty 48"/>
          <p:cNvCxnSpPr/>
          <p:nvPr/>
        </p:nvCxnSpPr>
        <p:spPr>
          <a:xfrm flipV="1">
            <a:off x="2452412" y="3625905"/>
            <a:ext cx="3" cy="507832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0" name="Łącznik prosty ze strzałką 49"/>
          <p:cNvCxnSpPr/>
          <p:nvPr/>
        </p:nvCxnSpPr>
        <p:spPr>
          <a:xfrm flipH="1">
            <a:off x="2159072" y="3625905"/>
            <a:ext cx="29333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1" name="Łącznik prosty 50"/>
          <p:cNvCxnSpPr/>
          <p:nvPr/>
        </p:nvCxnSpPr>
        <p:spPr>
          <a:xfrm>
            <a:off x="2159075" y="3983621"/>
            <a:ext cx="146669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2" name="Łącznik prosty 51"/>
          <p:cNvCxnSpPr/>
          <p:nvPr/>
        </p:nvCxnSpPr>
        <p:spPr>
          <a:xfrm>
            <a:off x="2305741" y="3983621"/>
            <a:ext cx="0" cy="388895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3" name="Łącznik prosty ze strzałką 52"/>
          <p:cNvCxnSpPr/>
          <p:nvPr/>
        </p:nvCxnSpPr>
        <p:spPr>
          <a:xfrm>
            <a:off x="2305741" y="4372516"/>
            <a:ext cx="29694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4" name="Łącznik prosty 53"/>
          <p:cNvCxnSpPr/>
          <p:nvPr/>
        </p:nvCxnSpPr>
        <p:spPr>
          <a:xfrm>
            <a:off x="4093205" y="4102993"/>
            <a:ext cx="14401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5" name="Łącznik prosty 54"/>
          <p:cNvCxnSpPr/>
          <p:nvPr/>
        </p:nvCxnSpPr>
        <p:spPr>
          <a:xfrm flipV="1">
            <a:off x="4237221" y="3544993"/>
            <a:ext cx="0" cy="571008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6" name="Łącznik prosty ze strzałką 55"/>
          <p:cNvCxnSpPr/>
          <p:nvPr/>
        </p:nvCxnSpPr>
        <p:spPr>
          <a:xfrm>
            <a:off x="4237221" y="3553897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7" name="Łącznik prosty 56"/>
          <p:cNvCxnSpPr/>
          <p:nvPr/>
        </p:nvCxnSpPr>
        <p:spPr>
          <a:xfrm>
            <a:off x="4093205" y="4309981"/>
            <a:ext cx="26366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8" name="Łącznik prosty 57"/>
          <p:cNvCxnSpPr/>
          <p:nvPr/>
        </p:nvCxnSpPr>
        <p:spPr>
          <a:xfrm flipV="1">
            <a:off x="4345233" y="4309981"/>
            <a:ext cx="0" cy="396044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9" name="Łącznik prosty ze strzałką 58"/>
          <p:cNvCxnSpPr/>
          <p:nvPr/>
        </p:nvCxnSpPr>
        <p:spPr>
          <a:xfrm>
            <a:off x="4345233" y="4706025"/>
            <a:ext cx="1261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60" name="Łącznik prosty 59"/>
          <p:cNvCxnSpPr/>
          <p:nvPr/>
        </p:nvCxnSpPr>
        <p:spPr>
          <a:xfrm flipV="1">
            <a:off x="4237221" y="4516993"/>
            <a:ext cx="0" cy="549072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61" name="Łącznik prosty ze strzałką 60"/>
          <p:cNvCxnSpPr/>
          <p:nvPr/>
        </p:nvCxnSpPr>
        <p:spPr>
          <a:xfrm flipH="1">
            <a:off x="4075038" y="4516993"/>
            <a:ext cx="15564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62" name="Prostokąt 61"/>
          <p:cNvSpPr/>
          <p:nvPr/>
        </p:nvSpPr>
        <p:spPr>
          <a:xfrm>
            <a:off x="6325389" y="498211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 smtClean="0">
                <a:solidFill>
                  <a:schemeClr val="bg1"/>
                </a:solidFill>
              </a:rPr>
              <a:t>ePUAP</a:t>
            </a:r>
            <a:r>
              <a:rPr lang="pl-PL" sz="1000" i="1" dirty="0" smtClean="0">
                <a:solidFill>
                  <a:schemeClr val="bg1"/>
                </a:solidFill>
              </a:rPr>
              <a:t>/Profil zaufany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6313819" y="3622334"/>
            <a:ext cx="1494000" cy="792088"/>
          </a:xfrm>
          <a:prstGeom prst="rect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000" b="1" i="1" dirty="0" smtClean="0">
                <a:solidFill>
                  <a:srgbClr val="002060"/>
                </a:solidFill>
              </a:rPr>
              <a:t>Recourt</a:t>
            </a:r>
            <a:endParaRPr lang="pl-PL" sz="1000" b="1" dirty="0">
              <a:solidFill>
                <a:srgbClr val="002060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2586518" y="5429881"/>
            <a:ext cx="1494000" cy="792088"/>
          </a:xfrm>
          <a:prstGeom prst="rect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000" b="1" i="1" dirty="0" smtClean="0">
                <a:solidFill>
                  <a:srgbClr val="002060"/>
                </a:solidFill>
              </a:rPr>
              <a:t>Portal wirtualizacji wideokonferencji</a:t>
            </a:r>
          </a:p>
          <a:p>
            <a:pPr algn="ctr"/>
            <a:r>
              <a:rPr lang="pl-PL" sz="1000" b="1" i="1" dirty="0" smtClean="0">
                <a:solidFill>
                  <a:srgbClr val="002060"/>
                </a:solidFill>
              </a:rPr>
              <a:t>(CPW)</a:t>
            </a:r>
            <a:endParaRPr lang="pl-PL" sz="1000" b="1" dirty="0">
              <a:solidFill>
                <a:srgbClr val="002060"/>
              </a:solidFill>
            </a:endParaRPr>
          </a:p>
        </p:txBody>
      </p:sp>
      <p:cxnSp>
        <p:nvCxnSpPr>
          <p:cNvPr id="69" name="Łącznik prosty ze strzałką 68"/>
          <p:cNvCxnSpPr/>
          <p:nvPr/>
        </p:nvCxnSpPr>
        <p:spPr>
          <a:xfrm flipV="1">
            <a:off x="2845540" y="4706025"/>
            <a:ext cx="1004" cy="723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72" name="Łącznik prosty ze strzałką 71"/>
          <p:cNvCxnSpPr/>
          <p:nvPr/>
        </p:nvCxnSpPr>
        <p:spPr>
          <a:xfrm>
            <a:off x="3764244" y="4706025"/>
            <a:ext cx="5483" cy="723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76" name="Łącznik prosty 75"/>
          <p:cNvCxnSpPr/>
          <p:nvPr/>
        </p:nvCxnSpPr>
        <p:spPr>
          <a:xfrm>
            <a:off x="5957589" y="3438554"/>
            <a:ext cx="25202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77" name="Łącznik prosty 76"/>
          <p:cNvCxnSpPr/>
          <p:nvPr/>
        </p:nvCxnSpPr>
        <p:spPr>
          <a:xfrm flipV="1">
            <a:off x="6209617" y="3431946"/>
            <a:ext cx="0" cy="447875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78" name="Łącznik prosty ze strzałką 77"/>
          <p:cNvCxnSpPr/>
          <p:nvPr/>
        </p:nvCxnSpPr>
        <p:spPr>
          <a:xfrm>
            <a:off x="6215994" y="3879818"/>
            <a:ext cx="1261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81" name="Prostokąt 80"/>
          <p:cNvSpPr/>
          <p:nvPr/>
        </p:nvSpPr>
        <p:spPr>
          <a:xfrm>
            <a:off x="4471349" y="228345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Systemy </a:t>
            </a:r>
            <a:r>
              <a:rPr lang="pl-PL" sz="1000" i="1" dirty="0" err="1">
                <a:solidFill>
                  <a:schemeClr val="bg1"/>
                </a:solidFill>
              </a:rPr>
              <a:t>repertoryjno</a:t>
            </a:r>
            <a:r>
              <a:rPr lang="pl-PL" sz="1000" i="1" dirty="0">
                <a:solidFill>
                  <a:schemeClr val="bg1"/>
                </a:solidFill>
              </a:rPr>
              <a:t> biurowe sądów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3" name="Łącznik prosty 82"/>
          <p:cNvCxnSpPr/>
          <p:nvPr/>
        </p:nvCxnSpPr>
        <p:spPr>
          <a:xfrm flipH="1">
            <a:off x="4237221" y="5066065"/>
            <a:ext cx="21602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8832304" y="311400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0" name="Łącznik prosty 89"/>
          <p:cNvCxnSpPr/>
          <p:nvPr/>
        </p:nvCxnSpPr>
        <p:spPr>
          <a:xfrm flipV="1">
            <a:off x="6091419" y="3593474"/>
            <a:ext cx="0" cy="549072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1" name="Łącznik prosty ze strzałką 90"/>
          <p:cNvCxnSpPr/>
          <p:nvPr/>
        </p:nvCxnSpPr>
        <p:spPr>
          <a:xfrm flipH="1">
            <a:off x="5929236" y="3593474"/>
            <a:ext cx="15564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2" name="Łącznik prosty 91"/>
          <p:cNvCxnSpPr/>
          <p:nvPr/>
        </p:nvCxnSpPr>
        <p:spPr>
          <a:xfrm flipH="1">
            <a:off x="6091419" y="4142546"/>
            <a:ext cx="21602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3" name="Łącznik prosty 92"/>
          <p:cNvCxnSpPr/>
          <p:nvPr/>
        </p:nvCxnSpPr>
        <p:spPr>
          <a:xfrm>
            <a:off x="5965349" y="4803830"/>
            <a:ext cx="26366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4" name="Łącznik prosty 93"/>
          <p:cNvCxnSpPr/>
          <p:nvPr/>
        </p:nvCxnSpPr>
        <p:spPr>
          <a:xfrm flipV="1">
            <a:off x="6217377" y="4803830"/>
            <a:ext cx="0" cy="396044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5" name="Łącznik prosty ze strzałką 94"/>
          <p:cNvCxnSpPr/>
          <p:nvPr/>
        </p:nvCxnSpPr>
        <p:spPr>
          <a:xfrm>
            <a:off x="6217377" y="5199874"/>
            <a:ext cx="1261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6" name="Łącznik prosty 95"/>
          <p:cNvCxnSpPr/>
          <p:nvPr/>
        </p:nvCxnSpPr>
        <p:spPr>
          <a:xfrm flipV="1">
            <a:off x="6109365" y="5010842"/>
            <a:ext cx="0" cy="549072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7" name="Łącznik prosty ze strzałką 96"/>
          <p:cNvCxnSpPr/>
          <p:nvPr/>
        </p:nvCxnSpPr>
        <p:spPr>
          <a:xfrm flipH="1">
            <a:off x="5947182" y="5010842"/>
            <a:ext cx="15564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8" name="Łącznik prosty 97"/>
          <p:cNvCxnSpPr/>
          <p:nvPr/>
        </p:nvCxnSpPr>
        <p:spPr>
          <a:xfrm flipH="1">
            <a:off x="6109365" y="5559914"/>
            <a:ext cx="21602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9" name="Łącznik prosty ze strzałką 98"/>
          <p:cNvCxnSpPr/>
          <p:nvPr/>
        </p:nvCxnSpPr>
        <p:spPr>
          <a:xfrm flipH="1" flipV="1">
            <a:off x="4810529" y="3072656"/>
            <a:ext cx="5311" cy="3035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00" name="Łącznik prosty ze strzałką 99"/>
          <p:cNvCxnSpPr/>
          <p:nvPr/>
        </p:nvCxnSpPr>
        <p:spPr>
          <a:xfrm flipH="1">
            <a:off x="5566434" y="3100485"/>
            <a:ext cx="4823" cy="2757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655749"/>
              </p:ext>
            </p:extLst>
          </p:nvPr>
        </p:nvGraphicFramePr>
        <p:xfrm>
          <a:off x="695399" y="2235380"/>
          <a:ext cx="10801199" cy="1642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774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294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Nie dotyczy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Nie dotyczy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Projekt rozpoczęty przed rozszerzeniem zadań KRMC o opiniowanie projektów informatycznych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235563"/>
              </p:ext>
            </p:extLst>
          </p:nvPr>
        </p:nvGraphicFramePr>
        <p:xfrm>
          <a:off x="695400" y="2360336"/>
          <a:ext cx="10801199" cy="436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18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193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1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Portal Informacyjny Sądów Powszechnych (PI)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przeprowadzenia rozprawy </a:t>
                      </a:r>
                      <a:r>
                        <a:rPr lang="pl-PL" sz="1100" b="0" i="0" baseline="0" dirty="0" err="1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odmiejscowionej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e-usługi: A2C/A2B;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ocelowy poziom dojrzałości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(inicjowanie procesu i dystrybucja produktów usługi)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automatycznej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transkrypcji mowy na tekst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 – A2C/A2B;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Docelowy poziom dojrzałości – 4  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(inicjowanie procesu i dystrybucja produktów usługi)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udostępniania protokołu elektronicznego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 – A2C/A2B;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Docelowy poziom dojrzałości – 5 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(inicjowanie procesu i dystrybucja produktów usługi)</a:t>
                      </a:r>
                      <a:endParaRPr lang="pl-PL" sz="11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1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Poziom zapewnienia</a:t>
                      </a:r>
                      <a:r>
                        <a:rPr lang="pl-PL" sz="11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 bezpieczeństwa systemu: wysoki (przetwarzania danych osobowych, połączenie z siecią publiczną)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Web Content Accessibility Guidelines (WCAG 2.0)</a:t>
                      </a:r>
                      <a:r>
                        <a:rPr lang="pl-PL" sz="11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: poziom AA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Centralny Portal Transkrypcyjny (CPT</a:t>
                      </a:r>
                      <a:r>
                        <a:rPr lang="pl-PL" sz="1100" b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automatycznej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transkrypcji mowy na tekst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 – A2C/A2B;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Docelowy poziom dojrzałości – 4  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(wytworzenie produktów usługi)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1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Poziom zapewnienia</a:t>
                      </a:r>
                      <a:r>
                        <a:rPr lang="pl-PL" sz="11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 bezpieczeństwa systemu: podwyższony (przetwarzania danych osobowych)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Web Content Accessibility Guidelines (WCAG 2.0)</a:t>
                      </a:r>
                      <a:r>
                        <a:rPr lang="pl-PL" sz="11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: 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cyfrowej rejestracji rozpraw (CRCS, RCS</a:t>
                      </a:r>
                      <a:r>
                        <a:rPr lang="pl-PL" sz="1100" b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przeprowadzenia rozprawy </a:t>
                      </a:r>
                      <a:r>
                        <a:rPr lang="pl-PL" sz="1100" b="0" i="0" baseline="0" dirty="0" err="1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odmiejscowionej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e-usługi: A2C/A2B;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ocelowy poziom dojrzałości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(wytworzenie produktów usługi)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automatycznej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transkrypcji mowy na tekst;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 – A2C/A2B;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Docelowy poziom dojrzałości – 4  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(dystrybucja produktów usługi)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udostępniania protokołu elektronicznego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 – A2C/A2B;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Docelowy poziom dojrzałości – 5 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(wytworzenie produktów usługi)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Usługa wirtualizacji wideokonferencji</a:t>
                      </a:r>
                      <a:r>
                        <a:rPr lang="pl-PL" sz="11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; </a:t>
                      </a:r>
                      <a:r>
                        <a:rPr lang="pl-PL" sz="11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Typ e-usługi – A2A; docelowy poziom dojrzałości – 4 (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wytworzenie produktów usługi)</a:t>
                      </a:r>
                      <a:endParaRPr lang="pl-PL" sz="11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1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Poziom zapewnienia</a:t>
                      </a:r>
                      <a:r>
                        <a:rPr lang="pl-PL" sz="11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 bezpieczeństwa systemu: podwyższony (przetwarzania danych osobowych)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Web Content Accessibility Guidelines (WCAG 2.0)</a:t>
                      </a:r>
                      <a:r>
                        <a:rPr lang="pl-PL" sz="11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: 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8221646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do dnia 14.12.2024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Państwa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25664"/>
              </p:ext>
            </p:extLst>
          </p:nvPr>
        </p:nvGraphicFramePr>
        <p:xfrm>
          <a:off x="767405" y="4218661"/>
          <a:ext cx="10729194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Zmiany legislacyjne, zmiany prawne wpływające na kształt systemów teleinformatycznych.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duża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niskie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Wystąpienie zdarzenia może spowodować konieczność modyfikacji systemu. Zmiany legislacyjne wymagają współdziałania poszczególnych komórek MS - monitorowanie w procesie ciągłym.	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3"/>
            <a:ext cx="8429445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Wdrożenie protokołu elektronicznego w sądach powszechnych (sprawy cywilne i wykroczeniowe)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7" y="2348880"/>
            <a:ext cx="8427822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Sprawiedliwości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Ministerstwo Sprawiedliwości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nie dotyczy</a:t>
            </a: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-38256" y="428503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415480" y="4760329"/>
            <a:ext cx="9361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i="1" dirty="0">
                <a:solidFill>
                  <a:srgbClr val="0070C0"/>
                </a:solidFill>
                <a:ea typeface="Times New Roman" panose="02020603050405020304" pitchFamily="18" charset="0"/>
              </a:rPr>
              <a:t>Wdrożenie nowych oraz podniesienie jakości</a:t>
            </a:r>
          </a:p>
          <a:p>
            <a:pPr algn="ctr"/>
            <a:r>
              <a:rPr lang="pl-PL" sz="3200" i="1" dirty="0">
                <a:solidFill>
                  <a:srgbClr val="0070C0"/>
                </a:solidFill>
                <a:ea typeface="Times New Roman" panose="02020603050405020304" pitchFamily="18" charset="0"/>
              </a:rPr>
              <a:t>i dostępności istniejących e-usług publicznych</a:t>
            </a:r>
          </a:p>
          <a:p>
            <a:pPr algn="ctr"/>
            <a:r>
              <a:rPr lang="pl-PL" sz="3200" i="1" dirty="0">
                <a:solidFill>
                  <a:srgbClr val="0070C0"/>
                </a:solidFill>
                <a:ea typeface="Times New Roman" panose="02020603050405020304" pitchFamily="18" charset="0"/>
              </a:rPr>
              <a:t>w sądach powszechnych w Polsce.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86139"/>
              </p:ext>
            </p:extLst>
          </p:nvPr>
        </p:nvGraphicFramePr>
        <p:xfrm>
          <a:off x="635726" y="2132856"/>
          <a:ext cx="10946674" cy="1202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FF0000"/>
                          </a:solidFill>
                        </a:rPr>
                        <a:t>2015-10-01</a:t>
                      </a:r>
                      <a:endParaRPr lang="pl-PL" sz="12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FF0000"/>
                          </a:solidFill>
                          <a:effectLst/>
                        </a:rPr>
                        <a:t>2018-09-30</a:t>
                      </a:r>
                      <a:endParaRPr lang="pl-PL" sz="12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749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FF0000"/>
                          </a:solidFill>
                          <a:effectLst/>
                        </a:rPr>
                        <a:t>2015-11-16</a:t>
                      </a:r>
                      <a:endParaRPr lang="pl-PL" sz="12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FF0000"/>
                          </a:solidFill>
                        </a:rPr>
                        <a:t>2018-11-15</a:t>
                      </a:r>
                      <a:endParaRPr lang="pl-PL" sz="12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sp>
        <p:nvSpPr>
          <p:cNvPr id="8" name="Podtytuł 2">
            <a:extLst>
              <a:ext uri="{FF2B5EF4-FFF2-40B4-BE49-F238E27FC236}">
                <a16:creationId xmlns="" xmlns:a16="http://schemas.microsoft.com/office/drawing/2014/main" id="{A44B5C0B-37D2-44C2-8C38-0339430703F4}"/>
              </a:ext>
            </a:extLst>
          </p:cNvPr>
          <p:cNvSpPr txBox="1">
            <a:spLocks/>
          </p:cNvSpPr>
          <p:nvPr/>
        </p:nvSpPr>
        <p:spPr>
          <a:xfrm>
            <a:off x="0" y="3573019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13" name="Wykres 12">
            <a:extLst>
              <a:ext uri="{FF2B5EF4-FFF2-40B4-BE49-F238E27FC236}">
                <a16:creationId xmlns="" xmlns:a16="http://schemas.microsoft.com/office/drawing/2014/main" id="{A3E66C6D-F345-4A7F-8CB9-5BDBE0C7D2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4439953"/>
              </p:ext>
            </p:extLst>
          </p:nvPr>
        </p:nvGraphicFramePr>
        <p:xfrm>
          <a:off x="1927123" y="4150580"/>
          <a:ext cx="8417352" cy="2540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151595"/>
              </p:ext>
            </p:extLst>
          </p:nvPr>
        </p:nvGraphicFramePr>
        <p:xfrm>
          <a:off x="342378" y="2350250"/>
          <a:ext cx="5065644" cy="3946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8925"/>
                <a:gridCol w="581061"/>
                <a:gridCol w="812994"/>
                <a:gridCol w="83266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Nazwa wskaźnika produktu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Jedn. miary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Wartość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Docelowa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Wartość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osiągnięta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1. Liczba usług publicznych udostępnionych on-line o stopniu dojrzałości co najmniej 4 - transakcja [szt.] </a:t>
                      </a:r>
                      <a:endParaRPr lang="pl-PL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szt.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2. Liczba udostępnionych usług wewnątrzadministracyjnych (A2A) [szt.] </a:t>
                      </a:r>
                      <a:endParaRPr lang="pl-PL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szt.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3. Liczba uruchomionych systemów teleinformatycznych w podmiotach wykonujących zadania publiczne [szt.] </a:t>
                      </a:r>
                      <a:endParaRPr lang="pl-PL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szt.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4. Liczba pracowników podmiotów wykonujących zadania publiczne nie będących pracownikami IT, objętych wsparciem szkoleniowym [osoby] </a:t>
                      </a:r>
                      <a:endParaRPr lang="pl-PL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liczba osób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7 500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7 </a:t>
                      </a:r>
                      <a:r>
                        <a:rPr lang="pl-PL" sz="1100" dirty="0" smtClean="0">
                          <a:effectLst/>
                        </a:rPr>
                        <a:t>544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5. Liczba pracowników podmiotów wykonujących zadania publiczne nie będących pracownikami IT, objętych wsparciem szkoleniowym - kobiety</a:t>
                      </a:r>
                      <a:endParaRPr lang="pl-PL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liczba osób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6 075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6 </a:t>
                      </a:r>
                      <a:r>
                        <a:rPr lang="pl-PL" sz="1100" dirty="0" smtClean="0">
                          <a:effectLst/>
                        </a:rPr>
                        <a:t>123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6. Liczba pracowników podmiotów wykonujących zadania publiczne nie będących pracownikami IT, objętych wsparciem szkoleniowym - mężczyźni</a:t>
                      </a:r>
                      <a:endParaRPr lang="pl-PL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liczba osób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1 425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 </a:t>
                      </a:r>
                      <a:r>
                        <a:rPr lang="pl-PL" sz="1100" dirty="0" smtClean="0">
                          <a:effectLst/>
                        </a:rPr>
                        <a:t>421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323158"/>
              </p:ext>
            </p:extLst>
          </p:nvPr>
        </p:nvGraphicFramePr>
        <p:xfrm>
          <a:off x="5904412" y="2350250"/>
          <a:ext cx="5033554" cy="1543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5521"/>
                <a:gridCol w="737668"/>
                <a:gridCol w="716119"/>
                <a:gridCol w="754246"/>
              </a:tblGrid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Nazwa wskaźnika rezultatu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Jednostka miary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Wartość docelowa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Wartość osiągnięta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905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sal sądowych wyposażonych w system cyfrowej rejestracji rozpraw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szt.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1300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1300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sal sądowych wyposażonych w system wideokonferencji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szt.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1300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1300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Liczba utrwalonych rozpraw sądowych  w systemie protokołu elektronicznego*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szt.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00"/>
                      </a:pPr>
                      <a:r>
                        <a:rPr lang="pl-PL" sz="1100">
                          <a:effectLst/>
                        </a:rPr>
                        <a:t>000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314 928**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6096000" y="6052617"/>
            <a:ext cx="6096000" cy="52424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*pomiar do 12 miesięcy po zakończeniu realizacji Projektu, tj. do dnia 15.11.2019 r.</a:t>
            </a:r>
            <a:endParaRPr lang="pl-PL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**wartość wykazana do wniosku końcowego o płatność.</a:t>
            </a:r>
            <a:endParaRPr lang="pl-PL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829276" y="4053940"/>
            <a:ext cx="570087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/>
              <a:t> Akty prawne: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Ustawa </a:t>
            </a:r>
            <a:r>
              <a:rPr lang="pl-PL" sz="1600" dirty="0"/>
              <a:t>z dnia 17 listopada 1964 r. – Kodeks postępowania cywilnego  (Dz.U. 1964 nr 43 poz. 296 z </a:t>
            </a:r>
            <a:r>
              <a:rPr lang="pl-PL" sz="1600" dirty="0" err="1"/>
              <a:t>późn</a:t>
            </a:r>
            <a:r>
              <a:rPr lang="pl-PL" sz="1600" dirty="0"/>
              <a:t>. zm.)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Ustawa </a:t>
            </a:r>
            <a:r>
              <a:rPr lang="pl-PL" sz="1600" dirty="0"/>
              <a:t>z dnia 24.08.2001 - Kodeks postępowania w sprawach o wykroczenia (Dz.U. 2001 nr 106 poz. 1148 z </a:t>
            </a:r>
            <a:r>
              <a:rPr lang="pl-PL" sz="1600" dirty="0" err="1"/>
              <a:t>późn</a:t>
            </a:r>
            <a:r>
              <a:rPr lang="pl-PL" sz="1600" dirty="0"/>
              <a:t>. zm.)</a:t>
            </a: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862132"/>
              </p:ext>
            </p:extLst>
          </p:nvPr>
        </p:nvGraphicFramePr>
        <p:xfrm>
          <a:off x="797242" y="2235380"/>
          <a:ext cx="1059751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2" name="Prostokąt 1"/>
          <p:cNvSpPr/>
          <p:nvPr/>
        </p:nvSpPr>
        <p:spPr>
          <a:xfrm>
            <a:off x="415478" y="2235380"/>
            <a:ext cx="113610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W ramach działań projektowych przeprowadzono badania społeczne wśród  interesariuszy projektu, które dały następujące rezultaty: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 smtClean="0"/>
              <a:t>Jako </a:t>
            </a:r>
            <a:r>
              <a:rPr lang="pl-PL" sz="2400" dirty="0"/>
              <a:t>największą zaletę e-protokołu wskazuje się możliwość rejestracji dosłownych wypowiedzi uczestników postępowania.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Badani dostrzegają pozytywny wpływ e-protokołu na funkcjonowanie wymiaru sprawiedliwości. Największy pozytywny wpływ dotyczy zwiększania transparentności oraz jawności </a:t>
            </a:r>
            <a:r>
              <a:rPr lang="pl-PL" sz="2400" dirty="0" smtClean="0"/>
              <a:t>postępowania sądowego. </a:t>
            </a:r>
            <a:endParaRPr lang="pl-P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Najsłabiej </a:t>
            </a:r>
            <a:r>
              <a:rPr lang="pl-PL" sz="2400" dirty="0" err="1"/>
              <a:t>e-protokół</a:t>
            </a:r>
            <a:r>
              <a:rPr lang="pl-PL" sz="2400" dirty="0"/>
              <a:t> wpływa na skrócenie czasu trwania postępowania oraz na zmniejszenie kosztów postępowania.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Zdecydowana większość badanych (86%) jest za dalszym funkcjonowaniem e-protokołu. Największe poparcie dla rozwijania </a:t>
            </a:r>
            <a:r>
              <a:rPr lang="pl-PL" sz="2400" dirty="0" smtClean="0"/>
              <a:t>produktów projektu </a:t>
            </a:r>
            <a:r>
              <a:rPr lang="pl-PL" sz="2400" dirty="0"/>
              <a:t>wyrazili profesjonalni pełnomocnicy (94%). </a:t>
            </a:r>
          </a:p>
        </p:txBody>
      </p:sp>
    </p:spTree>
    <p:extLst>
      <p:ext uri="{BB962C8B-B14F-4D97-AF65-F5344CB8AC3E}">
        <p14:creationId xmlns:p14="http://schemas.microsoft.com/office/powerpoint/2010/main" val="22468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integracja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90501"/>
              </p:ext>
            </p:extLst>
          </p:nvPr>
        </p:nvGraphicFramePr>
        <p:xfrm>
          <a:off x="545001" y="2129843"/>
          <a:ext cx="11251473" cy="4515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60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42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342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878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5899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przeprowadzenia rozprawy </a:t>
                      </a:r>
                      <a:r>
                        <a:rPr lang="pl-PL" sz="1100" b="0" i="0" baseline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odmiejscowionej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e-usługi: A2C/A2B;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ocelowy poziom dojrzałości:  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Umożliwienie przeprowadzenia posiedzenia sądowego na odległość poprzez system wideokonferencji. </a:t>
                      </a: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Recourt, </a:t>
                      </a:r>
                      <a:r>
                        <a:rPr lang="pl-PL" sz="1100" b="0" i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RecourtServices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(RCS),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Centralny </a:t>
                      </a:r>
                      <a:r>
                        <a:rPr lang="pl-PL" sz="1100" b="0" i="0" baseline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RecourtServices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(CRCS), Portal Informacyjny (PI)</a:t>
                      </a: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automatycznej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transkrypcji mowy na tekst</a:t>
                      </a: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 – A2C/A2B;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Docelowy poziom dojrzałości –  4 Możliwość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rzełożenia mowy utrwalonej w zapisie dźwięku z rozprawy na tekst zapisany w pliku tekstowym o otwartym formacie. </a:t>
                      </a: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RecourtServices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(RCS),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Centralny </a:t>
                      </a:r>
                      <a:r>
                        <a:rPr lang="pl-PL" sz="1100" b="0" i="0" baseline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RecourtServices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(CRCS), Centralny Portal Transkrypcyjny (CPT), Portal Informacyjny (PI)</a:t>
                      </a:r>
                      <a:endParaRPr lang="pl-PL" sz="1100" b="0" i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udostępniania protokołu elektronicznego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 – A2C/A2B;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Docelowy poziom dojrzałości – 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Możliwość elektronicznego złożenia wniosku o dostęp do danych sprawy w tym do zapisu audio-wideo z przebiegu rozpraw sądowych</a:t>
                      </a: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RecourtServices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(RCS),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Centralny </a:t>
                      </a:r>
                      <a:r>
                        <a:rPr lang="pl-PL" sz="1100" b="0" i="0" baseline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RecourtServices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(CRCS), Portal Informacyjny (PI)</a:t>
                      </a:r>
                      <a:endParaRPr lang="pl-PL" sz="1100" b="0" i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wirtualizacji wideokonferencji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 – A2A;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ocelowy poziom dojrzałości – 4 Umożliwia przeprowadzania wideokonferencji na potrzeby spotkań i pracy zdalnej w zespołach wewnątrzadministracyjnych</a:t>
                      </a: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Centralny </a:t>
                      </a:r>
                      <a:r>
                        <a:rPr lang="pl-PL" sz="1100" b="0" i="0" baseline="0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RecourtServices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(CRCS), Portal Wirtualizacji Wideokonferencji (CPW)</a:t>
                      </a: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712969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komplementarność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07812"/>
              </p:ext>
            </p:extLst>
          </p:nvPr>
        </p:nvGraphicFramePr>
        <p:xfrm>
          <a:off x="301617" y="2155385"/>
          <a:ext cx="11660777" cy="4635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44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21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98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2022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120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3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komplementarnych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42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Portal Informacyjny Sądów Powszechnych (PI)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  <a:endParaRPr lang="pl-PL" sz="12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  <a:endParaRPr lang="pl-PL" sz="12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Zależności: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implementacja interfejsów CRCS-&gt;PI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Wytworzono i zmodernizowano oprogramowanie. Przeprowadzono wdrożenie na środowisku produkcyjnym.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62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Centralny Portal Transkrypcyjny (CPT)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  <a:endParaRPr lang="pl-PL" sz="12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  <a:endParaRPr lang="pl-PL" sz="12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Zależności: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implementacja interfejsów CRCS-&gt;CPT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Wytworzono i zmodernizowano oprogramowanie. Przeprowadzono wdrożenie na środowisku produkcyjnym.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62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cyfrowej rejestracji rozpraw (CRCS, RCS)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2018-11-15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Zależności: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implementacja interfejsów PI-&gt;CRCS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implementacja interfejsów CPT-&gt;CRCS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Wytworzono i zmodernizowano oprogramowanie. Przeprowadzono wdrożenie na środowisku produkcyjnym.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73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955" y="1178976"/>
            <a:ext cx="7143594" cy="567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97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5df3a10b-8748-402e-bef4-aee373db4dbb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1173</Words>
  <Application>Microsoft Office PowerPoint</Application>
  <PresentationFormat>Panoramiczny</PresentationFormat>
  <Paragraphs>205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54</cp:revision>
  <dcterms:created xsi:type="dcterms:W3CDTF">2017-01-27T12:50:17Z</dcterms:created>
  <dcterms:modified xsi:type="dcterms:W3CDTF">2020-09-10T07:11:32Z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