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1"/>
  </p:sldMasterIdLst>
  <p:sldIdLst>
    <p:sldId id="256" r:id="rId2"/>
    <p:sldId id="4029" r:id="rId3"/>
    <p:sldId id="4020" r:id="rId4"/>
    <p:sldId id="4015" r:id="rId5"/>
    <p:sldId id="4008" r:id="rId6"/>
    <p:sldId id="4032" r:id="rId7"/>
    <p:sldId id="4024" r:id="rId8"/>
    <p:sldId id="3972" r:id="rId9"/>
    <p:sldId id="4033" r:id="rId10"/>
    <p:sldId id="4028" r:id="rId11"/>
    <p:sldId id="4034" r:id="rId12"/>
    <p:sldId id="4003" r:id="rId13"/>
    <p:sldId id="3973" r:id="rId14"/>
    <p:sldId id="4035" r:id="rId15"/>
    <p:sldId id="4027" r:id="rId16"/>
    <p:sldId id="4030" r:id="rId17"/>
    <p:sldId id="4019" r:id="rId18"/>
    <p:sldId id="4031" r:id="rId19"/>
    <p:sldId id="4036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źniak Joanna" userId="7f8489dd-4c22-436c-a881-8f05bc1cc22b" providerId="ADAL" clId="{DB3A2957-D953-4FBA-8613-EEB7B854F116}"/>
    <pc:docChg chg="modSld">
      <pc:chgData name="Poźniak Joanna" userId="7f8489dd-4c22-436c-a881-8f05bc1cc22b" providerId="ADAL" clId="{DB3A2957-D953-4FBA-8613-EEB7B854F116}" dt="2022-10-26T11:09:17.701" v="1" actId="1076"/>
      <pc:docMkLst>
        <pc:docMk/>
      </pc:docMkLst>
      <pc:sldChg chg="modSp mod">
        <pc:chgData name="Poźniak Joanna" userId="7f8489dd-4c22-436c-a881-8f05bc1cc22b" providerId="ADAL" clId="{DB3A2957-D953-4FBA-8613-EEB7B854F116}" dt="2022-10-26T11:09:17.701" v="1" actId="1076"/>
        <pc:sldMkLst>
          <pc:docMk/>
          <pc:sldMk cId="1264636674" sldId="256"/>
        </pc:sldMkLst>
        <pc:picChg chg="mod">
          <ac:chgData name="Poźniak Joanna" userId="7f8489dd-4c22-436c-a881-8f05bc1cc22b" providerId="ADAL" clId="{DB3A2957-D953-4FBA-8613-EEB7B854F116}" dt="2022-10-26T11:09:17.701" v="1" actId="1076"/>
          <ac:picMkLst>
            <pc:docMk/>
            <pc:sldMk cId="1264636674" sldId="256"/>
            <ac:picMk id="68" creationId="{8D4F24EB-7E66-7ED0-6F47-4ECE88DE053E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99B6AB-2998-B94D-9AE3-8A304A76838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1B82A7D2-59CD-D044-8D9D-FCA002DC4BB6}">
      <dgm:prSet/>
      <dgm:spPr/>
      <dgm:t>
        <a:bodyPr/>
        <a:lstStyle/>
        <a:p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wdrożenie opieki koordynowanej oznacza: </a:t>
          </a:r>
        </a:p>
      </dgm:t>
    </dgm:pt>
    <dgm:pt modelId="{C5BA0B2D-E7F7-7D43-815E-96A2210D1E3C}" type="parTrans" cxnId="{59BBDC98-6AA6-D742-879F-A9C0CBC847CE}">
      <dgm:prSet/>
      <dgm:spPr/>
      <dgm:t>
        <a:bodyPr/>
        <a:lstStyle/>
        <a:p>
          <a:endParaRPr lang="pl-PL"/>
        </a:p>
      </dgm:t>
    </dgm:pt>
    <dgm:pt modelId="{0F27A737-465F-1A4C-9FDC-22E4F27D861A}" type="sibTrans" cxnId="{59BBDC98-6AA6-D742-879F-A9C0CBC847CE}">
      <dgm:prSet/>
      <dgm:spPr/>
      <dgm:t>
        <a:bodyPr/>
        <a:lstStyle/>
        <a:p>
          <a:endParaRPr lang="pl-PL"/>
        </a:p>
      </dgm:t>
    </dgm:pt>
    <dgm:pt modelId="{B23DC7CD-5808-3644-BB30-1B8466C48F9A}">
      <dgm:prSet/>
      <dgm:spPr/>
      <dgm:t>
        <a:bodyPr/>
        <a:lstStyle/>
        <a:p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zapewnienie pacjentowi kompletnego procesu diagnostyki i terapii w chorobie przewlekłej (objętej koordynacją), w zakresie opisanym w przepisach prawa, czyli wdrożenie programu zarządzania chorobą (DMP – </a:t>
          </a:r>
          <a:r>
            <a:rPr lang="pl-PL" b="0" i="0" dirty="0" err="1">
              <a:latin typeface="Calibri Light" panose="020F0302020204030204" pitchFamily="34" charset="0"/>
              <a:cs typeface="Calibri Light" panose="020F0302020204030204" pitchFamily="34" charset="0"/>
            </a:rPr>
            <a:t>disease</a:t>
          </a:r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 management </a:t>
          </a:r>
          <a:r>
            <a:rPr lang="pl-PL" b="0" i="0" dirty="0" err="1">
              <a:latin typeface="Calibri Light" panose="020F0302020204030204" pitchFamily="34" charset="0"/>
              <a:cs typeface="Calibri Light" panose="020F0302020204030204" pitchFamily="34" charset="0"/>
            </a:rPr>
            <a:t>programm</a:t>
          </a:r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), z utworzeniem indywidualnego planu opieki medycznej</a:t>
          </a:r>
        </a:p>
      </dgm:t>
    </dgm:pt>
    <dgm:pt modelId="{06CF8FE2-E1BC-2443-8EB3-12BEB63C38B0}" type="parTrans" cxnId="{E233609A-C036-884E-A610-6690FFA5A737}">
      <dgm:prSet/>
      <dgm:spPr/>
      <dgm:t>
        <a:bodyPr/>
        <a:lstStyle/>
        <a:p>
          <a:endParaRPr lang="pl-PL"/>
        </a:p>
      </dgm:t>
    </dgm:pt>
    <dgm:pt modelId="{C53DD1D8-5E7B-F447-9383-8E40D6B1061D}" type="sibTrans" cxnId="{E233609A-C036-884E-A610-6690FFA5A737}">
      <dgm:prSet/>
      <dgm:spPr/>
      <dgm:t>
        <a:bodyPr/>
        <a:lstStyle/>
        <a:p>
          <a:endParaRPr lang="pl-PL"/>
        </a:p>
      </dgm:t>
    </dgm:pt>
    <dgm:pt modelId="{46D1D6BE-236D-AC4D-92B4-F21350A56FAF}">
      <dgm:prSet/>
      <dgm:spPr/>
      <dgm:t>
        <a:bodyPr/>
        <a:lstStyle/>
        <a:p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realizację profilaktyki, stosując zasady proaktywnego podejścia do podopiecznych z listy aktywnej, kwalifikujących się do programów profilaktycznych</a:t>
          </a:r>
        </a:p>
      </dgm:t>
    </dgm:pt>
    <dgm:pt modelId="{665C6136-8C49-9E43-9F36-C98C2AE6CC5C}" type="parTrans" cxnId="{1D471BC3-0864-0D41-9420-7D40C3405A91}">
      <dgm:prSet/>
      <dgm:spPr/>
      <dgm:t>
        <a:bodyPr/>
        <a:lstStyle/>
        <a:p>
          <a:endParaRPr lang="pl-PL"/>
        </a:p>
      </dgm:t>
    </dgm:pt>
    <dgm:pt modelId="{01CEFDA4-430F-E243-B0C4-92C863F4F06D}" type="sibTrans" cxnId="{1D471BC3-0864-0D41-9420-7D40C3405A91}">
      <dgm:prSet/>
      <dgm:spPr/>
      <dgm:t>
        <a:bodyPr/>
        <a:lstStyle/>
        <a:p>
          <a:endParaRPr lang="pl-PL"/>
        </a:p>
      </dgm:t>
    </dgm:pt>
    <dgm:pt modelId="{BBD5BCBF-3015-EE4D-B0EA-B18B9E81F6ED}">
      <dgm:prSet/>
      <dgm:spPr/>
      <dgm:t>
        <a:bodyPr/>
        <a:lstStyle/>
        <a:p>
          <a:r>
            <a:rPr lang="pl-PL" b="0" i="0">
              <a:latin typeface="Calibri Light" panose="020F0302020204030204" pitchFamily="34" charset="0"/>
              <a:cs typeface="Calibri Light" panose="020F0302020204030204" pitchFamily="34" charset="0"/>
            </a:rPr>
            <a:t>wyznaczenie koordynatora, który uczestniczy w ww. procesach </a:t>
          </a:r>
        </a:p>
      </dgm:t>
    </dgm:pt>
    <dgm:pt modelId="{A136F8D6-FEB6-8347-BDAE-C0F449ED4859}" type="parTrans" cxnId="{49DB84FB-8280-8447-8910-4D502CD7359A}">
      <dgm:prSet/>
      <dgm:spPr/>
      <dgm:t>
        <a:bodyPr/>
        <a:lstStyle/>
        <a:p>
          <a:endParaRPr lang="pl-PL"/>
        </a:p>
      </dgm:t>
    </dgm:pt>
    <dgm:pt modelId="{C2C3295E-1478-B843-8E11-EAC2CB711E72}" type="sibTrans" cxnId="{49DB84FB-8280-8447-8910-4D502CD7359A}">
      <dgm:prSet/>
      <dgm:spPr/>
      <dgm:t>
        <a:bodyPr/>
        <a:lstStyle/>
        <a:p>
          <a:endParaRPr lang="pl-PL"/>
        </a:p>
      </dgm:t>
    </dgm:pt>
    <dgm:pt modelId="{2FC973A4-15A4-9442-891B-0A637BABEF2B}">
      <dgm:prSet/>
      <dgm:spPr/>
      <dgm:t>
        <a:bodyPr/>
        <a:lstStyle/>
        <a:p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korzystanie z budżetu powierzonego, przekazanego do dysponowania w ramach aneksu do umowy z NFZ</a:t>
          </a:r>
        </a:p>
      </dgm:t>
    </dgm:pt>
    <dgm:pt modelId="{7C65B3A7-EF9D-714D-83A8-42178A401D01}" type="parTrans" cxnId="{B6035EF8-39A1-5840-9367-1A6A13B9AECA}">
      <dgm:prSet/>
      <dgm:spPr/>
      <dgm:t>
        <a:bodyPr/>
        <a:lstStyle/>
        <a:p>
          <a:endParaRPr lang="pl-PL"/>
        </a:p>
      </dgm:t>
    </dgm:pt>
    <dgm:pt modelId="{93E1636F-A464-6544-A8D7-0CD0897A23DF}" type="sibTrans" cxnId="{B6035EF8-39A1-5840-9367-1A6A13B9AECA}">
      <dgm:prSet/>
      <dgm:spPr/>
      <dgm:t>
        <a:bodyPr/>
        <a:lstStyle/>
        <a:p>
          <a:endParaRPr lang="pl-PL"/>
        </a:p>
      </dgm:t>
    </dgm:pt>
    <dgm:pt modelId="{9D5C6D8B-B723-694E-9DAE-3603515A6B40}" type="pres">
      <dgm:prSet presAssocID="{D399B6AB-2998-B94D-9AE3-8A304A768388}" presName="linear" presStyleCnt="0">
        <dgm:presLayoutVars>
          <dgm:dir/>
          <dgm:animLvl val="lvl"/>
          <dgm:resizeHandles val="exact"/>
        </dgm:presLayoutVars>
      </dgm:prSet>
      <dgm:spPr/>
    </dgm:pt>
    <dgm:pt modelId="{84EEF461-7EF0-D041-BD43-2CF050A89C4B}" type="pres">
      <dgm:prSet presAssocID="{1B82A7D2-59CD-D044-8D9D-FCA002DC4BB6}" presName="parentLin" presStyleCnt="0"/>
      <dgm:spPr/>
    </dgm:pt>
    <dgm:pt modelId="{272761A7-81CA-2345-8841-C993DEABBEAC}" type="pres">
      <dgm:prSet presAssocID="{1B82A7D2-59CD-D044-8D9D-FCA002DC4BB6}" presName="parentLeftMargin" presStyleLbl="node1" presStyleIdx="0" presStyleCnt="1"/>
      <dgm:spPr/>
    </dgm:pt>
    <dgm:pt modelId="{FCE45B0F-5A65-554C-9D2A-0A4248AC8232}" type="pres">
      <dgm:prSet presAssocID="{1B82A7D2-59CD-D044-8D9D-FCA002DC4BB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C2A2DD7-6325-1048-B952-A797A2BA6281}" type="pres">
      <dgm:prSet presAssocID="{1B82A7D2-59CD-D044-8D9D-FCA002DC4BB6}" presName="negativeSpace" presStyleCnt="0"/>
      <dgm:spPr/>
    </dgm:pt>
    <dgm:pt modelId="{4F7E1DA4-4A6D-4644-86CA-E910F8471C04}" type="pres">
      <dgm:prSet presAssocID="{1B82A7D2-59CD-D044-8D9D-FCA002DC4BB6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702C80C-473B-5B4A-9280-A5255F2A819E}" type="presOf" srcId="{1B82A7D2-59CD-D044-8D9D-FCA002DC4BB6}" destId="{272761A7-81CA-2345-8841-C993DEABBEAC}" srcOrd="0" destOrd="0" presId="urn:microsoft.com/office/officeart/2005/8/layout/list1"/>
    <dgm:cxn modelId="{7A60F211-E591-9D43-AAC3-BE33037799E3}" type="presOf" srcId="{D399B6AB-2998-B94D-9AE3-8A304A768388}" destId="{9D5C6D8B-B723-694E-9DAE-3603515A6B40}" srcOrd="0" destOrd="0" presId="urn:microsoft.com/office/officeart/2005/8/layout/list1"/>
    <dgm:cxn modelId="{CA6CD387-81DA-C945-9C4D-EC126A89EE32}" type="presOf" srcId="{1B82A7D2-59CD-D044-8D9D-FCA002DC4BB6}" destId="{FCE45B0F-5A65-554C-9D2A-0A4248AC8232}" srcOrd="1" destOrd="0" presId="urn:microsoft.com/office/officeart/2005/8/layout/list1"/>
    <dgm:cxn modelId="{59BBDC98-6AA6-D742-879F-A9C0CBC847CE}" srcId="{D399B6AB-2998-B94D-9AE3-8A304A768388}" destId="{1B82A7D2-59CD-D044-8D9D-FCA002DC4BB6}" srcOrd="0" destOrd="0" parTransId="{C5BA0B2D-E7F7-7D43-815E-96A2210D1E3C}" sibTransId="{0F27A737-465F-1A4C-9FDC-22E4F27D861A}"/>
    <dgm:cxn modelId="{E233609A-C036-884E-A610-6690FFA5A737}" srcId="{1B82A7D2-59CD-D044-8D9D-FCA002DC4BB6}" destId="{B23DC7CD-5808-3644-BB30-1B8466C48F9A}" srcOrd="0" destOrd="0" parTransId="{06CF8FE2-E1BC-2443-8EB3-12BEB63C38B0}" sibTransId="{C53DD1D8-5E7B-F447-9383-8E40D6B1061D}"/>
    <dgm:cxn modelId="{231A43AB-4C55-8B43-98E0-7CA47F2DEAEF}" type="presOf" srcId="{2FC973A4-15A4-9442-891B-0A637BABEF2B}" destId="{4F7E1DA4-4A6D-4644-86CA-E910F8471C04}" srcOrd="0" destOrd="3" presId="urn:microsoft.com/office/officeart/2005/8/layout/list1"/>
    <dgm:cxn modelId="{1D471BC3-0864-0D41-9420-7D40C3405A91}" srcId="{1B82A7D2-59CD-D044-8D9D-FCA002DC4BB6}" destId="{46D1D6BE-236D-AC4D-92B4-F21350A56FAF}" srcOrd="1" destOrd="0" parTransId="{665C6136-8C49-9E43-9F36-C98C2AE6CC5C}" sibTransId="{01CEFDA4-430F-E243-B0C4-92C863F4F06D}"/>
    <dgm:cxn modelId="{8B7D86E6-9837-C549-829C-C18BEFB811AD}" type="presOf" srcId="{BBD5BCBF-3015-EE4D-B0EA-B18B9E81F6ED}" destId="{4F7E1DA4-4A6D-4644-86CA-E910F8471C04}" srcOrd="0" destOrd="2" presId="urn:microsoft.com/office/officeart/2005/8/layout/list1"/>
    <dgm:cxn modelId="{B72AA4E9-DFC1-7748-96DA-3B135FEB4236}" type="presOf" srcId="{46D1D6BE-236D-AC4D-92B4-F21350A56FAF}" destId="{4F7E1DA4-4A6D-4644-86CA-E910F8471C04}" srcOrd="0" destOrd="1" presId="urn:microsoft.com/office/officeart/2005/8/layout/list1"/>
    <dgm:cxn modelId="{B6035EF8-39A1-5840-9367-1A6A13B9AECA}" srcId="{1B82A7D2-59CD-D044-8D9D-FCA002DC4BB6}" destId="{2FC973A4-15A4-9442-891B-0A637BABEF2B}" srcOrd="3" destOrd="0" parTransId="{7C65B3A7-EF9D-714D-83A8-42178A401D01}" sibTransId="{93E1636F-A464-6544-A8D7-0CD0897A23DF}"/>
    <dgm:cxn modelId="{25CB64FB-7B98-1C46-A291-747E45B877C0}" type="presOf" srcId="{B23DC7CD-5808-3644-BB30-1B8466C48F9A}" destId="{4F7E1DA4-4A6D-4644-86CA-E910F8471C04}" srcOrd="0" destOrd="0" presId="urn:microsoft.com/office/officeart/2005/8/layout/list1"/>
    <dgm:cxn modelId="{49DB84FB-8280-8447-8910-4D502CD7359A}" srcId="{1B82A7D2-59CD-D044-8D9D-FCA002DC4BB6}" destId="{BBD5BCBF-3015-EE4D-B0EA-B18B9E81F6ED}" srcOrd="2" destOrd="0" parTransId="{A136F8D6-FEB6-8347-BDAE-C0F449ED4859}" sibTransId="{C2C3295E-1478-B843-8E11-EAC2CB711E72}"/>
    <dgm:cxn modelId="{A85F9F7F-AE06-AE43-ADDD-D11C6E66B497}" type="presParOf" srcId="{9D5C6D8B-B723-694E-9DAE-3603515A6B40}" destId="{84EEF461-7EF0-D041-BD43-2CF050A89C4B}" srcOrd="0" destOrd="0" presId="urn:microsoft.com/office/officeart/2005/8/layout/list1"/>
    <dgm:cxn modelId="{13027D2B-E38F-A94F-B4A8-811A058F03C3}" type="presParOf" srcId="{84EEF461-7EF0-D041-BD43-2CF050A89C4B}" destId="{272761A7-81CA-2345-8841-C993DEABBEAC}" srcOrd="0" destOrd="0" presId="urn:microsoft.com/office/officeart/2005/8/layout/list1"/>
    <dgm:cxn modelId="{EF54EB5D-649C-5849-80A7-78E4658C1D96}" type="presParOf" srcId="{84EEF461-7EF0-D041-BD43-2CF050A89C4B}" destId="{FCE45B0F-5A65-554C-9D2A-0A4248AC8232}" srcOrd="1" destOrd="0" presId="urn:microsoft.com/office/officeart/2005/8/layout/list1"/>
    <dgm:cxn modelId="{0C68A3BD-E394-CE44-9168-A4707C00B0FE}" type="presParOf" srcId="{9D5C6D8B-B723-694E-9DAE-3603515A6B40}" destId="{0C2A2DD7-6325-1048-B952-A797A2BA6281}" srcOrd="1" destOrd="0" presId="urn:microsoft.com/office/officeart/2005/8/layout/list1"/>
    <dgm:cxn modelId="{15D786DB-FACE-5641-B912-FF0CBB3E0CC1}" type="presParOf" srcId="{9D5C6D8B-B723-694E-9DAE-3603515A6B40}" destId="{4F7E1DA4-4A6D-4644-86CA-E910F8471C0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E21DE2-D1E9-774D-B6B4-22487476C0AF}" type="doc">
      <dgm:prSet loTypeId="urn:microsoft.com/office/officeart/2005/8/layout/default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D731A6D5-2934-E640-BDD1-CB0F8CECE34A}">
      <dgm:prSet/>
      <dgm:spPr/>
      <dgm:t>
        <a:bodyPr/>
        <a:lstStyle/>
        <a:p>
          <a:r>
            <a:rPr lang="pl-PL" b="0" i="0"/>
            <a:t>opieka koordynowana</a:t>
          </a:r>
          <a:endParaRPr lang="pl-PL"/>
        </a:p>
      </dgm:t>
    </dgm:pt>
    <dgm:pt modelId="{BBD241D1-8E69-6C45-8D8B-F9FBC282474E}" type="parTrans" cxnId="{13DBDBEB-495F-8A43-8C09-5B09DCBE15DF}">
      <dgm:prSet/>
      <dgm:spPr/>
      <dgm:t>
        <a:bodyPr/>
        <a:lstStyle/>
        <a:p>
          <a:endParaRPr lang="pl-PL"/>
        </a:p>
      </dgm:t>
    </dgm:pt>
    <dgm:pt modelId="{87751A0C-53A6-3A47-9BE2-1BDBFDC042C3}" type="sibTrans" cxnId="{13DBDBEB-495F-8A43-8C09-5B09DCBE15DF}">
      <dgm:prSet/>
      <dgm:spPr/>
      <dgm:t>
        <a:bodyPr/>
        <a:lstStyle/>
        <a:p>
          <a:endParaRPr lang="pl-PL"/>
        </a:p>
      </dgm:t>
    </dgm:pt>
    <dgm:pt modelId="{1EA93420-8AB2-B943-8417-2F1B96D881E2}">
      <dgm:prSet/>
      <dgm:spPr/>
      <dgm:t>
        <a:bodyPr/>
        <a:lstStyle/>
        <a:p>
          <a:r>
            <a:rPr lang="pl-PL" b="0" i="0"/>
            <a:t>budżet powierzony</a:t>
          </a:r>
          <a:endParaRPr lang="pl-PL"/>
        </a:p>
      </dgm:t>
    </dgm:pt>
    <dgm:pt modelId="{C7CF792C-3410-9B4A-A3A7-39AD3D082FAB}" type="parTrans" cxnId="{D15E8AD7-1D56-B148-9AEC-60F34A4427FC}">
      <dgm:prSet/>
      <dgm:spPr/>
      <dgm:t>
        <a:bodyPr/>
        <a:lstStyle/>
        <a:p>
          <a:endParaRPr lang="pl-PL"/>
        </a:p>
      </dgm:t>
    </dgm:pt>
    <dgm:pt modelId="{7ED8CEB9-D219-7C4A-99BF-64ABC72A61A0}" type="sibTrans" cxnId="{D15E8AD7-1D56-B148-9AEC-60F34A4427FC}">
      <dgm:prSet/>
      <dgm:spPr/>
      <dgm:t>
        <a:bodyPr/>
        <a:lstStyle/>
        <a:p>
          <a:endParaRPr lang="pl-PL"/>
        </a:p>
      </dgm:t>
    </dgm:pt>
    <dgm:pt modelId="{3302AAB5-16B5-994B-A491-08B141771AAD}">
      <dgm:prSet/>
      <dgm:spPr/>
      <dgm:t>
        <a:bodyPr/>
        <a:lstStyle/>
        <a:p>
          <a:r>
            <a:rPr lang="pl-PL" b="0" i="0"/>
            <a:t>koordynator</a:t>
          </a:r>
          <a:endParaRPr lang="pl-PL"/>
        </a:p>
      </dgm:t>
    </dgm:pt>
    <dgm:pt modelId="{F3C7C440-DCE0-4044-96E0-112F2D4B4B2F}" type="parTrans" cxnId="{94A77A1A-5B5D-C544-9EE6-C14E242B9964}">
      <dgm:prSet/>
      <dgm:spPr/>
      <dgm:t>
        <a:bodyPr/>
        <a:lstStyle/>
        <a:p>
          <a:endParaRPr lang="pl-PL"/>
        </a:p>
      </dgm:t>
    </dgm:pt>
    <dgm:pt modelId="{7C35D3AD-2AF2-564F-9F3A-9F2D9EE61FF5}" type="sibTrans" cxnId="{94A77A1A-5B5D-C544-9EE6-C14E242B9964}">
      <dgm:prSet/>
      <dgm:spPr/>
      <dgm:t>
        <a:bodyPr/>
        <a:lstStyle/>
        <a:p>
          <a:endParaRPr lang="pl-PL"/>
        </a:p>
      </dgm:t>
    </dgm:pt>
    <dgm:pt modelId="{81682589-6D78-5C4F-9BD3-BA2AF38CCC77}" type="pres">
      <dgm:prSet presAssocID="{EDE21DE2-D1E9-774D-B6B4-22487476C0AF}" presName="diagram" presStyleCnt="0">
        <dgm:presLayoutVars>
          <dgm:dir/>
          <dgm:resizeHandles val="exact"/>
        </dgm:presLayoutVars>
      </dgm:prSet>
      <dgm:spPr/>
    </dgm:pt>
    <dgm:pt modelId="{786D96A2-EE85-664B-B89B-DE465CD801DB}" type="pres">
      <dgm:prSet presAssocID="{D731A6D5-2934-E640-BDD1-CB0F8CECE34A}" presName="node" presStyleLbl="node1" presStyleIdx="0" presStyleCnt="3">
        <dgm:presLayoutVars>
          <dgm:bulletEnabled val="1"/>
        </dgm:presLayoutVars>
      </dgm:prSet>
      <dgm:spPr/>
    </dgm:pt>
    <dgm:pt modelId="{CE790FED-61B8-9748-B2AF-23E74359DE49}" type="pres">
      <dgm:prSet presAssocID="{87751A0C-53A6-3A47-9BE2-1BDBFDC042C3}" presName="sibTrans" presStyleCnt="0"/>
      <dgm:spPr/>
    </dgm:pt>
    <dgm:pt modelId="{2F72166B-1AE0-E542-9743-6C8A2412E748}" type="pres">
      <dgm:prSet presAssocID="{1EA93420-8AB2-B943-8417-2F1B96D881E2}" presName="node" presStyleLbl="node1" presStyleIdx="1" presStyleCnt="3">
        <dgm:presLayoutVars>
          <dgm:bulletEnabled val="1"/>
        </dgm:presLayoutVars>
      </dgm:prSet>
      <dgm:spPr/>
    </dgm:pt>
    <dgm:pt modelId="{4C235750-B713-E546-B924-06ADB6867E86}" type="pres">
      <dgm:prSet presAssocID="{7ED8CEB9-D219-7C4A-99BF-64ABC72A61A0}" presName="sibTrans" presStyleCnt="0"/>
      <dgm:spPr/>
    </dgm:pt>
    <dgm:pt modelId="{1623FE20-991F-5C4F-A476-25E0F3D4BF4A}" type="pres">
      <dgm:prSet presAssocID="{3302AAB5-16B5-994B-A491-08B141771AAD}" presName="node" presStyleLbl="node1" presStyleIdx="2" presStyleCnt="3">
        <dgm:presLayoutVars>
          <dgm:bulletEnabled val="1"/>
        </dgm:presLayoutVars>
      </dgm:prSet>
      <dgm:spPr/>
    </dgm:pt>
  </dgm:ptLst>
  <dgm:cxnLst>
    <dgm:cxn modelId="{7D62A408-CF8B-8A4C-898A-91A5506363F2}" type="presOf" srcId="{3302AAB5-16B5-994B-A491-08B141771AAD}" destId="{1623FE20-991F-5C4F-A476-25E0F3D4BF4A}" srcOrd="0" destOrd="0" presId="urn:microsoft.com/office/officeart/2005/8/layout/default"/>
    <dgm:cxn modelId="{94A77A1A-5B5D-C544-9EE6-C14E242B9964}" srcId="{EDE21DE2-D1E9-774D-B6B4-22487476C0AF}" destId="{3302AAB5-16B5-994B-A491-08B141771AAD}" srcOrd="2" destOrd="0" parTransId="{F3C7C440-DCE0-4044-96E0-112F2D4B4B2F}" sibTransId="{7C35D3AD-2AF2-564F-9F3A-9F2D9EE61FF5}"/>
    <dgm:cxn modelId="{0CB65847-9752-2A43-9DB4-2BF7F2231DEF}" type="presOf" srcId="{1EA93420-8AB2-B943-8417-2F1B96D881E2}" destId="{2F72166B-1AE0-E542-9743-6C8A2412E748}" srcOrd="0" destOrd="0" presId="urn:microsoft.com/office/officeart/2005/8/layout/default"/>
    <dgm:cxn modelId="{8BBF8082-CFAD-9149-BAE0-B96FE1DC63E1}" type="presOf" srcId="{D731A6D5-2934-E640-BDD1-CB0F8CECE34A}" destId="{786D96A2-EE85-664B-B89B-DE465CD801DB}" srcOrd="0" destOrd="0" presId="urn:microsoft.com/office/officeart/2005/8/layout/default"/>
    <dgm:cxn modelId="{F5E96A89-961B-8440-872E-B49115CE97F8}" type="presOf" srcId="{EDE21DE2-D1E9-774D-B6B4-22487476C0AF}" destId="{81682589-6D78-5C4F-9BD3-BA2AF38CCC77}" srcOrd="0" destOrd="0" presId="urn:microsoft.com/office/officeart/2005/8/layout/default"/>
    <dgm:cxn modelId="{D15E8AD7-1D56-B148-9AEC-60F34A4427FC}" srcId="{EDE21DE2-D1E9-774D-B6B4-22487476C0AF}" destId="{1EA93420-8AB2-B943-8417-2F1B96D881E2}" srcOrd="1" destOrd="0" parTransId="{C7CF792C-3410-9B4A-A3A7-39AD3D082FAB}" sibTransId="{7ED8CEB9-D219-7C4A-99BF-64ABC72A61A0}"/>
    <dgm:cxn modelId="{13DBDBEB-495F-8A43-8C09-5B09DCBE15DF}" srcId="{EDE21DE2-D1E9-774D-B6B4-22487476C0AF}" destId="{D731A6D5-2934-E640-BDD1-CB0F8CECE34A}" srcOrd="0" destOrd="0" parTransId="{BBD241D1-8E69-6C45-8D8B-F9FBC282474E}" sibTransId="{87751A0C-53A6-3A47-9BE2-1BDBFDC042C3}"/>
    <dgm:cxn modelId="{285D227D-35C5-684C-AB77-E49293F68394}" type="presParOf" srcId="{81682589-6D78-5C4F-9BD3-BA2AF38CCC77}" destId="{786D96A2-EE85-664B-B89B-DE465CD801DB}" srcOrd="0" destOrd="0" presId="urn:microsoft.com/office/officeart/2005/8/layout/default"/>
    <dgm:cxn modelId="{C243FF12-F65E-8145-81F2-974C561C10C7}" type="presParOf" srcId="{81682589-6D78-5C4F-9BD3-BA2AF38CCC77}" destId="{CE790FED-61B8-9748-B2AF-23E74359DE49}" srcOrd="1" destOrd="0" presId="urn:microsoft.com/office/officeart/2005/8/layout/default"/>
    <dgm:cxn modelId="{560AC914-44A3-3044-BE68-4FA7B6A707A2}" type="presParOf" srcId="{81682589-6D78-5C4F-9BD3-BA2AF38CCC77}" destId="{2F72166B-1AE0-E542-9743-6C8A2412E748}" srcOrd="2" destOrd="0" presId="urn:microsoft.com/office/officeart/2005/8/layout/default"/>
    <dgm:cxn modelId="{BBEF97EC-5EF7-AE44-8A0A-4221D8370738}" type="presParOf" srcId="{81682589-6D78-5C4F-9BD3-BA2AF38CCC77}" destId="{4C235750-B713-E546-B924-06ADB6867E86}" srcOrd="3" destOrd="0" presId="urn:microsoft.com/office/officeart/2005/8/layout/default"/>
    <dgm:cxn modelId="{E01B59A7-4E65-1742-8758-D63197E7C616}" type="presParOf" srcId="{81682589-6D78-5C4F-9BD3-BA2AF38CCC77}" destId="{1623FE20-991F-5C4F-A476-25E0F3D4BF4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648774-C633-1F42-B5E3-4AFF90BC399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4282151-D562-E549-87A1-53970D0D5B6A}">
      <dgm:prSet/>
      <dgm:spPr/>
      <dgm:t>
        <a:bodyPr/>
        <a:lstStyle/>
        <a:p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jest to pula pieniędzy, którą Narodowy Fundusz Zdrowia przeznacza – rezerwuje – dla świadczeniodawcy na realizację określonych świadczeń. Jest wyliczany na cały rok</a:t>
          </a:r>
        </a:p>
      </dgm:t>
    </dgm:pt>
    <dgm:pt modelId="{C5181A53-1A70-7043-BEEB-91E14E8695F9}" type="parTrans" cxnId="{AD00062E-8995-E545-AF20-88B14721F7D6}">
      <dgm:prSet/>
      <dgm:spPr/>
      <dgm:t>
        <a:bodyPr/>
        <a:lstStyle/>
        <a:p>
          <a:endParaRPr lang="pl-PL"/>
        </a:p>
      </dgm:t>
    </dgm:pt>
    <dgm:pt modelId="{1B71B0F1-9719-E34E-AF18-9CC1CB01638B}" type="sibTrans" cxnId="{AD00062E-8995-E545-AF20-88B14721F7D6}">
      <dgm:prSet/>
      <dgm:spPr/>
      <dgm:t>
        <a:bodyPr/>
        <a:lstStyle/>
        <a:p>
          <a:endParaRPr lang="pl-PL"/>
        </a:p>
      </dgm:t>
    </dgm:pt>
    <dgm:pt modelId="{3868A517-1CFD-DD43-8DBD-DBC9C28D73AF}">
      <dgm:prSet/>
      <dgm:spPr/>
      <dgm:t>
        <a:bodyPr/>
        <a:lstStyle/>
        <a:p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jest rozliczany w cyklach miesięcznych – według zużycia, nie ma wymogu realizacji w każdym miesiącu określonej puli, kwoty i świadczenia mogą być różne co miesiąc</a:t>
          </a:r>
        </a:p>
      </dgm:t>
    </dgm:pt>
    <dgm:pt modelId="{4651FF0B-ABDD-2141-B75E-04C965A8604F}" type="parTrans" cxnId="{162983AD-4752-564E-A0AC-6B46A0D26026}">
      <dgm:prSet/>
      <dgm:spPr/>
      <dgm:t>
        <a:bodyPr/>
        <a:lstStyle/>
        <a:p>
          <a:endParaRPr lang="pl-PL"/>
        </a:p>
      </dgm:t>
    </dgm:pt>
    <dgm:pt modelId="{FB0FA7E9-9649-A349-B23B-9CE37C4215D1}" type="sibTrans" cxnId="{162983AD-4752-564E-A0AC-6B46A0D26026}">
      <dgm:prSet/>
      <dgm:spPr/>
      <dgm:t>
        <a:bodyPr/>
        <a:lstStyle/>
        <a:p>
          <a:endParaRPr lang="pl-PL"/>
        </a:p>
      </dgm:t>
    </dgm:pt>
    <dgm:pt modelId="{0C771404-6B22-3B41-A71F-B2D38E706DC7}">
      <dgm:prSet/>
      <dgm:spPr/>
      <dgm:t>
        <a:bodyPr/>
        <a:lstStyle/>
        <a:p>
          <a:r>
            <a:rPr lang="pl-PL" b="0" i="0">
              <a:latin typeface="Calibri Light" panose="020F0302020204030204" pitchFamily="34" charset="0"/>
              <a:cs typeface="Calibri Light" panose="020F0302020204030204" pitchFamily="34" charset="0"/>
            </a:rPr>
            <a:t>NFZ po weryfikacji wystawionej faktury dokonuje płatności</a:t>
          </a:r>
        </a:p>
      </dgm:t>
    </dgm:pt>
    <dgm:pt modelId="{B0937ABB-AAE8-9748-B36B-26C851C0094C}" type="parTrans" cxnId="{86020806-D33D-F048-8FA9-5DFBB2C5CDEE}">
      <dgm:prSet/>
      <dgm:spPr/>
      <dgm:t>
        <a:bodyPr/>
        <a:lstStyle/>
        <a:p>
          <a:endParaRPr lang="pl-PL"/>
        </a:p>
      </dgm:t>
    </dgm:pt>
    <dgm:pt modelId="{08D3C5DD-3A07-614B-9CDA-9E54987368C1}" type="sibTrans" cxnId="{86020806-D33D-F048-8FA9-5DFBB2C5CDEE}">
      <dgm:prSet/>
      <dgm:spPr/>
      <dgm:t>
        <a:bodyPr/>
        <a:lstStyle/>
        <a:p>
          <a:endParaRPr lang="pl-PL"/>
        </a:p>
      </dgm:t>
    </dgm:pt>
    <dgm:pt modelId="{AD152270-50DE-A74F-87A3-411129F68C99}">
      <dgm:prSet/>
      <dgm:spPr/>
      <dgm:t>
        <a:bodyPr/>
        <a:lstStyle/>
        <a:p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pieniądze niewykorzystane – pozostają w budżecie NFZ</a:t>
          </a:r>
        </a:p>
      </dgm:t>
    </dgm:pt>
    <dgm:pt modelId="{46EA25C9-3184-9D4B-8223-1DDC35CEB157}" type="parTrans" cxnId="{DCC17773-D673-C84B-AF56-850DDAFE0C0B}">
      <dgm:prSet/>
      <dgm:spPr/>
      <dgm:t>
        <a:bodyPr/>
        <a:lstStyle/>
        <a:p>
          <a:endParaRPr lang="pl-PL"/>
        </a:p>
      </dgm:t>
    </dgm:pt>
    <dgm:pt modelId="{C30B6491-12B8-4F4F-9FC7-9F551778B71D}" type="sibTrans" cxnId="{DCC17773-D673-C84B-AF56-850DDAFE0C0B}">
      <dgm:prSet/>
      <dgm:spPr/>
      <dgm:t>
        <a:bodyPr/>
        <a:lstStyle/>
        <a:p>
          <a:endParaRPr lang="pl-PL"/>
        </a:p>
      </dgm:t>
    </dgm:pt>
    <dgm:pt modelId="{F4C9C720-7654-2B42-8965-6413BE9A365C}">
      <dgm:prSet/>
      <dgm:spPr/>
      <dgm:t>
        <a:bodyPr/>
        <a:lstStyle/>
        <a:p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wydatkowanie większych środków niż przewidziano w budżecie powierzonym dla świadczeniodawcy oznacza tzw. </a:t>
          </a:r>
          <a:r>
            <a:rPr lang="pl-PL" b="0" i="0" dirty="0" err="1">
              <a:latin typeface="Calibri Light" panose="020F0302020204030204" pitchFamily="34" charset="0"/>
              <a:cs typeface="Calibri Light" panose="020F0302020204030204" pitchFamily="34" charset="0"/>
            </a:rPr>
            <a:t>nadwykonanie</a:t>
          </a:r>
          <a:r>
            <a:rPr lang="pl-PL" b="0" i="0" dirty="0">
              <a:latin typeface="Calibri Light" panose="020F0302020204030204" pitchFamily="34" charset="0"/>
              <a:cs typeface="Calibri Light" panose="020F0302020204030204" pitchFamily="34" charset="0"/>
            </a:rPr>
            <a:t> – i może być sfinansowane przez płatnika, jeśli w całej puli zostaną niewykorzystane środki</a:t>
          </a:r>
        </a:p>
      </dgm:t>
    </dgm:pt>
    <dgm:pt modelId="{5FBF930E-8FE3-774B-9235-CABD4385EB26}" type="parTrans" cxnId="{E86FF45D-2E85-9845-B447-B4FF94081B57}">
      <dgm:prSet/>
      <dgm:spPr/>
      <dgm:t>
        <a:bodyPr/>
        <a:lstStyle/>
        <a:p>
          <a:endParaRPr lang="pl-PL"/>
        </a:p>
      </dgm:t>
    </dgm:pt>
    <dgm:pt modelId="{1ACEC65D-68B4-0644-BCDC-F326A6425896}" type="sibTrans" cxnId="{E86FF45D-2E85-9845-B447-B4FF94081B57}">
      <dgm:prSet/>
      <dgm:spPr/>
      <dgm:t>
        <a:bodyPr/>
        <a:lstStyle/>
        <a:p>
          <a:endParaRPr lang="pl-PL"/>
        </a:p>
      </dgm:t>
    </dgm:pt>
    <dgm:pt modelId="{C351B6BD-09A0-7B48-92C5-4E1EBFBEC8C7}" type="pres">
      <dgm:prSet presAssocID="{6B648774-C633-1F42-B5E3-4AFF90BC3995}" presName="vert0" presStyleCnt="0">
        <dgm:presLayoutVars>
          <dgm:dir/>
          <dgm:animOne val="branch"/>
          <dgm:animLvl val="lvl"/>
        </dgm:presLayoutVars>
      </dgm:prSet>
      <dgm:spPr/>
    </dgm:pt>
    <dgm:pt modelId="{F017A247-730E-404E-809E-30FC2C393769}" type="pres">
      <dgm:prSet presAssocID="{94282151-D562-E549-87A1-53970D0D5B6A}" presName="thickLine" presStyleLbl="alignNode1" presStyleIdx="0" presStyleCnt="5"/>
      <dgm:spPr/>
    </dgm:pt>
    <dgm:pt modelId="{FEA8F427-B657-F547-8206-176FEF2BF5F0}" type="pres">
      <dgm:prSet presAssocID="{94282151-D562-E549-87A1-53970D0D5B6A}" presName="horz1" presStyleCnt="0"/>
      <dgm:spPr/>
    </dgm:pt>
    <dgm:pt modelId="{0E8706AD-ED92-8F4D-B735-9073AC0E8A76}" type="pres">
      <dgm:prSet presAssocID="{94282151-D562-E549-87A1-53970D0D5B6A}" presName="tx1" presStyleLbl="revTx" presStyleIdx="0" presStyleCnt="5"/>
      <dgm:spPr/>
    </dgm:pt>
    <dgm:pt modelId="{E50567C9-821B-5742-A80D-0292D9D69F0F}" type="pres">
      <dgm:prSet presAssocID="{94282151-D562-E549-87A1-53970D0D5B6A}" presName="vert1" presStyleCnt="0"/>
      <dgm:spPr/>
    </dgm:pt>
    <dgm:pt modelId="{01298806-BFB2-FF4F-BA4F-D4ECC6416772}" type="pres">
      <dgm:prSet presAssocID="{3868A517-1CFD-DD43-8DBD-DBC9C28D73AF}" presName="thickLine" presStyleLbl="alignNode1" presStyleIdx="1" presStyleCnt="5"/>
      <dgm:spPr/>
    </dgm:pt>
    <dgm:pt modelId="{08AC654E-E6E0-D247-A64A-9919E69A4A5A}" type="pres">
      <dgm:prSet presAssocID="{3868A517-1CFD-DD43-8DBD-DBC9C28D73AF}" presName="horz1" presStyleCnt="0"/>
      <dgm:spPr/>
    </dgm:pt>
    <dgm:pt modelId="{51478D07-8733-584E-9639-BAE1604D0B89}" type="pres">
      <dgm:prSet presAssocID="{3868A517-1CFD-DD43-8DBD-DBC9C28D73AF}" presName="tx1" presStyleLbl="revTx" presStyleIdx="1" presStyleCnt="5"/>
      <dgm:spPr/>
    </dgm:pt>
    <dgm:pt modelId="{65004CC2-1964-1B42-BE89-ED170425922B}" type="pres">
      <dgm:prSet presAssocID="{3868A517-1CFD-DD43-8DBD-DBC9C28D73AF}" presName="vert1" presStyleCnt="0"/>
      <dgm:spPr/>
    </dgm:pt>
    <dgm:pt modelId="{F4D34170-1210-7644-AABB-0F0A6C2E2C51}" type="pres">
      <dgm:prSet presAssocID="{0C771404-6B22-3B41-A71F-B2D38E706DC7}" presName="thickLine" presStyleLbl="alignNode1" presStyleIdx="2" presStyleCnt="5"/>
      <dgm:spPr/>
    </dgm:pt>
    <dgm:pt modelId="{7E0E78B2-7EF7-784D-8CC3-68687F297137}" type="pres">
      <dgm:prSet presAssocID="{0C771404-6B22-3B41-A71F-B2D38E706DC7}" presName="horz1" presStyleCnt="0"/>
      <dgm:spPr/>
    </dgm:pt>
    <dgm:pt modelId="{D7340911-2186-154B-93F0-8E5E56609EAD}" type="pres">
      <dgm:prSet presAssocID="{0C771404-6B22-3B41-A71F-B2D38E706DC7}" presName="tx1" presStyleLbl="revTx" presStyleIdx="2" presStyleCnt="5"/>
      <dgm:spPr/>
    </dgm:pt>
    <dgm:pt modelId="{BB85DC0B-467D-2F48-8C6A-30B0EF50A03A}" type="pres">
      <dgm:prSet presAssocID="{0C771404-6B22-3B41-A71F-B2D38E706DC7}" presName="vert1" presStyleCnt="0"/>
      <dgm:spPr/>
    </dgm:pt>
    <dgm:pt modelId="{DC1274FF-DCE0-BB47-9735-67D4DEF56D92}" type="pres">
      <dgm:prSet presAssocID="{AD152270-50DE-A74F-87A3-411129F68C99}" presName="thickLine" presStyleLbl="alignNode1" presStyleIdx="3" presStyleCnt="5" custLinFactNeighborY="-34745"/>
      <dgm:spPr/>
    </dgm:pt>
    <dgm:pt modelId="{D4656DF2-5183-5544-955F-234B69B27BF8}" type="pres">
      <dgm:prSet presAssocID="{AD152270-50DE-A74F-87A3-411129F68C99}" presName="horz1" presStyleCnt="0"/>
      <dgm:spPr/>
    </dgm:pt>
    <dgm:pt modelId="{2D1BF06E-9F7F-D847-A5C2-01EFD9D18689}" type="pres">
      <dgm:prSet presAssocID="{AD152270-50DE-A74F-87A3-411129F68C99}" presName="tx1" presStyleLbl="revTx" presStyleIdx="3" presStyleCnt="5" custLinFactNeighborY="-23163"/>
      <dgm:spPr/>
    </dgm:pt>
    <dgm:pt modelId="{8948D371-8ACD-7A4F-8F92-290CEF4D832D}" type="pres">
      <dgm:prSet presAssocID="{AD152270-50DE-A74F-87A3-411129F68C99}" presName="vert1" presStyleCnt="0"/>
      <dgm:spPr/>
    </dgm:pt>
    <dgm:pt modelId="{5B5ADCBE-9793-0D4E-9246-BF9D0D34F31F}" type="pres">
      <dgm:prSet presAssocID="{F4C9C720-7654-2B42-8965-6413BE9A365C}" presName="thickLine" presStyleLbl="alignNode1" presStyleIdx="4" presStyleCnt="5" custLinFactNeighborY="-53420"/>
      <dgm:spPr/>
    </dgm:pt>
    <dgm:pt modelId="{DA075A48-2105-DF45-9A04-E6315C55DB78}" type="pres">
      <dgm:prSet presAssocID="{F4C9C720-7654-2B42-8965-6413BE9A365C}" presName="horz1" presStyleCnt="0"/>
      <dgm:spPr/>
    </dgm:pt>
    <dgm:pt modelId="{6A7607EE-DEE6-7F44-9F4B-C267E33ABC1F}" type="pres">
      <dgm:prSet presAssocID="{F4C9C720-7654-2B42-8965-6413BE9A365C}" presName="tx1" presStyleLbl="revTx" presStyleIdx="4" presStyleCnt="5" custLinFactNeighborY="-28428"/>
      <dgm:spPr/>
    </dgm:pt>
    <dgm:pt modelId="{4854EB47-8EA1-AF4B-A48B-0CACCBF6A1AE}" type="pres">
      <dgm:prSet presAssocID="{F4C9C720-7654-2B42-8965-6413BE9A365C}" presName="vert1" presStyleCnt="0"/>
      <dgm:spPr/>
    </dgm:pt>
  </dgm:ptLst>
  <dgm:cxnLst>
    <dgm:cxn modelId="{86020806-D33D-F048-8FA9-5DFBB2C5CDEE}" srcId="{6B648774-C633-1F42-B5E3-4AFF90BC3995}" destId="{0C771404-6B22-3B41-A71F-B2D38E706DC7}" srcOrd="2" destOrd="0" parTransId="{B0937ABB-AAE8-9748-B36B-26C851C0094C}" sibTransId="{08D3C5DD-3A07-614B-9CDA-9E54987368C1}"/>
    <dgm:cxn modelId="{46C5D106-56C0-B647-A377-9082CC9D9191}" type="presOf" srcId="{94282151-D562-E549-87A1-53970D0D5B6A}" destId="{0E8706AD-ED92-8F4D-B735-9073AC0E8A76}" srcOrd="0" destOrd="0" presId="urn:microsoft.com/office/officeart/2008/layout/LinedList"/>
    <dgm:cxn modelId="{AD00062E-8995-E545-AF20-88B14721F7D6}" srcId="{6B648774-C633-1F42-B5E3-4AFF90BC3995}" destId="{94282151-D562-E549-87A1-53970D0D5B6A}" srcOrd="0" destOrd="0" parTransId="{C5181A53-1A70-7043-BEEB-91E14E8695F9}" sibTransId="{1B71B0F1-9719-E34E-AF18-9CC1CB01638B}"/>
    <dgm:cxn modelId="{E86FF45D-2E85-9845-B447-B4FF94081B57}" srcId="{6B648774-C633-1F42-B5E3-4AFF90BC3995}" destId="{F4C9C720-7654-2B42-8965-6413BE9A365C}" srcOrd="4" destOrd="0" parTransId="{5FBF930E-8FE3-774B-9235-CABD4385EB26}" sibTransId="{1ACEC65D-68B4-0644-BCDC-F326A6425896}"/>
    <dgm:cxn modelId="{EE28544D-94AA-C24D-97DB-AD3717C3B99A}" type="presOf" srcId="{AD152270-50DE-A74F-87A3-411129F68C99}" destId="{2D1BF06E-9F7F-D847-A5C2-01EFD9D18689}" srcOrd="0" destOrd="0" presId="urn:microsoft.com/office/officeart/2008/layout/LinedList"/>
    <dgm:cxn modelId="{8336574E-2436-A646-AC12-85124096227D}" type="presOf" srcId="{6B648774-C633-1F42-B5E3-4AFF90BC3995}" destId="{C351B6BD-09A0-7B48-92C5-4E1EBFBEC8C7}" srcOrd="0" destOrd="0" presId="urn:microsoft.com/office/officeart/2008/layout/LinedList"/>
    <dgm:cxn modelId="{DCC17773-D673-C84B-AF56-850DDAFE0C0B}" srcId="{6B648774-C633-1F42-B5E3-4AFF90BC3995}" destId="{AD152270-50DE-A74F-87A3-411129F68C99}" srcOrd="3" destOrd="0" parTransId="{46EA25C9-3184-9D4B-8223-1DDC35CEB157}" sibTransId="{C30B6491-12B8-4F4F-9FC7-9F551778B71D}"/>
    <dgm:cxn modelId="{1D2CDC5A-3E88-A44D-8976-160128463C45}" type="presOf" srcId="{0C771404-6B22-3B41-A71F-B2D38E706DC7}" destId="{D7340911-2186-154B-93F0-8E5E56609EAD}" srcOrd="0" destOrd="0" presId="urn:microsoft.com/office/officeart/2008/layout/LinedList"/>
    <dgm:cxn modelId="{DC9BC897-EAE8-174B-A59B-A4E28409B797}" type="presOf" srcId="{F4C9C720-7654-2B42-8965-6413BE9A365C}" destId="{6A7607EE-DEE6-7F44-9F4B-C267E33ABC1F}" srcOrd="0" destOrd="0" presId="urn:microsoft.com/office/officeart/2008/layout/LinedList"/>
    <dgm:cxn modelId="{162983AD-4752-564E-A0AC-6B46A0D26026}" srcId="{6B648774-C633-1F42-B5E3-4AFF90BC3995}" destId="{3868A517-1CFD-DD43-8DBD-DBC9C28D73AF}" srcOrd="1" destOrd="0" parTransId="{4651FF0B-ABDD-2141-B75E-04C965A8604F}" sibTransId="{FB0FA7E9-9649-A349-B23B-9CE37C4215D1}"/>
    <dgm:cxn modelId="{539DF3C7-DF1F-C147-B65B-E8CD96466C79}" type="presOf" srcId="{3868A517-1CFD-DD43-8DBD-DBC9C28D73AF}" destId="{51478D07-8733-584E-9639-BAE1604D0B89}" srcOrd="0" destOrd="0" presId="urn:microsoft.com/office/officeart/2008/layout/LinedList"/>
    <dgm:cxn modelId="{220D850D-4907-3F4B-AFA7-EF69F9BC767E}" type="presParOf" srcId="{C351B6BD-09A0-7B48-92C5-4E1EBFBEC8C7}" destId="{F017A247-730E-404E-809E-30FC2C393769}" srcOrd="0" destOrd="0" presId="urn:microsoft.com/office/officeart/2008/layout/LinedList"/>
    <dgm:cxn modelId="{7D48A9A7-6E32-314A-9F5F-40A3CD1DBF78}" type="presParOf" srcId="{C351B6BD-09A0-7B48-92C5-4E1EBFBEC8C7}" destId="{FEA8F427-B657-F547-8206-176FEF2BF5F0}" srcOrd="1" destOrd="0" presId="urn:microsoft.com/office/officeart/2008/layout/LinedList"/>
    <dgm:cxn modelId="{980D818D-7CB0-1A48-A4E8-AF2AA265BAF8}" type="presParOf" srcId="{FEA8F427-B657-F547-8206-176FEF2BF5F0}" destId="{0E8706AD-ED92-8F4D-B735-9073AC0E8A76}" srcOrd="0" destOrd="0" presId="urn:microsoft.com/office/officeart/2008/layout/LinedList"/>
    <dgm:cxn modelId="{822A239D-4EF1-E841-A89C-80151EFC744E}" type="presParOf" srcId="{FEA8F427-B657-F547-8206-176FEF2BF5F0}" destId="{E50567C9-821B-5742-A80D-0292D9D69F0F}" srcOrd="1" destOrd="0" presId="urn:microsoft.com/office/officeart/2008/layout/LinedList"/>
    <dgm:cxn modelId="{F04F19B2-CE35-9646-BC7A-B75A55BD6442}" type="presParOf" srcId="{C351B6BD-09A0-7B48-92C5-4E1EBFBEC8C7}" destId="{01298806-BFB2-FF4F-BA4F-D4ECC6416772}" srcOrd="2" destOrd="0" presId="urn:microsoft.com/office/officeart/2008/layout/LinedList"/>
    <dgm:cxn modelId="{9F685EF8-6076-7F4E-AF1F-CBB5EA2ECAD2}" type="presParOf" srcId="{C351B6BD-09A0-7B48-92C5-4E1EBFBEC8C7}" destId="{08AC654E-E6E0-D247-A64A-9919E69A4A5A}" srcOrd="3" destOrd="0" presId="urn:microsoft.com/office/officeart/2008/layout/LinedList"/>
    <dgm:cxn modelId="{C9DE4D36-B9C2-0247-B125-9A58C656C3DE}" type="presParOf" srcId="{08AC654E-E6E0-D247-A64A-9919E69A4A5A}" destId="{51478D07-8733-584E-9639-BAE1604D0B89}" srcOrd="0" destOrd="0" presId="urn:microsoft.com/office/officeart/2008/layout/LinedList"/>
    <dgm:cxn modelId="{5C9903C4-9FDD-D64F-A68B-16B1BC11F9E7}" type="presParOf" srcId="{08AC654E-E6E0-D247-A64A-9919E69A4A5A}" destId="{65004CC2-1964-1B42-BE89-ED170425922B}" srcOrd="1" destOrd="0" presId="urn:microsoft.com/office/officeart/2008/layout/LinedList"/>
    <dgm:cxn modelId="{6B2E71F7-DA3A-8A4E-9092-332C749B9483}" type="presParOf" srcId="{C351B6BD-09A0-7B48-92C5-4E1EBFBEC8C7}" destId="{F4D34170-1210-7644-AABB-0F0A6C2E2C51}" srcOrd="4" destOrd="0" presId="urn:microsoft.com/office/officeart/2008/layout/LinedList"/>
    <dgm:cxn modelId="{FEC26F08-16E0-194F-A765-60B650A70DE0}" type="presParOf" srcId="{C351B6BD-09A0-7B48-92C5-4E1EBFBEC8C7}" destId="{7E0E78B2-7EF7-784D-8CC3-68687F297137}" srcOrd="5" destOrd="0" presId="urn:microsoft.com/office/officeart/2008/layout/LinedList"/>
    <dgm:cxn modelId="{1177CB56-D853-2345-B252-16A133576E4E}" type="presParOf" srcId="{7E0E78B2-7EF7-784D-8CC3-68687F297137}" destId="{D7340911-2186-154B-93F0-8E5E56609EAD}" srcOrd="0" destOrd="0" presId="urn:microsoft.com/office/officeart/2008/layout/LinedList"/>
    <dgm:cxn modelId="{D8C5B8A0-398A-E24C-A6C8-9A2FDDE6B56B}" type="presParOf" srcId="{7E0E78B2-7EF7-784D-8CC3-68687F297137}" destId="{BB85DC0B-467D-2F48-8C6A-30B0EF50A03A}" srcOrd="1" destOrd="0" presId="urn:microsoft.com/office/officeart/2008/layout/LinedList"/>
    <dgm:cxn modelId="{07059F8A-9702-BE4A-8F3E-EBA78A2E26A5}" type="presParOf" srcId="{C351B6BD-09A0-7B48-92C5-4E1EBFBEC8C7}" destId="{DC1274FF-DCE0-BB47-9735-67D4DEF56D92}" srcOrd="6" destOrd="0" presId="urn:microsoft.com/office/officeart/2008/layout/LinedList"/>
    <dgm:cxn modelId="{93C15DA4-288E-4845-B8D0-D0F552D7A2C4}" type="presParOf" srcId="{C351B6BD-09A0-7B48-92C5-4E1EBFBEC8C7}" destId="{D4656DF2-5183-5544-955F-234B69B27BF8}" srcOrd="7" destOrd="0" presId="urn:microsoft.com/office/officeart/2008/layout/LinedList"/>
    <dgm:cxn modelId="{A006A3C6-0A9F-1344-9D7C-0FE7B9FFBBA8}" type="presParOf" srcId="{D4656DF2-5183-5544-955F-234B69B27BF8}" destId="{2D1BF06E-9F7F-D847-A5C2-01EFD9D18689}" srcOrd="0" destOrd="0" presId="urn:microsoft.com/office/officeart/2008/layout/LinedList"/>
    <dgm:cxn modelId="{810C84D0-5427-3346-9136-AF53A364C594}" type="presParOf" srcId="{D4656DF2-5183-5544-955F-234B69B27BF8}" destId="{8948D371-8ACD-7A4F-8F92-290CEF4D832D}" srcOrd="1" destOrd="0" presId="urn:microsoft.com/office/officeart/2008/layout/LinedList"/>
    <dgm:cxn modelId="{9A47F3A9-8DB7-4646-B9FE-93CEEB44E67B}" type="presParOf" srcId="{C351B6BD-09A0-7B48-92C5-4E1EBFBEC8C7}" destId="{5B5ADCBE-9793-0D4E-9246-BF9D0D34F31F}" srcOrd="8" destOrd="0" presId="urn:microsoft.com/office/officeart/2008/layout/LinedList"/>
    <dgm:cxn modelId="{D49956A8-545E-0849-AD4D-67A930FE265B}" type="presParOf" srcId="{C351B6BD-09A0-7B48-92C5-4E1EBFBEC8C7}" destId="{DA075A48-2105-DF45-9A04-E6315C55DB78}" srcOrd="9" destOrd="0" presId="urn:microsoft.com/office/officeart/2008/layout/LinedList"/>
    <dgm:cxn modelId="{40314C6E-21D0-1F45-89D4-DEAD198709CB}" type="presParOf" srcId="{DA075A48-2105-DF45-9A04-E6315C55DB78}" destId="{6A7607EE-DEE6-7F44-9F4B-C267E33ABC1F}" srcOrd="0" destOrd="0" presId="urn:microsoft.com/office/officeart/2008/layout/LinedList"/>
    <dgm:cxn modelId="{625C78EF-CE87-2441-B4A3-3CE710006FEA}" type="presParOf" srcId="{DA075A48-2105-DF45-9A04-E6315C55DB78}" destId="{4854EB47-8EA1-AF4B-A48B-0CACCBF6A1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2ABAB0-C68F-0545-BC9E-BAC769AF4D0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F8F63F6-320E-F94A-B84E-3FA606F54AAA}">
      <dgm:prSet custT="1"/>
      <dgm:spPr/>
      <dgm:t>
        <a:bodyPr/>
        <a:lstStyle/>
        <a:p>
          <a:r>
            <a:rPr lang="pl-PL" sz="1800" dirty="0"/>
            <a:t>Badania diagnostyczne</a:t>
          </a:r>
        </a:p>
      </dgm:t>
    </dgm:pt>
    <dgm:pt modelId="{6C402F5D-CC53-8047-BD12-FC39CAA2F5B5}" type="parTrans" cxnId="{04EDA2AE-31C1-B642-B9A2-10092ED06814}">
      <dgm:prSet/>
      <dgm:spPr/>
      <dgm:t>
        <a:bodyPr/>
        <a:lstStyle/>
        <a:p>
          <a:endParaRPr lang="pl-PL"/>
        </a:p>
      </dgm:t>
    </dgm:pt>
    <dgm:pt modelId="{A129016C-6198-A542-9F20-BE5F10447811}" type="sibTrans" cxnId="{04EDA2AE-31C1-B642-B9A2-10092ED06814}">
      <dgm:prSet/>
      <dgm:spPr/>
      <dgm:t>
        <a:bodyPr/>
        <a:lstStyle/>
        <a:p>
          <a:endParaRPr lang="pl-PL"/>
        </a:p>
      </dgm:t>
    </dgm:pt>
    <dgm:pt modelId="{F50DB058-7889-D64C-AFC3-8E7C1E36DA66}">
      <dgm:prSet custT="1"/>
      <dgm:spPr/>
      <dgm:t>
        <a:bodyPr/>
        <a:lstStyle/>
        <a:p>
          <a:r>
            <a:rPr lang="pl-PL" sz="1800" dirty="0"/>
            <a:t>Wizyty kompleksowe z Indywidualnym Planem Opieki Medycznej – raz w roku</a:t>
          </a:r>
        </a:p>
      </dgm:t>
    </dgm:pt>
    <dgm:pt modelId="{18CAD15F-52EB-FA42-9AE9-75B3318E43F5}" type="parTrans" cxnId="{91987DDE-D709-3845-BCEB-571B25C256CF}">
      <dgm:prSet/>
      <dgm:spPr/>
      <dgm:t>
        <a:bodyPr/>
        <a:lstStyle/>
        <a:p>
          <a:endParaRPr lang="pl-PL"/>
        </a:p>
      </dgm:t>
    </dgm:pt>
    <dgm:pt modelId="{223916FE-DF65-EC47-99D3-37D9154BF0E1}" type="sibTrans" cxnId="{91987DDE-D709-3845-BCEB-571B25C256CF}">
      <dgm:prSet/>
      <dgm:spPr/>
      <dgm:t>
        <a:bodyPr/>
        <a:lstStyle/>
        <a:p>
          <a:endParaRPr lang="pl-PL"/>
        </a:p>
      </dgm:t>
    </dgm:pt>
    <dgm:pt modelId="{DA692217-8810-2249-9A99-37B811F86718}">
      <dgm:prSet custT="1"/>
      <dgm:spPr/>
      <dgm:t>
        <a:bodyPr/>
        <a:lstStyle/>
        <a:p>
          <a:r>
            <a:rPr lang="pl-PL" sz="1800" dirty="0"/>
            <a:t>Porady edukacyjne - po diagnozie i ustaleniu planu leczenia – realizowane przez pielęgniarki/lekarzy </a:t>
          </a:r>
        </a:p>
      </dgm:t>
    </dgm:pt>
    <dgm:pt modelId="{F03C2867-4A57-A74D-AE1C-67F43E3436C4}" type="parTrans" cxnId="{378C6C2E-813D-D344-9C19-D4500BCBB550}">
      <dgm:prSet/>
      <dgm:spPr/>
      <dgm:t>
        <a:bodyPr/>
        <a:lstStyle/>
        <a:p>
          <a:endParaRPr lang="pl-PL"/>
        </a:p>
      </dgm:t>
    </dgm:pt>
    <dgm:pt modelId="{CDEA70E9-9681-4E45-B3D6-3333177CC064}" type="sibTrans" cxnId="{378C6C2E-813D-D344-9C19-D4500BCBB550}">
      <dgm:prSet/>
      <dgm:spPr/>
      <dgm:t>
        <a:bodyPr/>
        <a:lstStyle/>
        <a:p>
          <a:endParaRPr lang="pl-PL"/>
        </a:p>
      </dgm:t>
    </dgm:pt>
    <dgm:pt modelId="{EDB263B8-AE63-EA45-AB2C-CC6CB9DE9CFF}">
      <dgm:prSet custT="1"/>
      <dgm:spPr/>
      <dgm:t>
        <a:bodyPr/>
        <a:lstStyle/>
        <a:p>
          <a:r>
            <a:rPr lang="pl-PL" sz="1800" dirty="0"/>
            <a:t>Konsultacje specjalistyczne w wybranych schorzeniach: </a:t>
          </a:r>
        </a:p>
      </dgm:t>
    </dgm:pt>
    <dgm:pt modelId="{7E134CD7-AA2A-D84B-A4EB-6F82E9DB83F4}" type="parTrans" cxnId="{45EBF9DF-B6DD-8743-ACD0-57A961654A81}">
      <dgm:prSet/>
      <dgm:spPr/>
      <dgm:t>
        <a:bodyPr/>
        <a:lstStyle/>
        <a:p>
          <a:endParaRPr lang="pl-PL"/>
        </a:p>
      </dgm:t>
    </dgm:pt>
    <dgm:pt modelId="{A5652ED6-B3DB-5347-B448-3477C436CF39}" type="sibTrans" cxnId="{45EBF9DF-B6DD-8743-ACD0-57A961654A81}">
      <dgm:prSet/>
      <dgm:spPr/>
      <dgm:t>
        <a:bodyPr/>
        <a:lstStyle/>
        <a:p>
          <a:endParaRPr lang="pl-PL"/>
        </a:p>
      </dgm:t>
    </dgm:pt>
    <dgm:pt modelId="{456AEF13-FD4F-6E4B-B72B-B1789FD6DBBA}">
      <dgm:prSet custT="1"/>
      <dgm:spPr/>
      <dgm:t>
        <a:bodyPr/>
        <a:lstStyle/>
        <a:p>
          <a:r>
            <a:rPr lang="pl-PL" sz="1600" b="1" dirty="0"/>
            <a:t>kardiologia</a:t>
          </a:r>
          <a:r>
            <a:rPr lang="pl-PL" sz="1600" dirty="0"/>
            <a:t>: nadciśnienie tętnicze, niewydolność serca, choroba niedokrwienna serca, migotanie przedsionków, </a:t>
          </a:r>
        </a:p>
      </dgm:t>
    </dgm:pt>
    <dgm:pt modelId="{F3AA1070-FA16-4048-B90B-C87D033E6949}" type="parTrans" cxnId="{1E38EAA8-B008-C043-B292-CC8F7C596023}">
      <dgm:prSet/>
      <dgm:spPr/>
      <dgm:t>
        <a:bodyPr/>
        <a:lstStyle/>
        <a:p>
          <a:endParaRPr lang="pl-PL"/>
        </a:p>
      </dgm:t>
    </dgm:pt>
    <dgm:pt modelId="{F39BF907-13C6-1140-9EE7-C1BE1BD5FAC2}" type="sibTrans" cxnId="{1E38EAA8-B008-C043-B292-CC8F7C596023}">
      <dgm:prSet/>
      <dgm:spPr/>
      <dgm:t>
        <a:bodyPr/>
        <a:lstStyle/>
        <a:p>
          <a:endParaRPr lang="pl-PL"/>
        </a:p>
      </dgm:t>
    </dgm:pt>
    <dgm:pt modelId="{6BB7691B-C875-3F44-B2FB-8ED748A9132C}">
      <dgm:prSet custT="1"/>
      <dgm:spPr/>
      <dgm:t>
        <a:bodyPr/>
        <a:lstStyle/>
        <a:p>
          <a:r>
            <a:rPr lang="pl-PL" sz="1600" b="1" dirty="0"/>
            <a:t>diabetologia</a:t>
          </a:r>
          <a:r>
            <a:rPr lang="pl-PL" sz="1600" dirty="0"/>
            <a:t>, </a:t>
          </a:r>
        </a:p>
      </dgm:t>
    </dgm:pt>
    <dgm:pt modelId="{1E4603E2-CCC2-4841-8823-88714F002DEF}" type="parTrans" cxnId="{4B8D4F5C-8566-E443-ADD7-504CACEA43F8}">
      <dgm:prSet/>
      <dgm:spPr/>
      <dgm:t>
        <a:bodyPr/>
        <a:lstStyle/>
        <a:p>
          <a:endParaRPr lang="pl-PL"/>
        </a:p>
      </dgm:t>
    </dgm:pt>
    <dgm:pt modelId="{1AAF1116-202B-1B4D-85A2-E9F4DDD68D49}" type="sibTrans" cxnId="{4B8D4F5C-8566-E443-ADD7-504CACEA43F8}">
      <dgm:prSet/>
      <dgm:spPr/>
      <dgm:t>
        <a:bodyPr/>
        <a:lstStyle/>
        <a:p>
          <a:endParaRPr lang="pl-PL"/>
        </a:p>
      </dgm:t>
    </dgm:pt>
    <dgm:pt modelId="{D4C5B017-8606-A74A-A4C1-EC2480C6B8C6}">
      <dgm:prSet custT="1"/>
      <dgm:spPr/>
      <dgm:t>
        <a:bodyPr/>
        <a:lstStyle/>
        <a:p>
          <a:r>
            <a:rPr lang="pl-PL" sz="1600" b="1" dirty="0"/>
            <a:t>pulmonologia/alergologia</a:t>
          </a:r>
          <a:r>
            <a:rPr lang="pl-PL" sz="1600" dirty="0"/>
            <a:t>: POCHP, astma, </a:t>
          </a:r>
        </a:p>
      </dgm:t>
    </dgm:pt>
    <dgm:pt modelId="{EA44AE17-3556-B049-9716-B93645EE18E3}" type="parTrans" cxnId="{0B4DC6A8-7F87-C84D-8BE9-C13E4766AEBF}">
      <dgm:prSet/>
      <dgm:spPr/>
      <dgm:t>
        <a:bodyPr/>
        <a:lstStyle/>
        <a:p>
          <a:endParaRPr lang="pl-PL"/>
        </a:p>
      </dgm:t>
    </dgm:pt>
    <dgm:pt modelId="{E668195F-E2FD-1F4C-BDF8-A3416D25E7BF}" type="sibTrans" cxnId="{0B4DC6A8-7F87-C84D-8BE9-C13E4766AEBF}">
      <dgm:prSet/>
      <dgm:spPr/>
      <dgm:t>
        <a:bodyPr/>
        <a:lstStyle/>
        <a:p>
          <a:endParaRPr lang="pl-PL"/>
        </a:p>
      </dgm:t>
    </dgm:pt>
    <dgm:pt modelId="{5472609B-DF63-3E43-85CF-A4CB94FE83CF}">
      <dgm:prSet custT="1"/>
      <dgm:spPr/>
      <dgm:t>
        <a:bodyPr/>
        <a:lstStyle/>
        <a:p>
          <a:r>
            <a:rPr lang="pl-PL" sz="1600" b="1" dirty="0"/>
            <a:t>endokrynologia</a:t>
          </a:r>
          <a:r>
            <a:rPr lang="pl-PL" sz="1600" dirty="0"/>
            <a:t>: niedoczynność tarczycy, guzki pojedyncze/mnogie</a:t>
          </a:r>
        </a:p>
      </dgm:t>
    </dgm:pt>
    <dgm:pt modelId="{1A133A9D-A4C7-7543-B981-27C94C18C31A}" type="parTrans" cxnId="{461A7B7E-A2CF-F14C-A731-E3B54FF61CD0}">
      <dgm:prSet/>
      <dgm:spPr/>
      <dgm:t>
        <a:bodyPr/>
        <a:lstStyle/>
        <a:p>
          <a:endParaRPr lang="pl-PL"/>
        </a:p>
      </dgm:t>
    </dgm:pt>
    <dgm:pt modelId="{685DECD2-ED66-6A46-A2DC-57DA9A6872D7}" type="sibTrans" cxnId="{461A7B7E-A2CF-F14C-A731-E3B54FF61CD0}">
      <dgm:prSet/>
      <dgm:spPr/>
      <dgm:t>
        <a:bodyPr/>
        <a:lstStyle/>
        <a:p>
          <a:endParaRPr lang="pl-PL"/>
        </a:p>
      </dgm:t>
    </dgm:pt>
    <dgm:pt modelId="{5D258E90-AAD0-8245-BDA0-A68408A38B30}">
      <dgm:prSet/>
      <dgm:spPr/>
      <dgm:t>
        <a:bodyPr/>
        <a:lstStyle/>
        <a:p>
          <a:r>
            <a:rPr lang="pl-PL" dirty="0"/>
            <a:t>w dwóch formułach:</a:t>
          </a:r>
        </a:p>
      </dgm:t>
    </dgm:pt>
    <dgm:pt modelId="{39FFF292-7F5C-FB41-AAAA-CD6DE98F3C9A}" type="parTrans" cxnId="{A1D2E98B-143F-6045-A08C-C73B829D6BFE}">
      <dgm:prSet/>
      <dgm:spPr/>
      <dgm:t>
        <a:bodyPr/>
        <a:lstStyle/>
        <a:p>
          <a:endParaRPr lang="pl-PL"/>
        </a:p>
      </dgm:t>
    </dgm:pt>
    <dgm:pt modelId="{7469E263-EEB8-9C43-B3AA-0123F824D140}" type="sibTrans" cxnId="{A1D2E98B-143F-6045-A08C-C73B829D6BFE}">
      <dgm:prSet/>
      <dgm:spPr/>
      <dgm:t>
        <a:bodyPr/>
        <a:lstStyle/>
        <a:p>
          <a:endParaRPr lang="pl-PL"/>
        </a:p>
      </dgm:t>
    </dgm:pt>
    <dgm:pt modelId="{4E1A5829-B612-BC43-AEF2-715B5073A244}">
      <dgm:prSet custT="1"/>
      <dgm:spPr/>
      <dgm:t>
        <a:bodyPr/>
        <a:lstStyle/>
        <a:p>
          <a:r>
            <a:rPr lang="pl-PL" sz="1600" dirty="0"/>
            <a:t>Konsultacje lekarz specjalista – pacjent (wizyta stacjonarna)</a:t>
          </a:r>
        </a:p>
      </dgm:t>
    </dgm:pt>
    <dgm:pt modelId="{186B698C-58F4-8247-ABBD-D92DE7F47E49}" type="parTrans" cxnId="{28F89510-ED8F-E44B-82B2-0C38DE371187}">
      <dgm:prSet/>
      <dgm:spPr/>
      <dgm:t>
        <a:bodyPr/>
        <a:lstStyle/>
        <a:p>
          <a:endParaRPr lang="pl-PL"/>
        </a:p>
      </dgm:t>
    </dgm:pt>
    <dgm:pt modelId="{402214FD-A3EB-BC4F-8ED6-EF6303DF6CD5}" type="sibTrans" cxnId="{28F89510-ED8F-E44B-82B2-0C38DE371187}">
      <dgm:prSet/>
      <dgm:spPr/>
      <dgm:t>
        <a:bodyPr/>
        <a:lstStyle/>
        <a:p>
          <a:endParaRPr lang="pl-PL"/>
        </a:p>
      </dgm:t>
    </dgm:pt>
    <dgm:pt modelId="{5F009298-85DD-2449-AB92-CC3FAA63C1D6}">
      <dgm:prSet custT="1"/>
      <dgm:spPr/>
      <dgm:t>
        <a:bodyPr/>
        <a:lstStyle/>
        <a:p>
          <a:r>
            <a:rPr lang="pl-PL" sz="1600" dirty="0"/>
            <a:t>Konsultacje lekarz POZ – lekarz specjalista wybranej dziedziny (w formie zdalnej)</a:t>
          </a:r>
        </a:p>
      </dgm:t>
    </dgm:pt>
    <dgm:pt modelId="{32292765-80C0-554D-9B7A-B4F1A732B20E}" type="parTrans" cxnId="{30033840-F298-5847-9291-DFAEA3251B8F}">
      <dgm:prSet/>
      <dgm:spPr/>
      <dgm:t>
        <a:bodyPr/>
        <a:lstStyle/>
        <a:p>
          <a:endParaRPr lang="pl-PL"/>
        </a:p>
      </dgm:t>
    </dgm:pt>
    <dgm:pt modelId="{9FCFC398-E213-CF4E-9B5B-AD8FF3E8FF25}" type="sibTrans" cxnId="{30033840-F298-5847-9291-DFAEA3251B8F}">
      <dgm:prSet/>
      <dgm:spPr/>
      <dgm:t>
        <a:bodyPr/>
        <a:lstStyle/>
        <a:p>
          <a:endParaRPr lang="pl-PL"/>
        </a:p>
      </dgm:t>
    </dgm:pt>
    <dgm:pt modelId="{0654867E-9FFC-214E-BF86-42A5116B55C7}">
      <dgm:prSet custT="1"/>
      <dgm:spPr/>
      <dgm:t>
        <a:bodyPr/>
        <a:lstStyle/>
        <a:p>
          <a:r>
            <a:rPr lang="pl-PL" sz="1800" dirty="0"/>
            <a:t>Porady dietetyczne, realizowane również online</a:t>
          </a:r>
        </a:p>
      </dgm:t>
    </dgm:pt>
    <dgm:pt modelId="{CDB6E2C6-FB74-704F-951E-3C345EABEFB9}" type="parTrans" cxnId="{A098923D-0F50-3D47-8A8C-70E02A7668CB}">
      <dgm:prSet/>
      <dgm:spPr/>
      <dgm:t>
        <a:bodyPr/>
        <a:lstStyle/>
        <a:p>
          <a:endParaRPr lang="pl-PL"/>
        </a:p>
      </dgm:t>
    </dgm:pt>
    <dgm:pt modelId="{45504709-F14E-864C-A6B6-76A22B07A3AD}" type="sibTrans" cxnId="{A098923D-0F50-3D47-8A8C-70E02A7668CB}">
      <dgm:prSet/>
      <dgm:spPr/>
      <dgm:t>
        <a:bodyPr/>
        <a:lstStyle/>
        <a:p>
          <a:endParaRPr lang="pl-PL"/>
        </a:p>
      </dgm:t>
    </dgm:pt>
    <dgm:pt modelId="{F4FB5CD1-F07D-304C-9440-1B5EE862B5D8}" type="pres">
      <dgm:prSet presAssocID="{2E2ABAB0-C68F-0545-BC9E-BAC769AF4D0F}" presName="linear" presStyleCnt="0">
        <dgm:presLayoutVars>
          <dgm:animLvl val="lvl"/>
          <dgm:resizeHandles val="exact"/>
        </dgm:presLayoutVars>
      </dgm:prSet>
      <dgm:spPr/>
    </dgm:pt>
    <dgm:pt modelId="{D14641F4-DB76-994B-BE95-3F1D9B54346A}" type="pres">
      <dgm:prSet presAssocID="{BF8F63F6-320E-F94A-B84E-3FA606F54AAA}" presName="parentText" presStyleLbl="node1" presStyleIdx="0" presStyleCnt="6" custScaleY="37677" custLinFactNeighborX="720" custLinFactNeighborY="64184">
        <dgm:presLayoutVars>
          <dgm:chMax val="0"/>
          <dgm:bulletEnabled val="1"/>
        </dgm:presLayoutVars>
      </dgm:prSet>
      <dgm:spPr/>
    </dgm:pt>
    <dgm:pt modelId="{0F50A8F6-317E-9247-AEAB-2438BFCEACF8}" type="pres">
      <dgm:prSet presAssocID="{A129016C-6198-A542-9F20-BE5F10447811}" presName="spacer" presStyleCnt="0"/>
      <dgm:spPr/>
    </dgm:pt>
    <dgm:pt modelId="{1A44E4BA-FADC-6E42-9B84-2651D93A3900}" type="pres">
      <dgm:prSet presAssocID="{F50DB058-7889-D64C-AFC3-8E7C1E36DA66}" presName="parentText" presStyleLbl="node1" presStyleIdx="1" presStyleCnt="6" custScaleY="36497" custLinFactNeighborX="720" custLinFactNeighborY="37299">
        <dgm:presLayoutVars>
          <dgm:chMax val="0"/>
          <dgm:bulletEnabled val="1"/>
        </dgm:presLayoutVars>
      </dgm:prSet>
      <dgm:spPr/>
    </dgm:pt>
    <dgm:pt modelId="{949A924A-31E0-CE47-AE8E-02EC25BFCB1C}" type="pres">
      <dgm:prSet presAssocID="{223916FE-DF65-EC47-99D3-37D9154BF0E1}" presName="spacer" presStyleCnt="0"/>
      <dgm:spPr/>
    </dgm:pt>
    <dgm:pt modelId="{40027678-6179-934B-995D-5D4E535CF1B9}" type="pres">
      <dgm:prSet presAssocID="{DA692217-8810-2249-9A99-37B811F86718}" presName="parentText" presStyleLbl="node1" presStyleIdx="2" presStyleCnt="6" custScaleY="41308" custLinFactNeighborX="-96" custLinFactNeighborY="-6746">
        <dgm:presLayoutVars>
          <dgm:chMax val="0"/>
          <dgm:bulletEnabled val="1"/>
        </dgm:presLayoutVars>
      </dgm:prSet>
      <dgm:spPr/>
    </dgm:pt>
    <dgm:pt modelId="{D6319A71-7DEF-1F41-B176-345642ED3CB5}" type="pres">
      <dgm:prSet presAssocID="{CDEA70E9-9681-4E45-B3D6-3333177CC064}" presName="spacer" presStyleCnt="0"/>
      <dgm:spPr/>
    </dgm:pt>
    <dgm:pt modelId="{9825BC5E-390D-304E-8E27-F408A9AE40F5}" type="pres">
      <dgm:prSet presAssocID="{0654867E-9FFC-214E-BF86-42A5116B55C7}" presName="parentText" presStyleLbl="node1" presStyleIdx="3" presStyleCnt="6" custScaleY="42191" custLinFactNeighborX="720" custLinFactNeighborY="-37561">
        <dgm:presLayoutVars>
          <dgm:chMax val="0"/>
          <dgm:bulletEnabled val="1"/>
        </dgm:presLayoutVars>
      </dgm:prSet>
      <dgm:spPr/>
    </dgm:pt>
    <dgm:pt modelId="{F7197BCB-02AB-244A-B76F-9BAF84AAD15B}" type="pres">
      <dgm:prSet presAssocID="{45504709-F14E-864C-A6B6-76A22B07A3AD}" presName="spacer" presStyleCnt="0"/>
      <dgm:spPr/>
    </dgm:pt>
    <dgm:pt modelId="{B9035F26-A5F9-F74A-B35E-C778FAAA4BC2}" type="pres">
      <dgm:prSet presAssocID="{EDB263B8-AE63-EA45-AB2C-CC6CB9DE9CFF}" presName="parentText" presStyleLbl="node1" presStyleIdx="4" presStyleCnt="6" custScaleY="42623" custLinFactNeighborY="-10601">
        <dgm:presLayoutVars>
          <dgm:chMax val="0"/>
          <dgm:bulletEnabled val="1"/>
        </dgm:presLayoutVars>
      </dgm:prSet>
      <dgm:spPr/>
    </dgm:pt>
    <dgm:pt modelId="{6434C92C-DE6D-6B46-8D08-5C353F592BDC}" type="pres">
      <dgm:prSet presAssocID="{EDB263B8-AE63-EA45-AB2C-CC6CB9DE9CFF}" presName="childText" presStyleLbl="revTx" presStyleIdx="0" presStyleCnt="2" custLinFactNeighborX="720" custLinFactNeighborY="-5204">
        <dgm:presLayoutVars>
          <dgm:bulletEnabled val="1"/>
        </dgm:presLayoutVars>
      </dgm:prSet>
      <dgm:spPr/>
    </dgm:pt>
    <dgm:pt modelId="{796AA701-EA91-D24D-85F3-5D62CF96AB79}" type="pres">
      <dgm:prSet presAssocID="{5D258E90-AAD0-8245-BDA0-A68408A38B30}" presName="parentText" presStyleLbl="node1" presStyleIdx="5" presStyleCnt="6" custScaleX="90613" custScaleY="34854" custLinFactNeighborX="-1537" custLinFactNeighborY="-1083">
        <dgm:presLayoutVars>
          <dgm:chMax val="0"/>
          <dgm:bulletEnabled val="1"/>
        </dgm:presLayoutVars>
      </dgm:prSet>
      <dgm:spPr/>
    </dgm:pt>
    <dgm:pt modelId="{B9BD4D5A-7CD3-5E4B-AD88-3B0108ABCA39}" type="pres">
      <dgm:prSet presAssocID="{5D258E90-AAD0-8245-BDA0-A68408A38B30}" presName="childText" presStyleLbl="revTx" presStyleIdx="1" presStyleCnt="2" custLinFactNeighborY="19496">
        <dgm:presLayoutVars>
          <dgm:bulletEnabled val="1"/>
        </dgm:presLayoutVars>
      </dgm:prSet>
      <dgm:spPr/>
    </dgm:pt>
  </dgm:ptLst>
  <dgm:cxnLst>
    <dgm:cxn modelId="{F9F8A703-3378-4F47-B703-582AB17DFFEA}" type="presOf" srcId="{456AEF13-FD4F-6E4B-B72B-B1789FD6DBBA}" destId="{6434C92C-DE6D-6B46-8D08-5C353F592BDC}" srcOrd="0" destOrd="0" presId="urn:microsoft.com/office/officeart/2005/8/layout/vList2"/>
    <dgm:cxn modelId="{28F89510-ED8F-E44B-82B2-0C38DE371187}" srcId="{5D258E90-AAD0-8245-BDA0-A68408A38B30}" destId="{4E1A5829-B612-BC43-AEF2-715B5073A244}" srcOrd="0" destOrd="0" parTransId="{186B698C-58F4-8247-ABBD-D92DE7F47E49}" sibTransId="{402214FD-A3EB-BC4F-8ED6-EF6303DF6CD5}"/>
    <dgm:cxn modelId="{B9989820-3B37-7C48-AC1B-26ADDE8C3EDF}" type="presOf" srcId="{EDB263B8-AE63-EA45-AB2C-CC6CB9DE9CFF}" destId="{B9035F26-A5F9-F74A-B35E-C778FAAA4BC2}" srcOrd="0" destOrd="0" presId="urn:microsoft.com/office/officeart/2005/8/layout/vList2"/>
    <dgm:cxn modelId="{378C6C2E-813D-D344-9C19-D4500BCBB550}" srcId="{2E2ABAB0-C68F-0545-BC9E-BAC769AF4D0F}" destId="{DA692217-8810-2249-9A99-37B811F86718}" srcOrd="2" destOrd="0" parTransId="{F03C2867-4A57-A74D-AE1C-67F43E3436C4}" sibTransId="{CDEA70E9-9681-4E45-B3D6-3333177CC064}"/>
    <dgm:cxn modelId="{FB4ECD32-F80F-0D49-9371-C5E23542499B}" type="presOf" srcId="{2E2ABAB0-C68F-0545-BC9E-BAC769AF4D0F}" destId="{F4FB5CD1-F07D-304C-9440-1B5EE862B5D8}" srcOrd="0" destOrd="0" presId="urn:microsoft.com/office/officeart/2005/8/layout/vList2"/>
    <dgm:cxn modelId="{05EC4933-31B2-BA46-9366-3510DCDA815F}" type="presOf" srcId="{D4C5B017-8606-A74A-A4C1-EC2480C6B8C6}" destId="{6434C92C-DE6D-6B46-8D08-5C353F592BDC}" srcOrd="0" destOrd="2" presId="urn:microsoft.com/office/officeart/2005/8/layout/vList2"/>
    <dgm:cxn modelId="{A098923D-0F50-3D47-8A8C-70E02A7668CB}" srcId="{2E2ABAB0-C68F-0545-BC9E-BAC769AF4D0F}" destId="{0654867E-9FFC-214E-BF86-42A5116B55C7}" srcOrd="3" destOrd="0" parTransId="{CDB6E2C6-FB74-704F-951E-3C345EABEFB9}" sibTransId="{45504709-F14E-864C-A6B6-76A22B07A3AD}"/>
    <dgm:cxn modelId="{30033840-F298-5847-9291-DFAEA3251B8F}" srcId="{5D258E90-AAD0-8245-BDA0-A68408A38B30}" destId="{5F009298-85DD-2449-AB92-CC3FAA63C1D6}" srcOrd="1" destOrd="0" parTransId="{32292765-80C0-554D-9B7A-B4F1A732B20E}" sibTransId="{9FCFC398-E213-CF4E-9B5B-AD8FF3E8FF25}"/>
    <dgm:cxn modelId="{1AEEED5B-ED86-0C4A-9FB9-D37BA78454D1}" type="presOf" srcId="{4E1A5829-B612-BC43-AEF2-715B5073A244}" destId="{B9BD4D5A-7CD3-5E4B-AD88-3B0108ABCA39}" srcOrd="0" destOrd="0" presId="urn:microsoft.com/office/officeart/2005/8/layout/vList2"/>
    <dgm:cxn modelId="{4B8D4F5C-8566-E443-ADD7-504CACEA43F8}" srcId="{EDB263B8-AE63-EA45-AB2C-CC6CB9DE9CFF}" destId="{6BB7691B-C875-3F44-B2FB-8ED748A9132C}" srcOrd="1" destOrd="0" parTransId="{1E4603E2-CCC2-4841-8823-88714F002DEF}" sibTransId="{1AAF1116-202B-1B4D-85A2-E9F4DDD68D49}"/>
    <dgm:cxn modelId="{47051743-4735-224C-8DC8-2C88F1566815}" type="presOf" srcId="{6BB7691B-C875-3F44-B2FB-8ED748A9132C}" destId="{6434C92C-DE6D-6B46-8D08-5C353F592BDC}" srcOrd="0" destOrd="1" presId="urn:microsoft.com/office/officeart/2005/8/layout/vList2"/>
    <dgm:cxn modelId="{2F708266-2436-8944-B2D0-E3F2A49B17CF}" type="presOf" srcId="{DA692217-8810-2249-9A99-37B811F86718}" destId="{40027678-6179-934B-995D-5D4E535CF1B9}" srcOrd="0" destOrd="0" presId="urn:microsoft.com/office/officeart/2005/8/layout/vList2"/>
    <dgm:cxn modelId="{BCAE544A-DA5D-2040-BA46-4A5BBA6547D4}" type="presOf" srcId="{0654867E-9FFC-214E-BF86-42A5116B55C7}" destId="{9825BC5E-390D-304E-8E27-F408A9AE40F5}" srcOrd="0" destOrd="0" presId="urn:microsoft.com/office/officeart/2005/8/layout/vList2"/>
    <dgm:cxn modelId="{E0C4366D-F062-B741-B184-7C17D76BDA0A}" type="presOf" srcId="{5D258E90-AAD0-8245-BDA0-A68408A38B30}" destId="{796AA701-EA91-D24D-85F3-5D62CF96AB79}" srcOrd="0" destOrd="0" presId="urn:microsoft.com/office/officeart/2005/8/layout/vList2"/>
    <dgm:cxn modelId="{461A7B7E-A2CF-F14C-A731-E3B54FF61CD0}" srcId="{EDB263B8-AE63-EA45-AB2C-CC6CB9DE9CFF}" destId="{5472609B-DF63-3E43-85CF-A4CB94FE83CF}" srcOrd="3" destOrd="0" parTransId="{1A133A9D-A4C7-7543-B981-27C94C18C31A}" sibTransId="{685DECD2-ED66-6A46-A2DC-57DA9A6872D7}"/>
    <dgm:cxn modelId="{A1D2E98B-143F-6045-A08C-C73B829D6BFE}" srcId="{2E2ABAB0-C68F-0545-BC9E-BAC769AF4D0F}" destId="{5D258E90-AAD0-8245-BDA0-A68408A38B30}" srcOrd="5" destOrd="0" parTransId="{39FFF292-7F5C-FB41-AAAA-CD6DE98F3C9A}" sibTransId="{7469E263-EEB8-9C43-B3AA-0123F824D140}"/>
    <dgm:cxn modelId="{57038F8E-5B1A-5441-B343-0A7CF54BFDF5}" type="presOf" srcId="{BF8F63F6-320E-F94A-B84E-3FA606F54AAA}" destId="{D14641F4-DB76-994B-BE95-3F1D9B54346A}" srcOrd="0" destOrd="0" presId="urn:microsoft.com/office/officeart/2005/8/layout/vList2"/>
    <dgm:cxn modelId="{0B4DC6A8-7F87-C84D-8BE9-C13E4766AEBF}" srcId="{EDB263B8-AE63-EA45-AB2C-CC6CB9DE9CFF}" destId="{D4C5B017-8606-A74A-A4C1-EC2480C6B8C6}" srcOrd="2" destOrd="0" parTransId="{EA44AE17-3556-B049-9716-B93645EE18E3}" sibTransId="{E668195F-E2FD-1F4C-BDF8-A3416D25E7BF}"/>
    <dgm:cxn modelId="{1E38EAA8-B008-C043-B292-CC8F7C596023}" srcId="{EDB263B8-AE63-EA45-AB2C-CC6CB9DE9CFF}" destId="{456AEF13-FD4F-6E4B-B72B-B1789FD6DBBA}" srcOrd="0" destOrd="0" parTransId="{F3AA1070-FA16-4048-B90B-C87D033E6949}" sibTransId="{F39BF907-13C6-1140-9EE7-C1BE1BD5FAC2}"/>
    <dgm:cxn modelId="{8978C8AA-3EBA-DA4A-B97B-152AEB3432D3}" type="presOf" srcId="{F50DB058-7889-D64C-AFC3-8E7C1E36DA66}" destId="{1A44E4BA-FADC-6E42-9B84-2651D93A3900}" srcOrd="0" destOrd="0" presId="urn:microsoft.com/office/officeart/2005/8/layout/vList2"/>
    <dgm:cxn modelId="{04EDA2AE-31C1-B642-B9A2-10092ED06814}" srcId="{2E2ABAB0-C68F-0545-BC9E-BAC769AF4D0F}" destId="{BF8F63F6-320E-F94A-B84E-3FA606F54AAA}" srcOrd="0" destOrd="0" parTransId="{6C402F5D-CC53-8047-BD12-FC39CAA2F5B5}" sibTransId="{A129016C-6198-A542-9F20-BE5F10447811}"/>
    <dgm:cxn modelId="{91987DDE-D709-3845-BCEB-571B25C256CF}" srcId="{2E2ABAB0-C68F-0545-BC9E-BAC769AF4D0F}" destId="{F50DB058-7889-D64C-AFC3-8E7C1E36DA66}" srcOrd="1" destOrd="0" parTransId="{18CAD15F-52EB-FA42-9AE9-75B3318E43F5}" sibTransId="{223916FE-DF65-EC47-99D3-37D9154BF0E1}"/>
    <dgm:cxn modelId="{45EBF9DF-B6DD-8743-ACD0-57A961654A81}" srcId="{2E2ABAB0-C68F-0545-BC9E-BAC769AF4D0F}" destId="{EDB263B8-AE63-EA45-AB2C-CC6CB9DE9CFF}" srcOrd="4" destOrd="0" parTransId="{7E134CD7-AA2A-D84B-A4EB-6F82E9DB83F4}" sibTransId="{A5652ED6-B3DB-5347-B448-3477C436CF39}"/>
    <dgm:cxn modelId="{D68D5EEE-49DF-5D44-A9E3-6958D1109E25}" type="presOf" srcId="{5472609B-DF63-3E43-85CF-A4CB94FE83CF}" destId="{6434C92C-DE6D-6B46-8D08-5C353F592BDC}" srcOrd="0" destOrd="3" presId="urn:microsoft.com/office/officeart/2005/8/layout/vList2"/>
    <dgm:cxn modelId="{4AE33BFD-C744-1A45-97FD-40562349C9E5}" type="presOf" srcId="{5F009298-85DD-2449-AB92-CC3FAA63C1D6}" destId="{B9BD4D5A-7CD3-5E4B-AD88-3B0108ABCA39}" srcOrd="0" destOrd="1" presId="urn:microsoft.com/office/officeart/2005/8/layout/vList2"/>
    <dgm:cxn modelId="{58E58FE7-C749-2C43-99AA-02ED4552E03D}" type="presParOf" srcId="{F4FB5CD1-F07D-304C-9440-1B5EE862B5D8}" destId="{D14641F4-DB76-994B-BE95-3F1D9B54346A}" srcOrd="0" destOrd="0" presId="urn:microsoft.com/office/officeart/2005/8/layout/vList2"/>
    <dgm:cxn modelId="{9294FAC9-0F50-D943-835C-A8E06C5EE639}" type="presParOf" srcId="{F4FB5CD1-F07D-304C-9440-1B5EE862B5D8}" destId="{0F50A8F6-317E-9247-AEAB-2438BFCEACF8}" srcOrd="1" destOrd="0" presId="urn:microsoft.com/office/officeart/2005/8/layout/vList2"/>
    <dgm:cxn modelId="{B2E3CE13-F4AB-B94B-A325-FCDD25EF7748}" type="presParOf" srcId="{F4FB5CD1-F07D-304C-9440-1B5EE862B5D8}" destId="{1A44E4BA-FADC-6E42-9B84-2651D93A3900}" srcOrd="2" destOrd="0" presId="urn:microsoft.com/office/officeart/2005/8/layout/vList2"/>
    <dgm:cxn modelId="{0DEDBF98-E2F9-D643-B006-83730D27AA1D}" type="presParOf" srcId="{F4FB5CD1-F07D-304C-9440-1B5EE862B5D8}" destId="{949A924A-31E0-CE47-AE8E-02EC25BFCB1C}" srcOrd="3" destOrd="0" presId="urn:microsoft.com/office/officeart/2005/8/layout/vList2"/>
    <dgm:cxn modelId="{23E67292-BD10-6B4A-A57C-CF0EB9E34477}" type="presParOf" srcId="{F4FB5CD1-F07D-304C-9440-1B5EE862B5D8}" destId="{40027678-6179-934B-995D-5D4E535CF1B9}" srcOrd="4" destOrd="0" presId="urn:microsoft.com/office/officeart/2005/8/layout/vList2"/>
    <dgm:cxn modelId="{C11043D6-D047-834E-8F08-28FE2FCB77DD}" type="presParOf" srcId="{F4FB5CD1-F07D-304C-9440-1B5EE862B5D8}" destId="{D6319A71-7DEF-1F41-B176-345642ED3CB5}" srcOrd="5" destOrd="0" presId="urn:microsoft.com/office/officeart/2005/8/layout/vList2"/>
    <dgm:cxn modelId="{E2EC6F29-A22E-BC47-9B49-03515B5D60C5}" type="presParOf" srcId="{F4FB5CD1-F07D-304C-9440-1B5EE862B5D8}" destId="{9825BC5E-390D-304E-8E27-F408A9AE40F5}" srcOrd="6" destOrd="0" presId="urn:microsoft.com/office/officeart/2005/8/layout/vList2"/>
    <dgm:cxn modelId="{417A7AAA-2E16-AF45-8D16-C98D755E63AD}" type="presParOf" srcId="{F4FB5CD1-F07D-304C-9440-1B5EE862B5D8}" destId="{F7197BCB-02AB-244A-B76F-9BAF84AAD15B}" srcOrd="7" destOrd="0" presId="urn:microsoft.com/office/officeart/2005/8/layout/vList2"/>
    <dgm:cxn modelId="{70E6ADBF-D38E-F844-90D2-B8F40642CE03}" type="presParOf" srcId="{F4FB5CD1-F07D-304C-9440-1B5EE862B5D8}" destId="{B9035F26-A5F9-F74A-B35E-C778FAAA4BC2}" srcOrd="8" destOrd="0" presId="urn:microsoft.com/office/officeart/2005/8/layout/vList2"/>
    <dgm:cxn modelId="{498B8F00-5902-5041-AC28-03D2F796D04E}" type="presParOf" srcId="{F4FB5CD1-F07D-304C-9440-1B5EE862B5D8}" destId="{6434C92C-DE6D-6B46-8D08-5C353F592BDC}" srcOrd="9" destOrd="0" presId="urn:microsoft.com/office/officeart/2005/8/layout/vList2"/>
    <dgm:cxn modelId="{7A73D6F8-4BA8-C94B-946D-B69593E8AA67}" type="presParOf" srcId="{F4FB5CD1-F07D-304C-9440-1B5EE862B5D8}" destId="{796AA701-EA91-D24D-85F3-5D62CF96AB79}" srcOrd="10" destOrd="0" presId="urn:microsoft.com/office/officeart/2005/8/layout/vList2"/>
    <dgm:cxn modelId="{EA3773E0-4C39-B441-B49D-C429BBEA31A8}" type="presParOf" srcId="{F4FB5CD1-F07D-304C-9440-1B5EE862B5D8}" destId="{B9BD4D5A-7CD3-5E4B-AD88-3B0108ABCA39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3F198E-E78C-504F-BB79-F2AD6E264B3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E08B5C6-7219-014C-BCA6-864F5F3F4FF7}">
      <dgm:prSet/>
      <dgm:spPr/>
      <dgm:t>
        <a:bodyPr/>
        <a:lstStyle/>
        <a:p>
          <a:r>
            <a:rPr lang="pl-PL" b="1" i="0"/>
            <a:t>kardiologia</a:t>
          </a:r>
          <a:endParaRPr lang="pl-PL"/>
        </a:p>
      </dgm:t>
    </dgm:pt>
    <dgm:pt modelId="{94489D69-1E5A-9B4C-9ABA-A2C8FB862EC0}" type="parTrans" cxnId="{9BF90D97-C0DC-B848-A752-A03659671B73}">
      <dgm:prSet/>
      <dgm:spPr/>
      <dgm:t>
        <a:bodyPr/>
        <a:lstStyle/>
        <a:p>
          <a:endParaRPr lang="pl-PL"/>
        </a:p>
      </dgm:t>
    </dgm:pt>
    <dgm:pt modelId="{D16B7F4A-EA5E-E446-B2BC-FAC9AE165C5A}" type="sibTrans" cxnId="{9BF90D97-C0DC-B848-A752-A03659671B73}">
      <dgm:prSet/>
      <dgm:spPr/>
      <dgm:t>
        <a:bodyPr/>
        <a:lstStyle/>
        <a:p>
          <a:endParaRPr lang="pl-PL"/>
        </a:p>
      </dgm:t>
    </dgm:pt>
    <dgm:pt modelId="{F009F926-0B93-7E42-B207-FF164961680E}">
      <dgm:prSet/>
      <dgm:spPr/>
      <dgm:t>
        <a:bodyPr/>
        <a:lstStyle/>
        <a:p>
          <a:r>
            <a:rPr lang="pl-PL" b="0" i="0"/>
            <a:t>nadciśnienie tętnicze</a:t>
          </a:r>
          <a:endParaRPr lang="pl-PL"/>
        </a:p>
      </dgm:t>
    </dgm:pt>
    <dgm:pt modelId="{93562811-1B10-1148-9D2A-82EC10FAB094}" type="parTrans" cxnId="{87816C51-5C1F-474B-BD12-1236DA472608}">
      <dgm:prSet/>
      <dgm:spPr/>
      <dgm:t>
        <a:bodyPr/>
        <a:lstStyle/>
        <a:p>
          <a:endParaRPr lang="pl-PL"/>
        </a:p>
      </dgm:t>
    </dgm:pt>
    <dgm:pt modelId="{B74C6BD4-DE1E-A345-B22D-269A20F78752}" type="sibTrans" cxnId="{87816C51-5C1F-474B-BD12-1236DA472608}">
      <dgm:prSet/>
      <dgm:spPr/>
      <dgm:t>
        <a:bodyPr/>
        <a:lstStyle/>
        <a:p>
          <a:endParaRPr lang="pl-PL"/>
        </a:p>
      </dgm:t>
    </dgm:pt>
    <dgm:pt modelId="{6B4CDFFF-24C7-A946-B484-181B5D868C3D}">
      <dgm:prSet/>
      <dgm:spPr/>
      <dgm:t>
        <a:bodyPr/>
        <a:lstStyle/>
        <a:p>
          <a:r>
            <a:rPr lang="pl-PL" b="0" i="0"/>
            <a:t>niewydolność serca, </a:t>
          </a:r>
          <a:endParaRPr lang="pl-PL"/>
        </a:p>
      </dgm:t>
    </dgm:pt>
    <dgm:pt modelId="{4B678AFC-3992-5240-AC82-E944E817D97F}" type="parTrans" cxnId="{7C771E05-A512-904D-8D99-D850E3B51AD1}">
      <dgm:prSet/>
      <dgm:spPr/>
      <dgm:t>
        <a:bodyPr/>
        <a:lstStyle/>
        <a:p>
          <a:endParaRPr lang="pl-PL"/>
        </a:p>
      </dgm:t>
    </dgm:pt>
    <dgm:pt modelId="{11BB407F-FDF6-8646-B08D-01656740AF34}" type="sibTrans" cxnId="{7C771E05-A512-904D-8D99-D850E3B51AD1}">
      <dgm:prSet/>
      <dgm:spPr/>
      <dgm:t>
        <a:bodyPr/>
        <a:lstStyle/>
        <a:p>
          <a:endParaRPr lang="pl-PL"/>
        </a:p>
      </dgm:t>
    </dgm:pt>
    <dgm:pt modelId="{36EFE3AC-7537-8949-B975-AF6BDE0BBAC9}">
      <dgm:prSet/>
      <dgm:spPr/>
      <dgm:t>
        <a:bodyPr/>
        <a:lstStyle/>
        <a:p>
          <a:r>
            <a:rPr lang="pl-PL" b="0" i="0"/>
            <a:t>choroba niedokrwienna serca, </a:t>
          </a:r>
          <a:endParaRPr lang="pl-PL"/>
        </a:p>
      </dgm:t>
    </dgm:pt>
    <dgm:pt modelId="{A51722D2-E5C0-A145-ABC1-06904B93B93B}" type="parTrans" cxnId="{BED9C114-A8E6-6E4B-A84F-8FA5B6B271A8}">
      <dgm:prSet/>
      <dgm:spPr/>
      <dgm:t>
        <a:bodyPr/>
        <a:lstStyle/>
        <a:p>
          <a:endParaRPr lang="pl-PL"/>
        </a:p>
      </dgm:t>
    </dgm:pt>
    <dgm:pt modelId="{400A6C84-4997-0140-9955-711A99D92C87}" type="sibTrans" cxnId="{BED9C114-A8E6-6E4B-A84F-8FA5B6B271A8}">
      <dgm:prSet/>
      <dgm:spPr/>
      <dgm:t>
        <a:bodyPr/>
        <a:lstStyle/>
        <a:p>
          <a:endParaRPr lang="pl-PL"/>
        </a:p>
      </dgm:t>
    </dgm:pt>
    <dgm:pt modelId="{1755D64F-7B58-E743-A271-7BB77A6E7E01}">
      <dgm:prSet/>
      <dgm:spPr/>
      <dgm:t>
        <a:bodyPr/>
        <a:lstStyle/>
        <a:p>
          <a:r>
            <a:rPr lang="pl-PL" b="0" i="0"/>
            <a:t>migotanie przedsionków, </a:t>
          </a:r>
          <a:endParaRPr lang="pl-PL"/>
        </a:p>
      </dgm:t>
    </dgm:pt>
    <dgm:pt modelId="{48CA1E46-FDB8-C648-B9A0-6B65D5678A90}" type="parTrans" cxnId="{F7EA059A-B4DF-054E-99E3-8CC73942E747}">
      <dgm:prSet/>
      <dgm:spPr/>
      <dgm:t>
        <a:bodyPr/>
        <a:lstStyle/>
        <a:p>
          <a:endParaRPr lang="pl-PL"/>
        </a:p>
      </dgm:t>
    </dgm:pt>
    <dgm:pt modelId="{3CDEE664-6AFC-AF48-ACE7-6E682C566B25}" type="sibTrans" cxnId="{F7EA059A-B4DF-054E-99E3-8CC73942E747}">
      <dgm:prSet/>
      <dgm:spPr/>
      <dgm:t>
        <a:bodyPr/>
        <a:lstStyle/>
        <a:p>
          <a:endParaRPr lang="pl-PL"/>
        </a:p>
      </dgm:t>
    </dgm:pt>
    <dgm:pt modelId="{661F165F-666E-014A-93FC-B6DF966A0692}">
      <dgm:prSet/>
      <dgm:spPr/>
      <dgm:t>
        <a:bodyPr/>
        <a:lstStyle/>
        <a:p>
          <a:r>
            <a:rPr lang="pl-PL" b="1" i="0"/>
            <a:t>diabetologia</a:t>
          </a:r>
          <a:endParaRPr lang="pl-PL"/>
        </a:p>
      </dgm:t>
    </dgm:pt>
    <dgm:pt modelId="{CC46916E-DA74-3641-86F2-6E0FAA1746EE}" type="parTrans" cxnId="{89727BF2-0E54-0346-9943-1440F0C44A65}">
      <dgm:prSet/>
      <dgm:spPr/>
      <dgm:t>
        <a:bodyPr/>
        <a:lstStyle/>
        <a:p>
          <a:endParaRPr lang="pl-PL"/>
        </a:p>
      </dgm:t>
    </dgm:pt>
    <dgm:pt modelId="{B41DE495-7E06-B448-A8E0-8ADC227AB04A}" type="sibTrans" cxnId="{89727BF2-0E54-0346-9943-1440F0C44A65}">
      <dgm:prSet/>
      <dgm:spPr/>
      <dgm:t>
        <a:bodyPr/>
        <a:lstStyle/>
        <a:p>
          <a:endParaRPr lang="pl-PL"/>
        </a:p>
      </dgm:t>
    </dgm:pt>
    <dgm:pt modelId="{02C18DF8-BAE1-564C-9AB7-A8F7E1B51F8E}">
      <dgm:prSet/>
      <dgm:spPr/>
      <dgm:t>
        <a:bodyPr/>
        <a:lstStyle/>
        <a:p>
          <a:r>
            <a:rPr lang="pl-PL" b="0" i="0"/>
            <a:t>cukrzyca</a:t>
          </a:r>
          <a:endParaRPr lang="pl-PL"/>
        </a:p>
      </dgm:t>
    </dgm:pt>
    <dgm:pt modelId="{B3393CEC-CA21-2C46-895D-C3BB42A64B62}" type="parTrans" cxnId="{3ACF4BDF-25ED-DB4E-8673-7CCA5FDF9BCE}">
      <dgm:prSet/>
      <dgm:spPr/>
      <dgm:t>
        <a:bodyPr/>
        <a:lstStyle/>
        <a:p>
          <a:endParaRPr lang="pl-PL"/>
        </a:p>
      </dgm:t>
    </dgm:pt>
    <dgm:pt modelId="{16BBE74A-D89A-534B-8D61-47076EFC000A}" type="sibTrans" cxnId="{3ACF4BDF-25ED-DB4E-8673-7CCA5FDF9BCE}">
      <dgm:prSet/>
      <dgm:spPr/>
      <dgm:t>
        <a:bodyPr/>
        <a:lstStyle/>
        <a:p>
          <a:endParaRPr lang="pl-PL"/>
        </a:p>
      </dgm:t>
    </dgm:pt>
    <dgm:pt modelId="{189D5E93-99FB-CF43-9E01-EF00BED8066E}">
      <dgm:prSet/>
      <dgm:spPr/>
      <dgm:t>
        <a:bodyPr/>
        <a:lstStyle/>
        <a:p>
          <a:r>
            <a:rPr lang="pl-PL" b="1" i="0" dirty="0"/>
            <a:t>pulmonologia/alergologia</a:t>
          </a:r>
          <a:endParaRPr lang="pl-PL" dirty="0"/>
        </a:p>
      </dgm:t>
    </dgm:pt>
    <dgm:pt modelId="{01930009-28FA-C143-9C62-40BDA4B44F68}" type="parTrans" cxnId="{292B52B7-49A9-9346-A056-805F5BEC5228}">
      <dgm:prSet/>
      <dgm:spPr/>
      <dgm:t>
        <a:bodyPr/>
        <a:lstStyle/>
        <a:p>
          <a:endParaRPr lang="pl-PL"/>
        </a:p>
      </dgm:t>
    </dgm:pt>
    <dgm:pt modelId="{8B7214E6-050D-3444-87F3-6A99D0C5FF9C}" type="sibTrans" cxnId="{292B52B7-49A9-9346-A056-805F5BEC5228}">
      <dgm:prSet/>
      <dgm:spPr/>
      <dgm:t>
        <a:bodyPr/>
        <a:lstStyle/>
        <a:p>
          <a:endParaRPr lang="pl-PL"/>
        </a:p>
      </dgm:t>
    </dgm:pt>
    <dgm:pt modelId="{17103D31-B786-274E-9F73-4336CCBAD374}">
      <dgm:prSet/>
      <dgm:spPr/>
      <dgm:t>
        <a:bodyPr/>
        <a:lstStyle/>
        <a:p>
          <a:r>
            <a:rPr lang="pl-PL" b="0" i="0"/>
            <a:t>POCHP</a:t>
          </a:r>
          <a:endParaRPr lang="pl-PL"/>
        </a:p>
      </dgm:t>
    </dgm:pt>
    <dgm:pt modelId="{2A39539F-F76A-FF4E-808A-A7312643F96F}" type="parTrans" cxnId="{0425E778-B10F-CC48-86F7-BED16FE1D22B}">
      <dgm:prSet/>
      <dgm:spPr/>
      <dgm:t>
        <a:bodyPr/>
        <a:lstStyle/>
        <a:p>
          <a:endParaRPr lang="pl-PL"/>
        </a:p>
      </dgm:t>
    </dgm:pt>
    <dgm:pt modelId="{89BFA705-1555-0B48-8F0B-4CC526025194}" type="sibTrans" cxnId="{0425E778-B10F-CC48-86F7-BED16FE1D22B}">
      <dgm:prSet/>
      <dgm:spPr/>
      <dgm:t>
        <a:bodyPr/>
        <a:lstStyle/>
        <a:p>
          <a:endParaRPr lang="pl-PL"/>
        </a:p>
      </dgm:t>
    </dgm:pt>
    <dgm:pt modelId="{34839153-EA45-744B-8986-BA41D97CBC38}">
      <dgm:prSet/>
      <dgm:spPr/>
      <dgm:t>
        <a:bodyPr/>
        <a:lstStyle/>
        <a:p>
          <a:r>
            <a:rPr lang="pl-PL" b="0" i="0"/>
            <a:t>astma</a:t>
          </a:r>
          <a:endParaRPr lang="pl-PL"/>
        </a:p>
      </dgm:t>
    </dgm:pt>
    <dgm:pt modelId="{455C86A5-6125-144E-A08D-B8A844B200E5}" type="parTrans" cxnId="{2DF6179D-5AEF-8E47-8C79-BECA073006B5}">
      <dgm:prSet/>
      <dgm:spPr/>
      <dgm:t>
        <a:bodyPr/>
        <a:lstStyle/>
        <a:p>
          <a:endParaRPr lang="pl-PL"/>
        </a:p>
      </dgm:t>
    </dgm:pt>
    <dgm:pt modelId="{13F2DBF3-1116-9145-AAD9-C6B291347114}" type="sibTrans" cxnId="{2DF6179D-5AEF-8E47-8C79-BECA073006B5}">
      <dgm:prSet/>
      <dgm:spPr/>
      <dgm:t>
        <a:bodyPr/>
        <a:lstStyle/>
        <a:p>
          <a:endParaRPr lang="pl-PL"/>
        </a:p>
      </dgm:t>
    </dgm:pt>
    <dgm:pt modelId="{0AD22F6F-BE2A-C24F-A3DB-DAACA6EB4B2E}">
      <dgm:prSet/>
      <dgm:spPr/>
      <dgm:t>
        <a:bodyPr/>
        <a:lstStyle/>
        <a:p>
          <a:r>
            <a:rPr lang="pl-PL" b="1" i="0"/>
            <a:t>endokrynologia</a:t>
          </a:r>
          <a:endParaRPr lang="pl-PL" dirty="0"/>
        </a:p>
      </dgm:t>
    </dgm:pt>
    <dgm:pt modelId="{43E60F37-751C-8341-89E3-67DF9CDB7A38}" type="parTrans" cxnId="{48454D16-1F46-D24D-839C-0AF7276C875F}">
      <dgm:prSet/>
      <dgm:spPr/>
      <dgm:t>
        <a:bodyPr/>
        <a:lstStyle/>
        <a:p>
          <a:endParaRPr lang="pl-PL"/>
        </a:p>
      </dgm:t>
    </dgm:pt>
    <dgm:pt modelId="{F1A777B5-D73A-744B-BB2C-688E7EE0E39D}" type="sibTrans" cxnId="{48454D16-1F46-D24D-839C-0AF7276C875F}">
      <dgm:prSet/>
      <dgm:spPr/>
      <dgm:t>
        <a:bodyPr/>
        <a:lstStyle/>
        <a:p>
          <a:endParaRPr lang="pl-PL"/>
        </a:p>
      </dgm:t>
    </dgm:pt>
    <dgm:pt modelId="{81FCE7C4-8752-1A4F-8344-51B56F1C0166}">
      <dgm:prSet/>
      <dgm:spPr/>
      <dgm:t>
        <a:bodyPr/>
        <a:lstStyle/>
        <a:p>
          <a:r>
            <a:rPr lang="pl-PL" b="0" i="0" dirty="0"/>
            <a:t>niedoczynność tarczycy</a:t>
          </a:r>
          <a:endParaRPr lang="pl-PL" dirty="0"/>
        </a:p>
      </dgm:t>
    </dgm:pt>
    <dgm:pt modelId="{7DECF934-5AE9-9841-AB28-1803CA3059EB}" type="parTrans" cxnId="{101D3E2C-DC0B-3D4E-ABC4-6CF2348CDACD}">
      <dgm:prSet/>
      <dgm:spPr/>
      <dgm:t>
        <a:bodyPr/>
        <a:lstStyle/>
        <a:p>
          <a:endParaRPr lang="pl-PL"/>
        </a:p>
      </dgm:t>
    </dgm:pt>
    <dgm:pt modelId="{B29B7BF2-A39F-EE40-B94C-2926E575CB55}" type="sibTrans" cxnId="{101D3E2C-DC0B-3D4E-ABC4-6CF2348CDACD}">
      <dgm:prSet/>
      <dgm:spPr/>
      <dgm:t>
        <a:bodyPr/>
        <a:lstStyle/>
        <a:p>
          <a:endParaRPr lang="pl-PL"/>
        </a:p>
      </dgm:t>
    </dgm:pt>
    <dgm:pt modelId="{E3CB28D1-DD17-C740-9F0C-725C69A24414}">
      <dgm:prSet/>
      <dgm:spPr/>
      <dgm:t>
        <a:bodyPr/>
        <a:lstStyle/>
        <a:p>
          <a:r>
            <a:rPr lang="pl-PL" b="0" i="0" dirty="0"/>
            <a:t>guzki pojedyncze/mnogie</a:t>
          </a:r>
          <a:endParaRPr lang="pl-PL" dirty="0"/>
        </a:p>
      </dgm:t>
    </dgm:pt>
    <dgm:pt modelId="{BAAE1730-F1C3-7648-9382-4381A07048B4}" type="parTrans" cxnId="{DDB31B77-8B41-1D41-82F3-063337129C31}">
      <dgm:prSet/>
      <dgm:spPr/>
      <dgm:t>
        <a:bodyPr/>
        <a:lstStyle/>
        <a:p>
          <a:endParaRPr lang="pl-PL"/>
        </a:p>
      </dgm:t>
    </dgm:pt>
    <dgm:pt modelId="{8EEA028F-949D-8144-A9A1-F9BABEB9420A}" type="sibTrans" cxnId="{DDB31B77-8B41-1D41-82F3-063337129C31}">
      <dgm:prSet/>
      <dgm:spPr/>
      <dgm:t>
        <a:bodyPr/>
        <a:lstStyle/>
        <a:p>
          <a:endParaRPr lang="pl-PL"/>
        </a:p>
      </dgm:t>
    </dgm:pt>
    <dgm:pt modelId="{84BCBB45-8ECD-C349-BD7C-6C1EA7A8C8E9}" type="pres">
      <dgm:prSet presAssocID="{523F198E-E78C-504F-BB79-F2AD6E264B36}" presName="linear" presStyleCnt="0">
        <dgm:presLayoutVars>
          <dgm:animLvl val="lvl"/>
          <dgm:resizeHandles val="exact"/>
        </dgm:presLayoutVars>
      </dgm:prSet>
      <dgm:spPr/>
    </dgm:pt>
    <dgm:pt modelId="{0F4568BA-6EDD-0344-A0E7-EB0CCE1E0FB2}" type="pres">
      <dgm:prSet presAssocID="{FE08B5C6-7219-014C-BCA6-864F5F3F4FF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2167918-3C39-DE4C-87DB-A9A7387D1748}" type="pres">
      <dgm:prSet presAssocID="{FE08B5C6-7219-014C-BCA6-864F5F3F4FF7}" presName="childText" presStyleLbl="revTx" presStyleIdx="0" presStyleCnt="4">
        <dgm:presLayoutVars>
          <dgm:bulletEnabled val="1"/>
        </dgm:presLayoutVars>
      </dgm:prSet>
      <dgm:spPr/>
    </dgm:pt>
    <dgm:pt modelId="{324F252C-2D77-A844-975B-43B0A0006FBB}" type="pres">
      <dgm:prSet presAssocID="{661F165F-666E-014A-93FC-B6DF966A069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0A1CA3D-947B-0F47-A931-029A0FA794F1}" type="pres">
      <dgm:prSet presAssocID="{661F165F-666E-014A-93FC-B6DF966A0692}" presName="childText" presStyleLbl="revTx" presStyleIdx="1" presStyleCnt="4">
        <dgm:presLayoutVars>
          <dgm:bulletEnabled val="1"/>
        </dgm:presLayoutVars>
      </dgm:prSet>
      <dgm:spPr/>
    </dgm:pt>
    <dgm:pt modelId="{0289FD16-E65F-1A48-8F27-07D635179938}" type="pres">
      <dgm:prSet presAssocID="{0AD22F6F-BE2A-C24F-A3DB-DAACA6EB4B2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6017A94-3E4B-9349-A98F-8A54CF738788}" type="pres">
      <dgm:prSet presAssocID="{0AD22F6F-BE2A-C24F-A3DB-DAACA6EB4B2E}" presName="childText" presStyleLbl="revTx" presStyleIdx="2" presStyleCnt="4">
        <dgm:presLayoutVars>
          <dgm:bulletEnabled val="1"/>
        </dgm:presLayoutVars>
      </dgm:prSet>
      <dgm:spPr/>
    </dgm:pt>
    <dgm:pt modelId="{09CBD09F-5FD7-0049-8F92-457CAE82510C}" type="pres">
      <dgm:prSet presAssocID="{189D5E93-99FB-CF43-9E01-EF00BED8066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6799B7F-5341-F14A-9176-F41FCB82EA20}" type="pres">
      <dgm:prSet presAssocID="{189D5E93-99FB-CF43-9E01-EF00BED8066E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7C771E05-A512-904D-8D99-D850E3B51AD1}" srcId="{FE08B5C6-7219-014C-BCA6-864F5F3F4FF7}" destId="{6B4CDFFF-24C7-A946-B484-181B5D868C3D}" srcOrd="1" destOrd="0" parTransId="{4B678AFC-3992-5240-AC82-E944E817D97F}" sibTransId="{11BB407F-FDF6-8646-B08D-01656740AF34}"/>
    <dgm:cxn modelId="{07910D0D-8BF4-F247-A563-7FE6D7CE6724}" type="presOf" srcId="{523F198E-E78C-504F-BB79-F2AD6E264B36}" destId="{84BCBB45-8ECD-C349-BD7C-6C1EA7A8C8E9}" srcOrd="0" destOrd="0" presId="urn:microsoft.com/office/officeart/2005/8/layout/vList2"/>
    <dgm:cxn modelId="{BED9C114-A8E6-6E4B-A84F-8FA5B6B271A8}" srcId="{FE08B5C6-7219-014C-BCA6-864F5F3F4FF7}" destId="{36EFE3AC-7537-8949-B975-AF6BDE0BBAC9}" srcOrd="2" destOrd="0" parTransId="{A51722D2-E5C0-A145-ABC1-06904B93B93B}" sibTransId="{400A6C84-4997-0140-9955-711A99D92C87}"/>
    <dgm:cxn modelId="{48454D16-1F46-D24D-839C-0AF7276C875F}" srcId="{523F198E-E78C-504F-BB79-F2AD6E264B36}" destId="{0AD22F6F-BE2A-C24F-A3DB-DAACA6EB4B2E}" srcOrd="2" destOrd="0" parTransId="{43E60F37-751C-8341-89E3-67DF9CDB7A38}" sibTransId="{F1A777B5-D73A-744B-BB2C-688E7EE0E39D}"/>
    <dgm:cxn modelId="{F09DCA28-455F-1A44-89CB-583B7F7DB677}" type="presOf" srcId="{17103D31-B786-274E-9F73-4336CCBAD374}" destId="{B6799B7F-5341-F14A-9176-F41FCB82EA20}" srcOrd="0" destOrd="0" presId="urn:microsoft.com/office/officeart/2005/8/layout/vList2"/>
    <dgm:cxn modelId="{101D3E2C-DC0B-3D4E-ABC4-6CF2348CDACD}" srcId="{0AD22F6F-BE2A-C24F-A3DB-DAACA6EB4B2E}" destId="{81FCE7C4-8752-1A4F-8344-51B56F1C0166}" srcOrd="0" destOrd="0" parTransId="{7DECF934-5AE9-9841-AB28-1803CA3059EB}" sibTransId="{B29B7BF2-A39F-EE40-B94C-2926E575CB55}"/>
    <dgm:cxn modelId="{4035F238-1109-3548-83FF-6DD27FBEA8F2}" type="presOf" srcId="{0AD22F6F-BE2A-C24F-A3DB-DAACA6EB4B2E}" destId="{0289FD16-E65F-1A48-8F27-07D635179938}" srcOrd="0" destOrd="0" presId="urn:microsoft.com/office/officeart/2005/8/layout/vList2"/>
    <dgm:cxn modelId="{3CFBC541-875A-4D44-8798-9DC55F8937BC}" type="presOf" srcId="{661F165F-666E-014A-93FC-B6DF966A0692}" destId="{324F252C-2D77-A844-975B-43B0A0006FBB}" srcOrd="0" destOrd="0" presId="urn:microsoft.com/office/officeart/2005/8/layout/vList2"/>
    <dgm:cxn modelId="{281A3042-C925-2545-B32F-AF0E2CA22C56}" type="presOf" srcId="{02C18DF8-BAE1-564C-9AB7-A8F7E1B51F8E}" destId="{40A1CA3D-947B-0F47-A931-029A0FA794F1}" srcOrd="0" destOrd="0" presId="urn:microsoft.com/office/officeart/2005/8/layout/vList2"/>
    <dgm:cxn modelId="{EF6D9849-C827-CB4F-8AD4-88E998B8B7CD}" type="presOf" srcId="{1755D64F-7B58-E743-A271-7BB77A6E7E01}" destId="{72167918-3C39-DE4C-87DB-A9A7387D1748}" srcOrd="0" destOrd="3" presId="urn:microsoft.com/office/officeart/2005/8/layout/vList2"/>
    <dgm:cxn modelId="{5C22536A-A9BF-B646-B04F-DA4C067A7525}" type="presOf" srcId="{34839153-EA45-744B-8986-BA41D97CBC38}" destId="{B6799B7F-5341-F14A-9176-F41FCB82EA20}" srcOrd="0" destOrd="1" presId="urn:microsoft.com/office/officeart/2005/8/layout/vList2"/>
    <dgm:cxn modelId="{87816C51-5C1F-474B-BD12-1236DA472608}" srcId="{FE08B5C6-7219-014C-BCA6-864F5F3F4FF7}" destId="{F009F926-0B93-7E42-B207-FF164961680E}" srcOrd="0" destOrd="0" parTransId="{93562811-1B10-1148-9D2A-82EC10FAB094}" sibTransId="{B74C6BD4-DE1E-A345-B22D-269A20F78752}"/>
    <dgm:cxn modelId="{D66F4952-CF93-064D-B313-ABD9B6360348}" type="presOf" srcId="{189D5E93-99FB-CF43-9E01-EF00BED8066E}" destId="{09CBD09F-5FD7-0049-8F92-457CAE82510C}" srcOrd="0" destOrd="0" presId="urn:microsoft.com/office/officeart/2005/8/layout/vList2"/>
    <dgm:cxn modelId="{DDB31B77-8B41-1D41-82F3-063337129C31}" srcId="{0AD22F6F-BE2A-C24F-A3DB-DAACA6EB4B2E}" destId="{E3CB28D1-DD17-C740-9F0C-725C69A24414}" srcOrd="1" destOrd="0" parTransId="{BAAE1730-F1C3-7648-9382-4381A07048B4}" sibTransId="{8EEA028F-949D-8144-A9A1-F9BABEB9420A}"/>
    <dgm:cxn modelId="{0425E778-B10F-CC48-86F7-BED16FE1D22B}" srcId="{189D5E93-99FB-CF43-9E01-EF00BED8066E}" destId="{17103D31-B786-274E-9F73-4336CCBAD374}" srcOrd="0" destOrd="0" parTransId="{2A39539F-F76A-FF4E-808A-A7312643F96F}" sibTransId="{89BFA705-1555-0B48-8F0B-4CC526025194}"/>
    <dgm:cxn modelId="{C82AC487-8170-A148-8BF8-FB08663B566D}" type="presOf" srcId="{6B4CDFFF-24C7-A946-B484-181B5D868C3D}" destId="{72167918-3C39-DE4C-87DB-A9A7387D1748}" srcOrd="0" destOrd="1" presId="urn:microsoft.com/office/officeart/2005/8/layout/vList2"/>
    <dgm:cxn modelId="{9BF90D97-C0DC-B848-A752-A03659671B73}" srcId="{523F198E-E78C-504F-BB79-F2AD6E264B36}" destId="{FE08B5C6-7219-014C-BCA6-864F5F3F4FF7}" srcOrd="0" destOrd="0" parTransId="{94489D69-1E5A-9B4C-9ABA-A2C8FB862EC0}" sibTransId="{D16B7F4A-EA5E-E446-B2BC-FAC9AE165C5A}"/>
    <dgm:cxn modelId="{F7EA059A-B4DF-054E-99E3-8CC73942E747}" srcId="{FE08B5C6-7219-014C-BCA6-864F5F3F4FF7}" destId="{1755D64F-7B58-E743-A271-7BB77A6E7E01}" srcOrd="3" destOrd="0" parTransId="{48CA1E46-FDB8-C648-B9A0-6B65D5678A90}" sibTransId="{3CDEE664-6AFC-AF48-ACE7-6E682C566B25}"/>
    <dgm:cxn modelId="{2DF6179D-5AEF-8E47-8C79-BECA073006B5}" srcId="{189D5E93-99FB-CF43-9E01-EF00BED8066E}" destId="{34839153-EA45-744B-8986-BA41D97CBC38}" srcOrd="1" destOrd="0" parTransId="{455C86A5-6125-144E-A08D-B8A844B200E5}" sibTransId="{13F2DBF3-1116-9145-AAD9-C6B291347114}"/>
    <dgm:cxn modelId="{FCA349B6-FDD9-0E4C-8996-B0B12F9D2878}" type="presOf" srcId="{36EFE3AC-7537-8949-B975-AF6BDE0BBAC9}" destId="{72167918-3C39-DE4C-87DB-A9A7387D1748}" srcOrd="0" destOrd="2" presId="urn:microsoft.com/office/officeart/2005/8/layout/vList2"/>
    <dgm:cxn modelId="{292B52B7-49A9-9346-A056-805F5BEC5228}" srcId="{523F198E-E78C-504F-BB79-F2AD6E264B36}" destId="{189D5E93-99FB-CF43-9E01-EF00BED8066E}" srcOrd="3" destOrd="0" parTransId="{01930009-28FA-C143-9C62-40BDA4B44F68}" sibTransId="{8B7214E6-050D-3444-87F3-6A99D0C5FF9C}"/>
    <dgm:cxn modelId="{A134B2BC-A8AA-4D4E-A9FA-057FB8C58FD3}" type="presOf" srcId="{E3CB28D1-DD17-C740-9F0C-725C69A24414}" destId="{36017A94-3E4B-9349-A98F-8A54CF738788}" srcOrd="0" destOrd="1" presId="urn:microsoft.com/office/officeart/2005/8/layout/vList2"/>
    <dgm:cxn modelId="{0D1DE1C3-4DC1-D042-B38C-6910A5DC4E8B}" type="presOf" srcId="{FE08B5C6-7219-014C-BCA6-864F5F3F4FF7}" destId="{0F4568BA-6EDD-0344-A0E7-EB0CCE1E0FB2}" srcOrd="0" destOrd="0" presId="urn:microsoft.com/office/officeart/2005/8/layout/vList2"/>
    <dgm:cxn modelId="{D39BF3CD-9382-CD4C-8DB6-42C97192FF42}" type="presOf" srcId="{81FCE7C4-8752-1A4F-8344-51B56F1C0166}" destId="{36017A94-3E4B-9349-A98F-8A54CF738788}" srcOrd="0" destOrd="0" presId="urn:microsoft.com/office/officeart/2005/8/layout/vList2"/>
    <dgm:cxn modelId="{ACBB5ED3-B98A-9945-8DA1-27DD86E8401A}" type="presOf" srcId="{F009F926-0B93-7E42-B207-FF164961680E}" destId="{72167918-3C39-DE4C-87DB-A9A7387D1748}" srcOrd="0" destOrd="0" presId="urn:microsoft.com/office/officeart/2005/8/layout/vList2"/>
    <dgm:cxn modelId="{3ACF4BDF-25ED-DB4E-8673-7CCA5FDF9BCE}" srcId="{661F165F-666E-014A-93FC-B6DF966A0692}" destId="{02C18DF8-BAE1-564C-9AB7-A8F7E1B51F8E}" srcOrd="0" destOrd="0" parTransId="{B3393CEC-CA21-2C46-895D-C3BB42A64B62}" sibTransId="{16BBE74A-D89A-534B-8D61-47076EFC000A}"/>
    <dgm:cxn modelId="{89727BF2-0E54-0346-9943-1440F0C44A65}" srcId="{523F198E-E78C-504F-BB79-F2AD6E264B36}" destId="{661F165F-666E-014A-93FC-B6DF966A0692}" srcOrd="1" destOrd="0" parTransId="{CC46916E-DA74-3641-86F2-6E0FAA1746EE}" sibTransId="{B41DE495-7E06-B448-A8E0-8ADC227AB04A}"/>
    <dgm:cxn modelId="{C2405F83-2367-8F43-B708-6740E4CEFCE9}" type="presParOf" srcId="{84BCBB45-8ECD-C349-BD7C-6C1EA7A8C8E9}" destId="{0F4568BA-6EDD-0344-A0E7-EB0CCE1E0FB2}" srcOrd="0" destOrd="0" presId="urn:microsoft.com/office/officeart/2005/8/layout/vList2"/>
    <dgm:cxn modelId="{DD6C9237-78A7-1F4E-977A-DED39F896B13}" type="presParOf" srcId="{84BCBB45-8ECD-C349-BD7C-6C1EA7A8C8E9}" destId="{72167918-3C39-DE4C-87DB-A9A7387D1748}" srcOrd="1" destOrd="0" presId="urn:microsoft.com/office/officeart/2005/8/layout/vList2"/>
    <dgm:cxn modelId="{B82D9B67-EFEE-7340-9798-EF7B106B2D14}" type="presParOf" srcId="{84BCBB45-8ECD-C349-BD7C-6C1EA7A8C8E9}" destId="{324F252C-2D77-A844-975B-43B0A0006FBB}" srcOrd="2" destOrd="0" presId="urn:microsoft.com/office/officeart/2005/8/layout/vList2"/>
    <dgm:cxn modelId="{D550073E-A71B-D341-8AE8-92C94AB3480C}" type="presParOf" srcId="{84BCBB45-8ECD-C349-BD7C-6C1EA7A8C8E9}" destId="{40A1CA3D-947B-0F47-A931-029A0FA794F1}" srcOrd="3" destOrd="0" presId="urn:microsoft.com/office/officeart/2005/8/layout/vList2"/>
    <dgm:cxn modelId="{98F15269-519B-3E4F-BF1E-1835581335E0}" type="presParOf" srcId="{84BCBB45-8ECD-C349-BD7C-6C1EA7A8C8E9}" destId="{0289FD16-E65F-1A48-8F27-07D635179938}" srcOrd="4" destOrd="0" presId="urn:microsoft.com/office/officeart/2005/8/layout/vList2"/>
    <dgm:cxn modelId="{E190B1DA-F47A-6740-BF44-0C29933FEB6D}" type="presParOf" srcId="{84BCBB45-8ECD-C349-BD7C-6C1EA7A8C8E9}" destId="{36017A94-3E4B-9349-A98F-8A54CF738788}" srcOrd="5" destOrd="0" presId="urn:microsoft.com/office/officeart/2005/8/layout/vList2"/>
    <dgm:cxn modelId="{124F5985-52C5-AA46-86D1-3F6F309162EF}" type="presParOf" srcId="{84BCBB45-8ECD-C349-BD7C-6C1EA7A8C8E9}" destId="{09CBD09F-5FD7-0049-8F92-457CAE82510C}" srcOrd="6" destOrd="0" presId="urn:microsoft.com/office/officeart/2005/8/layout/vList2"/>
    <dgm:cxn modelId="{F262D9F4-215D-384F-8FD2-7E7A7A848007}" type="presParOf" srcId="{84BCBB45-8ECD-C349-BD7C-6C1EA7A8C8E9}" destId="{B6799B7F-5341-F14A-9176-F41FCB82EA20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1A1D7B-7750-624B-ADDE-39831B305A4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B62F9F0-C156-134F-8C03-42FC46E7214D}">
      <dgm:prSet/>
      <dgm:spPr/>
      <dgm:t>
        <a:bodyPr/>
        <a:lstStyle/>
        <a:p>
          <a:r>
            <a:rPr lang="pl-PL" dirty="0"/>
            <a:t>KARDIOLOGIA</a:t>
          </a:r>
        </a:p>
      </dgm:t>
    </dgm:pt>
    <dgm:pt modelId="{3ED732C0-B1D4-DB45-94A7-F54D07C63372}" type="parTrans" cxnId="{5B4D324D-730B-B440-B7D2-B68C9F52C594}">
      <dgm:prSet/>
      <dgm:spPr/>
      <dgm:t>
        <a:bodyPr/>
        <a:lstStyle/>
        <a:p>
          <a:endParaRPr lang="pl-PL"/>
        </a:p>
      </dgm:t>
    </dgm:pt>
    <dgm:pt modelId="{44555089-416B-5349-B6F4-7701C46C24E9}" type="sibTrans" cxnId="{5B4D324D-730B-B440-B7D2-B68C9F52C594}">
      <dgm:prSet/>
      <dgm:spPr/>
      <dgm:t>
        <a:bodyPr/>
        <a:lstStyle/>
        <a:p>
          <a:endParaRPr lang="pl-PL"/>
        </a:p>
      </dgm:t>
    </dgm:pt>
    <dgm:pt modelId="{625F8BC1-B261-4646-A9AF-4E064C8EDC7B}">
      <dgm:prSet/>
      <dgm:spPr/>
      <dgm:t>
        <a:bodyPr/>
        <a:lstStyle/>
        <a:p>
          <a:r>
            <a:rPr lang="pl-PL" dirty="0"/>
            <a:t>EKG wysiłkowe (próba wysiłkowa EKG) </a:t>
          </a:r>
        </a:p>
      </dgm:t>
    </dgm:pt>
    <dgm:pt modelId="{80A24371-95C4-0246-911E-54F37D11EC90}" type="parTrans" cxnId="{05AF0AC5-F5CA-8143-A552-22ABAF935C95}">
      <dgm:prSet/>
      <dgm:spPr/>
      <dgm:t>
        <a:bodyPr/>
        <a:lstStyle/>
        <a:p>
          <a:endParaRPr lang="pl-PL"/>
        </a:p>
      </dgm:t>
    </dgm:pt>
    <dgm:pt modelId="{C6F4361D-90AF-8146-9E42-1BA7AA509030}" type="sibTrans" cxnId="{05AF0AC5-F5CA-8143-A552-22ABAF935C95}">
      <dgm:prSet/>
      <dgm:spPr/>
      <dgm:t>
        <a:bodyPr/>
        <a:lstStyle/>
        <a:p>
          <a:endParaRPr lang="pl-PL"/>
        </a:p>
      </dgm:t>
    </dgm:pt>
    <dgm:pt modelId="{99D67F47-058A-4D4D-8FFE-FA1FE9568186}">
      <dgm:prSet/>
      <dgm:spPr/>
      <dgm:t>
        <a:bodyPr/>
        <a:lstStyle/>
        <a:p>
          <a:r>
            <a:rPr lang="pl-PL" dirty="0" err="1"/>
            <a:t>Holter</a:t>
          </a:r>
          <a:r>
            <a:rPr lang="pl-PL" dirty="0"/>
            <a:t> EKG 24, 48 i 72 godz. </a:t>
          </a:r>
        </a:p>
      </dgm:t>
    </dgm:pt>
    <dgm:pt modelId="{E305A9BB-C65D-A948-8961-407F080A1721}" type="parTrans" cxnId="{5E9EBF35-40EF-AD40-844F-4569CC12B2CE}">
      <dgm:prSet/>
      <dgm:spPr/>
      <dgm:t>
        <a:bodyPr/>
        <a:lstStyle/>
        <a:p>
          <a:endParaRPr lang="pl-PL"/>
        </a:p>
      </dgm:t>
    </dgm:pt>
    <dgm:pt modelId="{8DDE0BBC-C4FC-DA48-B0FF-35B2838911EE}" type="sibTrans" cxnId="{5E9EBF35-40EF-AD40-844F-4569CC12B2CE}">
      <dgm:prSet/>
      <dgm:spPr/>
      <dgm:t>
        <a:bodyPr/>
        <a:lstStyle/>
        <a:p>
          <a:endParaRPr lang="pl-PL"/>
        </a:p>
      </dgm:t>
    </dgm:pt>
    <dgm:pt modelId="{5408A801-5D8E-2C43-A5AF-25763ADF5300}">
      <dgm:prSet/>
      <dgm:spPr/>
      <dgm:t>
        <a:bodyPr/>
        <a:lstStyle/>
        <a:p>
          <a:r>
            <a:rPr lang="pl-PL" dirty="0" err="1"/>
            <a:t>Holter</a:t>
          </a:r>
          <a:r>
            <a:rPr lang="pl-PL" dirty="0"/>
            <a:t> RR</a:t>
          </a:r>
        </a:p>
      </dgm:t>
    </dgm:pt>
    <dgm:pt modelId="{12E174C5-C8A9-674A-A400-928FF8E8DB9F}" type="parTrans" cxnId="{9E7AEE0F-D5D0-D346-BF58-BB40A651A723}">
      <dgm:prSet/>
      <dgm:spPr/>
      <dgm:t>
        <a:bodyPr/>
        <a:lstStyle/>
        <a:p>
          <a:endParaRPr lang="pl-PL"/>
        </a:p>
      </dgm:t>
    </dgm:pt>
    <dgm:pt modelId="{29E75B96-9491-804F-B790-E4C0330CA061}" type="sibTrans" cxnId="{9E7AEE0F-D5D0-D346-BF58-BB40A651A723}">
      <dgm:prSet/>
      <dgm:spPr/>
      <dgm:t>
        <a:bodyPr/>
        <a:lstStyle/>
        <a:p>
          <a:endParaRPr lang="pl-PL"/>
        </a:p>
      </dgm:t>
    </dgm:pt>
    <dgm:pt modelId="{3170DF89-5D82-5543-8340-67709C54AD25}">
      <dgm:prSet/>
      <dgm:spPr/>
      <dgm:t>
        <a:bodyPr/>
        <a:lstStyle/>
        <a:p>
          <a:r>
            <a:rPr lang="pl-PL" dirty="0"/>
            <a:t>USG Doppler tętnic szyjnych </a:t>
          </a:r>
        </a:p>
      </dgm:t>
    </dgm:pt>
    <dgm:pt modelId="{7BEFC43E-A181-E046-A2BC-A0FBCBE38E54}" type="parTrans" cxnId="{0BD0BF96-1D2F-1D47-9713-6382B821FD1C}">
      <dgm:prSet/>
      <dgm:spPr/>
      <dgm:t>
        <a:bodyPr/>
        <a:lstStyle/>
        <a:p>
          <a:endParaRPr lang="pl-PL"/>
        </a:p>
      </dgm:t>
    </dgm:pt>
    <dgm:pt modelId="{FF7A386B-3E04-C344-9E02-20FAE83003ED}" type="sibTrans" cxnId="{0BD0BF96-1D2F-1D47-9713-6382B821FD1C}">
      <dgm:prSet/>
      <dgm:spPr/>
      <dgm:t>
        <a:bodyPr/>
        <a:lstStyle/>
        <a:p>
          <a:endParaRPr lang="pl-PL"/>
        </a:p>
      </dgm:t>
    </dgm:pt>
    <dgm:pt modelId="{7CF4E532-8A0F-6B4C-ADD1-877EC2EBA656}">
      <dgm:prSet/>
      <dgm:spPr/>
      <dgm:t>
        <a:bodyPr/>
        <a:lstStyle/>
        <a:p>
          <a:r>
            <a:rPr lang="pl-PL" dirty="0"/>
            <a:t>USG Doppler naczyń kończyn dolnych </a:t>
          </a:r>
        </a:p>
      </dgm:t>
    </dgm:pt>
    <dgm:pt modelId="{E1B5543B-E5E4-AA49-B169-A2CC6F2BCC1D}" type="parTrans" cxnId="{98A07722-3CB4-C54E-93A4-2E7D7DFB67B7}">
      <dgm:prSet/>
      <dgm:spPr/>
      <dgm:t>
        <a:bodyPr/>
        <a:lstStyle/>
        <a:p>
          <a:endParaRPr lang="pl-PL"/>
        </a:p>
      </dgm:t>
    </dgm:pt>
    <dgm:pt modelId="{5984987E-39F0-1F49-B889-A68AF6188191}" type="sibTrans" cxnId="{98A07722-3CB4-C54E-93A4-2E7D7DFB67B7}">
      <dgm:prSet/>
      <dgm:spPr/>
      <dgm:t>
        <a:bodyPr/>
        <a:lstStyle/>
        <a:p>
          <a:endParaRPr lang="pl-PL"/>
        </a:p>
      </dgm:t>
    </dgm:pt>
    <dgm:pt modelId="{1E4EB0D2-66EE-214E-9CEF-E32FA447AEB9}">
      <dgm:prSet/>
      <dgm:spPr/>
      <dgm:t>
        <a:bodyPr/>
        <a:lstStyle/>
        <a:p>
          <a:r>
            <a:rPr lang="pl-PL" dirty="0"/>
            <a:t>ECHO serca przezklatkowe </a:t>
          </a:r>
        </a:p>
      </dgm:t>
    </dgm:pt>
    <dgm:pt modelId="{C822EF89-BC7C-8149-AB87-ED68EE3BC319}" type="parTrans" cxnId="{F2FA15DD-23E0-C643-A44E-B84C992180F0}">
      <dgm:prSet/>
      <dgm:spPr/>
      <dgm:t>
        <a:bodyPr/>
        <a:lstStyle/>
        <a:p>
          <a:endParaRPr lang="pl-PL"/>
        </a:p>
      </dgm:t>
    </dgm:pt>
    <dgm:pt modelId="{59CE10D3-A482-E649-BCD4-44BD6E797150}" type="sibTrans" cxnId="{F2FA15DD-23E0-C643-A44E-B84C992180F0}">
      <dgm:prSet/>
      <dgm:spPr/>
      <dgm:t>
        <a:bodyPr/>
        <a:lstStyle/>
        <a:p>
          <a:endParaRPr lang="pl-PL"/>
        </a:p>
      </dgm:t>
    </dgm:pt>
    <dgm:pt modelId="{AB522C80-6145-904E-82FA-98B1EA04F8BB}">
      <dgm:prSet/>
      <dgm:spPr/>
      <dgm:t>
        <a:bodyPr/>
        <a:lstStyle/>
        <a:p>
          <a:r>
            <a:rPr lang="pl-PL" dirty="0"/>
            <a:t>BNP (NT-pro-BNP)</a:t>
          </a:r>
        </a:p>
      </dgm:t>
    </dgm:pt>
    <dgm:pt modelId="{8C2618C6-4D40-F44E-B870-60CAD292B09C}" type="parTrans" cxnId="{004B8A11-96BF-F94F-8F97-A9F8EE2B71C5}">
      <dgm:prSet/>
      <dgm:spPr/>
      <dgm:t>
        <a:bodyPr/>
        <a:lstStyle/>
        <a:p>
          <a:endParaRPr lang="pl-PL"/>
        </a:p>
      </dgm:t>
    </dgm:pt>
    <dgm:pt modelId="{D77B2B28-35BC-914B-8361-EC0CD07D5C34}" type="sibTrans" cxnId="{004B8A11-96BF-F94F-8F97-A9F8EE2B71C5}">
      <dgm:prSet/>
      <dgm:spPr/>
      <dgm:t>
        <a:bodyPr/>
        <a:lstStyle/>
        <a:p>
          <a:endParaRPr lang="pl-PL"/>
        </a:p>
      </dgm:t>
    </dgm:pt>
    <dgm:pt modelId="{BD3B1A7D-A947-8C40-87B4-27BCF1B59CBA}">
      <dgm:prSet/>
      <dgm:spPr/>
      <dgm:t>
        <a:bodyPr/>
        <a:lstStyle/>
        <a:p>
          <a:r>
            <a:rPr lang="pl-PL" dirty="0"/>
            <a:t>albuminuria</a:t>
          </a:r>
        </a:p>
      </dgm:t>
    </dgm:pt>
    <dgm:pt modelId="{C279D7BE-28EC-BA46-BC7A-4D2C8152065C}" type="parTrans" cxnId="{C56AA85B-1046-A343-A659-C2DE003AB991}">
      <dgm:prSet/>
      <dgm:spPr/>
      <dgm:t>
        <a:bodyPr/>
        <a:lstStyle/>
        <a:p>
          <a:endParaRPr lang="pl-PL"/>
        </a:p>
      </dgm:t>
    </dgm:pt>
    <dgm:pt modelId="{BD19B278-01AD-E143-B22B-3A2CE6CDA6CA}" type="sibTrans" cxnId="{C56AA85B-1046-A343-A659-C2DE003AB991}">
      <dgm:prSet/>
      <dgm:spPr/>
      <dgm:t>
        <a:bodyPr/>
        <a:lstStyle/>
        <a:p>
          <a:endParaRPr lang="pl-PL"/>
        </a:p>
      </dgm:t>
    </dgm:pt>
    <dgm:pt modelId="{3930A388-EFDD-674A-9F96-B794DBFBB48B}">
      <dgm:prSet/>
      <dgm:spPr/>
      <dgm:t>
        <a:bodyPr/>
        <a:lstStyle/>
        <a:p>
          <a:r>
            <a:rPr lang="pl-PL" dirty="0"/>
            <a:t>UACR (wskaźnik albumina/kreatynina w moczu)</a:t>
          </a:r>
        </a:p>
      </dgm:t>
    </dgm:pt>
    <dgm:pt modelId="{5423E9E6-9949-0343-B8DB-E1A26AB2EBAF}" type="parTrans" cxnId="{F8653471-746B-CB48-A66F-9388696E5609}">
      <dgm:prSet/>
      <dgm:spPr/>
      <dgm:t>
        <a:bodyPr/>
        <a:lstStyle/>
        <a:p>
          <a:endParaRPr lang="pl-PL"/>
        </a:p>
      </dgm:t>
    </dgm:pt>
    <dgm:pt modelId="{D27B295C-34F4-8D4D-BBBC-D5F1DFF56352}" type="sibTrans" cxnId="{F8653471-746B-CB48-A66F-9388696E5609}">
      <dgm:prSet/>
      <dgm:spPr/>
      <dgm:t>
        <a:bodyPr/>
        <a:lstStyle/>
        <a:p>
          <a:endParaRPr lang="pl-PL"/>
        </a:p>
      </dgm:t>
    </dgm:pt>
    <dgm:pt modelId="{EECDD320-1625-C843-B8AB-06F649D90653}">
      <dgm:prSet/>
      <dgm:spPr/>
      <dgm:t>
        <a:bodyPr/>
        <a:lstStyle/>
        <a:p>
          <a:r>
            <a:rPr lang="pl-PL" dirty="0"/>
            <a:t>ENDOKRYNOLOGIA:</a:t>
          </a:r>
        </a:p>
      </dgm:t>
    </dgm:pt>
    <dgm:pt modelId="{9738EF45-7C82-7643-9027-9921F9C54B39}" type="parTrans" cxnId="{56C051CF-A9D2-334C-833A-E70665BD22AD}">
      <dgm:prSet/>
      <dgm:spPr/>
      <dgm:t>
        <a:bodyPr/>
        <a:lstStyle/>
        <a:p>
          <a:endParaRPr lang="pl-PL"/>
        </a:p>
      </dgm:t>
    </dgm:pt>
    <dgm:pt modelId="{24D7CE93-7BD6-0247-8114-7867B77EC584}" type="sibTrans" cxnId="{56C051CF-A9D2-334C-833A-E70665BD22AD}">
      <dgm:prSet/>
      <dgm:spPr/>
      <dgm:t>
        <a:bodyPr/>
        <a:lstStyle/>
        <a:p>
          <a:endParaRPr lang="pl-PL"/>
        </a:p>
      </dgm:t>
    </dgm:pt>
    <dgm:pt modelId="{87FECAC9-9C0D-6643-B70C-708939ED57F3}">
      <dgm:prSet/>
      <dgm:spPr/>
      <dgm:t>
        <a:bodyPr/>
        <a:lstStyle/>
        <a:p>
          <a:r>
            <a:rPr lang="pl-PL" dirty="0"/>
            <a:t>anty TPO (przeciwciała przeciw peroksydazie tarczycowej)</a:t>
          </a:r>
        </a:p>
      </dgm:t>
    </dgm:pt>
    <dgm:pt modelId="{CF2463FE-D2FD-A44B-A48A-D385A597F89B}" type="parTrans" cxnId="{9E3F1AAB-DAC7-A64B-A673-EE705AFF62EA}">
      <dgm:prSet/>
      <dgm:spPr/>
      <dgm:t>
        <a:bodyPr/>
        <a:lstStyle/>
        <a:p>
          <a:endParaRPr lang="pl-PL"/>
        </a:p>
      </dgm:t>
    </dgm:pt>
    <dgm:pt modelId="{B7D5C9CE-BD03-204A-A17C-CB1E1418F95B}" type="sibTrans" cxnId="{9E3F1AAB-DAC7-A64B-A673-EE705AFF62EA}">
      <dgm:prSet/>
      <dgm:spPr/>
      <dgm:t>
        <a:bodyPr/>
        <a:lstStyle/>
        <a:p>
          <a:endParaRPr lang="pl-PL"/>
        </a:p>
      </dgm:t>
    </dgm:pt>
    <dgm:pt modelId="{2E505AAD-D682-6744-ADA3-B6BD789AE98A}">
      <dgm:prSet/>
      <dgm:spPr/>
      <dgm:t>
        <a:bodyPr/>
        <a:lstStyle/>
        <a:p>
          <a:r>
            <a:rPr lang="pl-PL" dirty="0"/>
            <a:t>anty TSHR (przeciwciała przeciw receptorom TSH) </a:t>
          </a:r>
        </a:p>
      </dgm:t>
    </dgm:pt>
    <dgm:pt modelId="{0E5A1F71-5547-FB49-99D7-D1D07A4A6075}" type="parTrans" cxnId="{9630564E-8622-9546-95DC-C58D658F13B6}">
      <dgm:prSet/>
      <dgm:spPr/>
      <dgm:t>
        <a:bodyPr/>
        <a:lstStyle/>
        <a:p>
          <a:endParaRPr lang="pl-PL"/>
        </a:p>
      </dgm:t>
    </dgm:pt>
    <dgm:pt modelId="{B1A292B3-817A-2146-9000-59E21D005E59}" type="sibTrans" cxnId="{9630564E-8622-9546-95DC-C58D658F13B6}">
      <dgm:prSet/>
      <dgm:spPr/>
      <dgm:t>
        <a:bodyPr/>
        <a:lstStyle/>
        <a:p>
          <a:endParaRPr lang="pl-PL"/>
        </a:p>
      </dgm:t>
    </dgm:pt>
    <dgm:pt modelId="{72983CE0-309C-464B-BD16-277A33F68CEF}">
      <dgm:prSet/>
      <dgm:spPr/>
      <dgm:t>
        <a:bodyPr/>
        <a:lstStyle/>
        <a:p>
          <a:r>
            <a:rPr lang="pl-PL" dirty="0"/>
            <a:t>anty TG (p/ciała przeciw tyreoglobulinie)</a:t>
          </a:r>
        </a:p>
      </dgm:t>
    </dgm:pt>
    <dgm:pt modelId="{7F276246-BD6C-5A45-B4FF-4C9A6C3B0671}" type="parTrans" cxnId="{425145FC-93A4-5C47-BFCD-4F3473433C32}">
      <dgm:prSet/>
      <dgm:spPr/>
      <dgm:t>
        <a:bodyPr/>
        <a:lstStyle/>
        <a:p>
          <a:endParaRPr lang="pl-PL"/>
        </a:p>
      </dgm:t>
    </dgm:pt>
    <dgm:pt modelId="{1B6092DF-2AC9-3C44-90F7-6D0326159174}" type="sibTrans" cxnId="{425145FC-93A4-5C47-BFCD-4F3473433C32}">
      <dgm:prSet/>
      <dgm:spPr/>
      <dgm:t>
        <a:bodyPr/>
        <a:lstStyle/>
        <a:p>
          <a:endParaRPr lang="pl-PL"/>
        </a:p>
      </dgm:t>
    </dgm:pt>
    <dgm:pt modelId="{1FB9575A-8174-9F48-B10C-B684DB8DB90B}">
      <dgm:prSet/>
      <dgm:spPr/>
      <dgm:t>
        <a:bodyPr/>
        <a:lstStyle/>
        <a:p>
          <a:r>
            <a:rPr lang="pl-PL" dirty="0"/>
            <a:t>PULMONOLOGIA/ALERGOLOGIA</a:t>
          </a:r>
        </a:p>
      </dgm:t>
    </dgm:pt>
    <dgm:pt modelId="{B1A2EC56-B0CC-4445-AFD9-1A8C6C18C2BD}" type="parTrans" cxnId="{8600F53F-1916-DC4A-AD95-5E5201209AED}">
      <dgm:prSet/>
      <dgm:spPr/>
      <dgm:t>
        <a:bodyPr/>
        <a:lstStyle/>
        <a:p>
          <a:endParaRPr lang="pl-PL"/>
        </a:p>
      </dgm:t>
    </dgm:pt>
    <dgm:pt modelId="{0F504D6D-02B4-2A45-95EC-FC4258DC4665}" type="sibTrans" cxnId="{8600F53F-1916-DC4A-AD95-5E5201209AED}">
      <dgm:prSet/>
      <dgm:spPr/>
      <dgm:t>
        <a:bodyPr/>
        <a:lstStyle/>
        <a:p>
          <a:endParaRPr lang="pl-PL"/>
        </a:p>
      </dgm:t>
    </dgm:pt>
    <dgm:pt modelId="{BEA431BD-3283-7A4C-853F-A610988B4255}">
      <dgm:prSet/>
      <dgm:spPr/>
      <dgm:t>
        <a:bodyPr/>
        <a:lstStyle/>
        <a:p>
          <a:r>
            <a:rPr lang="pl-PL" dirty="0"/>
            <a:t>Spirometria</a:t>
          </a:r>
        </a:p>
      </dgm:t>
    </dgm:pt>
    <dgm:pt modelId="{F4143D1A-6CF4-F648-A96E-838DFC5F3E16}" type="parTrans" cxnId="{F050B6AF-09D0-5D45-9B56-0DC3FB0E640C}">
      <dgm:prSet/>
      <dgm:spPr/>
      <dgm:t>
        <a:bodyPr/>
        <a:lstStyle/>
        <a:p>
          <a:endParaRPr lang="pl-PL"/>
        </a:p>
      </dgm:t>
    </dgm:pt>
    <dgm:pt modelId="{7B88008E-82CC-8B4D-8E00-BB659A0B29A8}" type="sibTrans" cxnId="{F050B6AF-09D0-5D45-9B56-0DC3FB0E640C}">
      <dgm:prSet/>
      <dgm:spPr/>
      <dgm:t>
        <a:bodyPr/>
        <a:lstStyle/>
        <a:p>
          <a:endParaRPr lang="pl-PL"/>
        </a:p>
      </dgm:t>
    </dgm:pt>
    <dgm:pt modelId="{A3EC9C92-14D7-424E-BA79-5E77310237B7}">
      <dgm:prSet/>
      <dgm:spPr/>
      <dgm:t>
        <a:bodyPr/>
        <a:lstStyle/>
        <a:p>
          <a:r>
            <a:rPr lang="pl-PL" dirty="0"/>
            <a:t>biopsja aspiracyjna celowana cienkoigłowa tarczycy </a:t>
          </a:r>
        </a:p>
      </dgm:t>
    </dgm:pt>
    <dgm:pt modelId="{8C91278B-E6F1-7144-A045-DA6DEC22CBD3}" type="parTrans" cxnId="{B28F1E59-5B74-CB44-AC1C-2FD8FD971595}">
      <dgm:prSet/>
      <dgm:spPr/>
      <dgm:t>
        <a:bodyPr/>
        <a:lstStyle/>
        <a:p>
          <a:endParaRPr lang="pl-PL"/>
        </a:p>
      </dgm:t>
    </dgm:pt>
    <dgm:pt modelId="{CA3AA21D-2389-414E-9F73-CACD22B14711}" type="sibTrans" cxnId="{B28F1E59-5B74-CB44-AC1C-2FD8FD971595}">
      <dgm:prSet/>
      <dgm:spPr/>
      <dgm:t>
        <a:bodyPr/>
        <a:lstStyle/>
        <a:p>
          <a:endParaRPr lang="pl-PL"/>
        </a:p>
      </dgm:t>
    </dgm:pt>
    <dgm:pt modelId="{01DF86C9-6CFE-084D-8721-75F59020B077}">
      <dgm:prSet/>
      <dgm:spPr/>
      <dgm:t>
        <a:bodyPr/>
        <a:lstStyle/>
        <a:p>
          <a:r>
            <a:rPr lang="pl-PL" dirty="0"/>
            <a:t>Spirometria z próbą rozkurczową</a:t>
          </a:r>
        </a:p>
      </dgm:t>
    </dgm:pt>
    <dgm:pt modelId="{4155A7D9-9AFE-E64E-B7BE-D29F20A1DD4C}" type="parTrans" cxnId="{0DDF1ECC-4E4A-A541-AF8F-4E647A3C27B5}">
      <dgm:prSet/>
      <dgm:spPr/>
      <dgm:t>
        <a:bodyPr/>
        <a:lstStyle/>
        <a:p>
          <a:endParaRPr lang="pl-PL"/>
        </a:p>
      </dgm:t>
    </dgm:pt>
    <dgm:pt modelId="{A9EE3B98-A975-FE41-B34F-5AFB91ADB541}" type="sibTrans" cxnId="{0DDF1ECC-4E4A-A541-AF8F-4E647A3C27B5}">
      <dgm:prSet/>
      <dgm:spPr/>
      <dgm:t>
        <a:bodyPr/>
        <a:lstStyle/>
        <a:p>
          <a:endParaRPr lang="pl-PL"/>
        </a:p>
      </dgm:t>
    </dgm:pt>
    <dgm:pt modelId="{85A420DE-35CF-2F4C-BC78-795D7BC1CF94}">
      <dgm:prSet/>
      <dgm:spPr/>
      <dgm:t>
        <a:bodyPr/>
        <a:lstStyle/>
        <a:p>
          <a:r>
            <a:rPr lang="pl-PL" dirty="0"/>
            <a:t>DIABETOLOGIA:</a:t>
          </a:r>
        </a:p>
      </dgm:t>
    </dgm:pt>
    <dgm:pt modelId="{5D461267-23C3-8349-8A3B-E58318E0E6B5}" type="parTrans" cxnId="{E47B38F9-08AF-E449-BD31-1B13AC261B16}">
      <dgm:prSet/>
      <dgm:spPr/>
      <dgm:t>
        <a:bodyPr/>
        <a:lstStyle/>
        <a:p>
          <a:endParaRPr lang="pl-PL"/>
        </a:p>
      </dgm:t>
    </dgm:pt>
    <dgm:pt modelId="{A06A03C3-5B51-B34F-AD31-A9FB9ECE3173}" type="sibTrans" cxnId="{E47B38F9-08AF-E449-BD31-1B13AC261B16}">
      <dgm:prSet/>
      <dgm:spPr/>
      <dgm:t>
        <a:bodyPr/>
        <a:lstStyle/>
        <a:p>
          <a:endParaRPr lang="pl-PL"/>
        </a:p>
      </dgm:t>
    </dgm:pt>
    <dgm:pt modelId="{461612E7-FC92-F74E-A9C8-342718FB9E40}">
      <dgm:prSet/>
      <dgm:spPr/>
      <dgm:t>
        <a:bodyPr/>
        <a:lstStyle/>
        <a:p>
          <a:r>
            <a:rPr lang="pl-PL" dirty="0"/>
            <a:t>UACR (wskaźnik albumina/kreatynina w moczu)</a:t>
          </a:r>
        </a:p>
      </dgm:t>
    </dgm:pt>
    <dgm:pt modelId="{D38E8AC9-D3B3-604E-B23B-193FD5A2E8E5}" type="parTrans" cxnId="{7C969590-2434-C84F-A34E-D2570FB4F190}">
      <dgm:prSet/>
      <dgm:spPr/>
      <dgm:t>
        <a:bodyPr/>
        <a:lstStyle/>
        <a:p>
          <a:endParaRPr lang="pl-PL"/>
        </a:p>
      </dgm:t>
    </dgm:pt>
    <dgm:pt modelId="{9750FD08-839E-AF47-8E3E-26F449D7849B}" type="sibTrans" cxnId="{7C969590-2434-C84F-A34E-D2570FB4F190}">
      <dgm:prSet/>
      <dgm:spPr/>
      <dgm:t>
        <a:bodyPr/>
        <a:lstStyle/>
        <a:p>
          <a:endParaRPr lang="pl-PL"/>
        </a:p>
      </dgm:t>
    </dgm:pt>
    <dgm:pt modelId="{F72445A5-4725-D247-BE34-BC45FFA75618}">
      <dgm:prSet/>
      <dgm:spPr/>
      <dgm:t>
        <a:bodyPr/>
        <a:lstStyle/>
        <a:p>
          <a:r>
            <a:rPr lang="pl-PL" dirty="0"/>
            <a:t>USG Doppler naczyń kończyn dolnych </a:t>
          </a:r>
        </a:p>
      </dgm:t>
    </dgm:pt>
    <dgm:pt modelId="{2D06CDFB-7D88-1547-B6C9-8EDA7BB6B599}" type="parTrans" cxnId="{4B9FE68C-C88F-AC4B-8469-BEE404ED2061}">
      <dgm:prSet/>
      <dgm:spPr/>
      <dgm:t>
        <a:bodyPr/>
        <a:lstStyle/>
        <a:p>
          <a:endParaRPr lang="pl-PL"/>
        </a:p>
      </dgm:t>
    </dgm:pt>
    <dgm:pt modelId="{4D5E60AF-11A8-9F41-B387-FA5DB8DD9B73}" type="sibTrans" cxnId="{4B9FE68C-C88F-AC4B-8469-BEE404ED2061}">
      <dgm:prSet/>
      <dgm:spPr/>
      <dgm:t>
        <a:bodyPr/>
        <a:lstStyle/>
        <a:p>
          <a:endParaRPr lang="pl-PL"/>
        </a:p>
      </dgm:t>
    </dgm:pt>
    <dgm:pt modelId="{7192751C-91F5-4A49-AAFC-C909D3B8FDDB}">
      <dgm:prSet/>
      <dgm:spPr/>
      <dgm:t>
        <a:bodyPr/>
        <a:lstStyle/>
        <a:p>
          <a:r>
            <a:rPr lang="pl-PL" dirty="0"/>
            <a:t>albuminuria</a:t>
          </a:r>
        </a:p>
      </dgm:t>
    </dgm:pt>
    <dgm:pt modelId="{1464D236-2571-EE4F-ABD4-9B94D37A9191}" type="parTrans" cxnId="{DA24C83D-8D8A-C945-9B72-F43B537DE97D}">
      <dgm:prSet/>
      <dgm:spPr/>
      <dgm:t>
        <a:bodyPr/>
        <a:lstStyle/>
        <a:p>
          <a:endParaRPr lang="pl-PL"/>
        </a:p>
      </dgm:t>
    </dgm:pt>
    <dgm:pt modelId="{DAECC0E3-C688-4840-ACF0-DA762E3B97C2}" type="sibTrans" cxnId="{DA24C83D-8D8A-C945-9B72-F43B537DE97D}">
      <dgm:prSet/>
      <dgm:spPr/>
      <dgm:t>
        <a:bodyPr/>
        <a:lstStyle/>
        <a:p>
          <a:endParaRPr lang="pl-PL"/>
        </a:p>
      </dgm:t>
    </dgm:pt>
    <dgm:pt modelId="{F45576D2-2971-A742-94C5-AB2AA7347D8E}" type="pres">
      <dgm:prSet presAssocID="{C61A1D7B-7750-624B-ADDE-39831B305A42}" presName="linear" presStyleCnt="0">
        <dgm:presLayoutVars>
          <dgm:dir/>
          <dgm:animLvl val="lvl"/>
          <dgm:resizeHandles val="exact"/>
        </dgm:presLayoutVars>
      </dgm:prSet>
      <dgm:spPr/>
    </dgm:pt>
    <dgm:pt modelId="{AEC02A9D-C751-C349-804A-3ECADE824FE8}" type="pres">
      <dgm:prSet presAssocID="{9B62F9F0-C156-134F-8C03-42FC46E7214D}" presName="parentLin" presStyleCnt="0"/>
      <dgm:spPr/>
    </dgm:pt>
    <dgm:pt modelId="{1B2328DB-0786-9042-905E-10D0A94162F4}" type="pres">
      <dgm:prSet presAssocID="{9B62F9F0-C156-134F-8C03-42FC46E7214D}" presName="parentLeftMargin" presStyleLbl="node1" presStyleIdx="0" presStyleCnt="4"/>
      <dgm:spPr/>
    </dgm:pt>
    <dgm:pt modelId="{10535DED-3850-0447-93C6-D1EC45BC006A}" type="pres">
      <dgm:prSet presAssocID="{9B62F9F0-C156-134F-8C03-42FC46E7214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814C8D7-8AD5-874F-8323-C83400E69253}" type="pres">
      <dgm:prSet presAssocID="{9B62F9F0-C156-134F-8C03-42FC46E7214D}" presName="negativeSpace" presStyleCnt="0"/>
      <dgm:spPr/>
    </dgm:pt>
    <dgm:pt modelId="{3A963C5E-88FC-0249-BA67-B5FA2B1FE8CC}" type="pres">
      <dgm:prSet presAssocID="{9B62F9F0-C156-134F-8C03-42FC46E7214D}" presName="childText" presStyleLbl="conFgAcc1" presStyleIdx="0" presStyleCnt="4">
        <dgm:presLayoutVars>
          <dgm:bulletEnabled val="1"/>
        </dgm:presLayoutVars>
      </dgm:prSet>
      <dgm:spPr/>
    </dgm:pt>
    <dgm:pt modelId="{BB5FD84B-64E8-B947-922F-970BA3647F53}" type="pres">
      <dgm:prSet presAssocID="{44555089-416B-5349-B6F4-7701C46C24E9}" presName="spaceBetweenRectangles" presStyleCnt="0"/>
      <dgm:spPr/>
    </dgm:pt>
    <dgm:pt modelId="{A29154D2-AAB0-A94C-AA98-B82250F9D98D}" type="pres">
      <dgm:prSet presAssocID="{85A420DE-35CF-2F4C-BC78-795D7BC1CF94}" presName="parentLin" presStyleCnt="0"/>
      <dgm:spPr/>
    </dgm:pt>
    <dgm:pt modelId="{6EC4058D-6759-2141-A6C7-D785B103284C}" type="pres">
      <dgm:prSet presAssocID="{85A420DE-35CF-2F4C-BC78-795D7BC1CF94}" presName="parentLeftMargin" presStyleLbl="node1" presStyleIdx="0" presStyleCnt="4"/>
      <dgm:spPr/>
    </dgm:pt>
    <dgm:pt modelId="{E53B42F6-B982-EB49-8632-33C3CDE059AA}" type="pres">
      <dgm:prSet presAssocID="{85A420DE-35CF-2F4C-BC78-795D7BC1CF9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14A1E8F-FCDB-5148-9D5B-567A99ADAD1B}" type="pres">
      <dgm:prSet presAssocID="{85A420DE-35CF-2F4C-BC78-795D7BC1CF94}" presName="negativeSpace" presStyleCnt="0"/>
      <dgm:spPr/>
    </dgm:pt>
    <dgm:pt modelId="{6B359FCA-B279-7540-B05C-0FB5EF2C9B23}" type="pres">
      <dgm:prSet presAssocID="{85A420DE-35CF-2F4C-BC78-795D7BC1CF94}" presName="childText" presStyleLbl="conFgAcc1" presStyleIdx="1" presStyleCnt="4">
        <dgm:presLayoutVars>
          <dgm:bulletEnabled val="1"/>
        </dgm:presLayoutVars>
      </dgm:prSet>
      <dgm:spPr/>
    </dgm:pt>
    <dgm:pt modelId="{3971D3F6-21C5-0148-86EC-173D9F868408}" type="pres">
      <dgm:prSet presAssocID="{A06A03C3-5B51-B34F-AD31-A9FB9ECE3173}" presName="spaceBetweenRectangles" presStyleCnt="0"/>
      <dgm:spPr/>
    </dgm:pt>
    <dgm:pt modelId="{892B5D58-FEC9-164B-872F-8CE79A0CA35A}" type="pres">
      <dgm:prSet presAssocID="{EECDD320-1625-C843-B8AB-06F649D90653}" presName="parentLin" presStyleCnt="0"/>
      <dgm:spPr/>
    </dgm:pt>
    <dgm:pt modelId="{A5ED2539-DD5C-9540-8461-0B68EFB5D719}" type="pres">
      <dgm:prSet presAssocID="{EECDD320-1625-C843-B8AB-06F649D90653}" presName="parentLeftMargin" presStyleLbl="node1" presStyleIdx="1" presStyleCnt="4"/>
      <dgm:spPr/>
    </dgm:pt>
    <dgm:pt modelId="{00CFF0D0-247A-2D4E-80AF-0629C595865D}" type="pres">
      <dgm:prSet presAssocID="{EECDD320-1625-C843-B8AB-06F649D9065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13026EC-E479-D442-9C85-08AF1EBFDD79}" type="pres">
      <dgm:prSet presAssocID="{EECDD320-1625-C843-B8AB-06F649D90653}" presName="negativeSpace" presStyleCnt="0"/>
      <dgm:spPr/>
    </dgm:pt>
    <dgm:pt modelId="{E31151E2-CAB0-2E4A-A972-4DFDFE8E7165}" type="pres">
      <dgm:prSet presAssocID="{EECDD320-1625-C843-B8AB-06F649D90653}" presName="childText" presStyleLbl="conFgAcc1" presStyleIdx="2" presStyleCnt="4">
        <dgm:presLayoutVars>
          <dgm:bulletEnabled val="1"/>
        </dgm:presLayoutVars>
      </dgm:prSet>
      <dgm:spPr/>
    </dgm:pt>
    <dgm:pt modelId="{E151AA1F-1DDB-C741-8464-0B55A2FE878C}" type="pres">
      <dgm:prSet presAssocID="{24D7CE93-7BD6-0247-8114-7867B77EC584}" presName="spaceBetweenRectangles" presStyleCnt="0"/>
      <dgm:spPr/>
    </dgm:pt>
    <dgm:pt modelId="{9F78EA21-22F7-0348-9BCC-DC0F84914DF9}" type="pres">
      <dgm:prSet presAssocID="{1FB9575A-8174-9F48-B10C-B684DB8DB90B}" presName="parentLin" presStyleCnt="0"/>
      <dgm:spPr/>
    </dgm:pt>
    <dgm:pt modelId="{3A90E248-60F3-5B4D-BA87-B827F607C03B}" type="pres">
      <dgm:prSet presAssocID="{1FB9575A-8174-9F48-B10C-B684DB8DB90B}" presName="parentLeftMargin" presStyleLbl="node1" presStyleIdx="2" presStyleCnt="4"/>
      <dgm:spPr/>
    </dgm:pt>
    <dgm:pt modelId="{FF56D4E2-0E0A-8D4F-A794-03B2C0A387F2}" type="pres">
      <dgm:prSet presAssocID="{1FB9575A-8174-9F48-B10C-B684DB8DB90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97D032F-427A-5542-A23F-714B82018C3D}" type="pres">
      <dgm:prSet presAssocID="{1FB9575A-8174-9F48-B10C-B684DB8DB90B}" presName="negativeSpace" presStyleCnt="0"/>
      <dgm:spPr/>
    </dgm:pt>
    <dgm:pt modelId="{18644102-BD85-2042-B4B5-D9A236F57385}" type="pres">
      <dgm:prSet presAssocID="{1FB9575A-8174-9F48-B10C-B684DB8DB90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C529E02-3A10-384A-99CE-2CD38C527FAA}" type="presOf" srcId="{AB522C80-6145-904E-82FA-98B1EA04F8BB}" destId="{3A963C5E-88FC-0249-BA67-B5FA2B1FE8CC}" srcOrd="0" destOrd="6" presId="urn:microsoft.com/office/officeart/2005/8/layout/list1"/>
    <dgm:cxn modelId="{9E7AEE0F-D5D0-D346-BF58-BB40A651A723}" srcId="{9B62F9F0-C156-134F-8C03-42FC46E7214D}" destId="{5408A801-5D8E-2C43-A5AF-25763ADF5300}" srcOrd="2" destOrd="0" parTransId="{12E174C5-C8A9-674A-A400-928FF8E8DB9F}" sibTransId="{29E75B96-9491-804F-B790-E4C0330CA061}"/>
    <dgm:cxn modelId="{004B8A11-96BF-F94F-8F97-A9F8EE2B71C5}" srcId="{9B62F9F0-C156-134F-8C03-42FC46E7214D}" destId="{AB522C80-6145-904E-82FA-98B1EA04F8BB}" srcOrd="6" destOrd="0" parTransId="{8C2618C6-4D40-F44E-B870-60CAD292B09C}" sibTransId="{D77B2B28-35BC-914B-8361-EC0CD07D5C34}"/>
    <dgm:cxn modelId="{02B02117-5052-FC45-9EFC-B904EE899248}" type="presOf" srcId="{625F8BC1-B261-4646-A9AF-4E064C8EDC7B}" destId="{3A963C5E-88FC-0249-BA67-B5FA2B1FE8CC}" srcOrd="0" destOrd="0" presId="urn:microsoft.com/office/officeart/2005/8/layout/list1"/>
    <dgm:cxn modelId="{73CD4119-2DEC-D743-9B68-C7D688DCF3DF}" type="presOf" srcId="{5408A801-5D8E-2C43-A5AF-25763ADF5300}" destId="{3A963C5E-88FC-0249-BA67-B5FA2B1FE8CC}" srcOrd="0" destOrd="2" presId="urn:microsoft.com/office/officeart/2005/8/layout/list1"/>
    <dgm:cxn modelId="{6E33DF1B-2A7B-EE4C-BEF8-7516B4987B31}" type="presOf" srcId="{C61A1D7B-7750-624B-ADDE-39831B305A42}" destId="{F45576D2-2971-A742-94C5-AB2AA7347D8E}" srcOrd="0" destOrd="0" presId="urn:microsoft.com/office/officeart/2005/8/layout/list1"/>
    <dgm:cxn modelId="{98A07722-3CB4-C54E-93A4-2E7D7DFB67B7}" srcId="{9B62F9F0-C156-134F-8C03-42FC46E7214D}" destId="{7CF4E532-8A0F-6B4C-ADD1-877EC2EBA656}" srcOrd="4" destOrd="0" parTransId="{E1B5543B-E5E4-AA49-B169-A2CC6F2BCC1D}" sibTransId="{5984987E-39F0-1F49-B889-A68AF6188191}"/>
    <dgm:cxn modelId="{0E38D934-2DD7-6A44-86B5-0104DB341548}" type="presOf" srcId="{A3EC9C92-14D7-424E-BA79-5E77310237B7}" destId="{E31151E2-CAB0-2E4A-A972-4DFDFE8E7165}" srcOrd="0" destOrd="3" presId="urn:microsoft.com/office/officeart/2005/8/layout/list1"/>
    <dgm:cxn modelId="{5E9EBF35-40EF-AD40-844F-4569CC12B2CE}" srcId="{9B62F9F0-C156-134F-8C03-42FC46E7214D}" destId="{99D67F47-058A-4D4D-8FFE-FA1FE9568186}" srcOrd="1" destOrd="0" parTransId="{E305A9BB-C65D-A948-8961-407F080A1721}" sibTransId="{8DDE0BBC-C4FC-DA48-B0FF-35B2838911EE}"/>
    <dgm:cxn modelId="{B714FA36-7710-EF42-A338-1DB6C3E991F4}" type="presOf" srcId="{9B62F9F0-C156-134F-8C03-42FC46E7214D}" destId="{10535DED-3850-0447-93C6-D1EC45BC006A}" srcOrd="1" destOrd="0" presId="urn:microsoft.com/office/officeart/2005/8/layout/list1"/>
    <dgm:cxn modelId="{475DFE36-515D-D24B-8BD2-9FA65E547058}" type="presOf" srcId="{72983CE0-309C-464B-BD16-277A33F68CEF}" destId="{E31151E2-CAB0-2E4A-A972-4DFDFE8E7165}" srcOrd="0" destOrd="2" presId="urn:microsoft.com/office/officeart/2005/8/layout/list1"/>
    <dgm:cxn modelId="{91FA9437-90D3-7B46-9BE0-46264D62DE81}" type="presOf" srcId="{F72445A5-4725-D247-BE34-BC45FFA75618}" destId="{6B359FCA-B279-7540-B05C-0FB5EF2C9B23}" srcOrd="0" destOrd="2" presId="urn:microsoft.com/office/officeart/2005/8/layout/list1"/>
    <dgm:cxn modelId="{DA24C83D-8D8A-C945-9B72-F43B537DE97D}" srcId="{85A420DE-35CF-2F4C-BC78-795D7BC1CF94}" destId="{7192751C-91F5-4A49-AAFC-C909D3B8FDDB}" srcOrd="1" destOrd="0" parTransId="{1464D236-2571-EE4F-ABD4-9B94D37A9191}" sibTransId="{DAECC0E3-C688-4840-ACF0-DA762E3B97C2}"/>
    <dgm:cxn modelId="{8600F53F-1916-DC4A-AD95-5E5201209AED}" srcId="{C61A1D7B-7750-624B-ADDE-39831B305A42}" destId="{1FB9575A-8174-9F48-B10C-B684DB8DB90B}" srcOrd="3" destOrd="0" parTransId="{B1A2EC56-B0CC-4445-AFD9-1A8C6C18C2BD}" sibTransId="{0F504D6D-02B4-2A45-95EC-FC4258DC4665}"/>
    <dgm:cxn modelId="{C56AA85B-1046-A343-A659-C2DE003AB991}" srcId="{9B62F9F0-C156-134F-8C03-42FC46E7214D}" destId="{BD3B1A7D-A947-8C40-87B4-27BCF1B59CBA}" srcOrd="7" destOrd="0" parTransId="{C279D7BE-28EC-BA46-BC7A-4D2C8152065C}" sibTransId="{BD19B278-01AD-E143-B22B-3A2CE6CDA6CA}"/>
    <dgm:cxn modelId="{F5A1AF5C-767F-5E49-8A95-1F3FA18E6D48}" type="presOf" srcId="{3930A388-EFDD-674A-9F96-B794DBFBB48B}" destId="{3A963C5E-88FC-0249-BA67-B5FA2B1FE8CC}" srcOrd="0" destOrd="8" presId="urn:microsoft.com/office/officeart/2005/8/layout/list1"/>
    <dgm:cxn modelId="{443D115D-3F5A-3342-95EB-8A1EE6ACEE7B}" type="presOf" srcId="{BEA431BD-3283-7A4C-853F-A610988B4255}" destId="{18644102-BD85-2042-B4B5-D9A236F57385}" srcOrd="0" destOrd="0" presId="urn:microsoft.com/office/officeart/2005/8/layout/list1"/>
    <dgm:cxn modelId="{A50BD749-46D0-AB40-9DD4-9C4D0754949C}" type="presOf" srcId="{85A420DE-35CF-2F4C-BC78-795D7BC1CF94}" destId="{6EC4058D-6759-2141-A6C7-D785B103284C}" srcOrd="0" destOrd="0" presId="urn:microsoft.com/office/officeart/2005/8/layout/list1"/>
    <dgm:cxn modelId="{5B4D324D-730B-B440-B7D2-B68C9F52C594}" srcId="{C61A1D7B-7750-624B-ADDE-39831B305A42}" destId="{9B62F9F0-C156-134F-8C03-42FC46E7214D}" srcOrd="0" destOrd="0" parTransId="{3ED732C0-B1D4-DB45-94A7-F54D07C63372}" sibTransId="{44555089-416B-5349-B6F4-7701C46C24E9}"/>
    <dgm:cxn modelId="{9630564E-8622-9546-95DC-C58D658F13B6}" srcId="{EECDD320-1625-C843-B8AB-06F649D90653}" destId="{2E505AAD-D682-6744-ADA3-B6BD789AE98A}" srcOrd="1" destOrd="0" parTransId="{0E5A1F71-5547-FB49-99D7-D1D07A4A6075}" sibTransId="{B1A292B3-817A-2146-9000-59E21D005E59}"/>
    <dgm:cxn modelId="{00ED8C6E-A41D-3C43-B15D-459BA69B2AA2}" type="presOf" srcId="{1E4EB0D2-66EE-214E-9CEF-E32FA447AEB9}" destId="{3A963C5E-88FC-0249-BA67-B5FA2B1FE8CC}" srcOrd="0" destOrd="5" presId="urn:microsoft.com/office/officeart/2005/8/layout/list1"/>
    <dgm:cxn modelId="{F8653471-746B-CB48-A66F-9388696E5609}" srcId="{9B62F9F0-C156-134F-8C03-42FC46E7214D}" destId="{3930A388-EFDD-674A-9F96-B794DBFBB48B}" srcOrd="8" destOrd="0" parTransId="{5423E9E6-9949-0343-B8DB-E1A26AB2EBAF}" sibTransId="{D27B295C-34F4-8D4D-BBBC-D5F1DFF56352}"/>
    <dgm:cxn modelId="{155CE574-78B8-8242-B568-5F2FA1654A45}" type="presOf" srcId="{2E505AAD-D682-6744-ADA3-B6BD789AE98A}" destId="{E31151E2-CAB0-2E4A-A972-4DFDFE8E7165}" srcOrd="0" destOrd="1" presId="urn:microsoft.com/office/officeart/2005/8/layout/list1"/>
    <dgm:cxn modelId="{629BDF76-6050-6D4A-AF0D-78F1EDCBA250}" type="presOf" srcId="{85A420DE-35CF-2F4C-BC78-795D7BC1CF94}" destId="{E53B42F6-B982-EB49-8632-33C3CDE059AA}" srcOrd="1" destOrd="0" presId="urn:microsoft.com/office/officeart/2005/8/layout/list1"/>
    <dgm:cxn modelId="{B28F1E59-5B74-CB44-AC1C-2FD8FD971595}" srcId="{EECDD320-1625-C843-B8AB-06F649D90653}" destId="{A3EC9C92-14D7-424E-BA79-5E77310237B7}" srcOrd="3" destOrd="0" parTransId="{8C91278B-E6F1-7144-A045-DA6DEC22CBD3}" sibTransId="{CA3AA21D-2389-414E-9F73-CACD22B14711}"/>
    <dgm:cxn modelId="{D12F2D59-A2E4-AD47-A6BA-1DCC2350A95B}" type="presOf" srcId="{1FB9575A-8174-9F48-B10C-B684DB8DB90B}" destId="{3A90E248-60F3-5B4D-BA87-B827F607C03B}" srcOrd="0" destOrd="0" presId="urn:microsoft.com/office/officeart/2005/8/layout/list1"/>
    <dgm:cxn modelId="{4166CF59-0D16-A64C-837C-E72BDC94FBB7}" type="presOf" srcId="{9B62F9F0-C156-134F-8C03-42FC46E7214D}" destId="{1B2328DB-0786-9042-905E-10D0A94162F4}" srcOrd="0" destOrd="0" presId="urn:microsoft.com/office/officeart/2005/8/layout/list1"/>
    <dgm:cxn modelId="{16F2EC7A-128C-864C-85B0-14C1AAB66770}" type="presOf" srcId="{EECDD320-1625-C843-B8AB-06F649D90653}" destId="{A5ED2539-DD5C-9540-8461-0B68EFB5D719}" srcOrd="0" destOrd="0" presId="urn:microsoft.com/office/officeart/2005/8/layout/list1"/>
    <dgm:cxn modelId="{5564217D-5BFE-E74D-9BA2-F38A144340A7}" type="presOf" srcId="{7192751C-91F5-4A49-AAFC-C909D3B8FDDB}" destId="{6B359FCA-B279-7540-B05C-0FB5EF2C9B23}" srcOrd="0" destOrd="1" presId="urn:microsoft.com/office/officeart/2005/8/layout/list1"/>
    <dgm:cxn modelId="{0BB4F380-1FB8-F441-A841-EF02CD0678EA}" type="presOf" srcId="{1FB9575A-8174-9F48-B10C-B684DB8DB90B}" destId="{FF56D4E2-0E0A-8D4F-A794-03B2C0A387F2}" srcOrd="1" destOrd="0" presId="urn:microsoft.com/office/officeart/2005/8/layout/list1"/>
    <dgm:cxn modelId="{4B9FE68C-C88F-AC4B-8469-BEE404ED2061}" srcId="{85A420DE-35CF-2F4C-BC78-795D7BC1CF94}" destId="{F72445A5-4725-D247-BE34-BC45FFA75618}" srcOrd="2" destOrd="0" parTransId="{2D06CDFB-7D88-1547-B6C9-8EDA7BB6B599}" sibTransId="{4D5E60AF-11A8-9F41-B387-FA5DB8DD9B73}"/>
    <dgm:cxn modelId="{7C969590-2434-C84F-A34E-D2570FB4F190}" srcId="{85A420DE-35CF-2F4C-BC78-795D7BC1CF94}" destId="{461612E7-FC92-F74E-A9C8-342718FB9E40}" srcOrd="0" destOrd="0" parTransId="{D38E8AC9-D3B3-604E-B23B-193FD5A2E8E5}" sibTransId="{9750FD08-839E-AF47-8E3E-26F449D7849B}"/>
    <dgm:cxn modelId="{C85A8D93-083D-EE41-9708-DCC84C29ED5F}" type="presOf" srcId="{7CF4E532-8A0F-6B4C-ADD1-877EC2EBA656}" destId="{3A963C5E-88FC-0249-BA67-B5FA2B1FE8CC}" srcOrd="0" destOrd="4" presId="urn:microsoft.com/office/officeart/2005/8/layout/list1"/>
    <dgm:cxn modelId="{0BD0BF96-1D2F-1D47-9713-6382B821FD1C}" srcId="{9B62F9F0-C156-134F-8C03-42FC46E7214D}" destId="{3170DF89-5D82-5543-8340-67709C54AD25}" srcOrd="3" destOrd="0" parTransId="{7BEFC43E-A181-E046-A2BC-A0FBCBE38E54}" sibTransId="{FF7A386B-3E04-C344-9E02-20FAE83003ED}"/>
    <dgm:cxn modelId="{C4DC309E-08C9-514A-916D-9A48F05931B1}" type="presOf" srcId="{87FECAC9-9C0D-6643-B70C-708939ED57F3}" destId="{E31151E2-CAB0-2E4A-A972-4DFDFE8E7165}" srcOrd="0" destOrd="0" presId="urn:microsoft.com/office/officeart/2005/8/layout/list1"/>
    <dgm:cxn modelId="{597264AA-06AA-EC4E-B351-CD536F28722F}" type="presOf" srcId="{EECDD320-1625-C843-B8AB-06F649D90653}" destId="{00CFF0D0-247A-2D4E-80AF-0629C595865D}" srcOrd="1" destOrd="0" presId="urn:microsoft.com/office/officeart/2005/8/layout/list1"/>
    <dgm:cxn modelId="{9E3F1AAB-DAC7-A64B-A673-EE705AFF62EA}" srcId="{EECDD320-1625-C843-B8AB-06F649D90653}" destId="{87FECAC9-9C0D-6643-B70C-708939ED57F3}" srcOrd="0" destOrd="0" parTransId="{CF2463FE-D2FD-A44B-A48A-D385A597F89B}" sibTransId="{B7D5C9CE-BD03-204A-A17C-CB1E1418F95B}"/>
    <dgm:cxn modelId="{45EAEDAB-F7F1-7549-AB24-6E303C1F6393}" type="presOf" srcId="{461612E7-FC92-F74E-A9C8-342718FB9E40}" destId="{6B359FCA-B279-7540-B05C-0FB5EF2C9B23}" srcOrd="0" destOrd="0" presId="urn:microsoft.com/office/officeart/2005/8/layout/list1"/>
    <dgm:cxn modelId="{F050B6AF-09D0-5D45-9B56-0DC3FB0E640C}" srcId="{1FB9575A-8174-9F48-B10C-B684DB8DB90B}" destId="{BEA431BD-3283-7A4C-853F-A610988B4255}" srcOrd="0" destOrd="0" parTransId="{F4143D1A-6CF4-F648-A96E-838DFC5F3E16}" sibTransId="{7B88008E-82CC-8B4D-8E00-BB659A0B29A8}"/>
    <dgm:cxn modelId="{3C3B6EB2-9CE8-6245-A7E7-DA45E8DA516D}" type="presOf" srcId="{01DF86C9-6CFE-084D-8721-75F59020B077}" destId="{18644102-BD85-2042-B4B5-D9A236F57385}" srcOrd="0" destOrd="1" presId="urn:microsoft.com/office/officeart/2005/8/layout/list1"/>
    <dgm:cxn modelId="{EFD495C1-17AB-EF4F-8427-9AE060386AA1}" type="presOf" srcId="{3170DF89-5D82-5543-8340-67709C54AD25}" destId="{3A963C5E-88FC-0249-BA67-B5FA2B1FE8CC}" srcOrd="0" destOrd="3" presId="urn:microsoft.com/office/officeart/2005/8/layout/list1"/>
    <dgm:cxn modelId="{64BD19C2-2399-634E-BA94-F43761A8F4AE}" type="presOf" srcId="{99D67F47-058A-4D4D-8FFE-FA1FE9568186}" destId="{3A963C5E-88FC-0249-BA67-B5FA2B1FE8CC}" srcOrd="0" destOrd="1" presId="urn:microsoft.com/office/officeart/2005/8/layout/list1"/>
    <dgm:cxn modelId="{05AF0AC5-F5CA-8143-A552-22ABAF935C95}" srcId="{9B62F9F0-C156-134F-8C03-42FC46E7214D}" destId="{625F8BC1-B261-4646-A9AF-4E064C8EDC7B}" srcOrd="0" destOrd="0" parTransId="{80A24371-95C4-0246-911E-54F37D11EC90}" sibTransId="{C6F4361D-90AF-8146-9E42-1BA7AA509030}"/>
    <dgm:cxn modelId="{0DDF1ECC-4E4A-A541-AF8F-4E647A3C27B5}" srcId="{1FB9575A-8174-9F48-B10C-B684DB8DB90B}" destId="{01DF86C9-6CFE-084D-8721-75F59020B077}" srcOrd="1" destOrd="0" parTransId="{4155A7D9-9AFE-E64E-B7BE-D29F20A1DD4C}" sibTransId="{A9EE3B98-A975-FE41-B34F-5AFB91ADB541}"/>
    <dgm:cxn modelId="{2CE70ACE-BB60-4C4E-A188-0E22C4984B96}" type="presOf" srcId="{BD3B1A7D-A947-8C40-87B4-27BCF1B59CBA}" destId="{3A963C5E-88FC-0249-BA67-B5FA2B1FE8CC}" srcOrd="0" destOrd="7" presId="urn:microsoft.com/office/officeart/2005/8/layout/list1"/>
    <dgm:cxn modelId="{56C051CF-A9D2-334C-833A-E70665BD22AD}" srcId="{C61A1D7B-7750-624B-ADDE-39831B305A42}" destId="{EECDD320-1625-C843-B8AB-06F649D90653}" srcOrd="2" destOrd="0" parTransId="{9738EF45-7C82-7643-9027-9921F9C54B39}" sibTransId="{24D7CE93-7BD6-0247-8114-7867B77EC584}"/>
    <dgm:cxn modelId="{F2FA15DD-23E0-C643-A44E-B84C992180F0}" srcId="{9B62F9F0-C156-134F-8C03-42FC46E7214D}" destId="{1E4EB0D2-66EE-214E-9CEF-E32FA447AEB9}" srcOrd="5" destOrd="0" parTransId="{C822EF89-BC7C-8149-AB87-ED68EE3BC319}" sibTransId="{59CE10D3-A482-E649-BCD4-44BD6E797150}"/>
    <dgm:cxn modelId="{E47B38F9-08AF-E449-BD31-1B13AC261B16}" srcId="{C61A1D7B-7750-624B-ADDE-39831B305A42}" destId="{85A420DE-35CF-2F4C-BC78-795D7BC1CF94}" srcOrd="1" destOrd="0" parTransId="{5D461267-23C3-8349-8A3B-E58318E0E6B5}" sibTransId="{A06A03C3-5B51-B34F-AD31-A9FB9ECE3173}"/>
    <dgm:cxn modelId="{425145FC-93A4-5C47-BFCD-4F3473433C32}" srcId="{EECDD320-1625-C843-B8AB-06F649D90653}" destId="{72983CE0-309C-464B-BD16-277A33F68CEF}" srcOrd="2" destOrd="0" parTransId="{7F276246-BD6C-5A45-B4FF-4C9A6C3B0671}" sibTransId="{1B6092DF-2AC9-3C44-90F7-6D0326159174}"/>
    <dgm:cxn modelId="{40F0C235-FEA6-7B40-824F-D4A784354AA4}" type="presParOf" srcId="{F45576D2-2971-A742-94C5-AB2AA7347D8E}" destId="{AEC02A9D-C751-C349-804A-3ECADE824FE8}" srcOrd="0" destOrd="0" presId="urn:microsoft.com/office/officeart/2005/8/layout/list1"/>
    <dgm:cxn modelId="{4E6D924E-3F04-8344-94B2-491E8BA2675E}" type="presParOf" srcId="{AEC02A9D-C751-C349-804A-3ECADE824FE8}" destId="{1B2328DB-0786-9042-905E-10D0A94162F4}" srcOrd="0" destOrd="0" presId="urn:microsoft.com/office/officeart/2005/8/layout/list1"/>
    <dgm:cxn modelId="{C6911A76-4496-FD40-9D28-F922D5633B06}" type="presParOf" srcId="{AEC02A9D-C751-C349-804A-3ECADE824FE8}" destId="{10535DED-3850-0447-93C6-D1EC45BC006A}" srcOrd="1" destOrd="0" presId="urn:microsoft.com/office/officeart/2005/8/layout/list1"/>
    <dgm:cxn modelId="{C8C230BF-8365-B340-B100-D3D37702C02D}" type="presParOf" srcId="{F45576D2-2971-A742-94C5-AB2AA7347D8E}" destId="{3814C8D7-8AD5-874F-8323-C83400E69253}" srcOrd="1" destOrd="0" presId="urn:microsoft.com/office/officeart/2005/8/layout/list1"/>
    <dgm:cxn modelId="{C1C706D6-F764-5349-AACF-E0E9ECB0418E}" type="presParOf" srcId="{F45576D2-2971-A742-94C5-AB2AA7347D8E}" destId="{3A963C5E-88FC-0249-BA67-B5FA2B1FE8CC}" srcOrd="2" destOrd="0" presId="urn:microsoft.com/office/officeart/2005/8/layout/list1"/>
    <dgm:cxn modelId="{87E55AC8-E243-1A44-8D30-47B8D3FCD552}" type="presParOf" srcId="{F45576D2-2971-A742-94C5-AB2AA7347D8E}" destId="{BB5FD84B-64E8-B947-922F-970BA3647F53}" srcOrd="3" destOrd="0" presId="urn:microsoft.com/office/officeart/2005/8/layout/list1"/>
    <dgm:cxn modelId="{E5A803C2-CFCD-4A4B-9635-4E5FD8F55DF9}" type="presParOf" srcId="{F45576D2-2971-A742-94C5-AB2AA7347D8E}" destId="{A29154D2-AAB0-A94C-AA98-B82250F9D98D}" srcOrd="4" destOrd="0" presId="urn:microsoft.com/office/officeart/2005/8/layout/list1"/>
    <dgm:cxn modelId="{B365B4E1-37EF-6D4F-87A5-A20E9DAC0054}" type="presParOf" srcId="{A29154D2-AAB0-A94C-AA98-B82250F9D98D}" destId="{6EC4058D-6759-2141-A6C7-D785B103284C}" srcOrd="0" destOrd="0" presId="urn:microsoft.com/office/officeart/2005/8/layout/list1"/>
    <dgm:cxn modelId="{E39282ED-D7A6-9048-9375-D1630041906D}" type="presParOf" srcId="{A29154D2-AAB0-A94C-AA98-B82250F9D98D}" destId="{E53B42F6-B982-EB49-8632-33C3CDE059AA}" srcOrd="1" destOrd="0" presId="urn:microsoft.com/office/officeart/2005/8/layout/list1"/>
    <dgm:cxn modelId="{261F0837-E9B8-0142-8811-45ABD0D68D1F}" type="presParOf" srcId="{F45576D2-2971-A742-94C5-AB2AA7347D8E}" destId="{614A1E8F-FCDB-5148-9D5B-567A99ADAD1B}" srcOrd="5" destOrd="0" presId="urn:microsoft.com/office/officeart/2005/8/layout/list1"/>
    <dgm:cxn modelId="{5EC7F9F5-36A9-E246-8AB1-E06106D71FB9}" type="presParOf" srcId="{F45576D2-2971-A742-94C5-AB2AA7347D8E}" destId="{6B359FCA-B279-7540-B05C-0FB5EF2C9B23}" srcOrd="6" destOrd="0" presId="urn:microsoft.com/office/officeart/2005/8/layout/list1"/>
    <dgm:cxn modelId="{CC1A1EC0-EC7B-624B-B507-12ED3DCD80E5}" type="presParOf" srcId="{F45576D2-2971-A742-94C5-AB2AA7347D8E}" destId="{3971D3F6-21C5-0148-86EC-173D9F868408}" srcOrd="7" destOrd="0" presId="urn:microsoft.com/office/officeart/2005/8/layout/list1"/>
    <dgm:cxn modelId="{557A2D10-6F8E-5F42-8A64-C3648186D6D6}" type="presParOf" srcId="{F45576D2-2971-A742-94C5-AB2AA7347D8E}" destId="{892B5D58-FEC9-164B-872F-8CE79A0CA35A}" srcOrd="8" destOrd="0" presId="urn:microsoft.com/office/officeart/2005/8/layout/list1"/>
    <dgm:cxn modelId="{92707D7A-BFDD-5A41-8051-21D2DB5CB175}" type="presParOf" srcId="{892B5D58-FEC9-164B-872F-8CE79A0CA35A}" destId="{A5ED2539-DD5C-9540-8461-0B68EFB5D719}" srcOrd="0" destOrd="0" presId="urn:microsoft.com/office/officeart/2005/8/layout/list1"/>
    <dgm:cxn modelId="{FD2DD438-BEB2-8940-BCB3-9F56D3E9F561}" type="presParOf" srcId="{892B5D58-FEC9-164B-872F-8CE79A0CA35A}" destId="{00CFF0D0-247A-2D4E-80AF-0629C595865D}" srcOrd="1" destOrd="0" presId="urn:microsoft.com/office/officeart/2005/8/layout/list1"/>
    <dgm:cxn modelId="{3E2D61B9-AF8E-0E46-91C7-E0701F53CCA7}" type="presParOf" srcId="{F45576D2-2971-A742-94C5-AB2AA7347D8E}" destId="{113026EC-E479-D442-9C85-08AF1EBFDD79}" srcOrd="9" destOrd="0" presId="urn:microsoft.com/office/officeart/2005/8/layout/list1"/>
    <dgm:cxn modelId="{348B444D-B9B9-DF4D-B505-7DA01C56E25C}" type="presParOf" srcId="{F45576D2-2971-A742-94C5-AB2AA7347D8E}" destId="{E31151E2-CAB0-2E4A-A972-4DFDFE8E7165}" srcOrd="10" destOrd="0" presId="urn:microsoft.com/office/officeart/2005/8/layout/list1"/>
    <dgm:cxn modelId="{FAF1EAF1-439B-5B46-9CA9-DCCCECA7C137}" type="presParOf" srcId="{F45576D2-2971-A742-94C5-AB2AA7347D8E}" destId="{E151AA1F-1DDB-C741-8464-0B55A2FE878C}" srcOrd="11" destOrd="0" presId="urn:microsoft.com/office/officeart/2005/8/layout/list1"/>
    <dgm:cxn modelId="{DFE1FAA3-C5A2-2844-B657-E14AE9E8736F}" type="presParOf" srcId="{F45576D2-2971-A742-94C5-AB2AA7347D8E}" destId="{9F78EA21-22F7-0348-9BCC-DC0F84914DF9}" srcOrd="12" destOrd="0" presId="urn:microsoft.com/office/officeart/2005/8/layout/list1"/>
    <dgm:cxn modelId="{3C4096F5-523D-A74F-BF14-E9ACFE0C52B9}" type="presParOf" srcId="{9F78EA21-22F7-0348-9BCC-DC0F84914DF9}" destId="{3A90E248-60F3-5B4D-BA87-B827F607C03B}" srcOrd="0" destOrd="0" presId="urn:microsoft.com/office/officeart/2005/8/layout/list1"/>
    <dgm:cxn modelId="{14FFA3E3-535C-F747-A10C-9B4CECEAFE87}" type="presParOf" srcId="{9F78EA21-22F7-0348-9BCC-DC0F84914DF9}" destId="{FF56D4E2-0E0A-8D4F-A794-03B2C0A387F2}" srcOrd="1" destOrd="0" presId="urn:microsoft.com/office/officeart/2005/8/layout/list1"/>
    <dgm:cxn modelId="{7502ED74-9465-4A4C-B142-5EE5561803BE}" type="presParOf" srcId="{F45576D2-2971-A742-94C5-AB2AA7347D8E}" destId="{697D032F-427A-5542-A23F-714B82018C3D}" srcOrd="13" destOrd="0" presId="urn:microsoft.com/office/officeart/2005/8/layout/list1"/>
    <dgm:cxn modelId="{ECF4A072-2E22-CE49-A8FE-3A14FD7EE7F9}" type="presParOf" srcId="{F45576D2-2971-A742-94C5-AB2AA7347D8E}" destId="{18644102-BD85-2042-B4B5-D9A236F5738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8EC2F2C-1733-FA42-8C6B-4D466EDF3E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F8174C8-DC14-3E4F-B069-1190997703B4}">
      <dgm:prSet custT="1"/>
      <dgm:spPr/>
      <dgm:t>
        <a:bodyPr/>
        <a:lstStyle/>
        <a:p>
          <a:r>
            <a:rPr lang="pl-PL" sz="20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dokument elektroniczny, wysyłany na P1 </a:t>
          </a:r>
        </a:p>
      </dgm:t>
    </dgm:pt>
    <dgm:pt modelId="{C06F9C1B-59ED-5949-8592-9E79D8396CD5}" type="parTrans" cxnId="{4653CBA0-B6B2-EC46-B18B-7399895F67A5}">
      <dgm:prSet/>
      <dgm:spPr/>
      <dgm:t>
        <a:bodyPr/>
        <a:lstStyle/>
        <a:p>
          <a:endParaRPr lang="pl-PL"/>
        </a:p>
      </dgm:t>
    </dgm:pt>
    <dgm:pt modelId="{96E9882F-287E-BA45-B7F3-5A36DA56F647}" type="sibTrans" cxnId="{4653CBA0-B6B2-EC46-B18B-7399895F67A5}">
      <dgm:prSet/>
      <dgm:spPr/>
      <dgm:t>
        <a:bodyPr/>
        <a:lstStyle/>
        <a:p>
          <a:endParaRPr lang="pl-PL"/>
        </a:p>
      </dgm:t>
    </dgm:pt>
    <dgm:pt modelId="{0BD4C3C0-44EA-C847-9AAB-E2975E6E1806}">
      <dgm:prSet custT="1"/>
      <dgm:spPr/>
      <dgm:t>
        <a:bodyPr/>
        <a:lstStyle/>
        <a:p>
          <a:r>
            <a:rPr lang="pl-PL" sz="20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POWINIEN ZAWIERAĆ ZALECENIA:</a:t>
          </a:r>
        </a:p>
      </dgm:t>
    </dgm:pt>
    <dgm:pt modelId="{5D73DE4E-87BA-BB4A-AEAC-BBD90B4D1DA6}" type="parTrans" cxnId="{4CEE8AED-0969-A94C-BC1F-3CCA228E43B6}">
      <dgm:prSet/>
      <dgm:spPr/>
      <dgm:t>
        <a:bodyPr/>
        <a:lstStyle/>
        <a:p>
          <a:endParaRPr lang="pl-PL"/>
        </a:p>
      </dgm:t>
    </dgm:pt>
    <dgm:pt modelId="{721C8FEF-FCD4-7848-ACBD-60D5230B6D52}" type="sibTrans" cxnId="{4CEE8AED-0969-A94C-BC1F-3CCA228E43B6}">
      <dgm:prSet/>
      <dgm:spPr/>
      <dgm:t>
        <a:bodyPr/>
        <a:lstStyle/>
        <a:p>
          <a:endParaRPr lang="pl-PL"/>
        </a:p>
      </dgm:t>
    </dgm:pt>
    <dgm:pt modelId="{E8F3D35A-2260-E94E-AFE2-6F234D54E668}">
      <dgm:prSet custT="1"/>
      <dgm:spPr/>
      <dgm:t>
        <a:bodyPr/>
        <a:lstStyle/>
        <a:p>
          <a:r>
            <a:rPr lang="pl-PL" sz="18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wizyt kontrolnych</a:t>
          </a:r>
        </a:p>
      </dgm:t>
    </dgm:pt>
    <dgm:pt modelId="{CB5107A2-F76F-6B49-903F-FFF940440017}" type="parTrans" cxnId="{3B8E34C3-A613-B54C-9C38-BA2957F444A8}">
      <dgm:prSet/>
      <dgm:spPr/>
      <dgm:t>
        <a:bodyPr/>
        <a:lstStyle/>
        <a:p>
          <a:endParaRPr lang="pl-PL"/>
        </a:p>
      </dgm:t>
    </dgm:pt>
    <dgm:pt modelId="{7EE2932C-6DAA-D24C-ADED-89E75303BBBA}" type="sibTrans" cxnId="{3B8E34C3-A613-B54C-9C38-BA2957F444A8}">
      <dgm:prSet/>
      <dgm:spPr/>
      <dgm:t>
        <a:bodyPr/>
        <a:lstStyle/>
        <a:p>
          <a:endParaRPr lang="pl-PL"/>
        </a:p>
      </dgm:t>
    </dgm:pt>
    <dgm:pt modelId="{4031F27E-2E21-744D-B943-A36BFB02AA28}">
      <dgm:prSet custT="1"/>
      <dgm:spPr/>
      <dgm:t>
        <a:bodyPr/>
        <a:lstStyle/>
        <a:p>
          <a:r>
            <a:rPr lang="pl-PL" sz="20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jest już dostępny w </a:t>
          </a:r>
          <a:r>
            <a:rPr lang="pl-PL" sz="2000" b="0" i="0" dirty="0" err="1">
              <a:latin typeface="Calibri Light" panose="020F0302020204030204" pitchFamily="34" charset="0"/>
              <a:cs typeface="Calibri Light" panose="020F0302020204030204" pitchFamily="34" charset="0"/>
            </a:rPr>
            <a:t>gabinet.gov</a:t>
          </a:r>
          <a:endParaRPr lang="pl-PL" sz="2000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EC318E2F-E43F-954E-A21A-6C83794527A4}" type="parTrans" cxnId="{67F4EA97-71EB-DD4A-8745-489EBFF7AB87}">
      <dgm:prSet/>
      <dgm:spPr/>
      <dgm:t>
        <a:bodyPr/>
        <a:lstStyle/>
        <a:p>
          <a:endParaRPr lang="pl-PL"/>
        </a:p>
      </dgm:t>
    </dgm:pt>
    <dgm:pt modelId="{E28433EF-0633-8843-B666-D2462B91D684}" type="sibTrans" cxnId="{67F4EA97-71EB-DD4A-8745-489EBFF7AB87}">
      <dgm:prSet/>
      <dgm:spPr/>
      <dgm:t>
        <a:bodyPr/>
        <a:lstStyle/>
        <a:p>
          <a:endParaRPr lang="pl-PL"/>
        </a:p>
      </dgm:t>
    </dgm:pt>
    <dgm:pt modelId="{65BBFCDA-CF15-8E49-9914-9F2CA90EEA12}">
      <dgm:prSet custT="1"/>
      <dgm:spPr/>
      <dgm:t>
        <a:bodyPr/>
        <a:lstStyle/>
        <a:p>
          <a:r>
            <a:rPr lang="pl-PL" sz="18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porad edukacyjnych udzielanych przez pielęgniarki lub lekarzy</a:t>
          </a:r>
        </a:p>
      </dgm:t>
    </dgm:pt>
    <dgm:pt modelId="{02099015-5536-594F-A172-D018623DE388}" type="parTrans" cxnId="{B46ECCC7-4CE8-5F4C-A744-3D0E9BA5E3BA}">
      <dgm:prSet/>
      <dgm:spPr/>
      <dgm:t>
        <a:bodyPr/>
        <a:lstStyle/>
        <a:p>
          <a:endParaRPr lang="pl-PL"/>
        </a:p>
      </dgm:t>
    </dgm:pt>
    <dgm:pt modelId="{10EEE9B8-9E89-7E46-8D3C-8F2B1602ED8F}" type="sibTrans" cxnId="{B46ECCC7-4CE8-5F4C-A744-3D0E9BA5E3BA}">
      <dgm:prSet/>
      <dgm:spPr/>
      <dgm:t>
        <a:bodyPr/>
        <a:lstStyle/>
        <a:p>
          <a:endParaRPr lang="pl-PL"/>
        </a:p>
      </dgm:t>
    </dgm:pt>
    <dgm:pt modelId="{BD42E4F2-A44F-D64A-855F-09FCC45ED842}">
      <dgm:prSet custT="1"/>
      <dgm:spPr/>
      <dgm:t>
        <a:bodyPr/>
        <a:lstStyle/>
        <a:p>
          <a:r>
            <a:rPr lang="pl-PL" sz="18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badań kontrolnych</a:t>
          </a:r>
        </a:p>
      </dgm:t>
    </dgm:pt>
    <dgm:pt modelId="{5F87A8CA-04C0-364A-951A-34B84B2EE01F}" type="parTrans" cxnId="{05A92AF8-E250-B347-864A-83C89BD020BB}">
      <dgm:prSet/>
      <dgm:spPr/>
      <dgm:t>
        <a:bodyPr/>
        <a:lstStyle/>
        <a:p>
          <a:endParaRPr lang="pl-PL"/>
        </a:p>
      </dgm:t>
    </dgm:pt>
    <dgm:pt modelId="{03D8C3F9-D9DD-FB44-9741-60EDD67D6A34}" type="sibTrans" cxnId="{05A92AF8-E250-B347-864A-83C89BD020BB}">
      <dgm:prSet/>
      <dgm:spPr/>
      <dgm:t>
        <a:bodyPr/>
        <a:lstStyle/>
        <a:p>
          <a:endParaRPr lang="pl-PL"/>
        </a:p>
      </dgm:t>
    </dgm:pt>
    <dgm:pt modelId="{1714978E-8170-2D49-A984-B74C02BF66E5}">
      <dgm:prSet custT="1"/>
      <dgm:spPr/>
      <dgm:t>
        <a:bodyPr/>
        <a:lstStyle/>
        <a:p>
          <a:r>
            <a:rPr lang="pl-PL" sz="18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konsultacji dietetycznych realizowanych przez dietetyka</a:t>
          </a:r>
        </a:p>
      </dgm:t>
    </dgm:pt>
    <dgm:pt modelId="{82F5DF82-52B5-3B42-9040-D6F015EBD670}" type="parTrans" cxnId="{24D1165E-5C14-3E49-A1BF-B788A9A51FD9}">
      <dgm:prSet/>
      <dgm:spPr/>
      <dgm:t>
        <a:bodyPr/>
        <a:lstStyle/>
        <a:p>
          <a:endParaRPr lang="pl-PL"/>
        </a:p>
      </dgm:t>
    </dgm:pt>
    <dgm:pt modelId="{9C35895C-2179-2245-B937-F45D8A629605}" type="sibTrans" cxnId="{24D1165E-5C14-3E49-A1BF-B788A9A51FD9}">
      <dgm:prSet/>
      <dgm:spPr/>
      <dgm:t>
        <a:bodyPr/>
        <a:lstStyle/>
        <a:p>
          <a:endParaRPr lang="pl-PL"/>
        </a:p>
      </dgm:t>
    </dgm:pt>
    <dgm:pt modelId="{402228CF-AA7F-5845-960B-984FA9D212D7}">
      <dgm:prSet custT="1"/>
      <dgm:spPr/>
      <dgm:t>
        <a:bodyPr/>
        <a:lstStyle/>
        <a:p>
          <a:r>
            <a:rPr lang="pl-PL" sz="20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docelowo powinien być dostępny w aplikacjach gabinetowych i trafiać na IKP pacjenta</a:t>
          </a:r>
        </a:p>
      </dgm:t>
    </dgm:pt>
    <dgm:pt modelId="{CFEBB7F2-105A-8A45-A144-384BC8A12055}" type="parTrans" cxnId="{0A5A21D4-295A-5B45-B584-7227B8FF2970}">
      <dgm:prSet/>
      <dgm:spPr/>
      <dgm:t>
        <a:bodyPr/>
        <a:lstStyle/>
        <a:p>
          <a:endParaRPr lang="pl-PL"/>
        </a:p>
      </dgm:t>
    </dgm:pt>
    <dgm:pt modelId="{2A3DFFD9-8879-304E-A0B1-15A08C814B2D}" type="sibTrans" cxnId="{0A5A21D4-295A-5B45-B584-7227B8FF2970}">
      <dgm:prSet/>
      <dgm:spPr/>
      <dgm:t>
        <a:bodyPr/>
        <a:lstStyle/>
        <a:p>
          <a:endParaRPr lang="pl-PL"/>
        </a:p>
      </dgm:t>
    </dgm:pt>
    <dgm:pt modelId="{BE3CE342-7995-F641-B255-C09F717CC0B3}">
      <dgm:prSet custT="1"/>
      <dgm:spPr/>
      <dgm:t>
        <a:bodyPr/>
        <a:lstStyle/>
        <a:p>
          <a:r>
            <a:rPr lang="pl-PL" sz="20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IPOM ma być dostępny w dokumentacji pacjenta, zalecany jest także wydruk/wysłanie go pacjentowi, który nie posiada IKP</a:t>
          </a:r>
        </a:p>
      </dgm:t>
    </dgm:pt>
    <dgm:pt modelId="{73659B35-5A8C-EE4C-90D3-722C259EDCB5}" type="parTrans" cxnId="{E368289B-1FAC-954C-A5C4-5189FEE9AFCB}">
      <dgm:prSet/>
      <dgm:spPr/>
      <dgm:t>
        <a:bodyPr/>
        <a:lstStyle/>
        <a:p>
          <a:endParaRPr lang="pl-PL"/>
        </a:p>
      </dgm:t>
    </dgm:pt>
    <dgm:pt modelId="{20EEA467-6949-4A43-8090-364DF6458CFC}" type="sibTrans" cxnId="{E368289B-1FAC-954C-A5C4-5189FEE9AFCB}">
      <dgm:prSet/>
      <dgm:spPr/>
      <dgm:t>
        <a:bodyPr/>
        <a:lstStyle/>
        <a:p>
          <a:endParaRPr lang="pl-PL"/>
        </a:p>
      </dgm:t>
    </dgm:pt>
    <dgm:pt modelId="{6DC5DFEB-CAA7-F943-9AE3-76BD5938F6D9}" type="pres">
      <dgm:prSet presAssocID="{F8EC2F2C-1733-FA42-8C6B-4D466EDF3EB1}" presName="linear" presStyleCnt="0">
        <dgm:presLayoutVars>
          <dgm:animLvl val="lvl"/>
          <dgm:resizeHandles val="exact"/>
        </dgm:presLayoutVars>
      </dgm:prSet>
      <dgm:spPr/>
    </dgm:pt>
    <dgm:pt modelId="{40E87D45-C392-2643-8A9C-AAA7DD344496}" type="pres">
      <dgm:prSet presAssocID="{6F8174C8-DC14-3E4F-B069-1190997703B4}" presName="parentText" presStyleLbl="node1" presStyleIdx="0" presStyleCnt="5" custScaleY="74385">
        <dgm:presLayoutVars>
          <dgm:chMax val="0"/>
          <dgm:bulletEnabled val="1"/>
        </dgm:presLayoutVars>
      </dgm:prSet>
      <dgm:spPr/>
    </dgm:pt>
    <dgm:pt modelId="{46A844C1-A66B-EF46-9A0C-DCD84E1BA08E}" type="pres">
      <dgm:prSet presAssocID="{96E9882F-287E-BA45-B7F3-5A36DA56F647}" presName="spacer" presStyleCnt="0"/>
      <dgm:spPr/>
    </dgm:pt>
    <dgm:pt modelId="{AA0C7B06-C434-A447-9271-2695EFBF8723}" type="pres">
      <dgm:prSet presAssocID="{0BD4C3C0-44EA-C847-9AAB-E2975E6E1806}" presName="parentText" presStyleLbl="node1" presStyleIdx="1" presStyleCnt="5" custScaleY="81310">
        <dgm:presLayoutVars>
          <dgm:chMax val="0"/>
          <dgm:bulletEnabled val="1"/>
        </dgm:presLayoutVars>
      </dgm:prSet>
      <dgm:spPr/>
    </dgm:pt>
    <dgm:pt modelId="{2C821664-40D9-644E-A416-5218983307AB}" type="pres">
      <dgm:prSet presAssocID="{0BD4C3C0-44EA-C847-9AAB-E2975E6E1806}" presName="childText" presStyleLbl="revTx" presStyleIdx="0" presStyleCnt="1">
        <dgm:presLayoutVars>
          <dgm:bulletEnabled val="1"/>
        </dgm:presLayoutVars>
      </dgm:prSet>
      <dgm:spPr/>
    </dgm:pt>
    <dgm:pt modelId="{F2A8FA00-4FE1-5E4F-9909-7AF4F39DE89E}" type="pres">
      <dgm:prSet presAssocID="{4031F27E-2E21-744D-B943-A36BFB02AA28}" presName="parentText" presStyleLbl="node1" presStyleIdx="2" presStyleCnt="5" custScaleY="67528">
        <dgm:presLayoutVars>
          <dgm:chMax val="0"/>
          <dgm:bulletEnabled val="1"/>
        </dgm:presLayoutVars>
      </dgm:prSet>
      <dgm:spPr/>
    </dgm:pt>
    <dgm:pt modelId="{6278A1AD-17A2-344D-A4BD-4AF010AA7E37}" type="pres">
      <dgm:prSet presAssocID="{E28433EF-0633-8843-B666-D2462B91D684}" presName="spacer" presStyleCnt="0"/>
      <dgm:spPr/>
    </dgm:pt>
    <dgm:pt modelId="{4C694AAB-FD4F-C944-8FBC-58B59D594ED1}" type="pres">
      <dgm:prSet presAssocID="{402228CF-AA7F-5845-960B-984FA9D212D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4B83C9E-DC56-5B42-A995-4BEF27E89DF2}" type="pres">
      <dgm:prSet presAssocID="{2A3DFFD9-8879-304E-A0B1-15A08C814B2D}" presName="spacer" presStyleCnt="0"/>
      <dgm:spPr/>
    </dgm:pt>
    <dgm:pt modelId="{5751ADF6-A159-2648-A1A9-9126802F1DDD}" type="pres">
      <dgm:prSet presAssocID="{BE3CE342-7995-F641-B255-C09F717CC0B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ADA003C-30B8-DF4B-AB80-7DF66DF8BF08}" type="presOf" srcId="{BD42E4F2-A44F-D64A-855F-09FCC45ED842}" destId="{2C821664-40D9-644E-A416-5218983307AB}" srcOrd="0" destOrd="2" presId="urn:microsoft.com/office/officeart/2005/8/layout/vList2"/>
    <dgm:cxn modelId="{24D1165E-5C14-3E49-A1BF-B788A9A51FD9}" srcId="{0BD4C3C0-44EA-C847-9AAB-E2975E6E1806}" destId="{1714978E-8170-2D49-A984-B74C02BF66E5}" srcOrd="3" destOrd="0" parTransId="{82F5DF82-52B5-3B42-9040-D6F015EBD670}" sibTransId="{9C35895C-2179-2245-B937-F45D8A629605}"/>
    <dgm:cxn modelId="{A3FD6562-D621-A042-86AD-56FDECFF3577}" type="presOf" srcId="{0BD4C3C0-44EA-C847-9AAB-E2975E6E1806}" destId="{AA0C7B06-C434-A447-9271-2695EFBF8723}" srcOrd="0" destOrd="0" presId="urn:microsoft.com/office/officeart/2005/8/layout/vList2"/>
    <dgm:cxn modelId="{2ABFDC77-AF94-834F-9C85-568643E29ECB}" type="presOf" srcId="{6F8174C8-DC14-3E4F-B069-1190997703B4}" destId="{40E87D45-C392-2643-8A9C-AAA7DD344496}" srcOrd="0" destOrd="0" presId="urn:microsoft.com/office/officeart/2005/8/layout/vList2"/>
    <dgm:cxn modelId="{4FF1E280-E5B1-3444-9E8D-0CE8EEC99161}" type="presOf" srcId="{F8EC2F2C-1733-FA42-8C6B-4D466EDF3EB1}" destId="{6DC5DFEB-CAA7-F943-9AE3-76BD5938F6D9}" srcOrd="0" destOrd="0" presId="urn:microsoft.com/office/officeart/2005/8/layout/vList2"/>
    <dgm:cxn modelId="{DB044985-F40D-6947-8956-6EFA17806A30}" type="presOf" srcId="{E8F3D35A-2260-E94E-AFE2-6F234D54E668}" destId="{2C821664-40D9-644E-A416-5218983307AB}" srcOrd="0" destOrd="0" presId="urn:microsoft.com/office/officeart/2005/8/layout/vList2"/>
    <dgm:cxn modelId="{A7E2AC96-EC6A-0141-A82D-A0E3EB49CC00}" type="presOf" srcId="{65BBFCDA-CF15-8E49-9914-9F2CA90EEA12}" destId="{2C821664-40D9-644E-A416-5218983307AB}" srcOrd="0" destOrd="1" presId="urn:microsoft.com/office/officeart/2005/8/layout/vList2"/>
    <dgm:cxn modelId="{67F4EA97-71EB-DD4A-8745-489EBFF7AB87}" srcId="{F8EC2F2C-1733-FA42-8C6B-4D466EDF3EB1}" destId="{4031F27E-2E21-744D-B943-A36BFB02AA28}" srcOrd="2" destOrd="0" parTransId="{EC318E2F-E43F-954E-A21A-6C83794527A4}" sibTransId="{E28433EF-0633-8843-B666-D2462B91D684}"/>
    <dgm:cxn modelId="{B252209A-8E91-D342-BFB6-C6F6915F1D33}" type="presOf" srcId="{1714978E-8170-2D49-A984-B74C02BF66E5}" destId="{2C821664-40D9-644E-A416-5218983307AB}" srcOrd="0" destOrd="3" presId="urn:microsoft.com/office/officeart/2005/8/layout/vList2"/>
    <dgm:cxn modelId="{E368289B-1FAC-954C-A5C4-5189FEE9AFCB}" srcId="{F8EC2F2C-1733-FA42-8C6B-4D466EDF3EB1}" destId="{BE3CE342-7995-F641-B255-C09F717CC0B3}" srcOrd="4" destOrd="0" parTransId="{73659B35-5A8C-EE4C-90D3-722C259EDCB5}" sibTransId="{20EEA467-6949-4A43-8090-364DF6458CFC}"/>
    <dgm:cxn modelId="{4653CBA0-B6B2-EC46-B18B-7399895F67A5}" srcId="{F8EC2F2C-1733-FA42-8C6B-4D466EDF3EB1}" destId="{6F8174C8-DC14-3E4F-B069-1190997703B4}" srcOrd="0" destOrd="0" parTransId="{C06F9C1B-59ED-5949-8592-9E79D8396CD5}" sibTransId="{96E9882F-287E-BA45-B7F3-5A36DA56F647}"/>
    <dgm:cxn modelId="{015BDCA5-D122-F44E-89B7-C24DFD3B3F61}" type="presOf" srcId="{4031F27E-2E21-744D-B943-A36BFB02AA28}" destId="{F2A8FA00-4FE1-5E4F-9909-7AF4F39DE89E}" srcOrd="0" destOrd="0" presId="urn:microsoft.com/office/officeart/2005/8/layout/vList2"/>
    <dgm:cxn modelId="{3B8E34C3-A613-B54C-9C38-BA2957F444A8}" srcId="{0BD4C3C0-44EA-C847-9AAB-E2975E6E1806}" destId="{E8F3D35A-2260-E94E-AFE2-6F234D54E668}" srcOrd="0" destOrd="0" parTransId="{CB5107A2-F76F-6B49-903F-FFF940440017}" sibTransId="{7EE2932C-6DAA-D24C-ADED-89E75303BBBA}"/>
    <dgm:cxn modelId="{B46ECCC7-4CE8-5F4C-A744-3D0E9BA5E3BA}" srcId="{0BD4C3C0-44EA-C847-9AAB-E2975E6E1806}" destId="{65BBFCDA-CF15-8E49-9914-9F2CA90EEA12}" srcOrd="1" destOrd="0" parTransId="{02099015-5536-594F-A172-D018623DE388}" sibTransId="{10EEE9B8-9E89-7E46-8D3C-8F2B1602ED8F}"/>
    <dgm:cxn modelId="{0A5A21D4-295A-5B45-B584-7227B8FF2970}" srcId="{F8EC2F2C-1733-FA42-8C6B-4D466EDF3EB1}" destId="{402228CF-AA7F-5845-960B-984FA9D212D7}" srcOrd="3" destOrd="0" parTransId="{CFEBB7F2-105A-8A45-A144-384BC8A12055}" sibTransId="{2A3DFFD9-8879-304E-A0B1-15A08C814B2D}"/>
    <dgm:cxn modelId="{E820D5E8-5BD6-4A42-B733-C87358A778AB}" type="presOf" srcId="{402228CF-AA7F-5845-960B-984FA9D212D7}" destId="{4C694AAB-FD4F-C944-8FBC-58B59D594ED1}" srcOrd="0" destOrd="0" presId="urn:microsoft.com/office/officeart/2005/8/layout/vList2"/>
    <dgm:cxn modelId="{4CEE8AED-0969-A94C-BC1F-3CCA228E43B6}" srcId="{F8EC2F2C-1733-FA42-8C6B-4D466EDF3EB1}" destId="{0BD4C3C0-44EA-C847-9AAB-E2975E6E1806}" srcOrd="1" destOrd="0" parTransId="{5D73DE4E-87BA-BB4A-AEAC-BBD90B4D1DA6}" sibTransId="{721C8FEF-FCD4-7848-ACBD-60D5230B6D52}"/>
    <dgm:cxn modelId="{AE55B7F5-25E9-0545-AA23-EE1478D0ECB3}" type="presOf" srcId="{BE3CE342-7995-F641-B255-C09F717CC0B3}" destId="{5751ADF6-A159-2648-A1A9-9126802F1DDD}" srcOrd="0" destOrd="0" presId="urn:microsoft.com/office/officeart/2005/8/layout/vList2"/>
    <dgm:cxn modelId="{05A92AF8-E250-B347-864A-83C89BD020BB}" srcId="{0BD4C3C0-44EA-C847-9AAB-E2975E6E1806}" destId="{BD42E4F2-A44F-D64A-855F-09FCC45ED842}" srcOrd="2" destOrd="0" parTransId="{5F87A8CA-04C0-364A-951A-34B84B2EE01F}" sibTransId="{03D8C3F9-D9DD-FB44-9741-60EDD67D6A34}"/>
    <dgm:cxn modelId="{5378BC5B-307F-D54A-9CA4-B93F0483CA79}" type="presParOf" srcId="{6DC5DFEB-CAA7-F943-9AE3-76BD5938F6D9}" destId="{40E87D45-C392-2643-8A9C-AAA7DD344496}" srcOrd="0" destOrd="0" presId="urn:microsoft.com/office/officeart/2005/8/layout/vList2"/>
    <dgm:cxn modelId="{54DD180B-1409-2F47-A3AE-9D6FD282AD32}" type="presParOf" srcId="{6DC5DFEB-CAA7-F943-9AE3-76BD5938F6D9}" destId="{46A844C1-A66B-EF46-9A0C-DCD84E1BA08E}" srcOrd="1" destOrd="0" presId="urn:microsoft.com/office/officeart/2005/8/layout/vList2"/>
    <dgm:cxn modelId="{9D5E7401-CA0A-4D48-9776-0C13C1F8D35B}" type="presParOf" srcId="{6DC5DFEB-CAA7-F943-9AE3-76BD5938F6D9}" destId="{AA0C7B06-C434-A447-9271-2695EFBF8723}" srcOrd="2" destOrd="0" presId="urn:microsoft.com/office/officeart/2005/8/layout/vList2"/>
    <dgm:cxn modelId="{787E3C55-E1CB-4D4A-9C15-D21132722A6B}" type="presParOf" srcId="{6DC5DFEB-CAA7-F943-9AE3-76BD5938F6D9}" destId="{2C821664-40D9-644E-A416-5218983307AB}" srcOrd="3" destOrd="0" presId="urn:microsoft.com/office/officeart/2005/8/layout/vList2"/>
    <dgm:cxn modelId="{6FB352D8-C04B-8A41-B077-77B8947CBD84}" type="presParOf" srcId="{6DC5DFEB-CAA7-F943-9AE3-76BD5938F6D9}" destId="{F2A8FA00-4FE1-5E4F-9909-7AF4F39DE89E}" srcOrd="4" destOrd="0" presId="urn:microsoft.com/office/officeart/2005/8/layout/vList2"/>
    <dgm:cxn modelId="{45708DE8-F5A6-E240-926D-09A0A7D715DB}" type="presParOf" srcId="{6DC5DFEB-CAA7-F943-9AE3-76BD5938F6D9}" destId="{6278A1AD-17A2-344D-A4BD-4AF010AA7E37}" srcOrd="5" destOrd="0" presId="urn:microsoft.com/office/officeart/2005/8/layout/vList2"/>
    <dgm:cxn modelId="{B85B23FE-9A1B-3F42-BFA3-FE45A0189C9B}" type="presParOf" srcId="{6DC5DFEB-CAA7-F943-9AE3-76BD5938F6D9}" destId="{4C694AAB-FD4F-C944-8FBC-58B59D594ED1}" srcOrd="6" destOrd="0" presId="urn:microsoft.com/office/officeart/2005/8/layout/vList2"/>
    <dgm:cxn modelId="{7F3EDA32-4937-4D4E-AEC4-31C6E7210C8F}" type="presParOf" srcId="{6DC5DFEB-CAA7-F943-9AE3-76BD5938F6D9}" destId="{54B83C9E-DC56-5B42-A995-4BEF27E89DF2}" srcOrd="7" destOrd="0" presId="urn:microsoft.com/office/officeart/2005/8/layout/vList2"/>
    <dgm:cxn modelId="{C5EE89B7-3E45-6B4F-AFA3-9A410133C0B3}" type="presParOf" srcId="{6DC5DFEB-CAA7-F943-9AE3-76BD5938F6D9}" destId="{5751ADF6-A159-2648-A1A9-9126802F1DD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CF88F4F-4F2C-194B-B94F-0C52A2F7C38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2CCDCA1-A105-EF48-A318-B7F3EAAF2CBE}">
      <dgm:prSet/>
      <dgm:spPr/>
      <dgm:t>
        <a:bodyPr/>
        <a:lstStyle/>
        <a:p>
          <a:r>
            <a:rPr lang="pl-PL" b="0" i="0" dirty="0"/>
            <a:t>podejrzenie /ew. porada wstępna</a:t>
          </a:r>
          <a:endParaRPr lang="pl-PL" dirty="0"/>
        </a:p>
      </dgm:t>
    </dgm:pt>
    <dgm:pt modelId="{B408D631-5FA5-CD4C-B9CC-2C8E2A498234}" type="parTrans" cxnId="{C3FE3D8F-4C4B-BB45-9D23-D75C44C61156}">
      <dgm:prSet/>
      <dgm:spPr/>
      <dgm:t>
        <a:bodyPr/>
        <a:lstStyle/>
        <a:p>
          <a:endParaRPr lang="pl-PL"/>
        </a:p>
      </dgm:t>
    </dgm:pt>
    <dgm:pt modelId="{41D7CF97-3EDB-9240-AB78-F778A286088B}" type="sibTrans" cxnId="{C3FE3D8F-4C4B-BB45-9D23-D75C44C61156}">
      <dgm:prSet/>
      <dgm:spPr/>
      <dgm:t>
        <a:bodyPr/>
        <a:lstStyle/>
        <a:p>
          <a:endParaRPr lang="pl-PL"/>
        </a:p>
      </dgm:t>
    </dgm:pt>
    <dgm:pt modelId="{55FF5707-1F13-8545-A65E-B7D8ECF1B155}">
      <dgm:prSet/>
      <dgm:spPr/>
      <dgm:t>
        <a:bodyPr/>
        <a:lstStyle/>
        <a:p>
          <a:r>
            <a:rPr lang="pl-PL" b="0" i="0"/>
            <a:t>badania diagnostyczne</a:t>
          </a:r>
          <a:endParaRPr lang="pl-PL"/>
        </a:p>
      </dgm:t>
    </dgm:pt>
    <dgm:pt modelId="{685FC9D7-93C6-9947-B735-9A4CB0A9BF2D}" type="parTrans" cxnId="{E68E6EBE-21E5-FE4D-BB8B-73A302E7E791}">
      <dgm:prSet/>
      <dgm:spPr/>
      <dgm:t>
        <a:bodyPr/>
        <a:lstStyle/>
        <a:p>
          <a:endParaRPr lang="pl-PL"/>
        </a:p>
      </dgm:t>
    </dgm:pt>
    <dgm:pt modelId="{2C6DB791-D251-6744-AE02-FE9C27E6F222}" type="sibTrans" cxnId="{E68E6EBE-21E5-FE4D-BB8B-73A302E7E791}">
      <dgm:prSet/>
      <dgm:spPr/>
      <dgm:t>
        <a:bodyPr/>
        <a:lstStyle/>
        <a:p>
          <a:endParaRPr lang="pl-PL"/>
        </a:p>
      </dgm:t>
    </dgm:pt>
    <dgm:pt modelId="{A11272E9-429D-1E41-A80B-99F227E2FAA6}">
      <dgm:prSet/>
      <dgm:spPr/>
      <dgm:t>
        <a:bodyPr/>
        <a:lstStyle/>
        <a:p>
          <a:r>
            <a:rPr lang="pl-PL" b="0" i="0" dirty="0"/>
            <a:t>rozpoznanie</a:t>
          </a:r>
          <a:endParaRPr lang="pl-PL" dirty="0"/>
        </a:p>
      </dgm:t>
    </dgm:pt>
    <dgm:pt modelId="{D69F0733-9611-A848-976B-2717A1BF1E26}" type="parTrans" cxnId="{901CF277-9705-9848-9C90-94317F275527}">
      <dgm:prSet/>
      <dgm:spPr/>
      <dgm:t>
        <a:bodyPr/>
        <a:lstStyle/>
        <a:p>
          <a:endParaRPr lang="pl-PL"/>
        </a:p>
      </dgm:t>
    </dgm:pt>
    <dgm:pt modelId="{E81900A4-FC85-1D4C-8BEE-A1FA80D7D147}" type="sibTrans" cxnId="{901CF277-9705-9848-9C90-94317F275527}">
      <dgm:prSet/>
      <dgm:spPr/>
      <dgm:t>
        <a:bodyPr/>
        <a:lstStyle/>
        <a:p>
          <a:endParaRPr lang="pl-PL"/>
        </a:p>
      </dgm:t>
    </dgm:pt>
    <dgm:pt modelId="{58BB1B40-22DD-2B4A-8505-4AC84781CABB}">
      <dgm:prSet/>
      <dgm:spPr/>
      <dgm:t>
        <a:bodyPr/>
        <a:lstStyle/>
        <a:p>
          <a:r>
            <a:rPr lang="pl-PL" b="0" i="0"/>
            <a:t>porada kompleksowa</a:t>
          </a:r>
          <a:endParaRPr lang="pl-PL"/>
        </a:p>
      </dgm:t>
    </dgm:pt>
    <dgm:pt modelId="{DD824D14-E930-514C-809D-5AC7EB2D352A}" type="parTrans" cxnId="{5742A4DE-626F-784D-B55C-8A8F179546F7}">
      <dgm:prSet/>
      <dgm:spPr/>
      <dgm:t>
        <a:bodyPr/>
        <a:lstStyle/>
        <a:p>
          <a:endParaRPr lang="pl-PL"/>
        </a:p>
      </dgm:t>
    </dgm:pt>
    <dgm:pt modelId="{01F4BAC9-4FD0-A548-9890-4680160799B1}" type="sibTrans" cxnId="{5742A4DE-626F-784D-B55C-8A8F179546F7}">
      <dgm:prSet/>
      <dgm:spPr/>
      <dgm:t>
        <a:bodyPr/>
        <a:lstStyle/>
        <a:p>
          <a:endParaRPr lang="pl-PL"/>
        </a:p>
      </dgm:t>
    </dgm:pt>
    <dgm:pt modelId="{A7FC32B8-5AF9-D248-86DC-2A6B7FFF9628}">
      <dgm:prSet/>
      <dgm:spPr/>
      <dgm:t>
        <a:bodyPr/>
        <a:lstStyle/>
        <a:p>
          <a:r>
            <a:rPr lang="pl-PL" b="0" i="0"/>
            <a:t>plan opieki</a:t>
          </a:r>
          <a:endParaRPr lang="pl-PL"/>
        </a:p>
      </dgm:t>
    </dgm:pt>
    <dgm:pt modelId="{94AC210E-A18F-F843-853F-098F013114B3}" type="parTrans" cxnId="{BCEF2061-0241-4643-9531-309AB7CA1232}">
      <dgm:prSet/>
      <dgm:spPr/>
      <dgm:t>
        <a:bodyPr/>
        <a:lstStyle/>
        <a:p>
          <a:endParaRPr lang="pl-PL"/>
        </a:p>
      </dgm:t>
    </dgm:pt>
    <dgm:pt modelId="{6AB4C44B-E421-E54A-ADFD-4AF0B6B56E63}" type="sibTrans" cxnId="{BCEF2061-0241-4643-9531-309AB7CA1232}">
      <dgm:prSet/>
      <dgm:spPr/>
      <dgm:t>
        <a:bodyPr/>
        <a:lstStyle/>
        <a:p>
          <a:endParaRPr lang="pl-PL"/>
        </a:p>
      </dgm:t>
    </dgm:pt>
    <dgm:pt modelId="{3EF4544B-0F58-F74A-9C78-4888E0620A46}" type="pres">
      <dgm:prSet presAssocID="{ECF88F4F-4F2C-194B-B94F-0C52A2F7C38A}" presName="CompostProcess" presStyleCnt="0">
        <dgm:presLayoutVars>
          <dgm:dir/>
          <dgm:resizeHandles val="exact"/>
        </dgm:presLayoutVars>
      </dgm:prSet>
      <dgm:spPr/>
    </dgm:pt>
    <dgm:pt modelId="{C2D42F54-F583-364A-9B0E-926A0ED9849E}" type="pres">
      <dgm:prSet presAssocID="{ECF88F4F-4F2C-194B-B94F-0C52A2F7C38A}" presName="arrow" presStyleLbl="bgShp" presStyleIdx="0" presStyleCnt="1"/>
      <dgm:spPr/>
    </dgm:pt>
    <dgm:pt modelId="{E58EEBE7-A52A-644B-AF3B-2879F51CFD61}" type="pres">
      <dgm:prSet presAssocID="{ECF88F4F-4F2C-194B-B94F-0C52A2F7C38A}" presName="linearProcess" presStyleCnt="0"/>
      <dgm:spPr/>
    </dgm:pt>
    <dgm:pt modelId="{93DBB9EE-C750-A440-8E2C-EFBBDBEF25D0}" type="pres">
      <dgm:prSet presAssocID="{72CCDCA1-A105-EF48-A318-B7F3EAAF2CBE}" presName="textNode" presStyleLbl="node1" presStyleIdx="0" presStyleCnt="5">
        <dgm:presLayoutVars>
          <dgm:bulletEnabled val="1"/>
        </dgm:presLayoutVars>
      </dgm:prSet>
      <dgm:spPr/>
    </dgm:pt>
    <dgm:pt modelId="{63C6CFD1-A798-9545-9A72-088CB02F0FE3}" type="pres">
      <dgm:prSet presAssocID="{41D7CF97-3EDB-9240-AB78-F778A286088B}" presName="sibTrans" presStyleCnt="0"/>
      <dgm:spPr/>
    </dgm:pt>
    <dgm:pt modelId="{BD105453-43C6-FD42-AC12-0F9FAA973421}" type="pres">
      <dgm:prSet presAssocID="{55FF5707-1F13-8545-A65E-B7D8ECF1B155}" presName="textNode" presStyleLbl="node1" presStyleIdx="1" presStyleCnt="5">
        <dgm:presLayoutVars>
          <dgm:bulletEnabled val="1"/>
        </dgm:presLayoutVars>
      </dgm:prSet>
      <dgm:spPr/>
    </dgm:pt>
    <dgm:pt modelId="{F5E43BCA-CE3A-4243-9042-1F0CEEED4847}" type="pres">
      <dgm:prSet presAssocID="{2C6DB791-D251-6744-AE02-FE9C27E6F222}" presName="sibTrans" presStyleCnt="0"/>
      <dgm:spPr/>
    </dgm:pt>
    <dgm:pt modelId="{C6C408DC-FD9A-0E47-AEC0-9E67E85B0476}" type="pres">
      <dgm:prSet presAssocID="{A11272E9-429D-1E41-A80B-99F227E2FAA6}" presName="textNode" presStyleLbl="node1" presStyleIdx="2" presStyleCnt="5">
        <dgm:presLayoutVars>
          <dgm:bulletEnabled val="1"/>
        </dgm:presLayoutVars>
      </dgm:prSet>
      <dgm:spPr/>
    </dgm:pt>
    <dgm:pt modelId="{7D47F458-13D6-264C-BE17-D89640FFD422}" type="pres">
      <dgm:prSet presAssocID="{E81900A4-FC85-1D4C-8BEE-A1FA80D7D147}" presName="sibTrans" presStyleCnt="0"/>
      <dgm:spPr/>
    </dgm:pt>
    <dgm:pt modelId="{65607F06-AD1B-DF4E-9CA5-3E1343191230}" type="pres">
      <dgm:prSet presAssocID="{58BB1B40-22DD-2B4A-8505-4AC84781CABB}" presName="textNode" presStyleLbl="node1" presStyleIdx="3" presStyleCnt="5">
        <dgm:presLayoutVars>
          <dgm:bulletEnabled val="1"/>
        </dgm:presLayoutVars>
      </dgm:prSet>
      <dgm:spPr/>
    </dgm:pt>
    <dgm:pt modelId="{E98FED4C-DAC3-1148-8816-F1FED5DE77A8}" type="pres">
      <dgm:prSet presAssocID="{01F4BAC9-4FD0-A548-9890-4680160799B1}" presName="sibTrans" presStyleCnt="0"/>
      <dgm:spPr/>
    </dgm:pt>
    <dgm:pt modelId="{D25435DF-C4EA-9F40-9B04-B3D77315E7CD}" type="pres">
      <dgm:prSet presAssocID="{A7FC32B8-5AF9-D248-86DC-2A6B7FFF9628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1C378A10-483B-4E4A-8289-896CE6C5E68E}" type="presOf" srcId="{55FF5707-1F13-8545-A65E-B7D8ECF1B155}" destId="{BD105453-43C6-FD42-AC12-0F9FAA973421}" srcOrd="0" destOrd="0" presId="urn:microsoft.com/office/officeart/2005/8/layout/hProcess9"/>
    <dgm:cxn modelId="{BCEF2061-0241-4643-9531-309AB7CA1232}" srcId="{ECF88F4F-4F2C-194B-B94F-0C52A2F7C38A}" destId="{A7FC32B8-5AF9-D248-86DC-2A6B7FFF9628}" srcOrd="4" destOrd="0" parTransId="{94AC210E-A18F-F843-853F-098F013114B3}" sibTransId="{6AB4C44B-E421-E54A-ADFD-4AF0B6B56E63}"/>
    <dgm:cxn modelId="{7141ED6F-B1C1-6A4C-A4A1-F93D102A0E11}" type="presOf" srcId="{ECF88F4F-4F2C-194B-B94F-0C52A2F7C38A}" destId="{3EF4544B-0F58-F74A-9C78-4888E0620A46}" srcOrd="0" destOrd="0" presId="urn:microsoft.com/office/officeart/2005/8/layout/hProcess9"/>
    <dgm:cxn modelId="{901CF277-9705-9848-9C90-94317F275527}" srcId="{ECF88F4F-4F2C-194B-B94F-0C52A2F7C38A}" destId="{A11272E9-429D-1E41-A80B-99F227E2FAA6}" srcOrd="2" destOrd="0" parTransId="{D69F0733-9611-A848-976B-2717A1BF1E26}" sibTransId="{E81900A4-FC85-1D4C-8BEE-A1FA80D7D147}"/>
    <dgm:cxn modelId="{3AC8B47A-98A3-9E41-A183-470437042683}" type="presOf" srcId="{A7FC32B8-5AF9-D248-86DC-2A6B7FFF9628}" destId="{D25435DF-C4EA-9F40-9B04-B3D77315E7CD}" srcOrd="0" destOrd="0" presId="urn:microsoft.com/office/officeart/2005/8/layout/hProcess9"/>
    <dgm:cxn modelId="{53A3AC7E-22B6-544D-A70A-F307A3C1B362}" type="presOf" srcId="{72CCDCA1-A105-EF48-A318-B7F3EAAF2CBE}" destId="{93DBB9EE-C750-A440-8E2C-EFBBDBEF25D0}" srcOrd="0" destOrd="0" presId="urn:microsoft.com/office/officeart/2005/8/layout/hProcess9"/>
    <dgm:cxn modelId="{C3FE3D8F-4C4B-BB45-9D23-D75C44C61156}" srcId="{ECF88F4F-4F2C-194B-B94F-0C52A2F7C38A}" destId="{72CCDCA1-A105-EF48-A318-B7F3EAAF2CBE}" srcOrd="0" destOrd="0" parTransId="{B408D631-5FA5-CD4C-B9CC-2C8E2A498234}" sibTransId="{41D7CF97-3EDB-9240-AB78-F778A286088B}"/>
    <dgm:cxn modelId="{7A147BB1-90B0-F342-B0BB-2D12A7B6854B}" type="presOf" srcId="{58BB1B40-22DD-2B4A-8505-4AC84781CABB}" destId="{65607F06-AD1B-DF4E-9CA5-3E1343191230}" srcOrd="0" destOrd="0" presId="urn:microsoft.com/office/officeart/2005/8/layout/hProcess9"/>
    <dgm:cxn modelId="{E68E6EBE-21E5-FE4D-BB8B-73A302E7E791}" srcId="{ECF88F4F-4F2C-194B-B94F-0C52A2F7C38A}" destId="{55FF5707-1F13-8545-A65E-B7D8ECF1B155}" srcOrd="1" destOrd="0" parTransId="{685FC9D7-93C6-9947-B735-9A4CB0A9BF2D}" sibTransId="{2C6DB791-D251-6744-AE02-FE9C27E6F222}"/>
    <dgm:cxn modelId="{9C888EDC-5C6D-C74F-9302-03C30117D235}" type="presOf" srcId="{A11272E9-429D-1E41-A80B-99F227E2FAA6}" destId="{C6C408DC-FD9A-0E47-AEC0-9E67E85B0476}" srcOrd="0" destOrd="0" presId="urn:microsoft.com/office/officeart/2005/8/layout/hProcess9"/>
    <dgm:cxn modelId="{5742A4DE-626F-784D-B55C-8A8F179546F7}" srcId="{ECF88F4F-4F2C-194B-B94F-0C52A2F7C38A}" destId="{58BB1B40-22DD-2B4A-8505-4AC84781CABB}" srcOrd="3" destOrd="0" parTransId="{DD824D14-E930-514C-809D-5AC7EB2D352A}" sibTransId="{01F4BAC9-4FD0-A548-9890-4680160799B1}"/>
    <dgm:cxn modelId="{366F5C05-AE32-534F-BB0E-DE73AC9D6CC1}" type="presParOf" srcId="{3EF4544B-0F58-F74A-9C78-4888E0620A46}" destId="{C2D42F54-F583-364A-9B0E-926A0ED9849E}" srcOrd="0" destOrd="0" presId="urn:microsoft.com/office/officeart/2005/8/layout/hProcess9"/>
    <dgm:cxn modelId="{24E3C75D-4B7B-814C-B52D-B7D64D359586}" type="presParOf" srcId="{3EF4544B-0F58-F74A-9C78-4888E0620A46}" destId="{E58EEBE7-A52A-644B-AF3B-2879F51CFD61}" srcOrd="1" destOrd="0" presId="urn:microsoft.com/office/officeart/2005/8/layout/hProcess9"/>
    <dgm:cxn modelId="{4A7A203F-9DF1-A749-9707-458FCC2B0354}" type="presParOf" srcId="{E58EEBE7-A52A-644B-AF3B-2879F51CFD61}" destId="{93DBB9EE-C750-A440-8E2C-EFBBDBEF25D0}" srcOrd="0" destOrd="0" presId="urn:microsoft.com/office/officeart/2005/8/layout/hProcess9"/>
    <dgm:cxn modelId="{AC8DCC7F-AFCF-244A-B633-CB7435C13AD6}" type="presParOf" srcId="{E58EEBE7-A52A-644B-AF3B-2879F51CFD61}" destId="{63C6CFD1-A798-9545-9A72-088CB02F0FE3}" srcOrd="1" destOrd="0" presId="urn:microsoft.com/office/officeart/2005/8/layout/hProcess9"/>
    <dgm:cxn modelId="{886C2971-294D-0A49-9C60-0D0A3BB7E73A}" type="presParOf" srcId="{E58EEBE7-A52A-644B-AF3B-2879F51CFD61}" destId="{BD105453-43C6-FD42-AC12-0F9FAA973421}" srcOrd="2" destOrd="0" presId="urn:microsoft.com/office/officeart/2005/8/layout/hProcess9"/>
    <dgm:cxn modelId="{FF43ED6D-2C9E-2344-AAAE-399875E05A66}" type="presParOf" srcId="{E58EEBE7-A52A-644B-AF3B-2879F51CFD61}" destId="{F5E43BCA-CE3A-4243-9042-1F0CEEED4847}" srcOrd="3" destOrd="0" presId="urn:microsoft.com/office/officeart/2005/8/layout/hProcess9"/>
    <dgm:cxn modelId="{8AF54DDF-D9D7-1340-9834-0D31ABA2AEF6}" type="presParOf" srcId="{E58EEBE7-A52A-644B-AF3B-2879F51CFD61}" destId="{C6C408DC-FD9A-0E47-AEC0-9E67E85B0476}" srcOrd="4" destOrd="0" presId="urn:microsoft.com/office/officeart/2005/8/layout/hProcess9"/>
    <dgm:cxn modelId="{67B3CC07-9EA9-C44E-8ACD-1D43308AFC5D}" type="presParOf" srcId="{E58EEBE7-A52A-644B-AF3B-2879F51CFD61}" destId="{7D47F458-13D6-264C-BE17-D89640FFD422}" srcOrd="5" destOrd="0" presId="urn:microsoft.com/office/officeart/2005/8/layout/hProcess9"/>
    <dgm:cxn modelId="{B5063967-01AB-9F4E-B52B-B32C0453E43F}" type="presParOf" srcId="{E58EEBE7-A52A-644B-AF3B-2879F51CFD61}" destId="{65607F06-AD1B-DF4E-9CA5-3E1343191230}" srcOrd="6" destOrd="0" presId="urn:microsoft.com/office/officeart/2005/8/layout/hProcess9"/>
    <dgm:cxn modelId="{F9FDF3DE-1EE0-D846-B497-58147522A49A}" type="presParOf" srcId="{E58EEBE7-A52A-644B-AF3B-2879F51CFD61}" destId="{E98FED4C-DAC3-1148-8816-F1FED5DE77A8}" srcOrd="7" destOrd="0" presId="urn:microsoft.com/office/officeart/2005/8/layout/hProcess9"/>
    <dgm:cxn modelId="{5F750037-0B2A-A14F-A6CE-2EB5E0B4B472}" type="presParOf" srcId="{E58EEBE7-A52A-644B-AF3B-2879F51CFD61}" destId="{D25435DF-C4EA-9F40-9B04-B3D77315E7C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E1DA4-4A6D-4644-86CA-E910F8471C04}">
      <dsp:nvSpPr>
        <dsp:cNvPr id="0" name=""/>
        <dsp:cNvSpPr/>
      </dsp:nvSpPr>
      <dsp:spPr>
        <a:xfrm>
          <a:off x="0" y="409607"/>
          <a:ext cx="10596835" cy="434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2432" tIns="479044" rIns="822432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3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zapewnienie pacjentowi kompletnego procesu diagnostyki i terapii w chorobie przewlekłej (objętej koordynacją), w zakresie opisanym w przepisach prawa, czyli wdrożenie programu zarządzania chorobą (DMP – </a:t>
          </a:r>
          <a:r>
            <a:rPr lang="pl-PL" sz="2300" b="0" i="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disease</a:t>
          </a:r>
          <a:r>
            <a:rPr lang="pl-PL" sz="23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management </a:t>
          </a:r>
          <a:r>
            <a:rPr lang="pl-PL" sz="2300" b="0" i="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programm</a:t>
          </a:r>
          <a:r>
            <a:rPr lang="pl-PL" sz="23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), z utworzeniem indywidualnego planu opieki medycznej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3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realizację profilaktyki, stosując zasady proaktywnego podejścia do podopiecznych z listy aktywnej, kwalifikujących się do programów profilaktycznych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300" b="0" i="0" kern="1200">
              <a:latin typeface="Calibri Light" panose="020F0302020204030204" pitchFamily="34" charset="0"/>
              <a:cs typeface="Calibri Light" panose="020F0302020204030204" pitchFamily="34" charset="0"/>
            </a:rPr>
            <a:t>wyznaczenie koordynatora, który uczestniczy w ww. procesach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3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korzystanie z budżetu powierzonego, przekazanego do dysponowania w ramach aneksu do umowy z NFZ</a:t>
          </a:r>
        </a:p>
      </dsp:txBody>
      <dsp:txXfrm>
        <a:off x="0" y="409607"/>
        <a:ext cx="10596835" cy="4347000"/>
      </dsp:txXfrm>
    </dsp:sp>
    <dsp:sp modelId="{FCE45B0F-5A65-554C-9D2A-0A4248AC8232}">
      <dsp:nvSpPr>
        <dsp:cNvPr id="0" name=""/>
        <dsp:cNvSpPr/>
      </dsp:nvSpPr>
      <dsp:spPr>
        <a:xfrm>
          <a:off x="529841" y="70127"/>
          <a:ext cx="741778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75" tIns="0" rIns="28037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wdrożenie opieki koordynowanej oznacza: </a:t>
          </a:r>
        </a:p>
      </dsp:txBody>
      <dsp:txXfrm>
        <a:off x="562985" y="103271"/>
        <a:ext cx="7351497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D96A2-EE85-664B-B89B-DE465CD801DB}">
      <dsp:nvSpPr>
        <dsp:cNvPr id="0" name=""/>
        <dsp:cNvSpPr/>
      </dsp:nvSpPr>
      <dsp:spPr>
        <a:xfrm>
          <a:off x="0" y="910613"/>
          <a:ext cx="2966640" cy="1779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0" i="0" kern="1200"/>
            <a:t>opieka koordynowana</a:t>
          </a:r>
          <a:endParaRPr lang="pl-PL" sz="3100" kern="1200"/>
        </a:p>
      </dsp:txBody>
      <dsp:txXfrm>
        <a:off x="0" y="910613"/>
        <a:ext cx="2966640" cy="1779984"/>
      </dsp:txXfrm>
    </dsp:sp>
    <dsp:sp modelId="{2F72166B-1AE0-E542-9743-6C8A2412E748}">
      <dsp:nvSpPr>
        <dsp:cNvPr id="0" name=""/>
        <dsp:cNvSpPr/>
      </dsp:nvSpPr>
      <dsp:spPr>
        <a:xfrm>
          <a:off x="3263304" y="910613"/>
          <a:ext cx="2966640" cy="1779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0" i="0" kern="1200"/>
            <a:t>budżet powierzony</a:t>
          </a:r>
          <a:endParaRPr lang="pl-PL" sz="3100" kern="1200"/>
        </a:p>
      </dsp:txBody>
      <dsp:txXfrm>
        <a:off x="3263304" y="910613"/>
        <a:ext cx="2966640" cy="1779984"/>
      </dsp:txXfrm>
    </dsp:sp>
    <dsp:sp modelId="{1623FE20-991F-5C4F-A476-25E0F3D4BF4A}">
      <dsp:nvSpPr>
        <dsp:cNvPr id="0" name=""/>
        <dsp:cNvSpPr/>
      </dsp:nvSpPr>
      <dsp:spPr>
        <a:xfrm>
          <a:off x="6526609" y="910613"/>
          <a:ext cx="2966640" cy="1779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0" i="0" kern="1200"/>
            <a:t>koordynator</a:t>
          </a:r>
          <a:endParaRPr lang="pl-PL" sz="3100" kern="1200"/>
        </a:p>
      </dsp:txBody>
      <dsp:txXfrm>
        <a:off x="6526609" y="910613"/>
        <a:ext cx="2966640" cy="17799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7A247-730E-404E-809E-30FC2C393769}">
      <dsp:nvSpPr>
        <dsp:cNvPr id="0" name=""/>
        <dsp:cNvSpPr/>
      </dsp:nvSpPr>
      <dsp:spPr>
        <a:xfrm>
          <a:off x="0" y="609"/>
          <a:ext cx="97244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8706AD-ED92-8F4D-B735-9073AC0E8A76}">
      <dsp:nvSpPr>
        <dsp:cNvPr id="0" name=""/>
        <dsp:cNvSpPr/>
      </dsp:nvSpPr>
      <dsp:spPr>
        <a:xfrm>
          <a:off x="0" y="609"/>
          <a:ext cx="9724478" cy="998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jest to pula pieniędzy, którą Narodowy Fundusz Zdrowia przeznacza – rezerwuje – dla świadczeniodawcy na realizację określonych świadczeń. Jest wyliczany na cały rok</a:t>
          </a:r>
        </a:p>
      </dsp:txBody>
      <dsp:txXfrm>
        <a:off x="0" y="609"/>
        <a:ext cx="9724478" cy="998239"/>
      </dsp:txXfrm>
    </dsp:sp>
    <dsp:sp modelId="{01298806-BFB2-FF4F-BA4F-D4ECC6416772}">
      <dsp:nvSpPr>
        <dsp:cNvPr id="0" name=""/>
        <dsp:cNvSpPr/>
      </dsp:nvSpPr>
      <dsp:spPr>
        <a:xfrm>
          <a:off x="0" y="998848"/>
          <a:ext cx="97244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78D07-8733-584E-9639-BAE1604D0B89}">
      <dsp:nvSpPr>
        <dsp:cNvPr id="0" name=""/>
        <dsp:cNvSpPr/>
      </dsp:nvSpPr>
      <dsp:spPr>
        <a:xfrm>
          <a:off x="0" y="998848"/>
          <a:ext cx="9724478" cy="998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jest rozliczany w cyklach miesięcznych – według zużycia, nie ma wymogu realizacji w każdym miesiącu określonej puli, kwoty i świadczenia mogą być różne co miesiąc</a:t>
          </a:r>
        </a:p>
      </dsp:txBody>
      <dsp:txXfrm>
        <a:off x="0" y="998848"/>
        <a:ext cx="9724478" cy="998239"/>
      </dsp:txXfrm>
    </dsp:sp>
    <dsp:sp modelId="{F4D34170-1210-7644-AABB-0F0A6C2E2C51}">
      <dsp:nvSpPr>
        <dsp:cNvPr id="0" name=""/>
        <dsp:cNvSpPr/>
      </dsp:nvSpPr>
      <dsp:spPr>
        <a:xfrm>
          <a:off x="0" y="1997087"/>
          <a:ext cx="97244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40911-2186-154B-93F0-8E5E56609EAD}">
      <dsp:nvSpPr>
        <dsp:cNvPr id="0" name=""/>
        <dsp:cNvSpPr/>
      </dsp:nvSpPr>
      <dsp:spPr>
        <a:xfrm>
          <a:off x="0" y="1997087"/>
          <a:ext cx="9724478" cy="998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>
              <a:latin typeface="Calibri Light" panose="020F0302020204030204" pitchFamily="34" charset="0"/>
              <a:cs typeface="Calibri Light" panose="020F0302020204030204" pitchFamily="34" charset="0"/>
            </a:rPr>
            <a:t>NFZ po weryfikacji wystawionej faktury dokonuje płatności</a:t>
          </a:r>
        </a:p>
      </dsp:txBody>
      <dsp:txXfrm>
        <a:off x="0" y="1997087"/>
        <a:ext cx="9724478" cy="998239"/>
      </dsp:txXfrm>
    </dsp:sp>
    <dsp:sp modelId="{DC1274FF-DCE0-BB47-9735-67D4DEF56D92}">
      <dsp:nvSpPr>
        <dsp:cNvPr id="0" name=""/>
        <dsp:cNvSpPr/>
      </dsp:nvSpPr>
      <dsp:spPr>
        <a:xfrm>
          <a:off x="0" y="2648488"/>
          <a:ext cx="97244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BF06E-9F7F-D847-A5C2-01EFD9D18689}">
      <dsp:nvSpPr>
        <dsp:cNvPr id="0" name=""/>
        <dsp:cNvSpPr/>
      </dsp:nvSpPr>
      <dsp:spPr>
        <a:xfrm>
          <a:off x="0" y="2764104"/>
          <a:ext cx="9724478" cy="998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pieniądze niewykorzystane – pozostają w budżecie NFZ</a:t>
          </a:r>
        </a:p>
      </dsp:txBody>
      <dsp:txXfrm>
        <a:off x="0" y="2764104"/>
        <a:ext cx="9724478" cy="998239"/>
      </dsp:txXfrm>
    </dsp:sp>
    <dsp:sp modelId="{5B5ADCBE-9793-0D4E-9246-BF9D0D34F31F}">
      <dsp:nvSpPr>
        <dsp:cNvPr id="0" name=""/>
        <dsp:cNvSpPr/>
      </dsp:nvSpPr>
      <dsp:spPr>
        <a:xfrm>
          <a:off x="0" y="3460306"/>
          <a:ext cx="97244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607EE-DEE6-7F44-9F4B-C267E33ABC1F}">
      <dsp:nvSpPr>
        <dsp:cNvPr id="0" name=""/>
        <dsp:cNvSpPr/>
      </dsp:nvSpPr>
      <dsp:spPr>
        <a:xfrm>
          <a:off x="0" y="3709786"/>
          <a:ext cx="9724478" cy="998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wydatkowanie większych środków niż przewidziano w budżecie powierzonym dla świadczeniodawcy oznacza tzw. </a:t>
          </a:r>
          <a:r>
            <a:rPr lang="pl-PL" sz="2000" b="0" i="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nadwykonanie</a:t>
          </a: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 – i może być sfinansowane przez płatnika, jeśli w całej puli zostaną niewykorzystane środki</a:t>
          </a:r>
        </a:p>
      </dsp:txBody>
      <dsp:txXfrm>
        <a:off x="0" y="3709786"/>
        <a:ext cx="9724478" cy="9982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641F4-DB76-994B-BE95-3F1D9B54346A}">
      <dsp:nvSpPr>
        <dsp:cNvPr id="0" name=""/>
        <dsp:cNvSpPr/>
      </dsp:nvSpPr>
      <dsp:spPr>
        <a:xfrm>
          <a:off x="0" y="106309"/>
          <a:ext cx="10941156" cy="4699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Badania diagnostyczne</a:t>
          </a:r>
        </a:p>
      </dsp:txBody>
      <dsp:txXfrm>
        <a:off x="22939" y="129248"/>
        <a:ext cx="10895278" cy="424037"/>
      </dsp:txXfrm>
    </dsp:sp>
    <dsp:sp modelId="{1A44E4BA-FADC-6E42-9B84-2651D93A3900}">
      <dsp:nvSpPr>
        <dsp:cNvPr id="0" name=""/>
        <dsp:cNvSpPr/>
      </dsp:nvSpPr>
      <dsp:spPr>
        <a:xfrm>
          <a:off x="0" y="685721"/>
          <a:ext cx="10941156" cy="4551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Wizyty kompleksowe z Indywidualnym Planem Opieki Medycznej – raz w roku</a:t>
          </a:r>
        </a:p>
      </dsp:txBody>
      <dsp:txXfrm>
        <a:off x="22221" y="707942"/>
        <a:ext cx="10896714" cy="410755"/>
      </dsp:txXfrm>
    </dsp:sp>
    <dsp:sp modelId="{40027678-6179-934B-995D-5D4E535CF1B9}">
      <dsp:nvSpPr>
        <dsp:cNvPr id="0" name=""/>
        <dsp:cNvSpPr/>
      </dsp:nvSpPr>
      <dsp:spPr>
        <a:xfrm>
          <a:off x="0" y="1224717"/>
          <a:ext cx="10941156" cy="515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Porady edukacyjne - po diagnozie i ustaleniu planu leczenia – realizowane przez pielęgniarki/lekarzy </a:t>
          </a:r>
        </a:p>
      </dsp:txBody>
      <dsp:txXfrm>
        <a:off x="25150" y="1249867"/>
        <a:ext cx="10890856" cy="464901"/>
      </dsp:txXfrm>
    </dsp:sp>
    <dsp:sp modelId="{9825BC5E-390D-304E-8E27-F408A9AE40F5}">
      <dsp:nvSpPr>
        <dsp:cNvPr id="0" name=""/>
        <dsp:cNvSpPr/>
      </dsp:nvSpPr>
      <dsp:spPr>
        <a:xfrm>
          <a:off x="0" y="1843530"/>
          <a:ext cx="10941156" cy="526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Porady dietetyczne, realizowane również online</a:t>
          </a:r>
        </a:p>
      </dsp:txBody>
      <dsp:txXfrm>
        <a:off x="25688" y="1869218"/>
        <a:ext cx="10889780" cy="474838"/>
      </dsp:txXfrm>
    </dsp:sp>
    <dsp:sp modelId="{B9035F26-A5F9-F74A-B35E-C778FAAA4BC2}">
      <dsp:nvSpPr>
        <dsp:cNvPr id="0" name=""/>
        <dsp:cNvSpPr/>
      </dsp:nvSpPr>
      <dsp:spPr>
        <a:xfrm>
          <a:off x="0" y="2433120"/>
          <a:ext cx="10941156" cy="531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Konsultacje specjalistyczne w wybranych schorzeniach: </a:t>
          </a:r>
        </a:p>
      </dsp:txBody>
      <dsp:txXfrm>
        <a:off x="25951" y="2459071"/>
        <a:ext cx="10889254" cy="479700"/>
      </dsp:txXfrm>
    </dsp:sp>
    <dsp:sp modelId="{6434C92C-DE6D-6B46-8D08-5C353F592BDC}">
      <dsp:nvSpPr>
        <dsp:cNvPr id="0" name=""/>
        <dsp:cNvSpPr/>
      </dsp:nvSpPr>
      <dsp:spPr>
        <a:xfrm>
          <a:off x="0" y="3042454"/>
          <a:ext cx="10941156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382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1" kern="1200" dirty="0"/>
            <a:t>kardiologia</a:t>
          </a:r>
          <a:r>
            <a:rPr lang="pl-PL" sz="1600" kern="1200" dirty="0"/>
            <a:t>: nadciśnienie tętnicze, niewydolność serca, choroba niedokrwienna serca, migotanie przedsionków,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1" kern="1200" dirty="0"/>
            <a:t>diabetologia</a:t>
          </a:r>
          <a:r>
            <a:rPr lang="pl-PL" sz="1600" kern="1200" dirty="0"/>
            <a:t>,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1" kern="1200" dirty="0"/>
            <a:t>pulmonologia/alergologia</a:t>
          </a:r>
          <a:r>
            <a:rPr lang="pl-PL" sz="1600" kern="1200" dirty="0"/>
            <a:t>: POCHP, astma,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1" kern="1200" dirty="0"/>
            <a:t>endokrynologia</a:t>
          </a:r>
          <a:r>
            <a:rPr lang="pl-PL" sz="1600" kern="1200" dirty="0"/>
            <a:t>: niedoczynność tarczycy, guzki pojedyncze/mnogie</a:t>
          </a:r>
        </a:p>
      </dsp:txBody>
      <dsp:txXfrm>
        <a:off x="0" y="3042454"/>
        <a:ext cx="10941156" cy="1345500"/>
      </dsp:txXfrm>
    </dsp:sp>
    <dsp:sp modelId="{796AA701-EA91-D24D-85F3-5D62CF96AB79}">
      <dsp:nvSpPr>
        <dsp:cNvPr id="0" name=""/>
        <dsp:cNvSpPr/>
      </dsp:nvSpPr>
      <dsp:spPr>
        <a:xfrm>
          <a:off x="345357" y="4443533"/>
          <a:ext cx="9914109" cy="4347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 dwóch formułach:</a:t>
          </a:r>
        </a:p>
      </dsp:txBody>
      <dsp:txXfrm>
        <a:off x="366578" y="4464754"/>
        <a:ext cx="9871667" cy="392264"/>
      </dsp:txXfrm>
    </dsp:sp>
    <dsp:sp modelId="{B9BD4D5A-7CD3-5E4B-AD88-3B0108ABCA39}">
      <dsp:nvSpPr>
        <dsp:cNvPr id="0" name=""/>
        <dsp:cNvSpPr/>
      </dsp:nvSpPr>
      <dsp:spPr>
        <a:xfrm>
          <a:off x="0" y="4897753"/>
          <a:ext cx="10941156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382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 dirty="0"/>
            <a:t>Konsultacje lekarz specjalista – pacjent (wizyta stacjonarna)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 dirty="0"/>
            <a:t>Konsultacje lekarz POZ – lekarz specjalista wybranej dziedziny (w formie zdalnej)</a:t>
          </a:r>
        </a:p>
      </dsp:txBody>
      <dsp:txXfrm>
        <a:off x="0" y="4897753"/>
        <a:ext cx="10941156" cy="861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568BA-6EDD-0344-A0E7-EB0CCE1E0FB2}">
      <dsp:nvSpPr>
        <dsp:cNvPr id="0" name=""/>
        <dsp:cNvSpPr/>
      </dsp:nvSpPr>
      <dsp:spPr>
        <a:xfrm>
          <a:off x="0" y="35244"/>
          <a:ext cx="10060809" cy="49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i="0" kern="1200"/>
            <a:t>kardiologia</a:t>
          </a:r>
          <a:endParaRPr lang="pl-PL" sz="2000" kern="1200"/>
        </a:p>
      </dsp:txBody>
      <dsp:txXfrm>
        <a:off x="23988" y="59232"/>
        <a:ext cx="10012833" cy="443424"/>
      </dsp:txXfrm>
    </dsp:sp>
    <dsp:sp modelId="{72167918-3C39-DE4C-87DB-A9A7387D1748}">
      <dsp:nvSpPr>
        <dsp:cNvPr id="0" name=""/>
        <dsp:cNvSpPr/>
      </dsp:nvSpPr>
      <dsp:spPr>
        <a:xfrm>
          <a:off x="0" y="526644"/>
          <a:ext cx="10060809" cy="1097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431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0" i="0" kern="1200"/>
            <a:t>nadciśnienie tętnicze</a:t>
          </a:r>
          <a:endParaRPr lang="pl-PL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0" i="0" kern="1200"/>
            <a:t>niewydolność serca, </a:t>
          </a:r>
          <a:endParaRPr lang="pl-PL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0" i="0" kern="1200"/>
            <a:t>choroba niedokrwienna serca, </a:t>
          </a:r>
          <a:endParaRPr lang="pl-PL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0" i="0" kern="1200"/>
            <a:t>migotanie przedsionków, </a:t>
          </a:r>
          <a:endParaRPr lang="pl-PL" sz="1600" kern="1200"/>
        </a:p>
      </dsp:txBody>
      <dsp:txXfrm>
        <a:off x="0" y="526644"/>
        <a:ext cx="10060809" cy="1097100"/>
      </dsp:txXfrm>
    </dsp:sp>
    <dsp:sp modelId="{324F252C-2D77-A844-975B-43B0A0006FBB}">
      <dsp:nvSpPr>
        <dsp:cNvPr id="0" name=""/>
        <dsp:cNvSpPr/>
      </dsp:nvSpPr>
      <dsp:spPr>
        <a:xfrm>
          <a:off x="0" y="1623744"/>
          <a:ext cx="10060809" cy="49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i="0" kern="1200"/>
            <a:t>diabetologia</a:t>
          </a:r>
          <a:endParaRPr lang="pl-PL" sz="2000" kern="1200"/>
        </a:p>
      </dsp:txBody>
      <dsp:txXfrm>
        <a:off x="23988" y="1647732"/>
        <a:ext cx="10012833" cy="443424"/>
      </dsp:txXfrm>
    </dsp:sp>
    <dsp:sp modelId="{40A1CA3D-947B-0F47-A931-029A0FA794F1}">
      <dsp:nvSpPr>
        <dsp:cNvPr id="0" name=""/>
        <dsp:cNvSpPr/>
      </dsp:nvSpPr>
      <dsp:spPr>
        <a:xfrm>
          <a:off x="0" y="2115145"/>
          <a:ext cx="10060809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431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0" i="0" kern="1200"/>
            <a:t>cukrzyca</a:t>
          </a:r>
          <a:endParaRPr lang="pl-PL" sz="1600" kern="1200"/>
        </a:p>
      </dsp:txBody>
      <dsp:txXfrm>
        <a:off x="0" y="2115145"/>
        <a:ext cx="10060809" cy="331200"/>
      </dsp:txXfrm>
    </dsp:sp>
    <dsp:sp modelId="{0289FD16-E65F-1A48-8F27-07D635179938}">
      <dsp:nvSpPr>
        <dsp:cNvPr id="0" name=""/>
        <dsp:cNvSpPr/>
      </dsp:nvSpPr>
      <dsp:spPr>
        <a:xfrm>
          <a:off x="0" y="2446345"/>
          <a:ext cx="10060809" cy="49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i="0" kern="1200"/>
            <a:t>endokrynologia</a:t>
          </a:r>
          <a:endParaRPr lang="pl-PL" sz="2000" kern="1200" dirty="0"/>
        </a:p>
      </dsp:txBody>
      <dsp:txXfrm>
        <a:off x="23988" y="2470333"/>
        <a:ext cx="10012833" cy="443424"/>
      </dsp:txXfrm>
    </dsp:sp>
    <dsp:sp modelId="{36017A94-3E4B-9349-A98F-8A54CF738788}">
      <dsp:nvSpPr>
        <dsp:cNvPr id="0" name=""/>
        <dsp:cNvSpPr/>
      </dsp:nvSpPr>
      <dsp:spPr>
        <a:xfrm>
          <a:off x="0" y="2937745"/>
          <a:ext cx="10060809" cy="548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431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0" i="0" kern="1200" dirty="0"/>
            <a:t>niedoczynność tarczycy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0" i="0" kern="1200" dirty="0"/>
            <a:t>guzki pojedyncze/mnogie</a:t>
          </a:r>
          <a:endParaRPr lang="pl-PL" sz="1600" kern="1200" dirty="0"/>
        </a:p>
      </dsp:txBody>
      <dsp:txXfrm>
        <a:off x="0" y="2937745"/>
        <a:ext cx="10060809" cy="548550"/>
      </dsp:txXfrm>
    </dsp:sp>
    <dsp:sp modelId="{09CBD09F-5FD7-0049-8F92-457CAE82510C}">
      <dsp:nvSpPr>
        <dsp:cNvPr id="0" name=""/>
        <dsp:cNvSpPr/>
      </dsp:nvSpPr>
      <dsp:spPr>
        <a:xfrm>
          <a:off x="0" y="3486295"/>
          <a:ext cx="10060809" cy="49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i="0" kern="1200" dirty="0"/>
            <a:t>pulmonologia/alergologia</a:t>
          </a:r>
          <a:endParaRPr lang="pl-PL" sz="2000" kern="1200" dirty="0"/>
        </a:p>
      </dsp:txBody>
      <dsp:txXfrm>
        <a:off x="23988" y="3510283"/>
        <a:ext cx="10012833" cy="443424"/>
      </dsp:txXfrm>
    </dsp:sp>
    <dsp:sp modelId="{B6799B7F-5341-F14A-9176-F41FCB82EA20}">
      <dsp:nvSpPr>
        <dsp:cNvPr id="0" name=""/>
        <dsp:cNvSpPr/>
      </dsp:nvSpPr>
      <dsp:spPr>
        <a:xfrm>
          <a:off x="0" y="3977695"/>
          <a:ext cx="10060809" cy="548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431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0" i="0" kern="1200"/>
            <a:t>POCHP</a:t>
          </a:r>
          <a:endParaRPr lang="pl-PL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b="0" i="0" kern="1200"/>
            <a:t>astma</a:t>
          </a:r>
          <a:endParaRPr lang="pl-PL" sz="1600" kern="1200"/>
        </a:p>
      </dsp:txBody>
      <dsp:txXfrm>
        <a:off x="0" y="3977695"/>
        <a:ext cx="10060809" cy="5485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63C5E-88FC-0249-BA67-B5FA2B1FE8CC}">
      <dsp:nvSpPr>
        <dsp:cNvPr id="0" name=""/>
        <dsp:cNvSpPr/>
      </dsp:nvSpPr>
      <dsp:spPr>
        <a:xfrm>
          <a:off x="0" y="192329"/>
          <a:ext cx="10983309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2427" tIns="249936" rIns="852427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EKG wysiłkowe (próba wysiłkowa EKG) 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 err="1"/>
            <a:t>Holter</a:t>
          </a:r>
          <a:r>
            <a:rPr lang="pl-PL" sz="1200" kern="1200" dirty="0"/>
            <a:t> EKG 24, 48 i 72 godz.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 err="1"/>
            <a:t>Holter</a:t>
          </a:r>
          <a:r>
            <a:rPr lang="pl-PL" sz="1200" kern="1200" dirty="0"/>
            <a:t> RR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USG Doppler tętnic szyjnych 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USG Doppler naczyń kończyn dolnych 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ECHO serca przezklatkowe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BNP (NT-pro-BNP)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albuminuria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UACR (wskaźnik albumina/kreatynina w moczu)</a:t>
          </a:r>
        </a:p>
      </dsp:txBody>
      <dsp:txXfrm>
        <a:off x="0" y="192329"/>
        <a:ext cx="10983309" cy="2079000"/>
      </dsp:txXfrm>
    </dsp:sp>
    <dsp:sp modelId="{10535DED-3850-0447-93C6-D1EC45BC006A}">
      <dsp:nvSpPr>
        <dsp:cNvPr id="0" name=""/>
        <dsp:cNvSpPr/>
      </dsp:nvSpPr>
      <dsp:spPr>
        <a:xfrm>
          <a:off x="549165" y="15209"/>
          <a:ext cx="7688316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600" tIns="0" rIns="2906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KARDIOLOGIA</a:t>
          </a:r>
        </a:p>
      </dsp:txBody>
      <dsp:txXfrm>
        <a:off x="566458" y="32502"/>
        <a:ext cx="7653730" cy="319654"/>
      </dsp:txXfrm>
    </dsp:sp>
    <dsp:sp modelId="{6B359FCA-B279-7540-B05C-0FB5EF2C9B23}">
      <dsp:nvSpPr>
        <dsp:cNvPr id="0" name=""/>
        <dsp:cNvSpPr/>
      </dsp:nvSpPr>
      <dsp:spPr>
        <a:xfrm>
          <a:off x="0" y="2513249"/>
          <a:ext cx="10983309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2427" tIns="249936" rIns="852427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UACR (wskaźnik albumina/kreatynina w moczu)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albuminuria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USG Doppler naczyń kończyn dolnych </a:t>
          </a:r>
        </a:p>
      </dsp:txBody>
      <dsp:txXfrm>
        <a:off x="0" y="2513249"/>
        <a:ext cx="10983309" cy="907200"/>
      </dsp:txXfrm>
    </dsp:sp>
    <dsp:sp modelId="{E53B42F6-B982-EB49-8632-33C3CDE059AA}">
      <dsp:nvSpPr>
        <dsp:cNvPr id="0" name=""/>
        <dsp:cNvSpPr/>
      </dsp:nvSpPr>
      <dsp:spPr>
        <a:xfrm>
          <a:off x="549165" y="2336129"/>
          <a:ext cx="7688316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600" tIns="0" rIns="2906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DIABETOLOGIA:</a:t>
          </a:r>
        </a:p>
      </dsp:txBody>
      <dsp:txXfrm>
        <a:off x="566458" y="2353422"/>
        <a:ext cx="7653730" cy="319654"/>
      </dsp:txXfrm>
    </dsp:sp>
    <dsp:sp modelId="{E31151E2-CAB0-2E4A-A972-4DFDFE8E7165}">
      <dsp:nvSpPr>
        <dsp:cNvPr id="0" name=""/>
        <dsp:cNvSpPr/>
      </dsp:nvSpPr>
      <dsp:spPr>
        <a:xfrm>
          <a:off x="0" y="3662369"/>
          <a:ext cx="10983309" cy="109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2427" tIns="249936" rIns="852427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anty TPO (przeciwciała przeciw peroksydazie tarczycowej)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anty TSHR (przeciwciała przeciw receptorom TSH) 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anty TG (p/ciała przeciw tyreoglobulinie)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biopsja aspiracyjna celowana cienkoigłowa tarczycy </a:t>
          </a:r>
        </a:p>
      </dsp:txBody>
      <dsp:txXfrm>
        <a:off x="0" y="3662369"/>
        <a:ext cx="10983309" cy="1096200"/>
      </dsp:txXfrm>
    </dsp:sp>
    <dsp:sp modelId="{00CFF0D0-247A-2D4E-80AF-0629C595865D}">
      <dsp:nvSpPr>
        <dsp:cNvPr id="0" name=""/>
        <dsp:cNvSpPr/>
      </dsp:nvSpPr>
      <dsp:spPr>
        <a:xfrm>
          <a:off x="549165" y="3485249"/>
          <a:ext cx="7688316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600" tIns="0" rIns="2906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ENDOKRYNOLOGIA:</a:t>
          </a:r>
        </a:p>
      </dsp:txBody>
      <dsp:txXfrm>
        <a:off x="566458" y="3502542"/>
        <a:ext cx="7653730" cy="319654"/>
      </dsp:txXfrm>
    </dsp:sp>
    <dsp:sp modelId="{18644102-BD85-2042-B4B5-D9A236F57385}">
      <dsp:nvSpPr>
        <dsp:cNvPr id="0" name=""/>
        <dsp:cNvSpPr/>
      </dsp:nvSpPr>
      <dsp:spPr>
        <a:xfrm>
          <a:off x="0" y="5000490"/>
          <a:ext cx="10983309" cy="699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2427" tIns="249936" rIns="852427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Spirometria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kern="1200" dirty="0"/>
            <a:t>Spirometria z próbą rozkurczową</a:t>
          </a:r>
        </a:p>
      </dsp:txBody>
      <dsp:txXfrm>
        <a:off x="0" y="5000490"/>
        <a:ext cx="10983309" cy="699300"/>
      </dsp:txXfrm>
    </dsp:sp>
    <dsp:sp modelId="{FF56D4E2-0E0A-8D4F-A794-03B2C0A387F2}">
      <dsp:nvSpPr>
        <dsp:cNvPr id="0" name=""/>
        <dsp:cNvSpPr/>
      </dsp:nvSpPr>
      <dsp:spPr>
        <a:xfrm>
          <a:off x="549165" y="4823369"/>
          <a:ext cx="7688316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600" tIns="0" rIns="2906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PULMONOLOGIA/ALERGOLOGIA</a:t>
          </a:r>
        </a:p>
      </dsp:txBody>
      <dsp:txXfrm>
        <a:off x="566458" y="4840662"/>
        <a:ext cx="7653730" cy="3196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E87D45-C392-2643-8A9C-AAA7DD344496}">
      <dsp:nvSpPr>
        <dsp:cNvPr id="0" name=""/>
        <dsp:cNvSpPr/>
      </dsp:nvSpPr>
      <dsp:spPr>
        <a:xfrm>
          <a:off x="0" y="18324"/>
          <a:ext cx="10730329" cy="6405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dokument elektroniczny, wysyłany na P1 </a:t>
          </a:r>
        </a:p>
      </dsp:txBody>
      <dsp:txXfrm>
        <a:off x="31269" y="49593"/>
        <a:ext cx="10667791" cy="578006"/>
      </dsp:txXfrm>
    </dsp:sp>
    <dsp:sp modelId="{AA0C7B06-C434-A447-9271-2695EFBF8723}">
      <dsp:nvSpPr>
        <dsp:cNvPr id="0" name=""/>
        <dsp:cNvSpPr/>
      </dsp:nvSpPr>
      <dsp:spPr>
        <a:xfrm>
          <a:off x="0" y="791348"/>
          <a:ext cx="10730329" cy="700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POWINIEN ZAWIERAĆ ZALECENIA:</a:t>
          </a:r>
        </a:p>
      </dsp:txBody>
      <dsp:txXfrm>
        <a:off x="34180" y="825528"/>
        <a:ext cx="10661969" cy="631816"/>
      </dsp:txXfrm>
    </dsp:sp>
    <dsp:sp modelId="{2C821664-40D9-644E-A416-5218983307AB}">
      <dsp:nvSpPr>
        <dsp:cNvPr id="0" name=""/>
        <dsp:cNvSpPr/>
      </dsp:nvSpPr>
      <dsp:spPr>
        <a:xfrm>
          <a:off x="0" y="1491524"/>
          <a:ext cx="10730329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0688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wizyt kontrolnych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porad edukacyjnych udzielanych przez pielęgniarki lub lekarzy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badań kontrolnych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8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konsultacji dietetycznych realizowanych przez dietetyka</a:t>
          </a:r>
        </a:p>
      </dsp:txBody>
      <dsp:txXfrm>
        <a:off x="0" y="1491524"/>
        <a:ext cx="10730329" cy="1237860"/>
      </dsp:txXfrm>
    </dsp:sp>
    <dsp:sp modelId="{F2A8FA00-4FE1-5E4F-9909-7AF4F39DE89E}">
      <dsp:nvSpPr>
        <dsp:cNvPr id="0" name=""/>
        <dsp:cNvSpPr/>
      </dsp:nvSpPr>
      <dsp:spPr>
        <a:xfrm>
          <a:off x="0" y="2729384"/>
          <a:ext cx="10730329" cy="5814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jest już dostępny w </a:t>
          </a:r>
          <a:r>
            <a:rPr lang="pl-PL" sz="2000" b="0" i="0" kern="1200" dirty="0" err="1">
              <a:latin typeface="Calibri Light" panose="020F0302020204030204" pitchFamily="34" charset="0"/>
              <a:cs typeface="Calibri Light" panose="020F0302020204030204" pitchFamily="34" charset="0"/>
            </a:rPr>
            <a:t>gabinet.gov</a:t>
          </a:r>
          <a:endParaRPr lang="pl-PL" sz="20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28386" y="2757770"/>
        <a:ext cx="10673557" cy="524725"/>
      </dsp:txXfrm>
    </dsp:sp>
    <dsp:sp modelId="{4C694AAB-FD4F-C944-8FBC-58B59D594ED1}">
      <dsp:nvSpPr>
        <dsp:cNvPr id="0" name=""/>
        <dsp:cNvSpPr/>
      </dsp:nvSpPr>
      <dsp:spPr>
        <a:xfrm>
          <a:off x="0" y="3443361"/>
          <a:ext cx="10730329" cy="861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docelowo powinien być dostępny w aplikacjach gabinetowych i trafiać na IKP pacjenta</a:t>
          </a:r>
        </a:p>
      </dsp:txBody>
      <dsp:txXfrm>
        <a:off x="42036" y="3485397"/>
        <a:ext cx="10646257" cy="777048"/>
      </dsp:txXfrm>
    </dsp:sp>
    <dsp:sp modelId="{5751ADF6-A159-2648-A1A9-9126802F1DDD}">
      <dsp:nvSpPr>
        <dsp:cNvPr id="0" name=""/>
        <dsp:cNvSpPr/>
      </dsp:nvSpPr>
      <dsp:spPr>
        <a:xfrm>
          <a:off x="0" y="4436961"/>
          <a:ext cx="10730329" cy="861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IPOM ma być dostępny w dokumentacji pacjenta, zalecany jest także wydruk/wysłanie go pacjentowi, który nie posiada IKP</a:t>
          </a:r>
        </a:p>
      </dsp:txBody>
      <dsp:txXfrm>
        <a:off x="42036" y="4478997"/>
        <a:ext cx="10646257" cy="7770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D42F54-F583-364A-9B0E-926A0ED9849E}">
      <dsp:nvSpPr>
        <dsp:cNvPr id="0" name=""/>
        <dsp:cNvSpPr/>
      </dsp:nvSpPr>
      <dsp:spPr>
        <a:xfrm>
          <a:off x="812211" y="0"/>
          <a:ext cx="9205066" cy="36012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BB9EE-C750-A440-8E2C-EFBBDBEF25D0}">
      <dsp:nvSpPr>
        <dsp:cNvPr id="0" name=""/>
        <dsp:cNvSpPr/>
      </dsp:nvSpPr>
      <dsp:spPr>
        <a:xfrm>
          <a:off x="4759" y="1080363"/>
          <a:ext cx="2080763" cy="1440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/>
            <a:t>podejrzenie /ew. porada wstępna</a:t>
          </a:r>
          <a:endParaRPr lang="pl-PL" sz="2000" kern="1200" dirty="0"/>
        </a:p>
      </dsp:txBody>
      <dsp:txXfrm>
        <a:off x="75078" y="1150682"/>
        <a:ext cx="1940125" cy="1299846"/>
      </dsp:txXfrm>
    </dsp:sp>
    <dsp:sp modelId="{BD105453-43C6-FD42-AC12-0F9FAA973421}">
      <dsp:nvSpPr>
        <dsp:cNvPr id="0" name=""/>
        <dsp:cNvSpPr/>
      </dsp:nvSpPr>
      <dsp:spPr>
        <a:xfrm>
          <a:off x="2189561" y="1080363"/>
          <a:ext cx="2080763" cy="1440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/>
            <a:t>badania diagnostyczne</a:t>
          </a:r>
          <a:endParaRPr lang="pl-PL" sz="2000" kern="1200"/>
        </a:p>
      </dsp:txBody>
      <dsp:txXfrm>
        <a:off x="2259880" y="1150682"/>
        <a:ext cx="1940125" cy="1299846"/>
      </dsp:txXfrm>
    </dsp:sp>
    <dsp:sp modelId="{C6C408DC-FD9A-0E47-AEC0-9E67E85B0476}">
      <dsp:nvSpPr>
        <dsp:cNvPr id="0" name=""/>
        <dsp:cNvSpPr/>
      </dsp:nvSpPr>
      <dsp:spPr>
        <a:xfrm>
          <a:off x="4374363" y="1080363"/>
          <a:ext cx="2080763" cy="1440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/>
            <a:t>rozpoznanie</a:t>
          </a:r>
          <a:endParaRPr lang="pl-PL" sz="2000" kern="1200" dirty="0"/>
        </a:p>
      </dsp:txBody>
      <dsp:txXfrm>
        <a:off x="4444682" y="1150682"/>
        <a:ext cx="1940125" cy="1299846"/>
      </dsp:txXfrm>
    </dsp:sp>
    <dsp:sp modelId="{65607F06-AD1B-DF4E-9CA5-3E1343191230}">
      <dsp:nvSpPr>
        <dsp:cNvPr id="0" name=""/>
        <dsp:cNvSpPr/>
      </dsp:nvSpPr>
      <dsp:spPr>
        <a:xfrm>
          <a:off x="6559165" y="1080363"/>
          <a:ext cx="2080763" cy="1440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/>
            <a:t>porada kompleksowa</a:t>
          </a:r>
          <a:endParaRPr lang="pl-PL" sz="2000" kern="1200"/>
        </a:p>
      </dsp:txBody>
      <dsp:txXfrm>
        <a:off x="6629484" y="1150682"/>
        <a:ext cx="1940125" cy="1299846"/>
      </dsp:txXfrm>
    </dsp:sp>
    <dsp:sp modelId="{D25435DF-C4EA-9F40-9B04-B3D77315E7CD}">
      <dsp:nvSpPr>
        <dsp:cNvPr id="0" name=""/>
        <dsp:cNvSpPr/>
      </dsp:nvSpPr>
      <dsp:spPr>
        <a:xfrm>
          <a:off x="8743967" y="1080363"/>
          <a:ext cx="2080763" cy="1440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/>
            <a:t>plan opieki</a:t>
          </a:r>
          <a:endParaRPr lang="pl-PL" sz="2000" kern="1200"/>
        </a:p>
      </dsp:txBody>
      <dsp:txXfrm>
        <a:off x="8814286" y="1150682"/>
        <a:ext cx="1940125" cy="1299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10/26/2022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10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9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89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39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73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72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59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68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10/26/2022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6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89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85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10/26/2022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5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22" r:id="rId6"/>
    <p:sldLayoutId id="2147483717" r:id="rId7"/>
    <p:sldLayoutId id="2147483718" r:id="rId8"/>
    <p:sldLayoutId id="2147483719" r:id="rId9"/>
    <p:sldLayoutId id="2147483721" r:id="rId10"/>
    <p:sldLayoutId id="214748372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ziennikustaw.gov.pl/D2022000196501.pdf" TargetMode="External"/><Relationship Id="rId2" Type="http://schemas.openxmlformats.org/officeDocument/2006/relationships/hyperlink" Target="https://isap.sejm.gov.pl/isap.nsf/download.xsp/WDU20170002217/U/D20172217Lj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aw.nfz.gov.pl/NFZ/document/1475/Zarz%C4%85dzenie-124_2022_DSOZ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Picture 67" descr="Osoby trzymające ręce">
            <a:extLst>
              <a:ext uri="{FF2B5EF4-FFF2-40B4-BE49-F238E27FC236}">
                <a16:creationId xmlns:a16="http://schemas.microsoft.com/office/drawing/2014/main" id="{8D4F24EB-7E66-7ED0-6F47-4ECE88DE05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883" b="1848"/>
          <a:stretch/>
        </p:blipFill>
        <p:spPr>
          <a:xfrm>
            <a:off x="362899" y="120501"/>
            <a:ext cx="12191980" cy="6857999"/>
          </a:xfrm>
          <a:prstGeom prst="rect">
            <a:avLst/>
          </a:prstGeom>
        </p:spPr>
      </p:pic>
      <p:sp>
        <p:nvSpPr>
          <p:cNvPr id="74" name="Rectangle">
            <a:extLst>
              <a:ext uri="{FF2B5EF4-FFF2-40B4-BE49-F238E27FC236}">
                <a16:creationId xmlns:a16="http://schemas.microsoft.com/office/drawing/2014/main" id="{B4F75AE3-A3AC-DE4C-98FE-EC9DC3BF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5267217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F9114F-438E-0285-DA1C-CFE390C09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269" y="768334"/>
            <a:ext cx="4803227" cy="36355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pl-PL" sz="3800" dirty="0"/>
              <a:t>Co nowego w medycynie rodzinnej?</a:t>
            </a:r>
            <a:br>
              <a:rPr lang="pl-PL" sz="3800" dirty="0"/>
            </a:br>
            <a:br>
              <a:rPr lang="pl-PL" sz="3800" dirty="0"/>
            </a:br>
            <a:r>
              <a:rPr lang="pl-PL" sz="3800" dirty="0"/>
              <a:t>Opieka koordynowana w POZ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9F30F2B-0C00-92CA-E323-F3D546073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36" y="4275830"/>
            <a:ext cx="5267216" cy="14751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600" dirty="0"/>
              <a:t>dr hab. Agnieszka Mastalerz-Migas, prof. UMW</a:t>
            </a:r>
          </a:p>
          <a:p>
            <a:pPr>
              <a:lnSpc>
                <a:spcPct val="90000"/>
              </a:lnSpc>
            </a:pPr>
            <a:r>
              <a:rPr lang="pl-PL" sz="1600" dirty="0"/>
              <a:t>prezes Zarządu Głównego</a:t>
            </a:r>
            <a:br>
              <a:rPr lang="pl-PL" sz="1600" dirty="0"/>
            </a:br>
            <a:r>
              <a:rPr lang="pl-PL" sz="1600" dirty="0"/>
              <a:t>Polskiego Towarzystwa Medycyny Rodzinnej</a:t>
            </a:r>
          </a:p>
          <a:p>
            <a:pPr>
              <a:lnSpc>
                <a:spcPct val="90000"/>
              </a:lnSpc>
            </a:pPr>
            <a:r>
              <a:rPr lang="pl-PL" sz="1600" dirty="0"/>
              <a:t>konsultant krajowa w dziedzinie medycyny rodzinnej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79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46366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0A2B79-2DD6-6749-9788-93DF0A18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175021"/>
            <a:ext cx="11290852" cy="749085"/>
          </a:xfrm>
          <a:noFill/>
        </p:spPr>
        <p:txBody>
          <a:bodyPr>
            <a:noAutofit/>
          </a:bodyPr>
          <a:lstStyle/>
          <a:p>
            <a:r>
              <a:rPr lang="pl-PL" sz="3600" b="1" dirty="0">
                <a:latin typeface="Imago" panose="02000500060000020004" pitchFamily="2" charset="0"/>
              </a:rPr>
              <a:t>BUDŻET POWIERZONY OK – co zawiera?</a:t>
            </a:r>
          </a:p>
        </p:txBody>
      </p:sp>
      <p:graphicFrame>
        <p:nvGraphicFramePr>
          <p:cNvPr id="9" name="Symbol zastępczy zawartości 8">
            <a:extLst>
              <a:ext uri="{FF2B5EF4-FFF2-40B4-BE49-F238E27FC236}">
                <a16:creationId xmlns:a16="http://schemas.microsoft.com/office/drawing/2014/main" id="{EF9AE65B-637D-FD34-7F4B-F9EE391B9C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63839"/>
              </p:ext>
            </p:extLst>
          </p:nvPr>
        </p:nvGraphicFramePr>
        <p:xfrm>
          <a:off x="546652" y="924105"/>
          <a:ext cx="10941156" cy="5758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9737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515C6A-3824-5627-7F19-A26261AC2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64" y="350476"/>
            <a:ext cx="11479705" cy="700558"/>
          </a:xfrm>
        </p:spPr>
        <p:txBody>
          <a:bodyPr>
            <a:normAutofit fontScale="90000"/>
          </a:bodyPr>
          <a:lstStyle/>
          <a:p>
            <a:r>
              <a:rPr lang="pl-PL" sz="3600" b="1" dirty="0"/>
              <a:t>Choroby, które mogą być objęte opieką koordynowaną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1730948E-9878-6F55-2E9A-8860834A85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1324304"/>
          <a:ext cx="10060809" cy="4561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ytuł 1">
            <a:extLst>
              <a:ext uri="{FF2B5EF4-FFF2-40B4-BE49-F238E27FC236}">
                <a16:creationId xmlns:a16="http://schemas.microsoft.com/office/drawing/2014/main" id="{95D2068C-4487-4468-C794-38F5AB41DC28}"/>
              </a:ext>
            </a:extLst>
          </p:cNvPr>
          <p:cNvSpPr txBox="1">
            <a:spLocks/>
          </p:cNvSpPr>
          <p:nvPr/>
        </p:nvSpPr>
        <p:spPr>
          <a:xfrm>
            <a:off x="565150" y="5885794"/>
            <a:ext cx="10060809" cy="7005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200" b="0" dirty="0">
                <a:latin typeface="Calibri Light" panose="020F0302020204030204" pitchFamily="34" charset="0"/>
              </a:rPr>
              <a:t>uwaga: można wybrać </a:t>
            </a:r>
            <a:r>
              <a:rPr lang="pl-PL" sz="3200" dirty="0">
                <a:latin typeface="Calibri Light" panose="020F0302020204030204" pitchFamily="34" charset="0"/>
              </a:rPr>
              <a:t>1 lub 2 lub 3 lub 4 ścieżki </a:t>
            </a:r>
            <a:r>
              <a:rPr lang="pl-PL" sz="3200" b="0" dirty="0">
                <a:latin typeface="Calibri Light" panose="020F0302020204030204" pitchFamily="34" charset="0"/>
              </a:rPr>
              <a:t>do koordynacji</a:t>
            </a:r>
          </a:p>
        </p:txBody>
      </p:sp>
    </p:spTree>
    <p:extLst>
      <p:ext uri="{BB962C8B-B14F-4D97-AF65-F5344CB8AC3E}">
        <p14:creationId xmlns:p14="http://schemas.microsoft.com/office/powerpoint/2010/main" val="2802405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07CE53-61DE-FA6A-F825-894ABB647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521" y="115614"/>
            <a:ext cx="10912823" cy="1264892"/>
          </a:xfrm>
        </p:spPr>
        <p:txBody>
          <a:bodyPr>
            <a:noAutofit/>
          </a:bodyPr>
          <a:lstStyle/>
          <a:p>
            <a:r>
              <a:rPr lang="pl-PL" sz="2800" b="1" dirty="0">
                <a:latin typeface="Imago" panose="02000500060000020004" pitchFamily="2" charset="0"/>
              </a:rPr>
              <a:t>BADANIA DIAGNOSTYCZNE W BUDŻECIE POWIERZONYM </a:t>
            </a:r>
            <a:br>
              <a:rPr lang="pl-PL" sz="2800" b="1" dirty="0">
                <a:latin typeface="Imago" panose="02000500060000020004" pitchFamily="2" charset="0"/>
              </a:rPr>
            </a:br>
            <a:r>
              <a:rPr lang="pl-PL" sz="2800" b="1" dirty="0">
                <a:latin typeface="Imago" panose="02000500060000020004" pitchFamily="2" charset="0"/>
              </a:rPr>
              <a:t>W RAMACH OPIEKI KOORDYNOWANEJ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3BD79F3-F6F5-D5DB-0CA6-FC0FDAD2A06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7559" y="1143000"/>
          <a:ext cx="10983309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8299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7B709D38-D634-4BC5-AE66-EF755419D753}"/>
              </a:ext>
            </a:extLst>
          </p:cNvPr>
          <p:cNvSpPr txBox="1"/>
          <p:nvPr/>
        </p:nvSpPr>
        <p:spPr>
          <a:xfrm>
            <a:off x="504781" y="732691"/>
            <a:ext cx="743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rgbClr val="1A213E"/>
                </a:solidFill>
                <a:latin typeface="Imago" panose="02000500060000020004" pitchFamily="2" charset="0"/>
              </a:rPr>
              <a:t>WIZYTY KOMPLEKSOWE</a:t>
            </a:r>
          </a:p>
        </p:txBody>
      </p:sp>
      <p:graphicFrame>
        <p:nvGraphicFramePr>
          <p:cNvPr id="8" name="Tabela 4">
            <a:extLst>
              <a:ext uri="{FF2B5EF4-FFF2-40B4-BE49-F238E27FC236}">
                <a16:creationId xmlns:a16="http://schemas.microsoft.com/office/drawing/2014/main" id="{9818FD70-050F-0D8B-DFD5-4551E282A45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7841" y="1768291"/>
          <a:ext cx="10976317" cy="3768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3308">
                  <a:extLst>
                    <a:ext uri="{9D8B030D-6E8A-4147-A177-3AD203B41FA5}">
                      <a16:colId xmlns:a16="http://schemas.microsoft.com/office/drawing/2014/main" val="3683055872"/>
                    </a:ext>
                  </a:extLst>
                </a:gridCol>
                <a:gridCol w="7673009">
                  <a:extLst>
                    <a:ext uri="{9D8B030D-6E8A-4147-A177-3AD203B41FA5}">
                      <a16:colId xmlns:a16="http://schemas.microsoft.com/office/drawing/2014/main" val="1628762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Dla kogo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Dla pacjenta chorego przewlekle leczonego w POZ z zakresu kardiologii, diabetologii, chorób płuc, endokrynologii 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5325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Częstotliwość wizyty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 w roku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379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Czas trwania: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l-PL" sz="1800" b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30 min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8595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Realizatorzy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Lekarz, pielęgniarka, koordynator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666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 wizyty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Ocena aktualnego stanu zdrowia pacjenta oraz określenie dalszego planu diagnostyczno – terapeutycznego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3860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Zakres szczegółowy wizyty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Clr>
                          <a:srgbClr val="2F5496"/>
                        </a:buClr>
                        <a:buFont typeface="Times New Roman" panose="02020603050405020304" pitchFamily="18" charset="0"/>
                        <a:buChar char="•"/>
                      </a:pPr>
                      <a:r>
                        <a:rPr lang="pl-PL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Wywiad z pacjentem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Clr>
                          <a:srgbClr val="2F5496"/>
                        </a:buClr>
                        <a:buFont typeface="Times New Roman" panose="02020603050405020304" pitchFamily="18" charset="0"/>
                        <a:buChar char="•"/>
                      </a:pPr>
                      <a:r>
                        <a:rPr lang="pl-PL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Badanie przedmiotowe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Clr>
                          <a:srgbClr val="2F5496"/>
                        </a:buClr>
                        <a:buFont typeface="Times New Roman" panose="02020603050405020304" pitchFamily="18" charset="0"/>
                        <a:buChar char="•"/>
                      </a:pPr>
                      <a:r>
                        <a:rPr lang="pl-PL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Analiza wyników badań diagnostycznych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Clr>
                          <a:srgbClr val="2F5496"/>
                        </a:buClr>
                        <a:buFont typeface="Times New Roman" panose="02020603050405020304" pitchFamily="18" charset="0"/>
                        <a:buChar char="•"/>
                      </a:pPr>
                      <a:r>
                        <a:rPr lang="pl-PL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Ocena aktualnego stanu pacjenta i określenie potrzeb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Clr>
                          <a:srgbClr val="2F5496"/>
                        </a:buClr>
                        <a:buFont typeface="Times New Roman" panose="02020603050405020304" pitchFamily="18" charset="0"/>
                        <a:buChar char="•"/>
                      </a:pPr>
                      <a:r>
                        <a:rPr lang="pl-PL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Opracowanie IPOM – Indywidualnego Planu Opieki Medycznej 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6856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679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5A60B9-B56F-84A1-D5A2-176A1F9B4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383630"/>
            <a:ext cx="10985914" cy="982716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Imago" panose="02000500060000020004" pitchFamily="2" charset="0"/>
              </a:rPr>
              <a:t>INDYWIDUALNY PLAN OPIEKI MEDYCZNEJ (IPOM)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8EB336E-380A-6F05-6B1B-39C70BA6C80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70591" y="1284091"/>
          <a:ext cx="10730329" cy="5316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4170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0C69A0-D75C-6B08-E1E2-DF019164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297924"/>
            <a:ext cx="7335835" cy="921276"/>
          </a:xfrm>
        </p:spPr>
        <p:txBody>
          <a:bodyPr/>
          <a:lstStyle/>
          <a:p>
            <a:r>
              <a:rPr lang="pl-PL" dirty="0"/>
              <a:t>Akty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01AF14-FBDC-98A5-BA9B-7CF0FC016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1313793"/>
            <a:ext cx="9209471" cy="458251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ustawa z dnia 27 października 2017 r. o podstawowej opiece zdrowotnej (Dz. U. 2017 poz. 2217)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pl-PL" dirty="0">
                <a:hlinkClick r:id="rId2"/>
              </a:rPr>
              <a:t>https://isap.sejm.gov.pl/isap.nsf/download.xsp/WDU20170002217/U/D20172217Lj.pdf</a:t>
            </a:r>
            <a:endParaRPr lang="pl-PL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pl-PL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Rozporządzenie Ministra Zdrowia z dnia 15 września 2022 r. zmieniające rozporządzenie w sprawie świadczeń gwarantowanych z zakresu podstawowej opieki zdrowotnej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pl-PL" dirty="0">
                <a:hlinkClick r:id="rId3"/>
              </a:rPr>
              <a:t>https://dziennikustaw.gov.pl/D2022000196501.pdf</a:t>
            </a:r>
            <a:r>
              <a:rPr lang="pl-PL" dirty="0"/>
              <a:t>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pl-PL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zarządzenie Prezesa NFZ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pl-PL" dirty="0">
                <a:hlinkClick r:id="rId4"/>
              </a:rPr>
              <a:t>https://baw.nfz.gov.pl/NFZ/document/1475/Zarz%C4%85dzenie-124_2022_DSOZ</a:t>
            </a: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262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2F27F4AF-1FF2-03F6-C6E4-BA17DDC380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2359" y="1318754"/>
          <a:ext cx="10829490" cy="3601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 ze strzałką w dół 6">
            <a:extLst>
              <a:ext uri="{FF2B5EF4-FFF2-40B4-BE49-F238E27FC236}">
                <a16:creationId xmlns:a16="http://schemas.microsoft.com/office/drawing/2014/main" id="{36827763-0980-788F-5928-88E7ED80F992}"/>
              </a:ext>
            </a:extLst>
          </p:cNvPr>
          <p:cNvSpPr/>
          <p:nvPr/>
        </p:nvSpPr>
        <p:spPr>
          <a:xfrm>
            <a:off x="2867475" y="509024"/>
            <a:ext cx="2587393" cy="1820864"/>
          </a:xfrm>
          <a:prstGeom prst="downArrowCallou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libri Light" panose="020F0302020204030204" pitchFamily="34" charset="0"/>
              </a:rPr>
              <a:t>koszyk badań POZ </a:t>
            </a:r>
          </a:p>
          <a:p>
            <a:pPr algn="ctr"/>
            <a:r>
              <a:rPr lang="pl-PL" dirty="0">
                <a:latin typeface="Calibri Light" panose="020F0302020204030204" pitchFamily="34" charset="0"/>
              </a:rPr>
              <a:t>i badania z budżetu powierzonego</a:t>
            </a:r>
          </a:p>
        </p:txBody>
      </p:sp>
      <p:sp>
        <p:nvSpPr>
          <p:cNvPr id="9" name="Objaśnienie ze strzałką w górę 8">
            <a:extLst>
              <a:ext uri="{FF2B5EF4-FFF2-40B4-BE49-F238E27FC236}">
                <a16:creationId xmlns:a16="http://schemas.microsoft.com/office/drawing/2014/main" id="{41858B9C-EF52-BB8D-B02F-73D6DA640963}"/>
              </a:ext>
            </a:extLst>
          </p:cNvPr>
          <p:cNvSpPr/>
          <p:nvPr/>
        </p:nvSpPr>
        <p:spPr>
          <a:xfrm>
            <a:off x="5078414" y="3949960"/>
            <a:ext cx="2417380" cy="1940012"/>
          </a:xfrm>
          <a:prstGeom prst="up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libri Light" panose="020F0302020204030204" pitchFamily="34" charset="0"/>
              </a:rPr>
              <a:t>objęcie pacjenta opieką koordynowaną </a:t>
            </a:r>
          </a:p>
        </p:txBody>
      </p:sp>
      <p:sp>
        <p:nvSpPr>
          <p:cNvPr id="10" name="Objaśnienie ze strzałką w górę 9">
            <a:extLst>
              <a:ext uri="{FF2B5EF4-FFF2-40B4-BE49-F238E27FC236}">
                <a16:creationId xmlns:a16="http://schemas.microsoft.com/office/drawing/2014/main" id="{936C0559-AC4F-60C2-3A95-A795DE9DF011}"/>
              </a:ext>
            </a:extLst>
          </p:cNvPr>
          <p:cNvSpPr/>
          <p:nvPr/>
        </p:nvSpPr>
        <p:spPr>
          <a:xfrm>
            <a:off x="148280" y="4093778"/>
            <a:ext cx="1911748" cy="1635918"/>
          </a:xfrm>
          <a:prstGeom prst="up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libri Light" panose="020F0302020204030204" pitchFamily="34" charset="0"/>
              </a:rPr>
              <a:t>programy profilaktyczne</a:t>
            </a:r>
          </a:p>
        </p:txBody>
      </p:sp>
      <p:sp>
        <p:nvSpPr>
          <p:cNvPr id="2" name="Prostokąt zaokrąglony 1">
            <a:extLst>
              <a:ext uri="{FF2B5EF4-FFF2-40B4-BE49-F238E27FC236}">
                <a16:creationId xmlns:a16="http://schemas.microsoft.com/office/drawing/2014/main" id="{36DBB6B4-5807-2FD9-42B1-9A4C070D1EA6}"/>
              </a:ext>
            </a:extLst>
          </p:cNvPr>
          <p:cNvSpPr/>
          <p:nvPr/>
        </p:nvSpPr>
        <p:spPr>
          <a:xfrm>
            <a:off x="9616966" y="4149384"/>
            <a:ext cx="2084883" cy="562139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libri Light" panose="020F0302020204030204" pitchFamily="34" charset="0"/>
              </a:rPr>
              <a:t>koordynator</a:t>
            </a:r>
          </a:p>
        </p:txBody>
      </p:sp>
      <p:sp>
        <p:nvSpPr>
          <p:cNvPr id="3" name="Prostokąt zaokrąglony 2">
            <a:extLst>
              <a:ext uri="{FF2B5EF4-FFF2-40B4-BE49-F238E27FC236}">
                <a16:creationId xmlns:a16="http://schemas.microsoft.com/office/drawing/2014/main" id="{233B3754-B3CA-6EB8-E9D6-036B8AD28854}"/>
              </a:ext>
            </a:extLst>
          </p:cNvPr>
          <p:cNvSpPr/>
          <p:nvPr/>
        </p:nvSpPr>
        <p:spPr>
          <a:xfrm>
            <a:off x="61712" y="5816399"/>
            <a:ext cx="2084883" cy="63695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libri Light" panose="020F0302020204030204" pitchFamily="34" charset="0"/>
              </a:rPr>
              <a:t>koordynator</a:t>
            </a:r>
          </a:p>
        </p:txBody>
      </p:sp>
      <p:sp>
        <p:nvSpPr>
          <p:cNvPr id="4" name="Prostokąt zaokrąglony 3">
            <a:extLst>
              <a:ext uri="{FF2B5EF4-FFF2-40B4-BE49-F238E27FC236}">
                <a16:creationId xmlns:a16="http://schemas.microsoft.com/office/drawing/2014/main" id="{82F1E1DC-B256-27B7-A00B-D9B4612BC540}"/>
              </a:ext>
            </a:extLst>
          </p:cNvPr>
          <p:cNvSpPr/>
          <p:nvPr/>
        </p:nvSpPr>
        <p:spPr>
          <a:xfrm>
            <a:off x="9513711" y="132758"/>
            <a:ext cx="2084883" cy="68704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libri Light" panose="020F0302020204030204" pitchFamily="34" charset="0"/>
              </a:rPr>
              <a:t>konsultanci dziedzinowi</a:t>
            </a:r>
          </a:p>
        </p:txBody>
      </p:sp>
      <p:sp>
        <p:nvSpPr>
          <p:cNvPr id="6" name="Prostokąt zaokrąglony 5">
            <a:extLst>
              <a:ext uri="{FF2B5EF4-FFF2-40B4-BE49-F238E27FC236}">
                <a16:creationId xmlns:a16="http://schemas.microsoft.com/office/drawing/2014/main" id="{3FEB58C3-AD79-616C-7273-58633BFE319E}"/>
              </a:ext>
            </a:extLst>
          </p:cNvPr>
          <p:cNvSpPr/>
          <p:nvPr/>
        </p:nvSpPr>
        <p:spPr>
          <a:xfrm>
            <a:off x="9513711" y="893866"/>
            <a:ext cx="2084883" cy="56213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libri Light" panose="020F0302020204030204" pitchFamily="34" charset="0"/>
              </a:rPr>
              <a:t>edukator</a:t>
            </a:r>
          </a:p>
        </p:txBody>
      </p:sp>
      <p:sp>
        <p:nvSpPr>
          <p:cNvPr id="8" name="Prostokąt zaokrąglony 7">
            <a:extLst>
              <a:ext uri="{FF2B5EF4-FFF2-40B4-BE49-F238E27FC236}">
                <a16:creationId xmlns:a16="http://schemas.microsoft.com/office/drawing/2014/main" id="{7EAEED99-14C9-9A7E-EECD-AB93B17AC18A}"/>
              </a:ext>
            </a:extLst>
          </p:cNvPr>
          <p:cNvSpPr/>
          <p:nvPr/>
        </p:nvSpPr>
        <p:spPr>
          <a:xfrm>
            <a:off x="9513711" y="1602722"/>
            <a:ext cx="2084883" cy="5621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libri Light" panose="020F0302020204030204" pitchFamily="34" charset="0"/>
              </a:rPr>
              <a:t>dietetyk</a:t>
            </a:r>
          </a:p>
        </p:txBody>
      </p:sp>
      <p:sp>
        <p:nvSpPr>
          <p:cNvPr id="11" name="Prostokąt zaokrąglony 10">
            <a:extLst>
              <a:ext uri="{FF2B5EF4-FFF2-40B4-BE49-F238E27FC236}">
                <a16:creationId xmlns:a16="http://schemas.microsoft.com/office/drawing/2014/main" id="{8C1961DF-F36F-DE78-49CF-692671A3D2C0}"/>
              </a:ext>
            </a:extLst>
          </p:cNvPr>
          <p:cNvSpPr/>
          <p:nvPr/>
        </p:nvSpPr>
        <p:spPr>
          <a:xfrm>
            <a:off x="3118729" y="4025912"/>
            <a:ext cx="1959685" cy="577619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libri Light" panose="020F0302020204030204" pitchFamily="34" charset="0"/>
              </a:rPr>
              <a:t>koordynator</a:t>
            </a:r>
          </a:p>
        </p:txBody>
      </p:sp>
      <p:sp>
        <p:nvSpPr>
          <p:cNvPr id="15" name="Wygięta strzałka 14">
            <a:extLst>
              <a:ext uri="{FF2B5EF4-FFF2-40B4-BE49-F238E27FC236}">
                <a16:creationId xmlns:a16="http://schemas.microsoft.com/office/drawing/2014/main" id="{28DD541A-2CFA-FB58-C63A-C8054E1D2817}"/>
              </a:ext>
            </a:extLst>
          </p:cNvPr>
          <p:cNvSpPr/>
          <p:nvPr/>
        </p:nvSpPr>
        <p:spPr>
          <a:xfrm rot="5400000">
            <a:off x="10330890" y="4103568"/>
            <a:ext cx="2811939" cy="61372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7" name="Prostokąt zaokrąglony 16">
            <a:extLst>
              <a:ext uri="{FF2B5EF4-FFF2-40B4-BE49-F238E27FC236}">
                <a16:creationId xmlns:a16="http://schemas.microsoft.com/office/drawing/2014/main" id="{778FAD6B-5CE4-7B3E-32B3-59705389C548}"/>
              </a:ext>
            </a:extLst>
          </p:cNvPr>
          <p:cNvSpPr/>
          <p:nvPr/>
        </p:nvSpPr>
        <p:spPr>
          <a:xfrm>
            <a:off x="9002486" y="5906046"/>
            <a:ext cx="2955338" cy="81919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  <a:latin typeface="Calibri Light" panose="020F0302020204030204" pitchFamily="34" charset="0"/>
              </a:rPr>
              <a:t>KSK/AOS – jeśli są wskazania do objęcia opieką </a:t>
            </a:r>
            <a:r>
              <a:rPr lang="pl-PL" dirty="0" err="1">
                <a:solidFill>
                  <a:schemeClr val="tx1"/>
                </a:solidFill>
                <a:latin typeface="Calibri Light" panose="020F0302020204030204" pitchFamily="34" charset="0"/>
              </a:rPr>
              <a:t>specj</a:t>
            </a:r>
            <a:r>
              <a:rPr lang="pl-PL" dirty="0">
                <a:solidFill>
                  <a:schemeClr val="tx1"/>
                </a:solidFill>
                <a:latin typeface="Calibri Light" panose="020F03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6791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wal 4">
            <a:extLst>
              <a:ext uri="{FF2B5EF4-FFF2-40B4-BE49-F238E27FC236}">
                <a16:creationId xmlns:a16="http://schemas.microsoft.com/office/drawing/2014/main" id="{07739997-27A5-C272-C6FF-4B654800EDD1}"/>
              </a:ext>
            </a:extLst>
          </p:cNvPr>
          <p:cNvSpPr/>
          <p:nvPr/>
        </p:nvSpPr>
        <p:spPr>
          <a:xfrm>
            <a:off x="3962401" y="2255713"/>
            <a:ext cx="3488724" cy="24739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>
                <a:solidFill>
                  <a:schemeClr val="tx1"/>
                </a:solidFill>
              </a:rPr>
              <a:t>pacjent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19B09C1A-098C-98D2-80B0-22B6BFB61342}"/>
              </a:ext>
            </a:extLst>
          </p:cNvPr>
          <p:cNvSpPr/>
          <p:nvPr/>
        </p:nvSpPr>
        <p:spPr>
          <a:xfrm>
            <a:off x="7803931" y="4466134"/>
            <a:ext cx="3103179" cy="12689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badania diagnostyczne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F7117F7D-71AE-FD4E-35F9-D9A7F86CE352}"/>
              </a:ext>
            </a:extLst>
          </p:cNvPr>
          <p:cNvSpPr/>
          <p:nvPr/>
        </p:nvSpPr>
        <p:spPr>
          <a:xfrm>
            <a:off x="7990489" y="2171770"/>
            <a:ext cx="3103179" cy="12689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specjalista- konsultant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CF75A49A-A298-F605-2DE0-C499B7868A81}"/>
              </a:ext>
            </a:extLst>
          </p:cNvPr>
          <p:cNvSpPr/>
          <p:nvPr/>
        </p:nvSpPr>
        <p:spPr>
          <a:xfrm>
            <a:off x="5234151" y="547271"/>
            <a:ext cx="3289737" cy="1268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koordynator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85F053AF-6763-4055-60FC-C0CBCD5C25D1}"/>
              </a:ext>
            </a:extLst>
          </p:cNvPr>
          <p:cNvSpPr/>
          <p:nvPr/>
        </p:nvSpPr>
        <p:spPr>
          <a:xfrm>
            <a:off x="3993930" y="5100626"/>
            <a:ext cx="3000702" cy="12689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dietetyk</a:t>
            </a:r>
          </a:p>
        </p:txBody>
      </p:sp>
      <p:sp>
        <p:nvSpPr>
          <p:cNvPr id="16" name="Owal 15">
            <a:extLst>
              <a:ext uri="{FF2B5EF4-FFF2-40B4-BE49-F238E27FC236}">
                <a16:creationId xmlns:a16="http://schemas.microsoft.com/office/drawing/2014/main" id="{D57C8F45-E514-0E52-87D0-146B5248A1D8}"/>
              </a:ext>
            </a:extLst>
          </p:cNvPr>
          <p:cNvSpPr/>
          <p:nvPr/>
        </p:nvSpPr>
        <p:spPr>
          <a:xfrm>
            <a:off x="496261" y="3460671"/>
            <a:ext cx="3289737" cy="12689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pielęgniarka-edukator</a:t>
            </a:r>
          </a:p>
        </p:txBody>
      </p:sp>
      <p:sp>
        <p:nvSpPr>
          <p:cNvPr id="17" name="Owal 16">
            <a:extLst>
              <a:ext uri="{FF2B5EF4-FFF2-40B4-BE49-F238E27FC236}">
                <a16:creationId xmlns:a16="http://schemas.microsoft.com/office/drawing/2014/main" id="{8000A4B1-67A0-C067-F915-565FD1570F49}"/>
              </a:ext>
            </a:extLst>
          </p:cNvPr>
          <p:cNvSpPr/>
          <p:nvPr/>
        </p:nvSpPr>
        <p:spPr>
          <a:xfrm>
            <a:off x="1098332" y="1239949"/>
            <a:ext cx="3289737" cy="12689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lekarz rodzinny</a:t>
            </a:r>
          </a:p>
        </p:txBody>
      </p:sp>
      <p:cxnSp>
        <p:nvCxnSpPr>
          <p:cNvPr id="3" name="Łącznik prosty ze strzałką 2">
            <a:extLst>
              <a:ext uri="{FF2B5EF4-FFF2-40B4-BE49-F238E27FC236}">
                <a16:creationId xmlns:a16="http://schemas.microsoft.com/office/drawing/2014/main" id="{EEA8A33A-0F62-5E8C-EB84-0A54F405B4FF}"/>
              </a:ext>
            </a:extLst>
          </p:cNvPr>
          <p:cNvCxnSpPr>
            <a:cxnSpLocks/>
          </p:cNvCxnSpPr>
          <p:nvPr/>
        </p:nvCxnSpPr>
        <p:spPr>
          <a:xfrm>
            <a:off x="7611762" y="1769594"/>
            <a:ext cx="757454" cy="6222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9E4EA667-7D56-4E94-B59C-EE846F694F61}"/>
              </a:ext>
            </a:extLst>
          </p:cNvPr>
          <p:cNvCxnSpPr>
            <a:cxnSpLocks/>
          </p:cNvCxnSpPr>
          <p:nvPr/>
        </p:nvCxnSpPr>
        <p:spPr>
          <a:xfrm>
            <a:off x="4307041" y="2051309"/>
            <a:ext cx="3802258" cy="4576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766379A6-34E6-50A7-400B-FF46C9D925E9}"/>
              </a:ext>
            </a:extLst>
          </p:cNvPr>
          <p:cNvCxnSpPr>
            <a:cxnSpLocks/>
          </p:cNvCxnSpPr>
          <p:nvPr/>
        </p:nvCxnSpPr>
        <p:spPr>
          <a:xfrm flipV="1">
            <a:off x="4281316" y="1303975"/>
            <a:ext cx="944525" cy="26121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F74F4751-DAEA-A2DE-68E7-D0EA9827FE51}"/>
              </a:ext>
            </a:extLst>
          </p:cNvPr>
          <p:cNvCxnSpPr>
            <a:cxnSpLocks/>
            <a:stCxn id="17" idx="4"/>
          </p:cNvCxnSpPr>
          <p:nvPr/>
        </p:nvCxnSpPr>
        <p:spPr>
          <a:xfrm flipH="1">
            <a:off x="2698282" y="2508933"/>
            <a:ext cx="44919" cy="9837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F9D7D9A9-919E-180F-B71A-DAF442E496D1}"/>
              </a:ext>
            </a:extLst>
          </p:cNvPr>
          <p:cNvCxnSpPr>
            <a:cxnSpLocks/>
            <a:stCxn id="14" idx="3"/>
            <a:endCxn id="16" idx="7"/>
          </p:cNvCxnSpPr>
          <p:nvPr/>
        </p:nvCxnSpPr>
        <p:spPr>
          <a:xfrm flipH="1">
            <a:off x="3304227" y="1630417"/>
            <a:ext cx="2411695" cy="20160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CD519ABF-000E-3733-CC0E-74AEBFC1126A}"/>
              </a:ext>
            </a:extLst>
          </p:cNvPr>
          <p:cNvCxnSpPr>
            <a:cxnSpLocks/>
          </p:cNvCxnSpPr>
          <p:nvPr/>
        </p:nvCxnSpPr>
        <p:spPr>
          <a:xfrm>
            <a:off x="3655205" y="2381317"/>
            <a:ext cx="606532" cy="51808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7BD4C6DF-EC01-DDC9-74EA-A7E87E9F8FFA}"/>
              </a:ext>
            </a:extLst>
          </p:cNvPr>
          <p:cNvCxnSpPr>
            <a:cxnSpLocks/>
          </p:cNvCxnSpPr>
          <p:nvPr/>
        </p:nvCxnSpPr>
        <p:spPr>
          <a:xfrm>
            <a:off x="4164725" y="1777601"/>
            <a:ext cx="4527330" cy="27451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>
            <a:extLst>
              <a:ext uri="{FF2B5EF4-FFF2-40B4-BE49-F238E27FC236}">
                <a16:creationId xmlns:a16="http://schemas.microsoft.com/office/drawing/2014/main" id="{6E289986-636E-424C-5A31-0AA4922DF760}"/>
              </a:ext>
            </a:extLst>
          </p:cNvPr>
          <p:cNvCxnSpPr>
            <a:cxnSpLocks/>
          </p:cNvCxnSpPr>
          <p:nvPr/>
        </p:nvCxnSpPr>
        <p:spPr>
          <a:xfrm flipH="1">
            <a:off x="5739925" y="4727106"/>
            <a:ext cx="79932" cy="6278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BD6E0CE3-1973-A282-BEFA-356E4B00942C}"/>
              </a:ext>
            </a:extLst>
          </p:cNvPr>
          <p:cNvCxnSpPr>
            <a:cxnSpLocks/>
          </p:cNvCxnSpPr>
          <p:nvPr/>
        </p:nvCxnSpPr>
        <p:spPr>
          <a:xfrm>
            <a:off x="7248801" y="4029348"/>
            <a:ext cx="1011623" cy="9047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>
            <a:extLst>
              <a:ext uri="{FF2B5EF4-FFF2-40B4-BE49-F238E27FC236}">
                <a16:creationId xmlns:a16="http://schemas.microsoft.com/office/drawing/2014/main" id="{25DA2CF2-F0DD-40B4-6823-1BC417A5707D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7188366" y="2806262"/>
            <a:ext cx="802123" cy="64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>
            <a:extLst>
              <a:ext uri="{FF2B5EF4-FFF2-40B4-BE49-F238E27FC236}">
                <a16:creationId xmlns:a16="http://schemas.microsoft.com/office/drawing/2014/main" id="{7BC6B771-406F-62E6-5125-EFA4162BE74B}"/>
              </a:ext>
            </a:extLst>
          </p:cNvPr>
          <p:cNvCxnSpPr>
            <a:cxnSpLocks/>
          </p:cNvCxnSpPr>
          <p:nvPr/>
        </p:nvCxnSpPr>
        <p:spPr>
          <a:xfrm flipH="1">
            <a:off x="6204796" y="1790995"/>
            <a:ext cx="219583" cy="5385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DE9D8CA4-C65F-75BF-2A0B-678039E2091F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3088696" y="2510169"/>
            <a:ext cx="1344677" cy="27762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5B261482-F086-042D-6632-139A37C4E982}"/>
              </a:ext>
            </a:extLst>
          </p:cNvPr>
          <p:cNvCxnSpPr>
            <a:cxnSpLocks/>
            <a:endCxn id="5" idx="3"/>
          </p:cNvCxnSpPr>
          <p:nvPr/>
        </p:nvCxnSpPr>
        <p:spPr>
          <a:xfrm>
            <a:off x="3719119" y="4291533"/>
            <a:ext cx="754194" cy="758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>
            <a:extLst>
              <a:ext uri="{FF2B5EF4-FFF2-40B4-BE49-F238E27FC236}">
                <a16:creationId xmlns:a16="http://schemas.microsoft.com/office/drawing/2014/main" id="{7E214051-5555-3058-CE92-086823BBF519}"/>
              </a:ext>
            </a:extLst>
          </p:cNvPr>
          <p:cNvCxnSpPr>
            <a:cxnSpLocks/>
          </p:cNvCxnSpPr>
          <p:nvPr/>
        </p:nvCxnSpPr>
        <p:spPr>
          <a:xfrm>
            <a:off x="2998397" y="4664192"/>
            <a:ext cx="1062150" cy="8527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>
            <a:extLst>
              <a:ext uri="{FF2B5EF4-FFF2-40B4-BE49-F238E27FC236}">
                <a16:creationId xmlns:a16="http://schemas.microsoft.com/office/drawing/2014/main" id="{25501BAD-A4C7-4873-1F24-E8149DF28974}"/>
              </a:ext>
            </a:extLst>
          </p:cNvPr>
          <p:cNvCxnSpPr>
            <a:cxnSpLocks/>
          </p:cNvCxnSpPr>
          <p:nvPr/>
        </p:nvCxnSpPr>
        <p:spPr>
          <a:xfrm flipH="1">
            <a:off x="6741178" y="1816255"/>
            <a:ext cx="361899" cy="35545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>
            <a:extLst>
              <a:ext uri="{FF2B5EF4-FFF2-40B4-BE49-F238E27FC236}">
                <a16:creationId xmlns:a16="http://schemas.microsoft.com/office/drawing/2014/main" id="{3C3D7A95-3C9E-FF94-E803-A5E627B83E3F}"/>
              </a:ext>
            </a:extLst>
          </p:cNvPr>
          <p:cNvCxnSpPr>
            <a:cxnSpLocks/>
          </p:cNvCxnSpPr>
          <p:nvPr/>
        </p:nvCxnSpPr>
        <p:spPr>
          <a:xfrm>
            <a:off x="7248872" y="1806811"/>
            <a:ext cx="1750045" cy="26104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780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00BDF4-7643-A942-A588-F24E4E09A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90B25A21-16B9-8D47-928B-2367A0B8C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E5E64190-3AC0-0A48-9917-5FAE935A8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AE71CDB8-B430-F14E-99C8-E6AAB8E21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48">
              <a:extLst>
                <a:ext uri="{FF2B5EF4-FFF2-40B4-BE49-F238E27FC236}">
                  <a16:creationId xmlns:a16="http://schemas.microsoft.com/office/drawing/2014/main" id="{DCA37B0A-FCCC-7642-B70D-56AD50049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ytuł 2">
            <a:extLst>
              <a:ext uri="{FF2B5EF4-FFF2-40B4-BE49-F238E27FC236}">
                <a16:creationId xmlns:a16="http://schemas.microsoft.com/office/drawing/2014/main" id="{7A881D0A-09EA-D6FC-4C24-2B412A0FF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6110" y="264986"/>
            <a:ext cx="6400999" cy="1268984"/>
          </a:xfrm>
        </p:spPr>
        <p:txBody>
          <a:bodyPr>
            <a:normAutofit/>
          </a:bodyPr>
          <a:lstStyle/>
          <a:p>
            <a:r>
              <a:rPr lang="pl-PL" dirty="0"/>
              <a:t>UWAGI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EC30A79-3238-0997-E66E-72FC3F5E9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4243" y="1295403"/>
            <a:ext cx="6400999" cy="446582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2000" dirty="0"/>
              <a:t>opieka koordynowana jest na razie FAKULTATYWNA, więc będzie dostępna tylko w części podmiotów (na początku małej), podmioty mogą realizować pojedyncze ścieżki opieki koordynowanej</a:t>
            </a:r>
          </a:p>
          <a:p>
            <a:pPr>
              <a:lnSpc>
                <a:spcPct val="90000"/>
              </a:lnSpc>
            </a:pPr>
            <a:r>
              <a:rPr lang="pl-PL" sz="2000" dirty="0"/>
              <a:t>OK nie oznacza natychmiastowego dostępu do specjalistów z poziomu POZ – tu również może być czas oczekiwania, ale zapewne znacznie krótszy niż w AOS</a:t>
            </a:r>
          </a:p>
          <a:p>
            <a:pPr>
              <a:lnSpc>
                <a:spcPct val="90000"/>
              </a:lnSpc>
            </a:pPr>
            <a:r>
              <a:rPr lang="pl-PL" sz="2000" dirty="0"/>
              <a:t>korzystanie z opieki koordynowanej w POZ nie zabiera pacjentowi możliwości korzystania z AOS</a:t>
            </a:r>
          </a:p>
          <a:p>
            <a:pPr>
              <a:lnSpc>
                <a:spcPct val="90000"/>
              </a:lnSpc>
            </a:pPr>
            <a:r>
              <a:rPr lang="pl-PL" sz="2000" dirty="0"/>
              <a:t>opieka koordynowana dotyczy na razie tylko wskazanych jednostek chorobowych, nie wszystkich chorób i nie każdego pacjenta</a:t>
            </a:r>
          </a:p>
        </p:txBody>
      </p:sp>
      <p:pic>
        <p:nvPicPr>
          <p:cNvPr id="6" name="Picture 5" descr="Osoby trzymające ręce">
            <a:extLst>
              <a:ext uri="{FF2B5EF4-FFF2-40B4-BE49-F238E27FC236}">
                <a16:creationId xmlns:a16="http://schemas.microsoft.com/office/drawing/2014/main" id="{A799F6E8-7CCE-4A0A-886D-1B130685DD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15" r="21253" b="-2"/>
          <a:stretch/>
        </p:blipFill>
        <p:spPr>
          <a:xfrm>
            <a:off x="20" y="1"/>
            <a:ext cx="4657325" cy="6857999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24243" y="6087110"/>
            <a:ext cx="6400999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351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B46B8FB-F6A2-5F47-A6CD-A7E17E692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33A3282-0389-C547-8CA6-7F3E7F27B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0631A91E-433D-B417-1227-0C86D75C4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34"/>
            <a:ext cx="5066001" cy="28664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/>
              <a:t>Dziękuję za uwagę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59A9B24-D066-588B-7CE3-A6E5D0C5D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83239"/>
            <a:ext cx="5066001" cy="1475177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2000">
              <a:solidFill>
                <a:schemeClr val="tx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8BCC8C1-CBFD-084B-8A24-1F294001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3145" y="0"/>
            <a:ext cx="5988856" cy="6858001"/>
            <a:chOff x="6203145" y="0"/>
            <a:chExt cx="5988856" cy="685800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C50F0AD-B655-B74C-877D-338A814CC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228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80">
              <a:extLst>
                <a:ext uri="{FF2B5EF4-FFF2-40B4-BE49-F238E27FC236}">
                  <a16:creationId xmlns:a16="http://schemas.microsoft.com/office/drawing/2014/main" id="{F052C6CD-49CB-834C-A4AB-1908AF3BC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9DA6467-F163-D244-ABC9-2ABDF6EED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4044811-EE26-DF4B-A4C1-601C66AC7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83">
              <a:extLst>
                <a:ext uri="{FF2B5EF4-FFF2-40B4-BE49-F238E27FC236}">
                  <a16:creationId xmlns:a16="http://schemas.microsoft.com/office/drawing/2014/main" id="{9A414F66-B2F3-6547-8123-76A5435FE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2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ED14A817-D631-584B-A3D3-6728E3CE7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2959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85">
              <a:extLst>
                <a:ext uri="{FF2B5EF4-FFF2-40B4-BE49-F238E27FC236}">
                  <a16:creationId xmlns:a16="http://schemas.microsoft.com/office/drawing/2014/main" id="{F2ABF49A-32B1-D34D-AF7C-FFFE75D81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8" y="4923855"/>
              <a:ext cx="536172" cy="1124839"/>
            </a:xfrm>
            <a:custGeom>
              <a:avLst/>
              <a:gdLst>
                <a:gd name="connsiteX0" fmla="*/ 536172 w 536172"/>
                <a:gd name="connsiteY0" fmla="*/ 0 h 1124839"/>
                <a:gd name="connsiteX1" fmla="*/ 536172 w 536172"/>
                <a:gd name="connsiteY1" fmla="*/ 1124839 h 1124839"/>
                <a:gd name="connsiteX2" fmla="*/ 451423 w 536172"/>
                <a:gd name="connsiteY2" fmla="*/ 1116295 h 1124839"/>
                <a:gd name="connsiteX3" fmla="*/ 0 w 536172"/>
                <a:gd name="connsiteY3" fmla="*/ 562419 h 1124839"/>
                <a:gd name="connsiteX4" fmla="*/ 451423 w 536172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2" h="1124839">
                  <a:moveTo>
                    <a:pt x="536172" y="0"/>
                  </a:moveTo>
                  <a:lnTo>
                    <a:pt x="536172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87">
              <a:extLst>
                <a:ext uri="{FF2B5EF4-FFF2-40B4-BE49-F238E27FC236}">
                  <a16:creationId xmlns:a16="http://schemas.microsoft.com/office/drawing/2014/main" id="{33CF6336-BA17-494F-8B59-2B5EBA8D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7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8">
              <a:extLst>
                <a:ext uri="{FF2B5EF4-FFF2-40B4-BE49-F238E27FC236}">
                  <a16:creationId xmlns:a16="http://schemas.microsoft.com/office/drawing/2014/main" id="{F38988E7-A8AD-4F47-9367-2C192D3F0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70 w 1130726"/>
                <a:gd name="connsiteY2" fmla="*/ 108609 h 565362"/>
                <a:gd name="connsiteX3" fmla="*/ 565364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4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6719" y="354660"/>
                    <a:pt x="304426" y="539750"/>
                    <a:pt x="565364" y="539750"/>
                  </a:cubicBezTo>
                  <a:cubicBezTo>
                    <a:pt x="826301" y="539750"/>
                    <a:pt x="1044008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4" y="565362"/>
                  </a:cubicBezTo>
                  <a:cubicBezTo>
                    <a:pt x="253123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Freeform 89">
              <a:extLst>
                <a:ext uri="{FF2B5EF4-FFF2-40B4-BE49-F238E27FC236}">
                  <a16:creationId xmlns:a16="http://schemas.microsoft.com/office/drawing/2014/main" id="{86BC04BC-A9CA-0D47-99BB-C2B4EEC14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69 w 1130726"/>
                <a:gd name="connsiteY2" fmla="*/ 108609 h 565362"/>
                <a:gd name="connsiteX3" fmla="*/ 565363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3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6719" y="354660"/>
                    <a:pt x="304426" y="539750"/>
                    <a:pt x="565363" y="539750"/>
                  </a:cubicBezTo>
                  <a:cubicBezTo>
                    <a:pt x="826300" y="539750"/>
                    <a:pt x="1044007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3" y="565362"/>
                  </a:cubicBezTo>
                  <a:cubicBezTo>
                    <a:pt x="253122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92">
              <a:extLst>
                <a:ext uri="{FF2B5EF4-FFF2-40B4-BE49-F238E27FC236}">
                  <a16:creationId xmlns:a16="http://schemas.microsoft.com/office/drawing/2014/main" id="{7EF2712B-3B0E-6544-A8E6-6D04906DB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0"/>
              <a:ext cx="535425" cy="562344"/>
            </a:xfrm>
            <a:custGeom>
              <a:avLst/>
              <a:gdLst>
                <a:gd name="connsiteX0" fmla="*/ 0 w 535425"/>
                <a:gd name="connsiteY0" fmla="*/ 0 h 562344"/>
                <a:gd name="connsiteX1" fmla="*/ 25421 w 535425"/>
                <a:gd name="connsiteY1" fmla="*/ 0 h 562344"/>
                <a:gd name="connsiteX2" fmla="*/ 36369 w 535425"/>
                <a:gd name="connsiteY2" fmla="*/ 108609 h 562344"/>
                <a:gd name="connsiteX3" fmla="*/ 469780 w 535425"/>
                <a:gd name="connsiteY3" fmla="*/ 531316 h 562344"/>
                <a:gd name="connsiteX4" fmla="*/ 535425 w 535425"/>
                <a:gd name="connsiteY4" fmla="*/ 537109 h 562344"/>
                <a:gd name="connsiteX5" fmla="*/ 535425 w 535425"/>
                <a:gd name="connsiteY5" fmla="*/ 562344 h 562344"/>
                <a:gd name="connsiteX6" fmla="*/ 451423 w 535425"/>
                <a:gd name="connsiteY6" fmla="*/ 553876 h 562344"/>
                <a:gd name="connsiteX7" fmla="*/ 0 w 535425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5" h="562344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0425" y="323904"/>
                    <a:pt x="252614" y="492525"/>
                    <a:pt x="469780" y="531316"/>
                  </a:cubicBezTo>
                  <a:lnTo>
                    <a:pt x="535425" y="537109"/>
                  </a:lnTo>
                  <a:lnTo>
                    <a:pt x="535425" y="562344"/>
                  </a:lnTo>
                  <a:lnTo>
                    <a:pt x="451423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93">
              <a:extLst>
                <a:ext uri="{FF2B5EF4-FFF2-40B4-BE49-F238E27FC236}">
                  <a16:creationId xmlns:a16="http://schemas.microsoft.com/office/drawing/2014/main" id="{3498B898-0656-8647-B500-00F9AAB34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Freeform 94">
              <a:extLst>
                <a:ext uri="{FF2B5EF4-FFF2-40B4-BE49-F238E27FC236}">
                  <a16:creationId xmlns:a16="http://schemas.microsoft.com/office/drawing/2014/main" id="{D48076FE-1264-FB4C-8D7B-D2410747AF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form 96">
              <a:extLst>
                <a:ext uri="{FF2B5EF4-FFF2-40B4-BE49-F238E27FC236}">
                  <a16:creationId xmlns:a16="http://schemas.microsoft.com/office/drawing/2014/main" id="{F4EA3DC7-B2FA-884E-819F-669C4C730B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809383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 97">
              <a:extLst>
                <a:ext uri="{FF2B5EF4-FFF2-40B4-BE49-F238E27FC236}">
                  <a16:creationId xmlns:a16="http://schemas.microsoft.com/office/drawing/2014/main" id="{D2A8682C-1627-1C41-BE94-88213340F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2178092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98">
              <a:extLst>
                <a:ext uri="{FF2B5EF4-FFF2-40B4-BE49-F238E27FC236}">
                  <a16:creationId xmlns:a16="http://schemas.microsoft.com/office/drawing/2014/main" id="{3263659E-BB01-914A-B5D5-D9444F7975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2181110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9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9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9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99">
              <a:extLst>
                <a:ext uri="{FF2B5EF4-FFF2-40B4-BE49-F238E27FC236}">
                  <a16:creationId xmlns:a16="http://schemas.microsoft.com/office/drawing/2014/main" id="{31E3F8FE-B817-F543-A7EE-753A85F62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5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100">
              <a:extLst>
                <a:ext uri="{FF2B5EF4-FFF2-40B4-BE49-F238E27FC236}">
                  <a16:creationId xmlns:a16="http://schemas.microsoft.com/office/drawing/2014/main" id="{E3DA8522-53D8-4D42-974E-671F98496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101">
              <a:extLst>
                <a:ext uri="{FF2B5EF4-FFF2-40B4-BE49-F238E27FC236}">
                  <a16:creationId xmlns:a16="http://schemas.microsoft.com/office/drawing/2014/main" id="{5E08E11F-B943-0644-8568-20844169D1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102">
              <a:extLst>
                <a:ext uri="{FF2B5EF4-FFF2-40B4-BE49-F238E27FC236}">
                  <a16:creationId xmlns:a16="http://schemas.microsoft.com/office/drawing/2014/main" id="{CE5C718B-42EC-7348-AE52-CF97A8E087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3552837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103">
              <a:extLst>
                <a:ext uri="{FF2B5EF4-FFF2-40B4-BE49-F238E27FC236}">
                  <a16:creationId xmlns:a16="http://schemas.microsoft.com/office/drawing/2014/main" id="{58F2C823-D2D8-B347-8B83-949D3D897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4921546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Freeform 104">
              <a:extLst>
                <a:ext uri="{FF2B5EF4-FFF2-40B4-BE49-F238E27FC236}">
                  <a16:creationId xmlns:a16="http://schemas.microsoft.com/office/drawing/2014/main" id="{2C72C86A-B939-9F44-AC50-93676E423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8040" y="6293274"/>
              <a:ext cx="1130598" cy="564727"/>
            </a:xfrm>
            <a:custGeom>
              <a:avLst/>
              <a:gdLst>
                <a:gd name="connsiteX0" fmla="*/ 565300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300 w 1130598"/>
                <a:gd name="connsiteY5" fmla="*/ 25186 h 564727"/>
                <a:gd name="connsiteX6" fmla="*/ 36306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3 w 1130598"/>
                <a:gd name="connsiteY9" fmla="*/ 451422 h 564727"/>
                <a:gd name="connsiteX10" fmla="*/ 565300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300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4" y="210276"/>
                    <a:pt x="826237" y="25186"/>
                    <a:pt x="565300" y="25186"/>
                  </a:cubicBezTo>
                  <a:cubicBezTo>
                    <a:pt x="304362" y="25186"/>
                    <a:pt x="86655" y="210276"/>
                    <a:pt x="36306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3" y="451422"/>
                  </a:lnTo>
                  <a:cubicBezTo>
                    <a:pt x="64141" y="193796"/>
                    <a:pt x="292089" y="0"/>
                    <a:pt x="565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105">
              <a:extLst>
                <a:ext uri="{FF2B5EF4-FFF2-40B4-BE49-F238E27FC236}">
                  <a16:creationId xmlns:a16="http://schemas.microsoft.com/office/drawing/2014/main" id="{A683E620-902F-8040-B8FB-3FCB1A77D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71" y="6293274"/>
              <a:ext cx="1130598" cy="564727"/>
            </a:xfrm>
            <a:custGeom>
              <a:avLst/>
              <a:gdLst>
                <a:gd name="connsiteX0" fmla="*/ 565299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299 w 1130598"/>
                <a:gd name="connsiteY5" fmla="*/ 25186 h 564727"/>
                <a:gd name="connsiteX6" fmla="*/ 36305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2 w 1130598"/>
                <a:gd name="connsiteY9" fmla="*/ 451422 h 564727"/>
                <a:gd name="connsiteX10" fmla="*/ 565299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299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3" y="210276"/>
                    <a:pt x="826236" y="25186"/>
                    <a:pt x="565299" y="25186"/>
                  </a:cubicBezTo>
                  <a:cubicBezTo>
                    <a:pt x="304362" y="25186"/>
                    <a:pt x="86655" y="210276"/>
                    <a:pt x="36305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2" y="451422"/>
                  </a:lnTo>
                  <a:cubicBezTo>
                    <a:pt x="64140" y="193796"/>
                    <a:pt x="292088" y="0"/>
                    <a:pt x="565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 106">
              <a:extLst>
                <a:ext uri="{FF2B5EF4-FFF2-40B4-BE49-F238E27FC236}">
                  <a16:creationId xmlns:a16="http://schemas.microsoft.com/office/drawing/2014/main" id="{93961C03-7941-1847-93A1-DEE041CAE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0" y="6295916"/>
              <a:ext cx="535361" cy="562084"/>
            </a:xfrm>
            <a:custGeom>
              <a:avLst/>
              <a:gdLst>
                <a:gd name="connsiteX0" fmla="*/ 535361 w 535361"/>
                <a:gd name="connsiteY0" fmla="*/ 0 h 562084"/>
                <a:gd name="connsiteX1" fmla="*/ 535361 w 535361"/>
                <a:gd name="connsiteY1" fmla="*/ 25186 h 562084"/>
                <a:gd name="connsiteX2" fmla="*/ 469716 w 535361"/>
                <a:gd name="connsiteY2" fmla="*/ 30978 h 562084"/>
                <a:gd name="connsiteX3" fmla="*/ 36305 w 535361"/>
                <a:gd name="connsiteY3" fmla="*/ 453686 h 562084"/>
                <a:gd name="connsiteX4" fmla="*/ 25378 w 535361"/>
                <a:gd name="connsiteY4" fmla="*/ 562084 h 562084"/>
                <a:gd name="connsiteX5" fmla="*/ 0 w 535361"/>
                <a:gd name="connsiteY5" fmla="*/ 562084 h 562084"/>
                <a:gd name="connsiteX6" fmla="*/ 11422 w 535361"/>
                <a:gd name="connsiteY6" fmla="*/ 448780 h 562084"/>
                <a:gd name="connsiteX7" fmla="*/ 465220 w 535361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61" h="562084">
                  <a:moveTo>
                    <a:pt x="535361" y="0"/>
                  </a:moveTo>
                  <a:lnTo>
                    <a:pt x="535361" y="25186"/>
                  </a:lnTo>
                  <a:lnTo>
                    <a:pt x="469716" y="30978"/>
                  </a:lnTo>
                  <a:cubicBezTo>
                    <a:pt x="252550" y="69769"/>
                    <a:pt x="80361" y="238391"/>
                    <a:pt x="36305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2" y="448780"/>
                  </a:lnTo>
                  <a:cubicBezTo>
                    <a:pt x="57550" y="223357"/>
                    <a:pt x="237839" y="46805"/>
                    <a:pt x="465220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50553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2333AC-4605-B24A-C0ED-C9D095CC9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7862"/>
            <a:ext cx="11708523" cy="1481959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Zmiany, które weszły 1 lipca – obowiązkowe dla wszystkich podmiotów POZ</a:t>
            </a:r>
            <a:br>
              <a:rPr lang="pl-PL" sz="3100" dirty="0"/>
            </a:br>
            <a:br>
              <a:rPr lang="pl-PL" sz="3600" dirty="0"/>
            </a:br>
            <a:r>
              <a:rPr lang="pl-PL" sz="3600" dirty="0"/>
              <a:t>WIĘCEJ BADAŃ DIAGNOSTYCZNYCH W POZ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97135D-F5BD-7309-C6DE-44F958A88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538" y="2618104"/>
            <a:ext cx="10863583" cy="3965713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dodatkowe badania diagnostyczne z finansowaniem </a:t>
            </a:r>
            <a:r>
              <a:rPr lang="pl-PL" b="1" dirty="0"/>
              <a:t>w formie budżetu powierzonego</a:t>
            </a:r>
          </a:p>
          <a:p>
            <a:r>
              <a:rPr lang="pl-PL" dirty="0"/>
              <a:t>lista badań:</a:t>
            </a:r>
          </a:p>
          <a:p>
            <a:pPr lvl="1"/>
            <a:r>
              <a:rPr lang="pl-PL" dirty="0"/>
              <a:t>ferrytyna</a:t>
            </a:r>
          </a:p>
          <a:p>
            <a:pPr lvl="1"/>
            <a:r>
              <a:rPr lang="pl-PL" dirty="0"/>
              <a:t>witamina B12</a:t>
            </a:r>
          </a:p>
          <a:p>
            <a:pPr lvl="1"/>
            <a:r>
              <a:rPr lang="pl-PL" dirty="0"/>
              <a:t>kwas foliowy</a:t>
            </a:r>
          </a:p>
          <a:p>
            <a:pPr lvl="1"/>
            <a:r>
              <a:rPr lang="pl-PL" dirty="0"/>
              <a:t>anty-CCP</a:t>
            </a:r>
          </a:p>
          <a:p>
            <a:pPr lvl="1"/>
            <a:r>
              <a:rPr lang="pl-PL" dirty="0"/>
              <a:t>antygen H. </a:t>
            </a:r>
            <a:r>
              <a:rPr lang="pl-PL" dirty="0" err="1"/>
              <a:t>pylori</a:t>
            </a:r>
            <a:r>
              <a:rPr lang="pl-PL" dirty="0"/>
              <a:t> w kale</a:t>
            </a:r>
          </a:p>
          <a:p>
            <a:pPr lvl="1"/>
            <a:r>
              <a:rPr lang="pl-PL" dirty="0"/>
              <a:t>anty-HCV</a:t>
            </a:r>
          </a:p>
          <a:p>
            <a:pPr lvl="1"/>
            <a:r>
              <a:rPr lang="pl-PL" dirty="0"/>
              <a:t>szybkie testy (diagnostyka point of </a:t>
            </a:r>
            <a:r>
              <a:rPr lang="pl-PL" dirty="0" err="1"/>
              <a:t>care</a:t>
            </a:r>
            <a:r>
              <a:rPr lang="pl-PL" dirty="0"/>
              <a:t> do wykonania w gabinecie zabiegowym)</a:t>
            </a:r>
          </a:p>
          <a:p>
            <a:pPr lvl="2"/>
            <a:r>
              <a:rPr lang="pl-PL" dirty="0"/>
              <a:t>CRP - szybki test ilościowy – dla dzieci do ukończenia 6 r.ż.</a:t>
            </a:r>
          </a:p>
          <a:p>
            <a:pPr lvl="2"/>
            <a:r>
              <a:rPr lang="pl-PL" dirty="0" err="1"/>
              <a:t>Strep</a:t>
            </a:r>
            <a:r>
              <a:rPr lang="pl-PL" dirty="0"/>
              <a:t>-test</a:t>
            </a:r>
          </a:p>
        </p:txBody>
      </p:sp>
    </p:spTree>
    <p:extLst>
      <p:ext uri="{BB962C8B-B14F-4D97-AF65-F5344CB8AC3E}">
        <p14:creationId xmlns:p14="http://schemas.microsoft.com/office/powerpoint/2010/main" val="410734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2333AC-4605-B24A-C0ED-C9D095CC9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7862"/>
            <a:ext cx="11708523" cy="1481959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Zmiany, które weszły 1 lipca – obowiązkowe dla wszystkich podmiotów POZ</a:t>
            </a:r>
            <a:br>
              <a:rPr lang="pl-PL" sz="3100" dirty="0"/>
            </a:br>
            <a:br>
              <a:rPr lang="pl-PL" sz="3600" dirty="0"/>
            </a:br>
            <a:r>
              <a:rPr lang="pl-PL" sz="3100" dirty="0"/>
              <a:t>UPROSZCZENIE REALIZACJI PROGRAMU PROFILAKTYKI CHUK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97135D-F5BD-7309-C6DE-44F958A88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8" y="2690648"/>
            <a:ext cx="10719043" cy="3451734"/>
          </a:xfrm>
        </p:spPr>
        <p:txBody>
          <a:bodyPr>
            <a:normAutofit/>
          </a:bodyPr>
          <a:lstStyle/>
          <a:p>
            <a:r>
              <a:rPr lang="pl-PL" dirty="0"/>
              <a:t>tylko jedna wizyta stacjonarna</a:t>
            </a:r>
          </a:p>
          <a:p>
            <a:r>
              <a:rPr lang="pl-PL" dirty="0"/>
              <a:t>możliwość realizacji programu przez pielęgniarki</a:t>
            </a:r>
          </a:p>
          <a:p>
            <a:r>
              <a:rPr lang="pl-PL" dirty="0"/>
              <a:t>podwyżka FFS za realizację</a:t>
            </a:r>
          </a:p>
          <a:p>
            <a:r>
              <a:rPr lang="pl-PL" dirty="0"/>
              <a:t>premie: kwartalne za przyrosty % i roczne za % objęcia populacji</a:t>
            </a:r>
          </a:p>
          <a:p>
            <a:r>
              <a:rPr lang="pl-PL" dirty="0"/>
              <a:t>aktualizacja merytoryczna: SCORE2 do oceny, aktualizacja listy </a:t>
            </a:r>
            <a:r>
              <a:rPr lang="pl-PL" dirty="0" err="1"/>
              <a:t>wykluczeń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028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CC6C07-6AA8-9881-BB30-1025C13F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/>
              <a:t>Możliwość kierowania na</a:t>
            </a:r>
            <a:r>
              <a:rPr lang="pl-PL" sz="4000" b="1" dirty="0"/>
              <a:t> TK klatki piersiowej 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CEC1FF-EDEE-547F-C084-DFEF09AAB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522482"/>
            <a:ext cx="8158436" cy="3238745"/>
          </a:xfrm>
        </p:spPr>
        <p:txBody>
          <a:bodyPr/>
          <a:lstStyle/>
          <a:p>
            <a:r>
              <a:rPr lang="pl-PL" dirty="0"/>
              <a:t>wyłącznie po uprzednio wykonanym zdjęciu radiologicznym klatki piersiowej i stwierdzeniu w opisie zmian wymagających pogłębienia diagnostyki (będą wytyczne konsultantów krajowych opisujące zasady kierowania)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588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18AF2736-4FDA-83E2-B74F-D468D8F1A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948987" cy="4200726"/>
          </a:xfrm>
        </p:spPr>
        <p:txBody>
          <a:bodyPr>
            <a:normAutofit/>
          </a:bodyPr>
          <a:lstStyle/>
          <a:p>
            <a:r>
              <a:rPr lang="pl-PL" dirty="0"/>
              <a:t>OPIEKA KOORDYNOWANA </a:t>
            </a:r>
            <a:br>
              <a:rPr lang="pl-PL" dirty="0"/>
            </a:br>
            <a:r>
              <a:rPr lang="pl-PL" dirty="0"/>
              <a:t>W POZ</a:t>
            </a:r>
            <a:br>
              <a:rPr lang="pl-PL" dirty="0"/>
            </a:br>
            <a:br>
              <a:rPr lang="pl-PL" dirty="0"/>
            </a:br>
            <a:r>
              <a:rPr lang="pl-PL" sz="4400" dirty="0"/>
              <a:t>co się zmienia od 1 października 2022?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5355CC-262D-41F2-CD14-5BD2E68CEE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86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79BD50-4337-BA3B-0C59-97ED6A83F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381140"/>
            <a:ext cx="8715484" cy="1268984"/>
          </a:xfrm>
        </p:spPr>
        <p:txBody>
          <a:bodyPr>
            <a:normAutofit fontScale="90000"/>
          </a:bodyPr>
          <a:lstStyle/>
          <a:p>
            <a:r>
              <a:rPr lang="pl-PL" dirty="0"/>
              <a:t>Co oznacza opieka koordynowana?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ADCC6DD-1224-EC77-2FDD-32C687DBEA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1650124"/>
          <a:ext cx="10596836" cy="4826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139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DABB43-66D4-E7BC-5589-3F1E84D2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Nowe pojęcia w POZ, </a:t>
            </a:r>
            <a:br>
              <a:rPr lang="pl-PL" dirty="0"/>
            </a:br>
            <a:r>
              <a:rPr lang="pl-PL" dirty="0"/>
              <a:t>z którymi trzeba się oswoić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9115942-AC53-CC3D-B946-49BA5E1679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2160016"/>
          <a:ext cx="9493250" cy="3601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658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7B709D38-D634-4BC5-AE66-EF755419D753}"/>
              </a:ext>
            </a:extLst>
          </p:cNvPr>
          <p:cNvSpPr txBox="1"/>
          <p:nvPr/>
        </p:nvSpPr>
        <p:spPr>
          <a:xfrm>
            <a:off x="525574" y="518613"/>
            <a:ext cx="7041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rgbClr val="1A213E"/>
                </a:solidFill>
                <a:latin typeface="Imago" panose="02000500060000020004" pitchFamily="2" charset="0"/>
              </a:rPr>
              <a:t>Koordynator</a:t>
            </a: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89DBCF36-0AB5-53DD-556B-B6B958F75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409" y="1368144"/>
            <a:ext cx="10862489" cy="5043118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funkcja wprowadzona od 1 października 2021r.</a:t>
            </a:r>
          </a:p>
          <a:p>
            <a:r>
              <a:rPr lang="pl-PL" dirty="0"/>
              <a:t>finansowanie: stawka </a:t>
            </a:r>
            <a:r>
              <a:rPr lang="pl-PL" dirty="0" err="1"/>
              <a:t>kapitacyjna</a:t>
            </a:r>
            <a:endParaRPr lang="pl-PL" dirty="0"/>
          </a:p>
          <a:p>
            <a:r>
              <a:rPr lang="pl-PL" dirty="0"/>
              <a:t>od 01.10.2022 – </a:t>
            </a:r>
            <a:r>
              <a:rPr lang="pl-PL" b="1" dirty="0">
                <a:solidFill>
                  <a:srgbClr val="FF0000"/>
                </a:solidFill>
              </a:rPr>
              <a:t>dwa rodzaje koordynatorów</a:t>
            </a:r>
          </a:p>
          <a:p>
            <a:pPr lvl="1"/>
            <a:r>
              <a:rPr lang="pl-PL" dirty="0"/>
              <a:t>profilaktyki</a:t>
            </a:r>
          </a:p>
          <a:p>
            <a:pPr lvl="1"/>
            <a:r>
              <a:rPr lang="pl-PL" dirty="0"/>
              <a:t>realizujący pełny zakres zadań </a:t>
            </a:r>
          </a:p>
          <a:p>
            <a:pPr lvl="2"/>
            <a:r>
              <a:rPr lang="pl-PL" dirty="0"/>
              <a:t>a) monitorowanie obiegu dokumentacji medycznej świadczeniobiorcy, w tym nadzór nad jej kompletnością,</a:t>
            </a:r>
          </a:p>
          <a:p>
            <a:pPr lvl="2"/>
            <a:r>
              <a:rPr lang="pl-PL" dirty="0"/>
              <a:t>b) nawiązywanie i utrzymywanie kontaktu ze świadczeniobiorcą i jego rodziną podczas procesu leczenia,</a:t>
            </a:r>
          </a:p>
          <a:p>
            <a:pPr lvl="2"/>
            <a:r>
              <a:rPr lang="pl-PL" dirty="0"/>
              <a:t>c) ustalanie terminów realizacji poszczególnych etapów opieki zdrowotnej,</a:t>
            </a:r>
          </a:p>
          <a:p>
            <a:pPr lvl="2"/>
            <a:r>
              <a:rPr lang="pl-PL" dirty="0"/>
              <a:t>d) zapewnienie komunikacji pomiędzy personelem administracyjnym, a personelem medycznym zarówno podmiotu leczniczego, w którym jest zatrudniony oraz innych świadczeniodawców zaangażowanych w proces udzielania świadczeń,</a:t>
            </a:r>
          </a:p>
          <a:p>
            <a:pPr lvl="2"/>
            <a:r>
              <a:rPr lang="pl-PL" dirty="0"/>
              <a:t>e) udzielanie informacji związanych z procesem koordynacji i funkcjonowania systemu opieki zdrowotnej,</a:t>
            </a:r>
          </a:p>
          <a:p>
            <a:pPr lvl="2"/>
            <a:r>
              <a:rPr lang="pl-PL" dirty="0"/>
              <a:t>f) analizowanie i udział w doborze populacji świadczeniobiorców objętych opieką do odpowiednich interwencji zdrowotnych,</a:t>
            </a:r>
          </a:p>
          <a:p>
            <a:pPr lvl="2"/>
            <a:r>
              <a:rPr lang="pl-PL" dirty="0"/>
              <a:t>d) monitorowanie realizacji Indywidualnych Planów Opieki Medycznej, o których mowa w art. 14 ust. 1 pkt 2 ustawy o </a:t>
            </a:r>
            <a:r>
              <a:rPr lang="pl-PL" dirty="0" err="1"/>
              <a:t>poz</a:t>
            </a:r>
            <a:r>
              <a:rPr lang="pl-PL" dirty="0"/>
              <a:t>,</a:t>
            </a:r>
          </a:p>
          <a:p>
            <a:pPr lvl="2"/>
            <a:r>
              <a:rPr lang="pl-PL" dirty="0"/>
              <a:t>h) zadania określone w pkt 1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3271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7ADC57-3FD1-5C99-0420-1E3D9B487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308434"/>
            <a:ext cx="8715484" cy="1268984"/>
          </a:xfrm>
        </p:spPr>
        <p:txBody>
          <a:bodyPr>
            <a:normAutofit/>
          </a:bodyPr>
          <a:lstStyle/>
          <a:p>
            <a:r>
              <a:rPr lang="pl-PL" dirty="0"/>
              <a:t>Budżet powierzony – co to jest?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03EC222-0740-8388-FB07-F91DC38191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1187668"/>
          <a:ext cx="9724478" cy="4992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3596315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5136</TotalTime>
  <Words>1236</Words>
  <Application>Microsoft Office PowerPoint</Application>
  <PresentationFormat>Panoramiczny</PresentationFormat>
  <Paragraphs>171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Imago</vt:lpstr>
      <vt:lpstr>Neue Haas Grotesk Text Pro</vt:lpstr>
      <vt:lpstr>Times New Roman</vt:lpstr>
      <vt:lpstr>PunchcardVTI</vt:lpstr>
      <vt:lpstr>Co nowego w medycynie rodzinnej?  Opieka koordynowana w POZ</vt:lpstr>
      <vt:lpstr>Zmiany, które weszły 1 lipca – obowiązkowe dla wszystkich podmiotów POZ  WIĘCEJ BADAŃ DIAGNOSTYCZNYCH W POZ</vt:lpstr>
      <vt:lpstr>Zmiany, które weszły 1 lipca – obowiązkowe dla wszystkich podmiotów POZ  UPROSZCZENIE REALIZACJI PROGRAMU PROFILAKTYKI CHUK</vt:lpstr>
      <vt:lpstr>Możliwość kierowania na TK klatki piersiowej </vt:lpstr>
      <vt:lpstr>OPIEKA KOORDYNOWANA  W POZ  co się zmienia od 1 października 2022?</vt:lpstr>
      <vt:lpstr>Co oznacza opieka koordynowana?</vt:lpstr>
      <vt:lpstr>Nowe pojęcia w POZ,  z którymi trzeba się oswoić</vt:lpstr>
      <vt:lpstr>Prezentacja programu PowerPoint</vt:lpstr>
      <vt:lpstr>Budżet powierzony – co to jest?</vt:lpstr>
      <vt:lpstr>BUDŻET POWIERZONY OK – co zawiera?</vt:lpstr>
      <vt:lpstr>Choroby, które mogą być objęte opieką koordynowaną</vt:lpstr>
      <vt:lpstr>BADANIA DIAGNOSTYCZNE W BUDŻECIE POWIERZONYM  W RAMACH OPIEKI KOORDYNOWANEJ</vt:lpstr>
      <vt:lpstr>Prezentacja programu PowerPoint</vt:lpstr>
      <vt:lpstr>INDYWIDUALNY PLAN OPIEKI MEDYCZNEJ (IPOM)</vt:lpstr>
      <vt:lpstr>Akty prawne</vt:lpstr>
      <vt:lpstr>Prezentacja programu PowerPoint</vt:lpstr>
      <vt:lpstr>Prezentacja programu PowerPoint</vt:lpstr>
      <vt:lpstr>UWAGI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Opieka koordynowana  w POZ  - od 01.10.2022 r.</dc:title>
  <dc:creator>AGNIESZKA MASTALERZ-MIGAS</dc:creator>
  <cp:lastModifiedBy>Poźniak Joanna</cp:lastModifiedBy>
  <cp:revision>18</cp:revision>
  <dcterms:created xsi:type="dcterms:W3CDTF">2022-08-21T12:25:41Z</dcterms:created>
  <dcterms:modified xsi:type="dcterms:W3CDTF">2022-10-26T11:09:27Z</dcterms:modified>
</cp:coreProperties>
</file>