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1"/>
  </p:notesMasterIdLst>
  <p:sldIdLst>
    <p:sldId id="287" r:id="rId2"/>
    <p:sldId id="288" r:id="rId3"/>
    <p:sldId id="257" r:id="rId4"/>
    <p:sldId id="258" r:id="rId5"/>
    <p:sldId id="280" r:id="rId6"/>
    <p:sldId id="281" r:id="rId7"/>
    <p:sldId id="282" r:id="rId8"/>
    <p:sldId id="283" r:id="rId9"/>
    <p:sldId id="259" r:id="rId10"/>
    <p:sldId id="260" r:id="rId11"/>
    <p:sldId id="261" r:id="rId12"/>
    <p:sldId id="278" r:id="rId13"/>
    <p:sldId id="279" r:id="rId14"/>
    <p:sldId id="272" r:id="rId15"/>
    <p:sldId id="273" r:id="rId16"/>
    <p:sldId id="262" r:id="rId17"/>
    <p:sldId id="263" r:id="rId18"/>
    <p:sldId id="275" r:id="rId19"/>
    <p:sldId id="276" r:id="rId20"/>
    <p:sldId id="264" r:id="rId21"/>
    <p:sldId id="265" r:id="rId22"/>
    <p:sldId id="266" r:id="rId23"/>
    <p:sldId id="267" r:id="rId24"/>
    <p:sldId id="271" r:id="rId25"/>
    <p:sldId id="270" r:id="rId26"/>
    <p:sldId id="286" r:id="rId27"/>
    <p:sldId id="284" r:id="rId28"/>
    <p:sldId id="285" r:id="rId29"/>
    <p:sldId id="277" r:id="rId30"/>
  </p:sldIdLst>
  <p:sldSz cx="9144000" cy="6858000" type="screen4x3"/>
  <p:notesSz cx="6858000" cy="9144000"/>
  <p:defaultTextStyle>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1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2DDB8-BCF0-4058-96A9-B5408D078B5D}" type="datetimeFigureOut">
              <a:rPr lang="pl-PL" smtClean="0"/>
              <a:t>2017-08-25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73C4D-DA90-4E4F-989E-6FEFBDB57100}" type="slidenum">
              <a:rPr lang="pl-PL" smtClean="0"/>
              <a:t>‹#›</a:t>
            </a:fld>
            <a:endParaRPr lang="pl-PL"/>
          </a:p>
        </p:txBody>
      </p:sp>
    </p:spTree>
    <p:extLst>
      <p:ext uri="{BB962C8B-B14F-4D97-AF65-F5344CB8AC3E}">
        <p14:creationId xmlns:p14="http://schemas.microsoft.com/office/powerpoint/2010/main" val="19593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lt1"/>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lt1"/>
                </a:solidFill>
                <a:latin typeface="Calibri"/>
                <a:ea typeface="Calibri"/>
                <a:cs typeface="Calibri"/>
                <a:sym typeface="Calibri"/>
              </a:r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3692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152489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l-PL"/>
              <a:t>Kliknij, aby edytować styl</a:t>
            </a:r>
            <a:endParaRPr kumimoji="0"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l-PL"/>
              <a:t>Kliknij, aby edytować styl wzorca podtytułu</a:t>
            </a:r>
            <a:endParaRPr kumimoji="0" lang="en-US"/>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B9F296B-42DB-4786-BD0B-5F46225B9695}" type="slidenum">
              <a:rPr lang="pl-PL" smtClean="0"/>
              <a:pPr/>
              <a:t>‹#›</a:t>
            </a:fld>
            <a:endParaRPr lang="pl-PL"/>
          </a:p>
        </p:txBody>
      </p:sp>
      <p:sp>
        <p:nvSpPr>
          <p:cNvPr id="10" name="Prostokąt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4B8EB3-C5AA-48E8-B63B-718331B9822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9" name="Prostokąt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Prostokąt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pionowy 1"/>
          <p:cNvSpPr>
            <a:spLocks noGrp="1"/>
          </p:cNvSpPr>
          <p:nvPr>
            <p:ph type="title" orient="vert"/>
          </p:nvPr>
        </p:nvSpPr>
        <p:spPr>
          <a:xfrm>
            <a:off x="6781800" y="274640"/>
            <a:ext cx="190500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a:xfrm>
            <a:off x="2640597" y="6377459"/>
            <a:ext cx="3836404" cy="365125"/>
          </a:xfrm>
        </p:spPr>
        <p:txBody>
          <a:bodyPr/>
          <a:lstStyle/>
          <a:p>
            <a:endParaRPr lang="pl-PL"/>
          </a:p>
        </p:txBody>
      </p:sp>
      <p:sp>
        <p:nvSpPr>
          <p:cNvPr id="6" name="Symbol zastępczy numeru slajdu 5"/>
          <p:cNvSpPr>
            <a:spLocks noGrp="1"/>
          </p:cNvSpPr>
          <p:nvPr>
            <p:ph type="sldNum" sz="quarter" idx="12"/>
          </p:nvPr>
        </p:nvSpPr>
        <p:spPr/>
        <p:txBody>
          <a:bodyPr/>
          <a:lstStyle/>
          <a:p>
            <a:fld id="{70719F5D-56E3-4870-8917-B0624B59084B}"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4638"/>
            <a:ext cx="8229600" cy="1143000"/>
          </a:xfrm>
        </p:spPr>
        <p:txBody>
          <a:bodyPr/>
          <a:lstStyle/>
          <a:p>
            <a:r>
              <a:rPr lang="pl-PL"/>
              <a:t>Kliknij, aby edytować styl</a:t>
            </a:r>
          </a:p>
        </p:txBody>
      </p:sp>
      <p:sp>
        <p:nvSpPr>
          <p:cNvPr id="3" name="Symbol zastępczy zawartości 2"/>
          <p:cNvSpPr>
            <a:spLocks noGrp="1"/>
          </p:cNvSpPr>
          <p:nvPr>
            <p:ph sz="quarter" idx="1"/>
          </p:nvPr>
        </p:nvSpPr>
        <p:spPr>
          <a:xfrm>
            <a:off x="457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57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zawartości 5"/>
          <p:cNvSpPr>
            <a:spLocks noGrp="1"/>
          </p:cNvSpPr>
          <p:nvPr>
            <p:ph sz="quarter" idx="4"/>
          </p:nvPr>
        </p:nvSpPr>
        <p:spPr>
          <a:xfrm>
            <a:off x="4648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a:xfrm>
            <a:off x="457200" y="6245225"/>
            <a:ext cx="2133600" cy="476250"/>
          </a:xfrm>
        </p:spPr>
        <p:txBody>
          <a:bodyPr/>
          <a:lstStyle>
            <a:lvl1pPr>
              <a:defRPr/>
            </a:lvl1pPr>
          </a:lstStyle>
          <a:p>
            <a:endParaRPr lang="pl-PL"/>
          </a:p>
        </p:txBody>
      </p:sp>
      <p:sp>
        <p:nvSpPr>
          <p:cNvPr id="8" name="Symbol zastępczy stopki 7"/>
          <p:cNvSpPr>
            <a:spLocks noGrp="1"/>
          </p:cNvSpPr>
          <p:nvPr>
            <p:ph type="ftr" sz="quarter" idx="11"/>
          </p:nvPr>
        </p:nvSpPr>
        <p:spPr>
          <a:xfrm>
            <a:off x="3124200" y="6245225"/>
            <a:ext cx="2895600" cy="476250"/>
          </a:xfrm>
        </p:spPr>
        <p:txBody>
          <a:bodyPr/>
          <a:lstStyle>
            <a:lvl1pPr>
              <a:defRPr/>
            </a:lvl1pPr>
          </a:lstStyle>
          <a:p>
            <a:endParaRPr lang="pl-PL"/>
          </a:p>
        </p:txBody>
      </p:sp>
      <p:sp>
        <p:nvSpPr>
          <p:cNvPr id="9" name="Symbol zastępczy numeru slajdu 8"/>
          <p:cNvSpPr>
            <a:spLocks noGrp="1"/>
          </p:cNvSpPr>
          <p:nvPr>
            <p:ph type="sldNum" sz="quarter" idx="12"/>
          </p:nvPr>
        </p:nvSpPr>
        <p:spPr>
          <a:xfrm>
            <a:off x="6553200" y="6245225"/>
            <a:ext cx="2133600" cy="476250"/>
          </a:xfrm>
        </p:spPr>
        <p:txBody>
          <a:bodyPr/>
          <a:lstStyle>
            <a:lvl1pPr>
              <a:defRPr/>
            </a:lvl1pPr>
          </a:lstStyle>
          <a:p>
            <a:fld id="{885FA7A4-D68E-42CF-BF20-1B0C27C0947D}" type="slidenum">
              <a:rPr lang="pl-PL"/>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648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daty 5"/>
          <p:cNvSpPr>
            <a:spLocks noGrp="1"/>
          </p:cNvSpPr>
          <p:nvPr>
            <p:ph type="dt" sz="half" idx="10"/>
          </p:nvPr>
        </p:nvSpPr>
        <p:spPr>
          <a:xfrm>
            <a:off x="457200" y="6245225"/>
            <a:ext cx="2133600" cy="476250"/>
          </a:xfrm>
        </p:spPr>
        <p:txBody>
          <a:bodyPr/>
          <a:lstStyle>
            <a:lvl1pPr>
              <a:defRPr/>
            </a:lvl1pPr>
          </a:lstStyle>
          <a:p>
            <a:endParaRPr lang="pl-PL"/>
          </a:p>
        </p:txBody>
      </p:sp>
      <p:sp>
        <p:nvSpPr>
          <p:cNvPr id="7" name="Symbol zastępczy stopki 6"/>
          <p:cNvSpPr>
            <a:spLocks noGrp="1"/>
          </p:cNvSpPr>
          <p:nvPr>
            <p:ph type="ftr" sz="quarter" idx="11"/>
          </p:nvPr>
        </p:nvSpPr>
        <p:spPr>
          <a:xfrm>
            <a:off x="3124200" y="6245225"/>
            <a:ext cx="2895600" cy="476250"/>
          </a:xfrm>
        </p:spPr>
        <p:txBody>
          <a:bodyPr/>
          <a:lstStyle>
            <a:lvl1pPr>
              <a:defRPr/>
            </a:lvl1pPr>
          </a:lstStyle>
          <a:p>
            <a:endParaRPr lang="pl-PL"/>
          </a:p>
        </p:txBody>
      </p:sp>
      <p:sp>
        <p:nvSpPr>
          <p:cNvPr id="8" name="Symbol zastępczy numeru slajdu 7"/>
          <p:cNvSpPr>
            <a:spLocks noGrp="1"/>
          </p:cNvSpPr>
          <p:nvPr>
            <p:ph type="sldNum" sz="quarter" idx="12"/>
          </p:nvPr>
        </p:nvSpPr>
        <p:spPr>
          <a:xfrm>
            <a:off x="6553200" y="6245225"/>
            <a:ext cx="2133600" cy="476250"/>
          </a:xfrm>
        </p:spPr>
        <p:txBody>
          <a:bodyPr/>
          <a:lstStyle>
            <a:lvl1pPr>
              <a:defRPr/>
            </a:lvl1pPr>
          </a:lstStyle>
          <a:p>
            <a:fld id="{E45C3453-8B9D-4D05-A733-558539742705}" type="slidenum">
              <a:rPr lang="pl-PL"/>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E0D3E98-9BB6-4E5D-A5F1-346918AF227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ostokąt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137DFE0-71A7-4D39-AFA3-F8AA8A081823}"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F2161DB-8C97-4BD7-A8E0-9459C7A893D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C70346F-A964-4B64-B568-0B8E530D2EB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E416FD0-988F-4A9C-ABFD-43C7FD2214B9}"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5B4E021-6F02-4888-8AA1-1D83AAAD1F9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l-PL"/>
              <a:t>Kliknij, aby edytować styl</a:t>
            </a:r>
            <a:endParaRPr kumimoji="0"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701696D-852E-4E1E-B3BC-CE7D5E12C08E}" type="slidenum">
              <a:rPr lang="pl-PL" smtClean="0"/>
              <a:pPr/>
              <a:t>‹#›</a:t>
            </a:fld>
            <a:endParaRPr lang="pl-PL"/>
          </a:p>
        </p:txBody>
      </p:sp>
      <p:sp>
        <p:nvSpPr>
          <p:cNvPr id="12" name="Prostokąt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l-PL"/>
              <a:t>Kliknij, aby edytować styl</a:t>
            </a:r>
            <a:endParaRPr kumimoji="0"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l-PL"/>
              <a:t>Kliknij ikonę, aby dodać obraz</a:t>
            </a:r>
            <a:endParaRPr kumimoji="0" lang="en-US"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a:xfrm>
            <a:off x="164592" y="1170432"/>
            <a:ext cx="2523744" cy="201168"/>
          </a:xfrm>
        </p:spPr>
        <p:txBody>
          <a:bodyPr/>
          <a:lstStyle/>
          <a:p>
            <a:endParaRPr lang="pl-PL"/>
          </a:p>
        </p:txBody>
      </p:sp>
      <p:sp>
        <p:nvSpPr>
          <p:cNvPr id="11" name="Prostokąt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ymbol zastępczy stopki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l-PL"/>
          </a:p>
        </p:txBody>
      </p:sp>
      <p:sp>
        <p:nvSpPr>
          <p:cNvPr id="7" name="Symbol zastępczy numeru slajdu 6"/>
          <p:cNvSpPr>
            <a:spLocks noGrp="1"/>
          </p:cNvSpPr>
          <p:nvPr>
            <p:ph type="sldNum" sz="quarter" idx="12"/>
          </p:nvPr>
        </p:nvSpPr>
        <p:spPr>
          <a:xfrm>
            <a:off x="8339328" y="1170432"/>
            <a:ext cx="733864" cy="201168"/>
          </a:xfrm>
        </p:spPr>
        <p:txBody>
          <a:bodyPr/>
          <a:lstStyle/>
          <a:p>
            <a:fld id="{455FE3F7-F5ED-4EA8-A189-99A9BBD4F55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rostokąt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Prostokąt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Symbol zastępczy tytuł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pl-PL"/>
              <a:t>Kliknij, aby edytować styl</a:t>
            </a:r>
            <a:endParaRPr kumimoji="0" lang="en-US"/>
          </a:p>
        </p:txBody>
      </p:sp>
      <p:sp>
        <p:nvSpPr>
          <p:cNvPr id="3" name="Symbol zastępczy tekstu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4" name="Symbol zastępczy daty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pl-PL"/>
          </a:p>
        </p:txBody>
      </p:sp>
      <p:sp>
        <p:nvSpPr>
          <p:cNvPr id="5" name="Symbol zastępczy stopki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l-PL"/>
          </a:p>
        </p:txBody>
      </p:sp>
      <p:sp>
        <p:nvSpPr>
          <p:cNvPr id="6" name="Symbol zastępczy numeru slajd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37198D2-FFBC-4F7A-8DE1-595DCA0B5C4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zosprp.p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17883" y="2492896"/>
            <a:ext cx="9144000" cy="1080120"/>
          </a:xfrm>
          <a:prstGeom prst="rect">
            <a:avLst/>
          </a:prstGeom>
          <a:noFill/>
          <a:ln>
            <a:noFill/>
          </a:ln>
        </p:spPr>
        <p:txBody>
          <a:bodyPr lIns="91425" tIns="0" rIns="45700" bIns="0" anchor="ctr" anchorCtr="0">
            <a:noAutofit/>
          </a:bodyPr>
          <a:lstStyle/>
          <a:p>
            <a:pPr marL="0" marR="0" lvl="0" indent="0" algn="ctr" rtl="0">
              <a:spcBef>
                <a:spcPts val="0"/>
              </a:spcBef>
              <a:buClr>
                <a:srgbClr val="FFC700"/>
              </a:buClr>
              <a:buSzPct val="25000"/>
              <a:buFont typeface="Arial Black"/>
              <a:buNone/>
            </a:pPr>
            <a:r>
              <a:rPr lang="pl-PL" sz="2880" b="1" i="0" u="none" strike="noStrike" cap="none" dirty="0">
                <a:solidFill>
                  <a:srgbClr val="FFC700"/>
                </a:solidFill>
                <a:latin typeface="Arial Black"/>
                <a:ea typeface="Arial Black"/>
                <a:cs typeface="Arial Black"/>
                <a:sym typeface="Arial Black"/>
              </a:rPr>
              <a:t>TEMAT </a:t>
            </a:r>
            <a:r>
              <a:rPr lang="pl-PL" sz="2880" dirty="0">
                <a:latin typeface="Arial Black"/>
                <a:ea typeface="Arial Black"/>
                <a:cs typeface="Arial Black"/>
                <a:sym typeface="Arial Black"/>
              </a:rPr>
              <a:t>2</a:t>
            </a:r>
            <a:r>
              <a:rPr lang="pl-PL" sz="2880" b="1" i="0" u="none" strike="noStrike" cap="none" dirty="0">
                <a:solidFill>
                  <a:srgbClr val="FFC700"/>
                </a:solidFill>
                <a:latin typeface="Arial Black"/>
                <a:ea typeface="Arial Black"/>
                <a:cs typeface="Arial Black"/>
                <a:sym typeface="Arial Black"/>
              </a:rPr>
              <a:t>: </a:t>
            </a:r>
            <a:br>
              <a:rPr lang="pl-PL" sz="2880" b="1" i="0" u="none" strike="noStrike" cap="none" dirty="0">
                <a:solidFill>
                  <a:srgbClr val="FFC700"/>
                </a:solidFill>
                <a:latin typeface="Arial Black"/>
                <a:ea typeface="Arial Black"/>
                <a:cs typeface="Arial Black"/>
                <a:sym typeface="Arial Black"/>
              </a:rPr>
            </a:br>
            <a:endParaRPr lang="pl-PL" sz="2880" b="1" i="0" u="none" strike="noStrike" cap="none" dirty="0">
              <a:solidFill>
                <a:srgbClr val="FFC700"/>
              </a:solidFill>
              <a:latin typeface="Arial Black"/>
              <a:ea typeface="Arial Black"/>
              <a:cs typeface="Arial Black"/>
              <a:sym typeface="Arial Black"/>
            </a:endParaRPr>
          </a:p>
          <a:p>
            <a:pPr lvl="0" algn="ctr">
              <a:buSzPct val="25000"/>
            </a:pPr>
            <a:r>
              <a:rPr lang="pl-PL" sz="2880" dirty="0"/>
              <a:t> Służba wewnętrzna. Musztra.</a:t>
            </a:r>
            <a:br>
              <a:rPr lang="pl-PL" sz="2880" b="1" i="0" u="none" strike="noStrike" cap="none" dirty="0">
                <a:solidFill>
                  <a:srgbClr val="FFC700"/>
                </a:solidFill>
                <a:latin typeface="Calibri"/>
                <a:ea typeface="Calibri"/>
                <a:cs typeface="Calibri"/>
                <a:sym typeface="Calibri"/>
              </a:rPr>
            </a:br>
            <a:endParaRPr lang="pl-PL" sz="2880" b="1" i="0" u="none" strike="noStrike" cap="none" dirty="0">
              <a:solidFill>
                <a:srgbClr val="FFC700"/>
              </a:solidFill>
              <a:latin typeface="Calibri"/>
              <a:ea typeface="Calibri"/>
              <a:cs typeface="Calibri"/>
              <a:sym typeface="Calibri"/>
            </a:endParaRPr>
          </a:p>
        </p:txBody>
      </p:sp>
      <p:sp>
        <p:nvSpPr>
          <p:cNvPr id="118" name="Shape 118"/>
          <p:cNvSpPr txBox="1">
            <a:spLocks noGrp="1"/>
          </p:cNvSpPr>
          <p:nvPr>
            <p:ph type="subTitle" idx="1"/>
          </p:nvPr>
        </p:nvSpPr>
        <p:spPr>
          <a:xfrm>
            <a:off x="5284275" y="5445224"/>
            <a:ext cx="3707903" cy="336129"/>
          </a:xfrm>
          <a:prstGeom prst="rect">
            <a:avLst/>
          </a:prstGeom>
          <a:noFill/>
          <a:ln>
            <a:noFill/>
          </a:ln>
        </p:spPr>
        <p:txBody>
          <a:bodyPr lIns="118850" tIns="0" rIns="45700" bIns="0" anchor="b" anchorCtr="0">
            <a:noAutofit/>
          </a:bodyPr>
          <a:lstStyle/>
          <a:p>
            <a:pPr marL="0" marR="0" lvl="0" indent="0" algn="l" rtl="0">
              <a:spcBef>
                <a:spcPts val="0"/>
              </a:spcBef>
              <a:buClr>
                <a:schemeClr val="accent1"/>
              </a:buClr>
              <a:buSzPct val="25000"/>
              <a:buFont typeface="Noto Sans Symbols"/>
              <a:buNone/>
            </a:pPr>
            <a:r>
              <a:rPr lang="pl-PL" sz="2400" dirty="0"/>
              <a:t>A</a:t>
            </a:r>
            <a:r>
              <a:rPr lang="pl-PL" sz="2400" b="0" i="0" u="none" strike="noStrike" cap="none" dirty="0">
                <a:solidFill>
                  <a:srgbClr val="FFFFFF"/>
                </a:solidFill>
                <a:latin typeface="Calibri"/>
                <a:ea typeface="Calibri"/>
                <a:cs typeface="Calibri"/>
                <a:sym typeface="Calibri"/>
              </a:rPr>
              <a:t>utor: Bogdan </a:t>
            </a:r>
            <a:r>
              <a:rPr lang="pl-PL" sz="2400" b="0" i="0" u="none" strike="noStrike" cap="none" dirty="0" err="1">
                <a:solidFill>
                  <a:srgbClr val="FFFFFF"/>
                </a:solidFill>
                <a:latin typeface="Calibri"/>
                <a:ea typeface="Calibri"/>
                <a:cs typeface="Calibri"/>
                <a:sym typeface="Calibri"/>
              </a:rPr>
              <a:t>Grzymowicz</a:t>
            </a:r>
            <a:endParaRPr sz="2400" b="0" i="0" u="none" strike="noStrike" cap="none" dirty="0">
              <a:solidFill>
                <a:srgbClr val="FFFFFF"/>
              </a:solidFill>
              <a:latin typeface="Calibri"/>
              <a:ea typeface="Calibri"/>
              <a:cs typeface="Calibri"/>
              <a:sym typeface="Calibri"/>
            </a:endParaRPr>
          </a:p>
        </p:txBody>
      </p:sp>
      <p:pic>
        <p:nvPicPr>
          <p:cNvPr id="119" name="Shape 119"/>
          <p:cNvPicPr preferRelativeResize="0"/>
          <p:nvPr/>
        </p:nvPicPr>
        <p:blipFill rotWithShape="1">
          <a:blip r:embed="rId3">
            <a:alphaModFix/>
          </a:blip>
          <a:srcRect/>
          <a:stretch/>
        </p:blipFill>
        <p:spPr>
          <a:xfrm>
            <a:off x="577516" y="152493"/>
            <a:ext cx="1368151" cy="1557001"/>
          </a:xfrm>
          <a:prstGeom prst="rect">
            <a:avLst/>
          </a:prstGeom>
          <a:noFill/>
          <a:ln>
            <a:noFill/>
          </a:ln>
        </p:spPr>
      </p:pic>
      <p:sp>
        <p:nvSpPr>
          <p:cNvPr id="120" name="Shape 120"/>
          <p:cNvSpPr txBox="1"/>
          <p:nvPr/>
        </p:nvSpPr>
        <p:spPr>
          <a:xfrm>
            <a:off x="2025948" y="404768"/>
            <a:ext cx="6984776" cy="936103"/>
          </a:xfrm>
          <a:prstGeom prst="rect">
            <a:avLst/>
          </a:prstGeom>
          <a:noFill/>
          <a:ln>
            <a:noFill/>
          </a:ln>
        </p:spPr>
        <p:txBody>
          <a:bodyPr lIns="91425" tIns="0" rIns="45700" bIns="0" anchor="ctr" anchorCtr="0">
            <a:noAutofit/>
          </a:bodyPr>
          <a:lstStyle/>
          <a:p>
            <a:pPr lvl="0" algn="ctr">
              <a:spcBef>
                <a:spcPts val="0"/>
              </a:spcBef>
              <a:buClr>
                <a:srgbClr val="FFC700"/>
              </a:buClr>
              <a:buSzPct val="25000"/>
            </a:pPr>
            <a:r>
              <a:rPr lang="pl-PL" sz="3330" b="1">
                <a:solidFill>
                  <a:srgbClr val="FFC700"/>
                </a:solidFill>
                <a:latin typeface="Calibri"/>
                <a:ea typeface="Calibri"/>
                <a:cs typeface="Calibri"/>
                <a:sym typeface="Calibri"/>
              </a:rPr>
              <a:t> SZKOLENIE  PODSTAWOWE </a:t>
            </a:r>
            <a:br>
              <a:rPr lang="pl-PL" sz="3330" b="1">
                <a:solidFill>
                  <a:srgbClr val="FFC700"/>
                </a:solidFill>
                <a:latin typeface="Calibri"/>
                <a:ea typeface="Calibri"/>
                <a:cs typeface="Calibri"/>
                <a:sym typeface="Calibri"/>
              </a:rPr>
            </a:br>
            <a:r>
              <a:rPr lang="pl-PL" sz="3330" b="1">
                <a:solidFill>
                  <a:srgbClr val="FFC700"/>
                </a:solidFill>
                <a:latin typeface="Calibri"/>
                <a:ea typeface="Calibri"/>
                <a:cs typeface="Calibri"/>
                <a:sym typeface="Calibri"/>
              </a:rPr>
              <a:t>STRAŻAKÓW RATOWNIKÓW OSP</a:t>
            </a:r>
            <a:endParaRPr lang="pl-PL" sz="3330" b="1" i="0" u="none" strike="noStrike" cap="none" dirty="0">
              <a:solidFill>
                <a:srgbClr val="FFC700"/>
              </a:solidFill>
              <a:latin typeface="Calibri"/>
              <a:ea typeface="Calibri"/>
              <a:cs typeface="Calibri"/>
              <a:sym typeface="Calibri"/>
            </a:endParaRPr>
          </a:p>
        </p:txBody>
      </p:sp>
    </p:spTree>
    <p:extLst>
      <p:ext uri="{BB962C8B-B14F-4D97-AF65-F5344CB8AC3E}">
        <p14:creationId xmlns:p14="http://schemas.microsoft.com/office/powerpoint/2010/main" val="4000279752"/>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sz="quarter"/>
          </p:nvPr>
        </p:nvSpPr>
        <p:spPr>
          <a:xfrm>
            <a:off x="457200" y="274638"/>
            <a:ext cx="8229600" cy="633412"/>
          </a:xfrm>
        </p:spPr>
        <p:txBody>
          <a:bodyPr/>
          <a:lstStyle/>
          <a:p>
            <a:pPr algn="ctr"/>
            <a:r>
              <a:rPr lang="pl-PL" sz="2800" b="1" dirty="0"/>
              <a:t>Rodzaje Umundurowania</a:t>
            </a:r>
          </a:p>
        </p:txBody>
      </p:sp>
      <p:pic>
        <p:nvPicPr>
          <p:cNvPr id="12297" name="Picture 9" descr="rys3"/>
          <p:cNvPicPr>
            <a:picLocks noGrp="1" noChangeAspect="1" noChangeArrowheads="1"/>
          </p:cNvPicPr>
          <p:nvPr>
            <p:ph sz="quarter" idx="1"/>
          </p:nvPr>
        </p:nvPicPr>
        <p:blipFill>
          <a:blip r:embed="rId2"/>
          <a:stretch>
            <a:fillRect/>
          </a:stretch>
        </p:blipFill>
        <p:spPr>
          <a:xfrm>
            <a:off x="1907704" y="1600199"/>
            <a:ext cx="1214109" cy="3196953"/>
          </a:xfrm>
          <a:noFill/>
          <a:ln/>
        </p:spPr>
      </p:pic>
      <p:pic>
        <p:nvPicPr>
          <p:cNvPr id="12298" name="Picture 10" descr="rys4"/>
          <p:cNvPicPr>
            <a:picLocks noGrp="1" noChangeAspect="1" noChangeArrowheads="1"/>
          </p:cNvPicPr>
          <p:nvPr>
            <p:ph sz="quarter" idx="2"/>
          </p:nvPr>
        </p:nvPicPr>
        <p:blipFill>
          <a:blip r:embed="rId3"/>
          <a:srcRect/>
          <a:stretch>
            <a:fillRect/>
          </a:stretch>
        </p:blipFill>
        <p:spPr>
          <a:xfrm>
            <a:off x="5364163" y="1556791"/>
            <a:ext cx="1238328" cy="3310483"/>
          </a:xfrm>
          <a:noFill/>
          <a:ln/>
        </p:spPr>
      </p:pic>
      <p:sp>
        <p:nvSpPr>
          <p:cNvPr id="12295" name="Rectangle 7"/>
          <p:cNvSpPr>
            <a:spLocks noGrp="1" noChangeArrowheads="1"/>
          </p:cNvSpPr>
          <p:nvPr>
            <p:ph sz="quarter" idx="3"/>
          </p:nvPr>
        </p:nvSpPr>
        <p:spPr>
          <a:xfrm>
            <a:off x="1042988" y="4941888"/>
            <a:ext cx="3324225" cy="1079500"/>
          </a:xfrm>
        </p:spPr>
        <p:txBody>
          <a:bodyPr/>
          <a:lstStyle/>
          <a:p>
            <a:pPr marL="0" indent="0" algn="ctr">
              <a:buFontTx/>
              <a:buNone/>
            </a:pPr>
            <a:r>
              <a:rPr lang="pl-PL" sz="2400"/>
              <a:t>Wzór ubioru galowego damskiego</a:t>
            </a:r>
          </a:p>
        </p:txBody>
      </p:sp>
      <p:sp>
        <p:nvSpPr>
          <p:cNvPr id="12296" name="Rectangle 8"/>
          <p:cNvSpPr>
            <a:spLocks noGrp="1" noChangeArrowheads="1"/>
          </p:cNvSpPr>
          <p:nvPr>
            <p:ph sz="quarter" idx="4"/>
          </p:nvPr>
        </p:nvSpPr>
        <p:spPr>
          <a:xfrm>
            <a:off x="4427538" y="4941888"/>
            <a:ext cx="3452812" cy="896937"/>
          </a:xfrm>
        </p:spPr>
        <p:txBody>
          <a:bodyPr/>
          <a:lstStyle/>
          <a:p>
            <a:pPr algn="ctr">
              <a:buFontTx/>
              <a:buNone/>
            </a:pPr>
            <a:r>
              <a:rPr lang="pl-PL" sz="2400"/>
              <a:t>Wzór ubioru letniego</a:t>
            </a:r>
          </a:p>
        </p:txBody>
      </p:sp>
      <p:pic>
        <p:nvPicPr>
          <p:cNvPr id="7" name="Shape 119"/>
          <p:cNvPicPr preferRelativeResize="0"/>
          <p:nvPr/>
        </p:nvPicPr>
        <p:blipFill rotWithShape="1">
          <a:blip r:embed="rId4"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sz="quarter"/>
          </p:nvPr>
        </p:nvSpPr>
        <p:spPr>
          <a:xfrm>
            <a:off x="457200" y="274638"/>
            <a:ext cx="8229600" cy="633412"/>
          </a:xfrm>
        </p:spPr>
        <p:txBody>
          <a:bodyPr/>
          <a:lstStyle/>
          <a:p>
            <a:pPr algn="ctr"/>
            <a:r>
              <a:rPr lang="pl-PL" sz="2800" b="1" dirty="0"/>
              <a:t>Rodzaje Umundurowania</a:t>
            </a:r>
          </a:p>
        </p:txBody>
      </p:sp>
      <p:pic>
        <p:nvPicPr>
          <p:cNvPr id="14345" name="Picture 9" descr="rys8"/>
          <p:cNvPicPr>
            <a:picLocks noGrp="1" noChangeAspect="1" noChangeArrowheads="1"/>
          </p:cNvPicPr>
          <p:nvPr>
            <p:ph sz="quarter" idx="1"/>
          </p:nvPr>
        </p:nvPicPr>
        <p:blipFill>
          <a:blip r:embed="rId2" cstate="print"/>
          <a:stretch>
            <a:fillRect/>
          </a:stretch>
        </p:blipFill>
        <p:spPr>
          <a:xfrm>
            <a:off x="1475656" y="1700808"/>
            <a:ext cx="1266431" cy="2908921"/>
          </a:xfrm>
          <a:noFill/>
          <a:ln/>
        </p:spPr>
      </p:pic>
      <p:pic>
        <p:nvPicPr>
          <p:cNvPr id="14346" name="Picture 10" descr="rys9"/>
          <p:cNvPicPr>
            <a:picLocks noGrp="1" noChangeAspect="1" noChangeArrowheads="1"/>
          </p:cNvPicPr>
          <p:nvPr>
            <p:ph sz="quarter" idx="2"/>
          </p:nvPr>
        </p:nvPicPr>
        <p:blipFill>
          <a:blip r:embed="rId3"/>
          <a:srcRect/>
          <a:stretch>
            <a:fillRect/>
          </a:stretch>
        </p:blipFill>
        <p:spPr>
          <a:xfrm>
            <a:off x="5292080" y="1698705"/>
            <a:ext cx="1954858" cy="3240008"/>
          </a:xfrm>
          <a:noFill/>
          <a:ln/>
        </p:spPr>
      </p:pic>
      <p:sp>
        <p:nvSpPr>
          <p:cNvPr id="14343" name="Rectangle 7"/>
          <p:cNvSpPr>
            <a:spLocks noGrp="1" noChangeArrowheads="1"/>
          </p:cNvSpPr>
          <p:nvPr>
            <p:ph sz="quarter" idx="3"/>
          </p:nvPr>
        </p:nvSpPr>
        <p:spPr>
          <a:xfrm>
            <a:off x="611188" y="4868863"/>
            <a:ext cx="3744912" cy="896937"/>
          </a:xfrm>
        </p:spPr>
        <p:txBody>
          <a:bodyPr/>
          <a:lstStyle/>
          <a:p>
            <a:pPr marL="0" indent="0" algn="ctr">
              <a:buFontTx/>
              <a:buNone/>
            </a:pPr>
            <a:r>
              <a:rPr lang="pl-PL" sz="2400"/>
              <a:t>Wzór ubrania ochronnego i specjalnego</a:t>
            </a:r>
          </a:p>
        </p:txBody>
      </p:sp>
      <p:sp>
        <p:nvSpPr>
          <p:cNvPr id="14344" name="Rectangle 8"/>
          <p:cNvSpPr>
            <a:spLocks noGrp="1" noChangeArrowheads="1"/>
          </p:cNvSpPr>
          <p:nvPr>
            <p:ph sz="quarter" idx="4"/>
          </p:nvPr>
        </p:nvSpPr>
        <p:spPr>
          <a:xfrm>
            <a:off x="4500563" y="4868863"/>
            <a:ext cx="3092450" cy="896937"/>
          </a:xfrm>
        </p:spPr>
        <p:txBody>
          <a:bodyPr/>
          <a:lstStyle/>
          <a:p>
            <a:pPr marL="0" indent="0" algn="ctr">
              <a:buFontTx/>
              <a:buNone/>
            </a:pPr>
            <a:r>
              <a:rPr lang="pl-PL" sz="2400"/>
              <a:t>Wzór ubrania koszarowego</a:t>
            </a:r>
          </a:p>
        </p:txBody>
      </p:sp>
      <p:pic>
        <p:nvPicPr>
          <p:cNvPr id="7" name="Shape 119"/>
          <p:cNvPicPr preferRelativeResize="0"/>
          <p:nvPr/>
        </p:nvPicPr>
        <p:blipFill rotWithShape="1">
          <a:blip r:embed="rId4"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sz="quarter"/>
          </p:nvPr>
        </p:nvSpPr>
        <p:spPr>
          <a:xfrm>
            <a:off x="755576" y="103122"/>
            <a:ext cx="8229600" cy="1143000"/>
          </a:xfrm>
        </p:spPr>
        <p:txBody>
          <a:bodyPr>
            <a:normAutofit/>
          </a:bodyPr>
          <a:lstStyle/>
          <a:p>
            <a:pPr algn="ctr"/>
            <a:r>
              <a:rPr lang="pl-PL" sz="3200" b="1" dirty="0"/>
              <a:t>Zasady noszenia odznaczeń i medali </a:t>
            </a:r>
          </a:p>
        </p:txBody>
      </p:sp>
      <p:sp>
        <p:nvSpPr>
          <p:cNvPr id="7" name="Prostokąt 6"/>
          <p:cNvSpPr/>
          <p:nvPr/>
        </p:nvSpPr>
        <p:spPr>
          <a:xfrm>
            <a:off x="214282" y="1412776"/>
            <a:ext cx="8929718" cy="5016758"/>
          </a:xfrm>
          <a:prstGeom prst="rect">
            <a:avLst/>
          </a:prstGeom>
        </p:spPr>
        <p:txBody>
          <a:bodyPr wrap="square">
            <a:spAutoFit/>
          </a:bodyPr>
          <a:lstStyle/>
          <a:p>
            <a:r>
              <a:rPr lang="pl-PL" sz="1600" b="1" dirty="0"/>
              <a:t>ZASADY NOSZENIA ODZNAK, ODZNACZEŃ I MEDALI:</a:t>
            </a:r>
            <a:endParaRPr lang="pl-PL" sz="1600" dirty="0"/>
          </a:p>
          <a:p>
            <a:r>
              <a:rPr lang="pl-PL" sz="1600" b="1" dirty="0"/>
              <a:t>Złoty Znak Związku</a:t>
            </a:r>
            <a:r>
              <a:rPr lang="pl-PL" sz="1600" dirty="0"/>
              <a:t> umieszczony powinien być na wstędze pod kołnierzem koszuli, tak aby byt widoczny 1 cm poniżej węzła krawata, a nie wpięty do munduru.</a:t>
            </a:r>
          </a:p>
          <a:p>
            <a:r>
              <a:rPr lang="pl-PL" sz="1600" b="1" dirty="0"/>
              <a:t>Odznaka "Strażak Wzorowy"</a:t>
            </a:r>
            <a:r>
              <a:rPr lang="pl-PL" sz="1600" dirty="0"/>
              <a:t> powinna być wpięta bezpośrednio na środku górnej prawej kieszeni munduru, między klapą a wszyciem dolnym kieszeni. </a:t>
            </a:r>
          </a:p>
          <a:p>
            <a:r>
              <a:rPr lang="pl-PL" sz="1600" b="1" dirty="0"/>
              <a:t>Odznaka "Za wysługę lat"</a:t>
            </a:r>
            <a:r>
              <a:rPr lang="pl-PL" sz="1600" dirty="0"/>
              <a:t> ma być noszona po środku prawej strony klapy górnej kieszeni munduru, między guzikiem a krajem klapy patrząc z przodu. </a:t>
            </a:r>
          </a:p>
          <a:p>
            <a:r>
              <a:rPr lang="pl-PL" sz="1600" b="1" dirty="0"/>
              <a:t>Odznaczenia</a:t>
            </a:r>
            <a:r>
              <a:rPr lang="pl-PL" sz="1600" dirty="0"/>
              <a:t> (ordery, krzyże zasługi), </a:t>
            </a:r>
            <a:r>
              <a:rPr lang="pl-PL" sz="1600" b="1" dirty="0"/>
              <a:t>odznaki</a:t>
            </a:r>
            <a:r>
              <a:rPr lang="pl-PL" sz="1600" dirty="0"/>
              <a:t> (np. medale za zasługi dla pożarnictwa) itp. powinny być przypięte 5,5 cm ponad górną krawędzią klapy lewej kieszeni munduru, stosując zasadę symetrii, nosząc tylko klasę najwyższą dla danego odznaczenia lub odznaki. </a:t>
            </a:r>
          </a:p>
          <a:p>
            <a:r>
              <a:rPr lang="pl-PL" sz="1600" b="1" dirty="0"/>
              <a:t>Baretki</a:t>
            </a:r>
            <a:r>
              <a:rPr lang="pl-PL" sz="1600" dirty="0"/>
              <a:t> odznaczeń i odznak powinny być wszyte bezpośrednio przy krawędzi lewej klapy kieszeni górnej munduru, stosując zasadę symetrii i nosząc baretki tylko najwyższej klasy odznaczenia lub odznaki. </a:t>
            </a:r>
          </a:p>
          <a:p>
            <a:r>
              <a:rPr lang="pl-PL" sz="1600" dirty="0"/>
              <a:t>Na klapach i pagonach mundurów oraz koszul należy nosić tylko emblematy związkowe i to prawidłowo wszyte oraz rozmieszczone, nie nosić dodatkowo emblematów PSP i innych. </a:t>
            </a:r>
          </a:p>
          <a:p>
            <a:r>
              <a:rPr lang="pl-PL" sz="1600" dirty="0"/>
              <a:t>Do </a:t>
            </a:r>
            <a:r>
              <a:rPr lang="pl-PL" sz="1600" b="1" dirty="0"/>
              <a:t>czapek rogatywek</a:t>
            </a:r>
            <a:r>
              <a:rPr lang="pl-PL" sz="1600" dirty="0"/>
              <a:t> nie powinny być przypięte orzełki PSP, Wojska Polskiego, Służby Więziennej itp. Nie należy nosić przy czapkach rogatywkach złotych galonów, pasków białych, srebrnych, metalowych pasków lub złotych okuć. Czapki rogatywki powinny odpowiadać dystynkcjom noszonym na kołnierzach umundurowania lub przy klapie lewej kieszeni munduru lub białej koszuli. Wyeliminowane powinny być z umundurowania strażaków ochotników sznury oraz czapki PSP. </a:t>
            </a:r>
            <a:br>
              <a:rPr lang="pl-PL" sz="1600" dirty="0"/>
            </a:br>
            <a:endParaRPr lang="pl-PL" sz="1600" dirty="0"/>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sp.palecznica.pl/zdjecia/Regulamin/mundur_strazacki.jpg"/>
          <p:cNvPicPr>
            <a:picLocks noChangeAspect="1" noChangeArrowheads="1"/>
          </p:cNvPicPr>
          <p:nvPr/>
        </p:nvPicPr>
        <p:blipFill>
          <a:blip r:embed="rId2"/>
          <a:srcRect/>
          <a:stretch>
            <a:fillRect/>
          </a:stretch>
        </p:blipFill>
        <p:spPr bwMode="auto">
          <a:xfrm>
            <a:off x="1500166" y="857232"/>
            <a:ext cx="6086475" cy="5810251"/>
          </a:xfrm>
          <a:prstGeom prst="rect">
            <a:avLst/>
          </a:prstGeom>
          <a:noFill/>
        </p:spPr>
      </p:pic>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800" b="1" dirty="0">
                <a:latin typeface="+mj-lt"/>
                <a:ea typeface="+mj-ea"/>
                <a:cs typeface="+mj-cs"/>
              </a:rPr>
              <a:t>Prawidłowe rozmieszczenie medali i odznaczeń</a:t>
            </a:r>
            <a:endParaRPr kumimoji="0" lang="pl-PL"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pl-PL" sz="2800" b="1" dirty="0"/>
              <a:t>Zachowanie w Mundurze</a:t>
            </a:r>
          </a:p>
        </p:txBody>
      </p:sp>
      <p:sp>
        <p:nvSpPr>
          <p:cNvPr id="36867" name="Rectangle 3"/>
          <p:cNvSpPr>
            <a:spLocks noGrp="1" noChangeArrowheads="1"/>
          </p:cNvSpPr>
          <p:nvPr>
            <p:ph idx="1"/>
          </p:nvPr>
        </p:nvSpPr>
        <p:spPr>
          <a:xfrm>
            <a:off x="468313" y="1341438"/>
            <a:ext cx="8229600" cy="4525962"/>
          </a:xfrm>
        </p:spPr>
        <p:txBody>
          <a:bodyPr/>
          <a:lstStyle/>
          <a:p>
            <a:pPr algn="ctr">
              <a:buFontTx/>
              <a:buNone/>
            </a:pPr>
            <a:r>
              <a:rPr lang="pl-PL" sz="2400" b="1" dirty="0"/>
              <a:t>Strażak w mundurze powinien być zawsze ubrany zgodnie z regulaminem umundurowania</a:t>
            </a:r>
          </a:p>
          <a:p>
            <a:pPr>
              <a:buFontTx/>
              <a:buNone/>
            </a:pPr>
            <a:endParaRPr lang="pl-PL" sz="2400" b="1" dirty="0">
              <a:latin typeface="Times New Roman" pitchFamily="18" charset="0"/>
            </a:endParaRPr>
          </a:p>
          <a:p>
            <a:pPr>
              <a:buFontTx/>
              <a:buNone/>
            </a:pPr>
            <a:r>
              <a:rPr lang="pl-PL" sz="2400" u="sng" dirty="0"/>
              <a:t>Strażakom OSP nie wolno nosić:</a:t>
            </a:r>
          </a:p>
          <a:p>
            <a:pPr>
              <a:buFontTx/>
              <a:buBlip>
                <a:blip r:embed="rId2"/>
              </a:buBlip>
            </a:pPr>
            <a:r>
              <a:rPr lang="pl-PL" sz="2400" dirty="0"/>
              <a:t>części umundurowania w połączeniu z ubiorem cywilnym,</a:t>
            </a:r>
          </a:p>
          <a:p>
            <a:pPr>
              <a:buFontTx/>
              <a:buBlip>
                <a:blip r:embed="rId2"/>
              </a:buBlip>
            </a:pPr>
            <a:r>
              <a:rPr lang="pl-PL" sz="2400" dirty="0"/>
              <a:t>odzieży specjalnej w miejscach publicznych, o ile nie wynika to z obowiązków służbowych,</a:t>
            </a:r>
          </a:p>
          <a:p>
            <a:pPr>
              <a:buFontTx/>
              <a:buBlip>
                <a:blip r:embed="rId2"/>
              </a:buBlip>
            </a:pPr>
            <a:r>
              <a:rPr lang="pl-PL" sz="2400" dirty="0"/>
              <a:t>przedmiotów wypychających kieszenie munduru,</a:t>
            </a:r>
          </a:p>
          <a:p>
            <a:pPr>
              <a:buFontTx/>
              <a:buBlip>
                <a:blip r:embed="rId2"/>
              </a:buBlip>
            </a:pPr>
            <a:r>
              <a:rPr lang="pl-PL" sz="2400" dirty="0"/>
              <a:t>innych przedmiotów niż przewiduje dany ubiór.</a:t>
            </a:r>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850900"/>
          </a:xfrm>
        </p:spPr>
        <p:txBody>
          <a:bodyPr/>
          <a:lstStyle/>
          <a:p>
            <a:pPr algn="ctr"/>
            <a:r>
              <a:rPr lang="pl-PL" sz="2800" b="1" dirty="0"/>
              <a:t>Zachowanie w Mundurze c.d.</a:t>
            </a:r>
          </a:p>
        </p:txBody>
      </p:sp>
      <p:sp>
        <p:nvSpPr>
          <p:cNvPr id="37891" name="Rectangle 3"/>
          <p:cNvSpPr>
            <a:spLocks noGrp="1" noChangeArrowheads="1"/>
          </p:cNvSpPr>
          <p:nvPr>
            <p:ph idx="1"/>
          </p:nvPr>
        </p:nvSpPr>
        <p:spPr>
          <a:xfrm>
            <a:off x="827088" y="1557338"/>
            <a:ext cx="7416800" cy="4525962"/>
          </a:xfrm>
        </p:spPr>
        <p:txBody>
          <a:bodyPr/>
          <a:lstStyle/>
          <a:p>
            <a:pPr>
              <a:buFontTx/>
              <a:buBlip>
                <a:blip r:embed="rId2"/>
              </a:buBlip>
            </a:pPr>
            <a:r>
              <a:rPr lang="pl-PL" sz="2400"/>
              <a:t>Użytkowane przedmioty umundurowania powinny być czyste, należycie dopasowane i odprasowane.</a:t>
            </a:r>
          </a:p>
          <a:p>
            <a:pPr>
              <a:buFontTx/>
              <a:buBlip>
                <a:blip r:embed="rId2"/>
              </a:buBlip>
            </a:pPr>
            <a:r>
              <a:rPr lang="pl-PL" sz="2400"/>
              <a:t>Strażak OSP występujący na zewnątrz jednostki w mundurze dba o estetyczne opakowanie niesionych paczek. </a:t>
            </a:r>
          </a:p>
          <a:p>
            <a:pPr>
              <a:buFontTx/>
              <a:buBlip>
                <a:blip r:embed="rId2"/>
              </a:buBlip>
            </a:pPr>
            <a:r>
              <a:rPr lang="pl-PL" sz="2400"/>
              <a:t>Strażak OSP nie może nosić torebek damskich, siatek i innych tego rodzaju przedmiotów oraz trzymać rąk w kieszeniach. </a:t>
            </a:r>
          </a:p>
          <a:p>
            <a:pPr>
              <a:buFontTx/>
              <a:buBlip>
                <a:blip r:embed="rId2"/>
              </a:buBlip>
            </a:pPr>
            <a:r>
              <a:rPr lang="pl-PL" sz="2400"/>
              <a:t>Strażak OSP idąc ulicą nie może jeść, pić, palić, czytać, rozmawiać przez telefon</a:t>
            </a:r>
            <a:r>
              <a:rPr lang="pl-PL" sz="2400">
                <a:latin typeface="Times New Roman" pitchFamily="18" charset="0"/>
              </a:rPr>
              <a:t>. </a:t>
            </a:r>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pl-PL" sz="2800" b="1" dirty="0"/>
              <a:t>Pojęcie Alarmu</a:t>
            </a:r>
          </a:p>
        </p:txBody>
      </p:sp>
      <p:sp>
        <p:nvSpPr>
          <p:cNvPr id="16387" name="Rectangle 3"/>
          <p:cNvSpPr>
            <a:spLocks noGrp="1" noChangeArrowheads="1"/>
          </p:cNvSpPr>
          <p:nvPr>
            <p:ph idx="1"/>
          </p:nvPr>
        </p:nvSpPr>
        <p:spPr>
          <a:xfrm>
            <a:off x="900113" y="1628775"/>
            <a:ext cx="7559675" cy="4713288"/>
          </a:xfrm>
        </p:spPr>
        <p:txBody>
          <a:bodyPr/>
          <a:lstStyle/>
          <a:p>
            <a:pPr marL="0" indent="0">
              <a:buFontTx/>
              <a:buNone/>
            </a:pPr>
            <a:r>
              <a:rPr lang="pl-PL" sz="2400" u="sng"/>
              <a:t>Alarm</a:t>
            </a:r>
            <a:r>
              <a:rPr lang="pl-PL" sz="2400"/>
              <a:t> jest to umówiony sygnał świetlny lub dźwiękowy (również przekazany drogą telefoniczną lub przez gońca) w celu natychmiastowego i zorganizowanego podjęcia określonego działania.</a:t>
            </a:r>
          </a:p>
          <a:p>
            <a:pPr marL="0" indent="0">
              <a:buFontTx/>
              <a:buNone/>
            </a:pPr>
            <a:endParaRPr lang="pl-PL" sz="2400" b="1"/>
          </a:p>
          <a:p>
            <a:pPr marL="0" indent="0">
              <a:buFontTx/>
              <a:buNone/>
            </a:pPr>
            <a:r>
              <a:rPr lang="pl-PL" sz="2400" u="sng"/>
              <a:t>Rozróżnia się alarmy:</a:t>
            </a:r>
          </a:p>
          <a:p>
            <a:pPr marL="0" indent="0">
              <a:buFontTx/>
              <a:buBlip>
                <a:blip r:embed="rId2"/>
              </a:buBlip>
            </a:pPr>
            <a:r>
              <a:rPr lang="pl-PL" sz="2400"/>
              <a:t>bojowy - nakazujący podjęcie działań ratowniczych,</a:t>
            </a:r>
          </a:p>
          <a:p>
            <a:pPr marL="0" indent="0">
              <a:buFontTx/>
              <a:buBlip>
                <a:blip r:embed="rId2"/>
              </a:buBlip>
            </a:pPr>
            <a:r>
              <a:rPr lang="pl-PL" sz="2400"/>
              <a:t>ćwiczebny - zarządzany w celach szkoleniowych oraz kontrolnych.</a:t>
            </a:r>
            <a:r>
              <a:rPr lang="pl-PL" sz="2400">
                <a:latin typeface="Times New Roman" pitchFamily="18" charset="0"/>
              </a:rPr>
              <a:t> </a:t>
            </a:r>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pl-PL" sz="2800" b="1" dirty="0"/>
              <a:t>Zadania Funkcyjnych OSP</a:t>
            </a:r>
          </a:p>
        </p:txBody>
      </p:sp>
      <p:sp>
        <p:nvSpPr>
          <p:cNvPr id="17411" name="Rectangle 3"/>
          <p:cNvSpPr>
            <a:spLocks noGrp="1" noChangeArrowheads="1"/>
          </p:cNvSpPr>
          <p:nvPr>
            <p:ph idx="1"/>
          </p:nvPr>
        </p:nvSpPr>
        <p:spPr>
          <a:xfrm>
            <a:off x="611188" y="1412875"/>
            <a:ext cx="8229600" cy="4568825"/>
          </a:xfrm>
        </p:spPr>
        <p:txBody>
          <a:bodyPr/>
          <a:lstStyle/>
          <a:p>
            <a:pPr>
              <a:lnSpc>
                <a:spcPct val="90000"/>
              </a:lnSpc>
              <a:buFontTx/>
              <a:buNone/>
            </a:pPr>
            <a:r>
              <a:rPr lang="pl-PL" sz="4000" b="1">
                <a:latin typeface="Times New Roman" pitchFamily="18" charset="0"/>
              </a:rPr>
              <a:t>   </a:t>
            </a:r>
            <a:r>
              <a:rPr lang="pl-PL" sz="2400" u="sng"/>
              <a:t>Do obowiązków naczelnika należy:</a:t>
            </a:r>
            <a:br>
              <a:rPr lang="pl-PL" sz="2400"/>
            </a:br>
            <a:endParaRPr lang="pl-PL" sz="2400"/>
          </a:p>
          <a:p>
            <a:pPr>
              <a:lnSpc>
                <a:spcPct val="90000"/>
              </a:lnSpc>
              <a:buFontTx/>
              <a:buNone/>
            </a:pPr>
            <a:r>
              <a:rPr lang="pl-PL" sz="2400"/>
              <a:t>	1) wnioskowanie do zarządu OSP o wyznaczenie członków OSP do wykonania zadań ratowniczych,</a:t>
            </a:r>
            <a:br>
              <a:rPr lang="pl-PL" sz="2400"/>
            </a:br>
            <a:endParaRPr lang="pl-PL" sz="2400"/>
          </a:p>
          <a:p>
            <a:pPr>
              <a:lnSpc>
                <a:spcPct val="90000"/>
              </a:lnSpc>
              <a:buFontTx/>
              <a:buNone/>
            </a:pPr>
            <a:r>
              <a:rPr lang="pl-PL" sz="2400"/>
              <a:t>	2) organizowanie i prowadzenie podstawowego szkolenia ratowniczego członków OSP, drużyny młodzieżowej i kobiecej,</a:t>
            </a:r>
            <a:br>
              <a:rPr lang="pl-PL" sz="2400"/>
            </a:br>
            <a:endParaRPr lang="pl-PL" sz="2400"/>
          </a:p>
          <a:p>
            <a:pPr>
              <a:lnSpc>
                <a:spcPct val="90000"/>
              </a:lnSpc>
              <a:buFontTx/>
              <a:buNone/>
            </a:pPr>
            <a:r>
              <a:rPr lang="pl-PL" sz="2400"/>
              <a:t>	3) czuwanie nad przestrzeganiem dyscypliny organizacyjnej przez członków OSP,</a:t>
            </a:r>
            <a:br>
              <a:rPr lang="pl-PL" sz="2400"/>
            </a:br>
            <a:endParaRPr lang="pl-PL" sz="2400"/>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971550" y="1052513"/>
            <a:ext cx="7653338" cy="4743450"/>
          </a:xfrm>
        </p:spPr>
        <p:txBody>
          <a:bodyPr>
            <a:normAutofit fontScale="90000"/>
          </a:bodyPr>
          <a:lstStyle/>
          <a:p>
            <a:pPr algn="l"/>
            <a:br>
              <a:rPr lang="pl-PL" sz="2400" dirty="0">
                <a:solidFill>
                  <a:schemeClr val="tx1"/>
                </a:solidFill>
                <a:latin typeface="Times New Roman" pitchFamily="18" charset="0"/>
              </a:rPr>
            </a:br>
            <a:br>
              <a:rPr lang="pl-PL" sz="2400" dirty="0">
                <a:solidFill>
                  <a:schemeClr val="tx1"/>
                </a:solidFill>
                <a:latin typeface="Times New Roman" pitchFamily="18" charset="0"/>
              </a:rPr>
            </a:br>
            <a:r>
              <a:rPr lang="pl-PL" sz="2400" dirty="0">
                <a:solidFill>
                  <a:schemeClr val="tx1"/>
                </a:solidFill>
              </a:rPr>
              <a:t>4) kierowanie realizacją zadań w zakresie ochrony przeciwpożarowej,</a:t>
            </a:r>
            <a:br>
              <a:rPr lang="pl-PL" sz="2400" dirty="0">
                <a:solidFill>
                  <a:schemeClr val="tx1"/>
                </a:solidFill>
              </a:rPr>
            </a:br>
            <a:br>
              <a:rPr lang="pl-PL" sz="2400" dirty="0">
                <a:solidFill>
                  <a:schemeClr val="tx1"/>
                </a:solidFill>
              </a:rPr>
            </a:br>
            <a:r>
              <a:rPr lang="pl-PL" sz="2400" dirty="0">
                <a:solidFill>
                  <a:schemeClr val="tx1"/>
                </a:solidFill>
              </a:rPr>
              <a:t>5) kierowanie działaniami ratowniczymi prowadzonymi siłami OSP,</a:t>
            </a:r>
            <a:br>
              <a:rPr lang="pl-PL" sz="2400" dirty="0">
                <a:solidFill>
                  <a:schemeClr val="tx1"/>
                </a:solidFill>
              </a:rPr>
            </a:br>
            <a:br>
              <a:rPr lang="pl-PL" sz="2400" dirty="0">
                <a:solidFill>
                  <a:schemeClr val="tx1"/>
                </a:solidFill>
              </a:rPr>
            </a:br>
            <a:r>
              <a:rPr lang="pl-PL" sz="2400" dirty="0">
                <a:solidFill>
                  <a:schemeClr val="tx1"/>
                </a:solidFill>
              </a:rPr>
              <a:t>6) dysponowanie sprzętem ratowniczym OSP i nadzór nad jego sprawnością,</a:t>
            </a:r>
            <a:br>
              <a:rPr lang="pl-PL" sz="2400" dirty="0">
                <a:solidFill>
                  <a:schemeClr val="tx1"/>
                </a:solidFill>
              </a:rPr>
            </a:br>
            <a:br>
              <a:rPr lang="pl-PL" sz="2400" dirty="0">
                <a:solidFill>
                  <a:schemeClr val="tx1"/>
                </a:solidFill>
              </a:rPr>
            </a:br>
            <a:r>
              <a:rPr lang="pl-PL" sz="2400" dirty="0">
                <a:solidFill>
                  <a:schemeClr val="tx1"/>
                </a:solidFill>
              </a:rPr>
              <a:t>7) opracowywanie opinii i wniosków w sprawie stanu ochrony przeciwpożarowej miejscowości będącej </a:t>
            </a:r>
            <a:r>
              <a:rPr lang="pl-PL" sz="2400" dirty="0" err="1">
                <a:solidFill>
                  <a:schemeClr val="tx1"/>
                </a:solidFill>
              </a:rPr>
              <a:t>będącej</a:t>
            </a:r>
            <a:r>
              <a:rPr lang="pl-PL" sz="2400" dirty="0">
                <a:solidFill>
                  <a:schemeClr val="tx1"/>
                </a:solidFill>
              </a:rPr>
              <a:t> siedzibą OSP oraz dotyczących wyposażenia ratowniczego OSP.</a:t>
            </a:r>
            <a:br>
              <a:rPr lang="pl-PL" sz="2400" dirty="0">
                <a:solidFill>
                  <a:schemeClr val="tx1"/>
                </a:solidFill>
              </a:rPr>
            </a:br>
            <a:endParaRPr lang="pl-PL" sz="2400" dirty="0">
              <a:solidFill>
                <a:schemeClr val="tx1"/>
              </a:solidFill>
            </a:endParaRPr>
          </a:p>
        </p:txBody>
      </p:sp>
      <p:sp>
        <p:nvSpPr>
          <p:cNvPr id="40965" name="Rectangle 5"/>
          <p:cNvSpPr>
            <a:spLocks noChangeArrowheads="1"/>
          </p:cNvSpPr>
          <p:nvPr/>
        </p:nvSpPr>
        <p:spPr bwMode="auto">
          <a:xfrm>
            <a:off x="1692275" y="352425"/>
            <a:ext cx="6157913" cy="519113"/>
          </a:xfrm>
          <a:prstGeom prst="rect">
            <a:avLst/>
          </a:prstGeom>
          <a:noFill/>
          <a:ln w="9525">
            <a:noFill/>
            <a:miter lim="800000"/>
            <a:headEnd/>
            <a:tailEnd/>
          </a:ln>
          <a:effectLst/>
        </p:spPr>
        <p:txBody>
          <a:bodyPr>
            <a:spAutoFit/>
          </a:bodyPr>
          <a:lstStyle/>
          <a:p>
            <a:r>
              <a:rPr lang="pl-PL" sz="2800" b="1" dirty="0">
                <a:solidFill>
                  <a:schemeClr val="accent1">
                    <a:lumMod val="60000"/>
                    <a:lumOff val="40000"/>
                  </a:schemeClr>
                </a:solidFill>
                <a:latin typeface="Arial" charset="0"/>
              </a:rPr>
              <a:t>Zadania Funkcyjnych OSP c.d.</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pPr algn="ctr"/>
            <a:r>
              <a:rPr lang="pl-PL" sz="2800" b="1" dirty="0"/>
              <a:t>Zadania Funkcyjnych OSP</a:t>
            </a:r>
          </a:p>
        </p:txBody>
      </p:sp>
      <p:sp>
        <p:nvSpPr>
          <p:cNvPr id="44037" name="Rectangle 5"/>
          <p:cNvSpPr>
            <a:spLocks noChangeArrowheads="1"/>
          </p:cNvSpPr>
          <p:nvPr/>
        </p:nvSpPr>
        <p:spPr bwMode="auto">
          <a:xfrm>
            <a:off x="641694" y="1412776"/>
            <a:ext cx="8137525" cy="4838700"/>
          </a:xfrm>
          <a:prstGeom prst="rect">
            <a:avLst/>
          </a:prstGeom>
          <a:noFill/>
          <a:ln w="9525">
            <a:noFill/>
            <a:miter lim="800000"/>
            <a:headEnd/>
            <a:tailEnd/>
          </a:ln>
          <a:effectLst/>
        </p:spPr>
        <p:txBody>
          <a:bodyPr>
            <a:spAutoFit/>
          </a:bodyPr>
          <a:lstStyle/>
          <a:p>
            <a:pPr defTabSz="355600"/>
            <a:r>
              <a:rPr lang="pl-PL" u="sng" dirty="0">
                <a:latin typeface="Arial" charset="0"/>
              </a:rPr>
              <a:t>Zadania dowódcy plutonu i dowódcy sekcji w ramach przydzielonego pododdziału:</a:t>
            </a:r>
          </a:p>
          <a:p>
            <a:pPr defTabSz="355600"/>
            <a:endParaRPr lang="pl-PL" u="sng" dirty="0">
              <a:latin typeface="Arial" charset="0"/>
            </a:endParaRPr>
          </a:p>
          <a:p>
            <a:pPr defTabSz="355600">
              <a:buFontTx/>
              <a:buBlip>
                <a:blip r:embed="rId2"/>
              </a:buBlip>
            </a:pPr>
            <a:r>
              <a:rPr lang="pl-PL" dirty="0">
                <a:latin typeface="Arial" charset="0"/>
              </a:rPr>
              <a:t>   kierowanie podległymi pododdziałami,</a:t>
            </a:r>
          </a:p>
          <a:p>
            <a:pPr defTabSz="355600">
              <a:buFontTx/>
              <a:buBlip>
                <a:blip r:embed="rId2"/>
              </a:buBlip>
            </a:pPr>
            <a:r>
              <a:rPr lang="pl-PL" dirty="0">
                <a:latin typeface="Arial" charset="0"/>
              </a:rPr>
              <a:t>   ustalanie załóg  obsługujących przydzielony sprzęt,</a:t>
            </a:r>
          </a:p>
          <a:p>
            <a:pPr defTabSz="355600">
              <a:buFontTx/>
              <a:buBlip>
                <a:blip r:embed="rId2"/>
              </a:buBlip>
            </a:pPr>
            <a:r>
              <a:rPr lang="pl-PL" dirty="0">
                <a:latin typeface="Arial" charset="0"/>
              </a:rPr>
              <a:t>   dowodzenie załogami JOT w czasie działań 	 		 	</a:t>
            </a:r>
          </a:p>
          <a:p>
            <a:pPr defTabSz="355600"/>
            <a:r>
              <a:rPr lang="pl-PL" dirty="0">
                <a:latin typeface="Arial" charset="0"/>
              </a:rPr>
              <a:t>	  ratowniczych i zabezpieczających,</a:t>
            </a:r>
          </a:p>
          <a:p>
            <a:pPr defTabSz="355600">
              <a:buFontTx/>
              <a:buBlip>
                <a:blip r:embed="rId2"/>
              </a:buBlip>
            </a:pPr>
            <a:r>
              <a:rPr lang="pl-PL" dirty="0">
                <a:latin typeface="Arial" charset="0"/>
              </a:rPr>
              <a:t>   współdziałanie na przydzielonym odcinku działań z 	 		  innymi służbami,</a:t>
            </a:r>
          </a:p>
          <a:p>
            <a:pPr defTabSz="355600">
              <a:buFontTx/>
              <a:buBlip>
                <a:blip r:embed="rId2"/>
              </a:buBlip>
            </a:pPr>
            <a:r>
              <a:rPr lang="pl-PL" dirty="0">
                <a:latin typeface="Arial" charset="0"/>
              </a:rPr>
              <a:t>   prowadzenie szkolenia zgodnie z wewnętrznymi 	   		</a:t>
            </a:r>
          </a:p>
          <a:p>
            <a:pPr defTabSz="355600"/>
            <a:r>
              <a:rPr lang="pl-PL" dirty="0">
                <a:latin typeface="Arial" charset="0"/>
              </a:rPr>
              <a:t>	 ustaleniami,</a:t>
            </a:r>
          </a:p>
          <a:p>
            <a:pPr defTabSz="355600">
              <a:buFontTx/>
              <a:buBlip>
                <a:blip r:embed="rId2"/>
              </a:buBlip>
            </a:pPr>
            <a:r>
              <a:rPr lang="pl-PL" dirty="0">
                <a:latin typeface="Arial" charset="0"/>
              </a:rPr>
              <a:t>   nadzorowanie sprawności oraz prawidłowej  	  </a:t>
            </a:r>
          </a:p>
          <a:p>
            <a:pPr defTabSz="355600"/>
            <a:r>
              <a:rPr lang="pl-PL" dirty="0">
                <a:latin typeface="Arial" charset="0"/>
              </a:rPr>
              <a:t>     eksploatacji 	i konserwacji sprzętu,</a:t>
            </a:r>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10" name="Symbol zastępczy zawartości 1"/>
          <p:cNvSpPr>
            <a:spLocks noGrp="1"/>
          </p:cNvSpPr>
          <p:nvPr>
            <p:ph sz="quarter" idx="2"/>
          </p:nvPr>
        </p:nvSpPr>
        <p:spPr>
          <a:xfrm>
            <a:off x="597391" y="1820301"/>
            <a:ext cx="8295089" cy="4200988"/>
          </a:xfrm>
        </p:spPr>
        <p:txBody>
          <a:bodyPr>
            <a:normAutofit/>
          </a:bodyPr>
          <a:lstStyle/>
          <a:p>
            <a:r>
              <a:rPr lang="pl-PL" dirty="0"/>
              <a:t>Funkcyjni OSP i ich dystynkcje;</a:t>
            </a:r>
          </a:p>
          <a:p>
            <a:r>
              <a:rPr lang="pl-PL" dirty="0"/>
              <a:t>Zasady noszenia umundurowania </a:t>
            </a:r>
            <a:br>
              <a:rPr lang="pl-PL" dirty="0"/>
            </a:br>
            <a:r>
              <a:rPr lang="pl-PL" dirty="0"/>
              <a:t>i zachowania się w mundurze; </a:t>
            </a:r>
          </a:p>
          <a:p>
            <a:r>
              <a:rPr lang="pl-PL" dirty="0"/>
              <a:t>Musztra indywidualna i zespołowa; </a:t>
            </a:r>
          </a:p>
          <a:p>
            <a:r>
              <a:rPr lang="pl-PL" dirty="0"/>
              <a:t>Zasady wykonywania rozkazów.</a:t>
            </a:r>
          </a:p>
          <a:p>
            <a:endParaRPr lang="pl-PL" dirty="0"/>
          </a:p>
          <a:p>
            <a:endParaRPr lang="pl-PL" dirty="0"/>
          </a:p>
          <a:p>
            <a:pPr marL="118872" indent="0" algn="r">
              <a:buNone/>
            </a:pPr>
            <a:r>
              <a:rPr lang="pl-PL" dirty="0"/>
              <a:t>Czas: 1T</a:t>
            </a:r>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127939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561975"/>
          </a:xfrm>
        </p:spPr>
        <p:txBody>
          <a:bodyPr/>
          <a:lstStyle/>
          <a:p>
            <a:pPr algn="ctr"/>
            <a:r>
              <a:rPr lang="pl-PL" sz="2800" b="1" dirty="0"/>
              <a:t>Zadania Funkcyjnych OSP c.d.</a:t>
            </a:r>
          </a:p>
        </p:txBody>
      </p:sp>
      <p:sp>
        <p:nvSpPr>
          <p:cNvPr id="18435" name="Rectangle 3"/>
          <p:cNvSpPr>
            <a:spLocks noGrp="1" noChangeArrowheads="1"/>
          </p:cNvSpPr>
          <p:nvPr>
            <p:ph idx="1"/>
          </p:nvPr>
        </p:nvSpPr>
        <p:spPr>
          <a:xfrm>
            <a:off x="611560" y="1412776"/>
            <a:ext cx="8002587" cy="5073650"/>
          </a:xfrm>
        </p:spPr>
        <p:txBody>
          <a:bodyPr/>
          <a:lstStyle/>
          <a:p>
            <a:pPr>
              <a:lnSpc>
                <a:spcPct val="90000"/>
              </a:lnSpc>
              <a:buFontTx/>
              <a:buBlip>
                <a:blip r:embed="rId2"/>
              </a:buBlip>
            </a:pPr>
            <a:r>
              <a:rPr lang="pl-PL" sz="2400" dirty="0"/>
              <a:t>utrzymanie dyscypliny oraz dbanie o właściwą atmosferę i koleżeństwo,</a:t>
            </a:r>
          </a:p>
          <a:p>
            <a:pPr>
              <a:lnSpc>
                <a:spcPct val="90000"/>
              </a:lnSpc>
              <a:buFontTx/>
              <a:buBlip>
                <a:blip r:embed="rId2"/>
              </a:buBlip>
            </a:pPr>
            <a:r>
              <a:rPr lang="pl-PL" sz="2400" dirty="0"/>
              <a:t>informowanie naczelnika OSP o brakach i niedociągnięciach i wnioskowanie sposobu ich usunięcia,</a:t>
            </a:r>
          </a:p>
          <a:p>
            <a:pPr>
              <a:lnSpc>
                <a:spcPct val="90000"/>
              </a:lnSpc>
              <a:buFontTx/>
              <a:buBlip>
                <a:blip r:embed="rId2"/>
              </a:buBlip>
            </a:pPr>
            <a:r>
              <a:rPr lang="pl-PL" sz="2400" dirty="0"/>
              <a:t>nadzorowanie, utrzymania porządku i czystości na terenie i w obiektach przydzielonych podległemu pododdziałowi ,</a:t>
            </a:r>
          </a:p>
          <a:p>
            <a:pPr>
              <a:lnSpc>
                <a:spcPct val="90000"/>
              </a:lnSpc>
              <a:buFontTx/>
              <a:buBlip>
                <a:blip r:embed="rId2"/>
              </a:buBlip>
            </a:pPr>
            <a:r>
              <a:rPr lang="pl-PL" sz="2400" dirty="0"/>
              <a:t>prowadzenie niezbędnej dokumentacji ustalonej przez naczelnika OSP.</a:t>
            </a:r>
          </a:p>
          <a:p>
            <a:pPr>
              <a:lnSpc>
                <a:spcPct val="90000"/>
              </a:lnSpc>
              <a:buFontTx/>
              <a:buNone/>
            </a:pPr>
            <a:endParaRPr lang="pl-PL" sz="2400" dirty="0"/>
          </a:p>
          <a:p>
            <a:pPr algn="ctr">
              <a:lnSpc>
                <a:spcPct val="90000"/>
              </a:lnSpc>
              <a:buFontTx/>
              <a:buNone/>
            </a:pPr>
            <a:r>
              <a:rPr lang="pl-PL" sz="2400" b="1" dirty="0"/>
              <a:t>    Dowódca plutonu i dowódca sekcji ponoszą odpowiedzialność statutową za wykonywanie powierzonych im zadań i obowiązków</a:t>
            </a:r>
            <a:endParaRPr lang="pl-PL" sz="2000" dirty="0"/>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61975"/>
          </a:xfrm>
        </p:spPr>
        <p:txBody>
          <a:bodyPr/>
          <a:lstStyle/>
          <a:p>
            <a:pPr algn="ctr"/>
            <a:r>
              <a:rPr lang="pl-PL" sz="2800" b="1" dirty="0"/>
              <a:t>Zadania Funkcyjnych OSP c.d.</a:t>
            </a:r>
          </a:p>
        </p:txBody>
      </p:sp>
      <p:sp>
        <p:nvSpPr>
          <p:cNvPr id="19459" name="Rectangle 3"/>
          <p:cNvSpPr>
            <a:spLocks noGrp="1" noChangeArrowheads="1"/>
          </p:cNvSpPr>
          <p:nvPr>
            <p:ph idx="1"/>
          </p:nvPr>
        </p:nvSpPr>
        <p:spPr>
          <a:xfrm>
            <a:off x="395536" y="1556792"/>
            <a:ext cx="8229600" cy="5000625"/>
          </a:xfrm>
        </p:spPr>
        <p:txBody>
          <a:bodyPr/>
          <a:lstStyle/>
          <a:p>
            <a:pPr>
              <a:lnSpc>
                <a:spcPct val="80000"/>
              </a:lnSpc>
              <a:buFontTx/>
              <a:buNone/>
            </a:pPr>
            <a:r>
              <a:rPr lang="pl-PL" sz="2400" u="sng"/>
              <a:t>Zadania ratowników OSP:</a:t>
            </a:r>
          </a:p>
          <a:p>
            <a:pPr>
              <a:lnSpc>
                <a:spcPct val="80000"/>
              </a:lnSpc>
              <a:buFontTx/>
              <a:buBlip>
                <a:blip r:embed="rId2"/>
              </a:buBlip>
            </a:pPr>
            <a:r>
              <a:rPr lang="pl-PL" sz="2400"/>
              <a:t>wykonywać rozkazy i polecenia dowódców oraz przestrzegać wymaganej dyscypliny,</a:t>
            </a:r>
          </a:p>
          <a:p>
            <a:pPr>
              <a:lnSpc>
                <a:spcPct val="80000"/>
              </a:lnSpc>
              <a:buFontTx/>
              <a:buBlip>
                <a:blip r:embed="rId2"/>
              </a:buBlip>
            </a:pPr>
            <a:r>
              <a:rPr lang="pl-PL" sz="2400"/>
              <a:t>przybyć niezwłocznie do wyznaczonego miejsca na zarządzony alarm,</a:t>
            </a:r>
          </a:p>
          <a:p>
            <a:pPr>
              <a:lnSpc>
                <a:spcPct val="80000"/>
              </a:lnSpc>
              <a:buFontTx/>
              <a:buBlip>
                <a:blip r:embed="rId2"/>
              </a:buBlip>
            </a:pPr>
            <a:r>
              <a:rPr lang="pl-PL" sz="2400"/>
              <a:t>sprawdzić sprzęt i wyposażenie przydzielone do obsługi,</a:t>
            </a:r>
          </a:p>
          <a:p>
            <a:pPr>
              <a:lnSpc>
                <a:spcPct val="80000"/>
              </a:lnSpc>
              <a:buFontTx/>
              <a:buBlip>
                <a:blip r:embed="rId2"/>
              </a:buBlip>
            </a:pPr>
            <a:r>
              <a:rPr lang="pl-PL" sz="2400"/>
              <a:t>uzyskać niezbędne wyszkolenie,</a:t>
            </a:r>
          </a:p>
          <a:p>
            <a:pPr>
              <a:lnSpc>
                <a:spcPct val="80000"/>
              </a:lnSpc>
              <a:buFontTx/>
              <a:buBlip>
                <a:blip r:embed="rId2"/>
              </a:buBlip>
            </a:pPr>
            <a:r>
              <a:rPr lang="pl-PL" sz="2400"/>
              <a:t>przestrzegać zasad i przepisów BHP,</a:t>
            </a:r>
          </a:p>
          <a:p>
            <a:pPr>
              <a:lnSpc>
                <a:spcPct val="80000"/>
              </a:lnSpc>
              <a:buFontTx/>
              <a:buBlip>
                <a:blip r:embed="rId2"/>
              </a:buBlip>
            </a:pPr>
            <a:r>
              <a:rPr lang="pl-PL" sz="2400"/>
              <a:t>poddać się badaniom lekarskim,</a:t>
            </a:r>
          </a:p>
          <a:p>
            <a:pPr>
              <a:lnSpc>
                <a:spcPct val="80000"/>
              </a:lnSpc>
              <a:buFontTx/>
              <a:buBlip>
                <a:blip r:embed="rId2"/>
              </a:buBlip>
            </a:pPr>
            <a:r>
              <a:rPr lang="pl-PL" sz="2400"/>
              <a:t>dbać o powierzony sprzęt i wyposażenie oraz mienie OSP,</a:t>
            </a:r>
          </a:p>
          <a:p>
            <a:pPr>
              <a:lnSpc>
                <a:spcPct val="80000"/>
              </a:lnSpc>
              <a:buFontTx/>
              <a:buBlip>
                <a:blip r:embed="rId2"/>
              </a:buBlip>
            </a:pPr>
            <a:r>
              <a:rPr lang="pl-PL" sz="2400"/>
              <a:t>dbać o dobre imię OSP oraz wykazywać się koleżeństwem i zrozumieniem wobec kolegów.</a:t>
            </a:r>
            <a:endParaRPr lang="pl-PL" sz="1600"/>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8"/>
          <p:cNvSpPr>
            <a:spLocks noGrp="1" noChangeArrowheads="1"/>
          </p:cNvSpPr>
          <p:nvPr>
            <p:ph type="title"/>
          </p:nvPr>
        </p:nvSpPr>
        <p:spPr>
          <a:xfrm>
            <a:off x="457200" y="274638"/>
            <a:ext cx="8229600" cy="561975"/>
          </a:xfrm>
        </p:spPr>
        <p:txBody>
          <a:bodyPr/>
          <a:lstStyle/>
          <a:p>
            <a:pPr algn="ctr"/>
            <a:r>
              <a:rPr lang="pl-PL" sz="2800" b="1" dirty="0"/>
              <a:t>Musztra Indywidualna i Zbiorowa</a:t>
            </a:r>
          </a:p>
        </p:txBody>
      </p:sp>
      <p:pic>
        <p:nvPicPr>
          <p:cNvPr id="20492" name="Picture 12"/>
          <p:cNvPicPr>
            <a:picLocks noGrp="1" noChangeAspect="1" noChangeArrowheads="1"/>
          </p:cNvPicPr>
          <p:nvPr>
            <p:ph sz="half" idx="1"/>
          </p:nvPr>
        </p:nvPicPr>
        <p:blipFill>
          <a:blip r:embed="rId2"/>
          <a:srcRect/>
          <a:stretch>
            <a:fillRect/>
          </a:stretch>
        </p:blipFill>
        <p:spPr>
          <a:xfrm>
            <a:off x="971600" y="1484784"/>
            <a:ext cx="3168650" cy="4525962"/>
          </a:xfrm>
          <a:noFill/>
          <a:ln/>
        </p:spPr>
      </p:pic>
      <p:sp>
        <p:nvSpPr>
          <p:cNvPr id="20490" name="Rectangle 10"/>
          <p:cNvSpPr>
            <a:spLocks noGrp="1" noChangeArrowheads="1"/>
          </p:cNvSpPr>
          <p:nvPr>
            <p:ph sz="quarter" idx="2"/>
          </p:nvPr>
        </p:nvSpPr>
        <p:spPr>
          <a:xfrm>
            <a:off x="4283968" y="1556792"/>
            <a:ext cx="3816350" cy="2185987"/>
          </a:xfrm>
        </p:spPr>
        <p:txBody>
          <a:bodyPr>
            <a:normAutofit lnSpcReduction="10000"/>
          </a:bodyPr>
          <a:lstStyle/>
          <a:p>
            <a:pPr>
              <a:buFontTx/>
              <a:buNone/>
            </a:pPr>
            <a:r>
              <a:rPr lang="pl-PL" sz="2400" dirty="0">
                <a:latin typeface="Times New Roman" pitchFamily="18" charset="0"/>
              </a:rPr>
              <a:t>    </a:t>
            </a:r>
            <a:r>
              <a:rPr lang="pl-PL" sz="2400" u="sng" dirty="0"/>
              <a:t>Postawa zasadnicza</a:t>
            </a:r>
            <a:r>
              <a:rPr lang="pl-PL" sz="2400" dirty="0"/>
              <a:t> - </a:t>
            </a:r>
          </a:p>
          <a:p>
            <a:pPr>
              <a:buFontTx/>
              <a:buNone/>
            </a:pPr>
            <a:r>
              <a:rPr lang="pl-PL" sz="2400" dirty="0"/>
              <a:t>    to pozycja przyjmowana przez strażaków do wykonania nakazanych czynności lub do wystąpień służbowych</a:t>
            </a:r>
            <a:r>
              <a:rPr lang="pl-PL" sz="2400" dirty="0">
                <a:latin typeface="Times New Roman" pitchFamily="18" charset="0"/>
              </a:rPr>
              <a:t>.</a:t>
            </a:r>
            <a:r>
              <a:rPr lang="pl-PL" sz="1600" dirty="0"/>
              <a:t> </a:t>
            </a:r>
          </a:p>
        </p:txBody>
      </p:sp>
      <p:sp>
        <p:nvSpPr>
          <p:cNvPr id="20491" name="Rectangle 11"/>
          <p:cNvSpPr>
            <a:spLocks noGrp="1" noChangeArrowheads="1"/>
          </p:cNvSpPr>
          <p:nvPr>
            <p:ph sz="quarter" idx="3"/>
          </p:nvPr>
        </p:nvSpPr>
        <p:spPr>
          <a:xfrm>
            <a:off x="4643438" y="3860800"/>
            <a:ext cx="3384550" cy="785813"/>
          </a:xfrm>
        </p:spPr>
        <p:txBody>
          <a:bodyPr>
            <a:normAutofit fontScale="70000" lnSpcReduction="20000"/>
          </a:bodyPr>
          <a:lstStyle/>
          <a:p>
            <a:pPr>
              <a:buFontTx/>
              <a:buNone/>
            </a:pPr>
            <a:r>
              <a:rPr lang="pl-PL" sz="2400"/>
              <a:t>Strażak w postawie zasadniczej. </a:t>
            </a:r>
          </a:p>
          <a:p>
            <a:pPr>
              <a:buFontTx/>
              <a:buNone/>
            </a:pPr>
            <a:r>
              <a:rPr lang="pl-PL" sz="2400"/>
              <a:t>Widok: a) z przodu;  </a:t>
            </a:r>
          </a:p>
          <a:p>
            <a:pPr>
              <a:buFontTx/>
              <a:buNone/>
            </a:pPr>
            <a:r>
              <a:rPr lang="pl-PL" sz="2400"/>
              <a:t>             b) z boku</a:t>
            </a:r>
            <a:r>
              <a:rPr lang="pl-PL" sz="2400">
                <a:latin typeface="Times New Roman" pitchFamily="18" charset="0"/>
              </a:rPr>
              <a:t>.</a:t>
            </a:r>
            <a:r>
              <a:rPr lang="pl-PL" sz="2400"/>
              <a:t> </a:t>
            </a:r>
          </a:p>
        </p:txBody>
      </p:sp>
      <p:pic>
        <p:nvPicPr>
          <p:cNvPr id="6"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274638"/>
            <a:ext cx="8229600" cy="633412"/>
          </a:xfrm>
        </p:spPr>
        <p:txBody>
          <a:bodyPr/>
          <a:lstStyle/>
          <a:p>
            <a:pPr algn="ctr"/>
            <a:r>
              <a:rPr lang="pl-PL" sz="2800" b="1" dirty="0"/>
              <a:t>Musztra Indywidualna i Zbiorowa c.d.</a:t>
            </a:r>
          </a:p>
        </p:txBody>
      </p:sp>
      <p:pic>
        <p:nvPicPr>
          <p:cNvPr id="23560" name="Picture 8"/>
          <p:cNvPicPr>
            <a:picLocks noGrp="1" noChangeAspect="1" noChangeArrowheads="1"/>
          </p:cNvPicPr>
          <p:nvPr>
            <p:ph sz="half" idx="1"/>
          </p:nvPr>
        </p:nvPicPr>
        <p:blipFill>
          <a:blip r:embed="rId2"/>
          <a:srcRect/>
          <a:stretch>
            <a:fillRect/>
          </a:stretch>
        </p:blipFill>
        <p:spPr>
          <a:xfrm>
            <a:off x="1619672" y="1484784"/>
            <a:ext cx="2168525" cy="4764087"/>
          </a:xfrm>
          <a:noFill/>
          <a:ln/>
        </p:spPr>
      </p:pic>
      <p:sp>
        <p:nvSpPr>
          <p:cNvPr id="23558" name="Rectangle 6"/>
          <p:cNvSpPr>
            <a:spLocks noGrp="1" noChangeArrowheads="1"/>
          </p:cNvSpPr>
          <p:nvPr>
            <p:ph sz="quarter" idx="2"/>
          </p:nvPr>
        </p:nvSpPr>
        <p:spPr>
          <a:xfrm>
            <a:off x="3923928" y="1628800"/>
            <a:ext cx="4681538" cy="2185988"/>
          </a:xfrm>
        </p:spPr>
        <p:txBody>
          <a:bodyPr>
            <a:normAutofit fontScale="92500" lnSpcReduction="20000"/>
          </a:bodyPr>
          <a:lstStyle/>
          <a:p>
            <a:pPr>
              <a:buFontTx/>
              <a:buNone/>
            </a:pPr>
            <a:r>
              <a:rPr lang="pl-PL" sz="2400" dirty="0">
                <a:latin typeface="Times New Roman" pitchFamily="18" charset="0"/>
              </a:rPr>
              <a:t>	</a:t>
            </a:r>
            <a:r>
              <a:rPr lang="pl-PL" sz="2400" u="sng" dirty="0"/>
              <a:t>Postawa swobodna</a:t>
            </a:r>
            <a:r>
              <a:rPr lang="pl-PL" sz="2400" dirty="0"/>
              <a:t> - </a:t>
            </a:r>
          </a:p>
          <a:p>
            <a:pPr>
              <a:buFontTx/>
              <a:buNone/>
            </a:pPr>
            <a:r>
              <a:rPr lang="pl-PL" sz="2400" dirty="0"/>
              <a:t>	to pozycja umożliwiająca strażakowi częściowy odpoczynek podczas wykonywania regulaminowych czynności, wystąpień służbowych oraz uroczystości.</a:t>
            </a:r>
            <a:r>
              <a:rPr lang="pl-PL" sz="2400" dirty="0">
                <a:latin typeface="Times New Roman" pitchFamily="18" charset="0"/>
              </a:rPr>
              <a:t> </a:t>
            </a:r>
          </a:p>
        </p:txBody>
      </p:sp>
      <p:sp>
        <p:nvSpPr>
          <p:cNvPr id="23559" name="Rectangle 7"/>
          <p:cNvSpPr>
            <a:spLocks noGrp="1" noChangeArrowheads="1"/>
          </p:cNvSpPr>
          <p:nvPr>
            <p:ph sz="quarter" idx="3"/>
          </p:nvPr>
        </p:nvSpPr>
        <p:spPr>
          <a:xfrm>
            <a:off x="3924300" y="4508500"/>
            <a:ext cx="3462338" cy="504825"/>
          </a:xfrm>
        </p:spPr>
        <p:txBody>
          <a:bodyPr>
            <a:normAutofit fontScale="70000" lnSpcReduction="20000"/>
          </a:bodyPr>
          <a:lstStyle/>
          <a:p>
            <a:pPr>
              <a:buFontTx/>
              <a:buNone/>
            </a:pPr>
            <a:r>
              <a:rPr lang="pl-PL" sz="2400"/>
              <a:t>    Strażak w postawie swobodnej </a:t>
            </a:r>
          </a:p>
        </p:txBody>
      </p:sp>
      <p:pic>
        <p:nvPicPr>
          <p:cNvPr id="7"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sz="quarter"/>
          </p:nvPr>
        </p:nvSpPr>
        <p:spPr>
          <a:xfrm>
            <a:off x="457200" y="274638"/>
            <a:ext cx="8229600" cy="1282154"/>
          </a:xfrm>
        </p:spPr>
        <p:txBody>
          <a:bodyPr/>
          <a:lstStyle/>
          <a:p>
            <a:pPr algn="ctr"/>
            <a:r>
              <a:rPr lang="pl-PL" sz="2800" b="1" dirty="0"/>
              <a:t>Musztra Indywidualna i Zbiorowa c.d.</a:t>
            </a:r>
          </a:p>
        </p:txBody>
      </p:sp>
      <p:pic>
        <p:nvPicPr>
          <p:cNvPr id="34825" name="Picture 9"/>
          <p:cNvPicPr>
            <a:picLocks noGrp="1" noChangeAspect="1" noChangeArrowheads="1"/>
          </p:cNvPicPr>
          <p:nvPr>
            <p:ph sz="quarter" idx="1"/>
          </p:nvPr>
        </p:nvPicPr>
        <p:blipFill>
          <a:blip r:embed="rId2" cstate="print"/>
          <a:srcRect/>
          <a:stretch>
            <a:fillRect/>
          </a:stretch>
        </p:blipFill>
        <p:spPr>
          <a:xfrm>
            <a:off x="468313" y="1989138"/>
            <a:ext cx="3827462" cy="2025650"/>
          </a:xfrm>
          <a:noFill/>
          <a:ln/>
        </p:spPr>
      </p:pic>
      <p:pic>
        <p:nvPicPr>
          <p:cNvPr id="34826" name="Picture 10"/>
          <p:cNvPicPr>
            <a:picLocks noGrp="1" noChangeAspect="1" noChangeArrowheads="1"/>
          </p:cNvPicPr>
          <p:nvPr>
            <p:ph sz="quarter" idx="2"/>
          </p:nvPr>
        </p:nvPicPr>
        <p:blipFill>
          <a:blip r:embed="rId3" cstate="print"/>
          <a:stretch>
            <a:fillRect/>
          </a:stretch>
        </p:blipFill>
        <p:spPr>
          <a:xfrm>
            <a:off x="4718071" y="1654053"/>
            <a:ext cx="3898857" cy="2078282"/>
          </a:xfrm>
          <a:noFill/>
          <a:ln/>
        </p:spPr>
      </p:pic>
      <p:sp>
        <p:nvSpPr>
          <p:cNvPr id="34823" name="Rectangle 7"/>
          <p:cNvSpPr>
            <a:spLocks noGrp="1" noChangeArrowheads="1"/>
          </p:cNvSpPr>
          <p:nvPr>
            <p:ph sz="quarter" idx="3"/>
          </p:nvPr>
        </p:nvSpPr>
        <p:spPr>
          <a:xfrm>
            <a:off x="468313" y="4292600"/>
            <a:ext cx="4038600" cy="1617663"/>
          </a:xfrm>
        </p:spPr>
        <p:txBody>
          <a:bodyPr/>
          <a:lstStyle/>
          <a:p>
            <a:pPr marL="0" indent="0" algn="ctr">
              <a:buFontTx/>
              <a:buNone/>
            </a:pPr>
            <a:r>
              <a:rPr lang="pl-PL" sz="2400"/>
              <a:t>Układ stóp w czasie wykonywania </a:t>
            </a:r>
          </a:p>
          <a:p>
            <a:pPr marL="0" indent="0" algn="ctr">
              <a:buFontTx/>
              <a:buNone/>
            </a:pPr>
            <a:r>
              <a:rPr lang="pl-PL" sz="2400"/>
              <a:t>zwrotów w prawo</a:t>
            </a:r>
          </a:p>
        </p:txBody>
      </p:sp>
      <p:sp>
        <p:nvSpPr>
          <p:cNvPr id="34824" name="Rectangle 8"/>
          <p:cNvSpPr>
            <a:spLocks noGrp="1" noChangeArrowheads="1"/>
          </p:cNvSpPr>
          <p:nvPr>
            <p:ph sz="quarter" idx="4"/>
          </p:nvPr>
        </p:nvSpPr>
        <p:spPr>
          <a:xfrm>
            <a:off x="4643438" y="4292600"/>
            <a:ext cx="4038600" cy="1617663"/>
          </a:xfrm>
        </p:spPr>
        <p:txBody>
          <a:bodyPr/>
          <a:lstStyle/>
          <a:p>
            <a:pPr marL="0" indent="0" algn="ctr">
              <a:buFontTx/>
              <a:buNone/>
            </a:pPr>
            <a:r>
              <a:rPr lang="pl-PL" sz="2400"/>
              <a:t>Układ stóp w czasie wykonywania </a:t>
            </a:r>
          </a:p>
          <a:p>
            <a:pPr marL="0" indent="0" algn="ctr">
              <a:buFontTx/>
              <a:buNone/>
            </a:pPr>
            <a:r>
              <a:rPr lang="pl-PL" sz="2400"/>
              <a:t>zwrotu w tył</a:t>
            </a:r>
          </a:p>
          <a:p>
            <a:pPr marL="0" indent="0"/>
            <a:endParaRPr lang="pl-PL" sz="2400"/>
          </a:p>
        </p:txBody>
      </p:sp>
      <p:pic>
        <p:nvPicPr>
          <p:cNvPr id="8" name="Shape 119"/>
          <p:cNvPicPr preferRelativeResize="0"/>
          <p:nvPr/>
        </p:nvPicPr>
        <p:blipFill rotWithShape="1">
          <a:blip r:embed="rId4"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pPr algn="ctr"/>
            <a:r>
              <a:rPr lang="pl-PL" sz="2800" b="1" dirty="0"/>
              <a:t>Musztra Indywidualna i Zbiorowa c.d.</a:t>
            </a:r>
          </a:p>
        </p:txBody>
      </p:sp>
      <p:pic>
        <p:nvPicPr>
          <p:cNvPr id="31752" name="Picture 8"/>
          <p:cNvPicPr>
            <a:picLocks noGrp="1" noChangeAspect="1" noChangeArrowheads="1"/>
          </p:cNvPicPr>
          <p:nvPr>
            <p:ph sz="half" idx="1"/>
          </p:nvPr>
        </p:nvPicPr>
        <p:blipFill>
          <a:blip r:embed="rId2"/>
          <a:srcRect/>
          <a:stretch>
            <a:fillRect/>
          </a:stretch>
        </p:blipFill>
        <p:spPr>
          <a:xfrm>
            <a:off x="1403648" y="1484784"/>
            <a:ext cx="1949450" cy="4264025"/>
          </a:xfrm>
          <a:noFill/>
          <a:ln/>
        </p:spPr>
      </p:pic>
      <p:sp>
        <p:nvSpPr>
          <p:cNvPr id="31750" name="Rectangle 6"/>
          <p:cNvSpPr>
            <a:spLocks noGrp="1" noChangeArrowheads="1"/>
          </p:cNvSpPr>
          <p:nvPr>
            <p:ph sz="quarter" idx="2"/>
          </p:nvPr>
        </p:nvSpPr>
        <p:spPr>
          <a:xfrm>
            <a:off x="3563938" y="1916113"/>
            <a:ext cx="5400675" cy="1870075"/>
          </a:xfrm>
        </p:spPr>
        <p:txBody>
          <a:bodyPr/>
          <a:lstStyle/>
          <a:p>
            <a:pPr>
              <a:buFontTx/>
              <a:buNone/>
            </a:pPr>
            <a:r>
              <a:rPr lang="pl-PL" sz="2400"/>
              <a:t>    Strażacy oddają honory w nakryciu i bez nakrycia głowy - zarówno w miejscu, jak i w marszu</a:t>
            </a:r>
          </a:p>
        </p:txBody>
      </p:sp>
      <p:sp>
        <p:nvSpPr>
          <p:cNvPr id="31751" name="Rectangle 7"/>
          <p:cNvSpPr>
            <a:spLocks noGrp="1" noChangeArrowheads="1"/>
          </p:cNvSpPr>
          <p:nvPr>
            <p:ph sz="quarter" idx="3"/>
          </p:nvPr>
        </p:nvSpPr>
        <p:spPr>
          <a:xfrm>
            <a:off x="3708400" y="4724400"/>
            <a:ext cx="4608513" cy="498475"/>
          </a:xfrm>
        </p:spPr>
        <p:txBody>
          <a:bodyPr>
            <a:normAutofit lnSpcReduction="10000"/>
          </a:bodyPr>
          <a:lstStyle/>
          <a:p>
            <a:pPr>
              <a:buFontTx/>
              <a:buNone/>
            </a:pPr>
            <a:r>
              <a:rPr lang="pl-PL" sz="1600" b="1">
                <a:latin typeface="Times New Roman" pitchFamily="18" charset="0"/>
              </a:rPr>
              <a:t>    </a:t>
            </a:r>
            <a:r>
              <a:rPr lang="pl-PL" sz="2400"/>
              <a:t>Strażak salutujący w miejscu</a:t>
            </a:r>
          </a:p>
        </p:txBody>
      </p:sp>
      <p:pic>
        <p:nvPicPr>
          <p:cNvPr id="6"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200025" y="3246438"/>
            <a:ext cx="247650" cy="366712"/>
          </a:xfrm>
          <a:prstGeom prst="rect">
            <a:avLst/>
          </a:prstGeom>
          <a:noFill/>
          <a:ln w="9525">
            <a:noFill/>
            <a:miter lim="800000"/>
            <a:headEnd/>
            <a:tailEnd/>
          </a:ln>
          <a:effectLst/>
        </p:spPr>
        <p:txBody>
          <a:bodyPr wrap="none">
            <a:spAutoFit/>
          </a:bodyPr>
          <a:lstStyle/>
          <a:p>
            <a:pPr>
              <a:spcBef>
                <a:spcPct val="20000"/>
              </a:spcBef>
            </a:pPr>
            <a:r>
              <a:rPr lang="pl-PL" sz="1800">
                <a:latin typeface="Arial" charset="0"/>
              </a:rPr>
              <a:t> </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
        <p:nvSpPr>
          <p:cNvPr id="2" name="Tytuł 1"/>
          <p:cNvSpPr>
            <a:spLocks noGrp="1"/>
          </p:cNvSpPr>
          <p:nvPr>
            <p:ph type="title"/>
          </p:nvPr>
        </p:nvSpPr>
        <p:spPr/>
        <p:txBody>
          <a:bodyPr/>
          <a:lstStyle/>
          <a:p>
            <a:pPr algn="ctr"/>
            <a:r>
              <a:rPr lang="pl-PL" dirty="0"/>
              <a:t>Z życia wzięte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7" y="1556792"/>
            <a:ext cx="839152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253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200025" y="3246438"/>
            <a:ext cx="247650" cy="366712"/>
          </a:xfrm>
          <a:prstGeom prst="rect">
            <a:avLst/>
          </a:prstGeom>
          <a:noFill/>
          <a:ln w="9525">
            <a:noFill/>
            <a:miter lim="800000"/>
            <a:headEnd/>
            <a:tailEnd/>
          </a:ln>
          <a:effectLst/>
        </p:spPr>
        <p:txBody>
          <a:bodyPr wrap="none">
            <a:spAutoFit/>
          </a:bodyPr>
          <a:lstStyle/>
          <a:p>
            <a:pPr>
              <a:spcBef>
                <a:spcPct val="20000"/>
              </a:spcBef>
            </a:pPr>
            <a:r>
              <a:rPr lang="pl-PL" sz="1800">
                <a:latin typeface="Arial" charset="0"/>
              </a:rPr>
              <a:t> </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
        <p:nvSpPr>
          <p:cNvPr id="2" name="Tytuł 1"/>
          <p:cNvSpPr>
            <a:spLocks noGrp="1"/>
          </p:cNvSpPr>
          <p:nvPr>
            <p:ph type="title"/>
          </p:nvPr>
        </p:nvSpPr>
        <p:spPr/>
        <p:txBody>
          <a:bodyPr/>
          <a:lstStyle/>
          <a:p>
            <a:pPr algn="ctr"/>
            <a:r>
              <a:rPr lang="pl-PL" dirty="0"/>
              <a:t>Z życia wzięte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693" y="1600380"/>
            <a:ext cx="5300574" cy="4951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623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200025" y="3246438"/>
            <a:ext cx="247650" cy="366712"/>
          </a:xfrm>
          <a:prstGeom prst="rect">
            <a:avLst/>
          </a:prstGeom>
          <a:noFill/>
          <a:ln w="9525">
            <a:noFill/>
            <a:miter lim="800000"/>
            <a:headEnd/>
            <a:tailEnd/>
          </a:ln>
          <a:effectLst/>
        </p:spPr>
        <p:txBody>
          <a:bodyPr wrap="none">
            <a:spAutoFit/>
          </a:bodyPr>
          <a:lstStyle/>
          <a:p>
            <a:pPr>
              <a:spcBef>
                <a:spcPct val="20000"/>
              </a:spcBef>
            </a:pPr>
            <a:r>
              <a:rPr lang="pl-PL" sz="1800">
                <a:latin typeface="Arial" charset="0"/>
              </a:rPr>
              <a:t> </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
        <p:nvSpPr>
          <p:cNvPr id="2" name="Tytuł 1"/>
          <p:cNvSpPr>
            <a:spLocks noGrp="1"/>
          </p:cNvSpPr>
          <p:nvPr>
            <p:ph type="title"/>
          </p:nvPr>
        </p:nvSpPr>
        <p:spPr/>
        <p:txBody>
          <a:bodyPr/>
          <a:lstStyle/>
          <a:p>
            <a:pPr algn="ctr"/>
            <a:r>
              <a:rPr lang="pl-PL" dirty="0"/>
              <a:t>Z życia wzięte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3362987" cy="465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www.strazak.org.pl/images/gallery/746b4ca6e531d9937527e71ba12232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628800"/>
            <a:ext cx="2808312" cy="470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253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989629" y="1700808"/>
            <a:ext cx="7921625" cy="4103737"/>
          </a:xfrm>
        </p:spPr>
        <p:txBody>
          <a:bodyPr>
            <a:normAutofit fontScale="90000"/>
          </a:bodyPr>
          <a:lstStyle/>
          <a:p>
            <a:pPr marL="442913" indent="-85725" defTabSz="182563"/>
            <a:r>
              <a:rPr lang="pl-PL" sz="3600" b="1" dirty="0">
                <a:solidFill>
                  <a:schemeClr val="tx1"/>
                </a:solidFill>
                <a:latin typeface="Times New Roman" pitchFamily="18" charset="0"/>
              </a:rPr>
              <a:t>										</a:t>
            </a:r>
            <a:br>
              <a:rPr lang="pl-PL" sz="3600" b="1" dirty="0">
                <a:solidFill>
                  <a:schemeClr val="tx1"/>
                </a:solidFill>
                <a:latin typeface="Times New Roman" pitchFamily="18" charset="0"/>
              </a:rPr>
            </a:br>
            <a:r>
              <a:rPr lang="pl-PL" sz="3600" b="1" dirty="0">
                <a:solidFill>
                  <a:schemeClr val="tx1"/>
                </a:solidFill>
                <a:latin typeface="Times New Roman" pitchFamily="18" charset="0"/>
              </a:rPr>
              <a:t>											</a:t>
            </a:r>
            <a:r>
              <a:rPr lang="pl-PL" sz="3600" b="1" dirty="0">
                <a:solidFill>
                  <a:schemeClr val="accent1">
                    <a:lumMod val="60000"/>
                    <a:lumOff val="40000"/>
                  </a:schemeClr>
                </a:solidFill>
                <a:latin typeface="Times New Roman" pitchFamily="18" charset="0"/>
              </a:rPr>
              <a:t>	Bibliografia: </a:t>
            </a:r>
            <a:br>
              <a:rPr lang="pl-PL" sz="2800" b="1" u="sng" dirty="0">
                <a:solidFill>
                  <a:schemeClr val="tx1"/>
                </a:solidFill>
              </a:rPr>
            </a:br>
            <a:br>
              <a:rPr lang="pl-PL" sz="2400" b="1" dirty="0"/>
            </a:br>
            <a:br>
              <a:rPr lang="pl-PL" sz="2400" b="1" dirty="0"/>
            </a:br>
            <a:br>
              <a:rPr lang="pl-PL" sz="2400" dirty="0"/>
            </a:br>
            <a:br>
              <a:rPr lang="pl-PL" sz="2400" b="1" dirty="0"/>
            </a:br>
            <a:r>
              <a:rPr lang="pl-PL" sz="2400" dirty="0">
                <a:solidFill>
                  <a:schemeClr val="tx1"/>
                </a:solidFill>
              </a:rPr>
              <a:t>Wzorcowy Statut Ochotniczej Straży Pożarnej 	(</a:t>
            </a:r>
            <a:r>
              <a:rPr lang="pl-PL" sz="2400" dirty="0">
                <a:solidFill>
                  <a:schemeClr val="tx1"/>
                </a:solidFill>
                <a:hlinkClick r:id="rId2"/>
              </a:rPr>
              <a:t>www.zosprp.pl</a:t>
            </a:r>
            <a:r>
              <a:rPr lang="pl-PL" sz="2400" dirty="0">
                <a:solidFill>
                  <a:schemeClr val="tx1"/>
                </a:solidFill>
              </a:rPr>
              <a:t>),</a:t>
            </a:r>
            <a:br>
              <a:rPr lang="pl-PL" sz="2400" dirty="0">
                <a:solidFill>
                  <a:schemeClr val="tx1"/>
                </a:solidFill>
              </a:rPr>
            </a:br>
            <a:br>
              <a:rPr lang="pl-PL" sz="2400" dirty="0">
                <a:solidFill>
                  <a:schemeClr val="tx1"/>
                </a:solidFill>
              </a:rPr>
            </a:br>
            <a:r>
              <a:rPr lang="pl-PL" sz="2400" dirty="0">
                <a:solidFill>
                  <a:schemeClr val="tx1"/>
                </a:solidFill>
              </a:rPr>
              <a:t>Regulamin Umundurowania Związku Ochotniczych Straży </a:t>
            </a:r>
            <a:br>
              <a:rPr lang="pl-PL" sz="2400" dirty="0">
                <a:solidFill>
                  <a:schemeClr val="tx1"/>
                </a:solidFill>
              </a:rPr>
            </a:br>
            <a:r>
              <a:rPr lang="pl-PL" sz="2400" dirty="0">
                <a:solidFill>
                  <a:schemeClr val="tx1"/>
                </a:solidFill>
              </a:rPr>
              <a:t>Pożarnych RP. Warszawa 2000r.,</a:t>
            </a:r>
            <a:br>
              <a:rPr lang="pl-PL" sz="2400" dirty="0">
                <a:solidFill>
                  <a:schemeClr val="tx1"/>
                </a:solidFill>
              </a:rPr>
            </a:br>
            <a:br>
              <a:rPr lang="pl-PL" sz="2400" dirty="0">
                <a:solidFill>
                  <a:schemeClr val="tx1"/>
                </a:solidFill>
              </a:rPr>
            </a:br>
            <a:r>
              <a:rPr lang="pl-PL" sz="2400" dirty="0">
                <a:solidFill>
                  <a:schemeClr val="tx1"/>
                </a:solidFill>
              </a:rPr>
              <a:t>Regulamin Organizacyjny Jednostki Operacyjno-Technicznej OSP zatwierdzony uchwałą nr 95/18/2004 	Prezydium Zarządu Głównego ZOSP RP z dnia 16 grudnia 	2004 r.  	</a:t>
            </a:r>
            <a:br>
              <a:rPr lang="pl-PL" sz="2400" dirty="0">
                <a:solidFill>
                  <a:schemeClr val="tx1"/>
                </a:solidFill>
              </a:rPr>
            </a:br>
            <a:br>
              <a:rPr lang="pl-PL" sz="2400" dirty="0">
                <a:solidFill>
                  <a:schemeClr val="tx1"/>
                </a:solidFill>
              </a:rPr>
            </a:br>
            <a:r>
              <a:rPr lang="pl-PL" sz="2400" dirty="0">
                <a:solidFill>
                  <a:schemeClr val="tx1"/>
                </a:solidFill>
              </a:rPr>
              <a:t>http://osp.palecznica.pl/regulamin%20umundurowania.html</a:t>
            </a:r>
            <a:br>
              <a:rPr lang="pl-PL" sz="2400" dirty="0">
                <a:solidFill>
                  <a:schemeClr val="tx1"/>
                </a:solidFill>
              </a:rPr>
            </a:br>
            <a:br>
              <a:rPr lang="pl-PL" sz="2400" dirty="0">
                <a:solidFill>
                  <a:schemeClr val="tx1"/>
                </a:solidFill>
              </a:rPr>
            </a:br>
            <a:br>
              <a:rPr lang="pl-PL" sz="2400" dirty="0">
                <a:solidFill>
                  <a:schemeClr val="tx1"/>
                </a:solidFill>
              </a:rPr>
            </a:br>
            <a:r>
              <a:rPr lang="pl-PL" dirty="0"/>
              <a:t> </a:t>
            </a:r>
            <a:br>
              <a:rPr lang="pl-PL" sz="2400" dirty="0">
                <a:solidFill>
                  <a:schemeClr val="tx1"/>
                </a:solidFill>
                <a:latin typeface="Times New Roman" pitchFamily="18" charset="0"/>
              </a:rPr>
            </a:br>
            <a:r>
              <a:rPr lang="pl-PL" dirty="0"/>
              <a:t> </a:t>
            </a:r>
          </a:p>
        </p:txBody>
      </p:sp>
      <p:pic>
        <p:nvPicPr>
          <p:cNvPr id="3"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457200" y="274638"/>
            <a:ext cx="8229600" cy="633412"/>
          </a:xfrm>
        </p:spPr>
        <p:txBody>
          <a:bodyPr/>
          <a:lstStyle/>
          <a:p>
            <a:pPr algn="ctr"/>
            <a:r>
              <a:rPr lang="pl-PL" sz="2800" b="1" dirty="0"/>
              <a:t>Dystynkcje Funkcyjnych OSP</a:t>
            </a:r>
          </a:p>
        </p:txBody>
      </p:sp>
      <p:pic>
        <p:nvPicPr>
          <p:cNvPr id="3079" name="Picture 7" descr="Rysunek2"/>
          <p:cNvPicPr>
            <a:picLocks noGrp="1" noChangeAspect="1" noChangeArrowheads="1"/>
          </p:cNvPicPr>
          <p:nvPr>
            <p:ph sz="half" idx="1"/>
          </p:nvPr>
        </p:nvPicPr>
        <p:blipFill>
          <a:blip r:embed="rId2" cstate="print"/>
          <a:srcRect/>
          <a:stretch>
            <a:fillRect/>
          </a:stretch>
        </p:blipFill>
        <p:spPr>
          <a:xfrm>
            <a:off x="4859338" y="1557338"/>
            <a:ext cx="3852862" cy="4175125"/>
          </a:xfrm>
          <a:noFill/>
          <a:ln/>
        </p:spPr>
      </p:pic>
      <p:sp>
        <p:nvSpPr>
          <p:cNvPr id="3077" name="Rectangle 5"/>
          <p:cNvSpPr>
            <a:spLocks noGrp="1" noChangeArrowheads="1"/>
          </p:cNvSpPr>
          <p:nvPr>
            <p:ph sz="half" idx="2"/>
          </p:nvPr>
        </p:nvSpPr>
        <p:spPr>
          <a:xfrm>
            <a:off x="250825" y="1700213"/>
            <a:ext cx="4392613" cy="2952750"/>
          </a:xfrm>
        </p:spPr>
        <p:txBody>
          <a:bodyPr/>
          <a:lstStyle/>
          <a:p>
            <a:pPr algn="just">
              <a:buFontTx/>
              <a:buNone/>
            </a:pPr>
            <a:r>
              <a:rPr lang="pl-PL" sz="3600">
                <a:latin typeface="Times New Roman" pitchFamily="18" charset="0"/>
              </a:rPr>
              <a:t>   </a:t>
            </a:r>
            <a:r>
              <a:rPr lang="pl-PL" sz="2400"/>
              <a:t>Członkowie OSP i funkcyjni oddziałów ZOSP RP noszą na kołnierzach mundurów bądź lewej kieszeni koszuli letniej dystynkcje pełnionych funkcji</a:t>
            </a:r>
          </a:p>
        </p:txBody>
      </p:sp>
      <p:pic>
        <p:nvPicPr>
          <p:cNvPr id="5"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7172" name="Picture 4" descr="dystynkcje OSP"/>
          <p:cNvPicPr>
            <a:picLocks noGrp="1" noChangeAspect="1" noChangeArrowheads="1"/>
          </p:cNvPicPr>
          <p:nvPr>
            <p:ph idx="1"/>
          </p:nvPr>
        </p:nvPicPr>
        <p:blipFill>
          <a:blip r:embed="rId2" cstate="print"/>
          <a:stretch>
            <a:fillRect/>
          </a:stretch>
        </p:blipFill>
        <p:spPr>
          <a:xfrm>
            <a:off x="2700528" y="1778952"/>
            <a:ext cx="3742944" cy="4617720"/>
          </a:xfrm>
          <a:noFill/>
          <a:ln/>
        </p:spPr>
      </p:pic>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95497"/>
            <a:ext cx="6727079" cy="501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53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8626773"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23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18131"/>
            <a:ext cx="4867183"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05064"/>
            <a:ext cx="4327451" cy="194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80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16" y="1532038"/>
            <a:ext cx="5549800" cy="5080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812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zosprp.malopolska.pl/hs_module_oferta/images/Kurtka%20prz%C3%B3d.jpg"/>
          <p:cNvPicPr>
            <a:picLocks noChangeAspect="1" noChangeArrowheads="1"/>
          </p:cNvPicPr>
          <p:nvPr/>
        </p:nvPicPr>
        <p:blipFill>
          <a:blip r:embed="rId2" cstate="print"/>
          <a:srcRect/>
          <a:stretch>
            <a:fillRect/>
          </a:stretch>
        </p:blipFill>
        <p:spPr bwMode="auto">
          <a:xfrm>
            <a:off x="2195736" y="1556792"/>
            <a:ext cx="2571736" cy="3428981"/>
          </a:xfrm>
          <a:prstGeom prst="rect">
            <a:avLst/>
          </a:prstGeom>
          <a:noFill/>
        </p:spPr>
      </p:pic>
      <p:sp>
        <p:nvSpPr>
          <p:cNvPr id="9218" name="Rectangle 2"/>
          <p:cNvSpPr>
            <a:spLocks noGrp="1" noChangeArrowheads="1"/>
          </p:cNvSpPr>
          <p:nvPr>
            <p:ph type="title" sz="quarter"/>
          </p:nvPr>
        </p:nvSpPr>
        <p:spPr>
          <a:xfrm>
            <a:off x="457200" y="274638"/>
            <a:ext cx="8229600" cy="561975"/>
          </a:xfrm>
        </p:spPr>
        <p:txBody>
          <a:bodyPr/>
          <a:lstStyle/>
          <a:p>
            <a:pPr algn="ctr"/>
            <a:r>
              <a:rPr lang="pl-PL" sz="2800" b="1"/>
              <a:t>Rodzaje Umundurowania</a:t>
            </a:r>
          </a:p>
        </p:txBody>
      </p:sp>
      <p:pic>
        <p:nvPicPr>
          <p:cNvPr id="9227" name="Picture 11" descr="rys1"/>
          <p:cNvPicPr>
            <a:picLocks noGrp="1" noChangeAspect="1" noChangeArrowheads="1"/>
          </p:cNvPicPr>
          <p:nvPr>
            <p:ph sz="quarter" idx="1"/>
          </p:nvPr>
        </p:nvPicPr>
        <p:blipFill>
          <a:blip r:embed="rId3" cstate="print"/>
          <a:stretch>
            <a:fillRect/>
          </a:stretch>
        </p:blipFill>
        <p:spPr>
          <a:xfrm>
            <a:off x="1214414" y="1571611"/>
            <a:ext cx="1071570" cy="2469789"/>
          </a:xfrm>
          <a:noFill/>
          <a:ln/>
        </p:spPr>
      </p:pic>
      <p:pic>
        <p:nvPicPr>
          <p:cNvPr id="9228" name="Picture 12" descr="rys2"/>
          <p:cNvPicPr>
            <a:picLocks noGrp="1" noChangeAspect="1" noChangeArrowheads="1"/>
          </p:cNvPicPr>
          <p:nvPr>
            <p:ph sz="quarter" idx="2"/>
          </p:nvPr>
        </p:nvPicPr>
        <p:blipFill>
          <a:blip r:embed="rId4"/>
          <a:srcRect/>
          <a:stretch>
            <a:fillRect/>
          </a:stretch>
        </p:blipFill>
        <p:spPr>
          <a:xfrm>
            <a:off x="5652120" y="1556792"/>
            <a:ext cx="1230313" cy="3668712"/>
          </a:xfrm>
          <a:noFill/>
          <a:ln/>
        </p:spPr>
      </p:pic>
      <p:sp>
        <p:nvSpPr>
          <p:cNvPr id="9225" name="Rectangle 9"/>
          <p:cNvSpPr>
            <a:spLocks noGrp="1" noChangeArrowheads="1"/>
          </p:cNvSpPr>
          <p:nvPr>
            <p:ph sz="quarter" idx="3"/>
          </p:nvPr>
        </p:nvSpPr>
        <p:spPr>
          <a:xfrm>
            <a:off x="684213" y="5157788"/>
            <a:ext cx="3455987" cy="1041400"/>
          </a:xfrm>
        </p:spPr>
        <p:txBody>
          <a:bodyPr>
            <a:normAutofit fontScale="92500" lnSpcReduction="20000"/>
          </a:bodyPr>
          <a:lstStyle/>
          <a:p>
            <a:pPr marL="0" indent="0" algn="ctr">
              <a:buFontTx/>
              <a:buNone/>
            </a:pPr>
            <a:r>
              <a:rPr lang="pl-PL" sz="2400"/>
              <a:t>Wzór kurtki zimowej do munduru wyjściowego i galowego</a:t>
            </a:r>
          </a:p>
        </p:txBody>
      </p:sp>
      <p:sp>
        <p:nvSpPr>
          <p:cNvPr id="9226" name="Rectangle 10"/>
          <p:cNvSpPr>
            <a:spLocks noGrp="1" noChangeArrowheads="1"/>
          </p:cNvSpPr>
          <p:nvPr>
            <p:ph sz="quarter" idx="4"/>
          </p:nvPr>
        </p:nvSpPr>
        <p:spPr>
          <a:xfrm>
            <a:off x="4500563" y="5157788"/>
            <a:ext cx="3384550" cy="968375"/>
          </a:xfrm>
        </p:spPr>
        <p:txBody>
          <a:bodyPr/>
          <a:lstStyle/>
          <a:p>
            <a:pPr algn="ctr">
              <a:buFontTx/>
              <a:buNone/>
            </a:pPr>
            <a:r>
              <a:rPr lang="pl-PL" sz="2400"/>
              <a:t>Wzór ubioru galowego męskiego</a:t>
            </a:r>
          </a:p>
        </p:txBody>
      </p:sp>
      <p:pic>
        <p:nvPicPr>
          <p:cNvPr id="8" name="Shape 119"/>
          <p:cNvPicPr preferRelativeResize="0"/>
          <p:nvPr/>
        </p:nvPicPr>
        <p:blipFill rotWithShape="1">
          <a:blip r:embed="rId5" cstate="print">
            <a:alphaModFix/>
          </a:blip>
          <a:srcRect/>
          <a:stretch/>
        </p:blipFill>
        <p:spPr>
          <a:xfrm>
            <a:off x="577516" y="152493"/>
            <a:ext cx="826132" cy="1044259"/>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278</TotalTime>
  <Words>838</Words>
  <Application>Microsoft Office PowerPoint</Application>
  <PresentationFormat>Pokaz na ekranie (4:3)</PresentationFormat>
  <Paragraphs>120</Paragraphs>
  <Slides>29</Slides>
  <Notes>2</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29</vt:i4>
      </vt:variant>
    </vt:vector>
  </HeadingPairs>
  <TitlesOfParts>
    <vt:vector size="39" baseType="lpstr">
      <vt:lpstr>Arial</vt:lpstr>
      <vt:lpstr>Arial Black</vt:lpstr>
      <vt:lpstr>Calibri</vt:lpstr>
      <vt:lpstr>Corbel</vt:lpstr>
      <vt:lpstr>Noto Sans Symbols</vt:lpstr>
      <vt:lpstr>Times New Roman</vt:lpstr>
      <vt:lpstr>Wingdings</vt:lpstr>
      <vt:lpstr>Wingdings 2</vt:lpstr>
      <vt:lpstr>Wingdings 3</vt:lpstr>
      <vt:lpstr>Moduł</vt:lpstr>
      <vt:lpstr>TEMAT 2:    Służba wewnętrzna. Musztra. </vt:lpstr>
      <vt:lpstr>MATERIAŁ NAUCZANIA</vt:lpstr>
      <vt:lpstr>Dystynkcje Funkcyjnych OSP</vt:lpstr>
      <vt:lpstr>Dystynkcje Funkcyjnych OSP</vt:lpstr>
      <vt:lpstr>Dystynkcje Funkcyjnych OSP</vt:lpstr>
      <vt:lpstr>Dystynkcje Funkcyjnych OSP</vt:lpstr>
      <vt:lpstr>Dystynkcje Funkcyjnych OSP</vt:lpstr>
      <vt:lpstr>Dystynkcje Funkcyjnych OSP</vt:lpstr>
      <vt:lpstr>Rodzaje Umundurowania</vt:lpstr>
      <vt:lpstr>Rodzaje Umundurowania</vt:lpstr>
      <vt:lpstr>Rodzaje Umundurowania</vt:lpstr>
      <vt:lpstr>Zasady noszenia odznaczeń i medali </vt:lpstr>
      <vt:lpstr>Prezentacja programu PowerPoint</vt:lpstr>
      <vt:lpstr>Zachowanie w Mundurze</vt:lpstr>
      <vt:lpstr>Zachowanie w Mundurze c.d.</vt:lpstr>
      <vt:lpstr>Pojęcie Alarmu</vt:lpstr>
      <vt:lpstr>Zadania Funkcyjnych OSP</vt:lpstr>
      <vt:lpstr>  4) kierowanie realizacją zadań w zakresie ochrony przeciwpożarowej,  5) kierowanie działaniami ratowniczymi prowadzonymi siłami OSP,  6) dysponowanie sprzętem ratowniczym OSP i nadzór nad jego sprawnością,  7) opracowywanie opinii i wniosków w sprawie stanu ochrony przeciwpożarowej miejscowości będącej będącej siedzibą OSP oraz dotyczących wyposażenia ratowniczego OSP. </vt:lpstr>
      <vt:lpstr>Zadania Funkcyjnych OSP</vt:lpstr>
      <vt:lpstr>Zadania Funkcyjnych OSP c.d.</vt:lpstr>
      <vt:lpstr>Zadania Funkcyjnych OSP c.d.</vt:lpstr>
      <vt:lpstr>Musztra Indywidualna i Zbiorowa</vt:lpstr>
      <vt:lpstr>Musztra Indywidualna i Zbiorowa c.d.</vt:lpstr>
      <vt:lpstr>Musztra Indywidualna i Zbiorowa c.d.</vt:lpstr>
      <vt:lpstr>Musztra Indywidualna i Zbiorowa c.d.</vt:lpstr>
      <vt:lpstr>Z życia wzięte</vt:lpstr>
      <vt:lpstr>Z życia wzięte</vt:lpstr>
      <vt:lpstr>Z życia wzięte</vt:lpstr>
      <vt:lpstr>                       Bibliografia:      Wzorcowy Statut Ochotniczej Straży Pożarnej  (www.zosprp.pl),  Regulamin Umundurowania Związku Ochotniczych Straży  Pożarnych RP. Warszawa 2000r.,  Regulamin Organizacyjny Jednostki Operacyjno-Technicznej OSP zatwierdzony uchwałą nr 95/18/2004  Prezydium Zarządu Głównego ZOSP RP z dnia 16 grudnia  2004 r.     http://osp.palecznica.pl/regulamin%20umundurowania.html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SZKOLENIE  STRAŻAKÓW RATOWNIKÓW OSP - CZ. I   TEMAT 1: Służba wewnętrzna. Musztra.</dc:title>
  <dc:creator>lazajr</dc:creator>
  <cp:lastModifiedBy>Operacja</cp:lastModifiedBy>
  <cp:revision>44</cp:revision>
  <dcterms:created xsi:type="dcterms:W3CDTF">2007-02-28T17:55:54Z</dcterms:created>
  <dcterms:modified xsi:type="dcterms:W3CDTF">2017-08-25T12:20:42Z</dcterms:modified>
</cp:coreProperties>
</file>