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38" r:id="rId1"/>
    <p:sldMasterId id="2147484061" r:id="rId2"/>
  </p:sldMasterIdLst>
  <p:notesMasterIdLst>
    <p:notesMasterId r:id="rId33"/>
  </p:notesMasterIdLst>
  <p:handoutMasterIdLst>
    <p:handoutMasterId r:id="rId34"/>
  </p:handoutMasterIdLst>
  <p:sldIdLst>
    <p:sldId id="256" r:id="rId3"/>
    <p:sldId id="261" r:id="rId4"/>
    <p:sldId id="354" r:id="rId5"/>
    <p:sldId id="351" r:id="rId6"/>
    <p:sldId id="386" r:id="rId7"/>
    <p:sldId id="382" r:id="rId8"/>
    <p:sldId id="381" r:id="rId9"/>
    <p:sldId id="383" r:id="rId10"/>
    <p:sldId id="385" r:id="rId11"/>
    <p:sldId id="362" r:id="rId12"/>
    <p:sldId id="384" r:id="rId13"/>
    <p:sldId id="363" r:id="rId14"/>
    <p:sldId id="387" r:id="rId15"/>
    <p:sldId id="376" r:id="rId16"/>
    <p:sldId id="377" r:id="rId17"/>
    <p:sldId id="379" r:id="rId18"/>
    <p:sldId id="380" r:id="rId19"/>
    <p:sldId id="378" r:id="rId20"/>
    <p:sldId id="364" r:id="rId21"/>
    <p:sldId id="388" r:id="rId22"/>
    <p:sldId id="372" r:id="rId23"/>
    <p:sldId id="373" r:id="rId24"/>
    <p:sldId id="374" r:id="rId25"/>
    <p:sldId id="375" r:id="rId26"/>
    <p:sldId id="365" r:id="rId27"/>
    <p:sldId id="369" r:id="rId28"/>
    <p:sldId id="390" r:id="rId29"/>
    <p:sldId id="370" r:id="rId30"/>
    <p:sldId id="389" r:id="rId31"/>
    <p:sldId id="315" r:id="rId32"/>
  </p:sldIdLst>
  <p:sldSz cx="9144000" cy="6858000" type="screen4x3"/>
  <p:notesSz cx="6784975" cy="9906000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0" userDrawn="1">
          <p15:clr>
            <a:srgbClr val="A4A3A4"/>
          </p15:clr>
        </p15:guide>
        <p15:guide id="2" pos="21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EFF5FB"/>
    <a:srgbClr val="B48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4555" autoAdjust="0"/>
    <p:restoredTop sz="86323" autoAdjust="0"/>
  </p:normalViewPr>
  <p:slideViewPr>
    <p:cSldViewPr>
      <p:cViewPr varScale="1">
        <p:scale>
          <a:sx n="99" d="100"/>
          <a:sy n="99" d="100"/>
        </p:scale>
        <p:origin x="1542" y="7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50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93" d="100"/>
          <a:sy n="93" d="100"/>
        </p:scale>
        <p:origin x="-3714" y="-102"/>
      </p:cViewPr>
      <p:guideLst>
        <p:guide orient="horz" pos="3120"/>
        <p:guide pos="21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45B5816-88CD-4C9B-BED8-DA4DF14FBF89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644A98CF-CD25-4C1E-A3ED-4D9DA0DDE299}">
      <dgm:prSet/>
      <dgm:spPr>
        <a:solidFill>
          <a:schemeClr val="accent5">
            <a:lumMod val="20000"/>
            <a:lumOff val="80000"/>
          </a:schemeClr>
        </a:solidFill>
      </dgm:spPr>
      <dgm:t>
        <a:bodyPr/>
        <a:lstStyle/>
        <a:p>
          <a:r>
            <a:rPr lang="pl-PL" dirty="0">
              <a:solidFill>
                <a:schemeClr val="tx1"/>
              </a:solidFill>
            </a:rPr>
            <a:t>Ogółem wg stanu za wrzesień 2023</a:t>
          </a:r>
        </a:p>
        <a:p>
          <a:r>
            <a:rPr lang="pl-PL" dirty="0">
              <a:solidFill>
                <a:schemeClr val="tx1"/>
              </a:solidFill>
            </a:rPr>
            <a:t> </a:t>
          </a:r>
          <a:r>
            <a:rPr lang="pl-PL" b="1" dirty="0">
              <a:solidFill>
                <a:schemeClr val="tx1"/>
              </a:solidFill>
            </a:rPr>
            <a:t>3.648</a:t>
          </a:r>
          <a:endParaRPr lang="pl-PL" dirty="0">
            <a:solidFill>
              <a:schemeClr val="tx1"/>
            </a:solidFill>
          </a:endParaRPr>
        </a:p>
      </dgm:t>
    </dgm:pt>
    <dgm:pt modelId="{4DC33E30-E741-4278-9653-5988888F3A18}" type="parTrans" cxnId="{FBBA12BE-C869-4CE7-8806-D358C485C8AB}">
      <dgm:prSet/>
      <dgm:spPr/>
      <dgm:t>
        <a:bodyPr/>
        <a:lstStyle/>
        <a:p>
          <a:endParaRPr lang="pl-PL"/>
        </a:p>
      </dgm:t>
    </dgm:pt>
    <dgm:pt modelId="{18696E8C-46D1-43F8-B508-A2A87A0493BD}" type="sibTrans" cxnId="{FBBA12BE-C869-4CE7-8806-D358C485C8AB}">
      <dgm:prSet/>
      <dgm:spPr/>
      <dgm:t>
        <a:bodyPr/>
        <a:lstStyle/>
        <a:p>
          <a:endParaRPr lang="pl-PL"/>
        </a:p>
      </dgm:t>
    </dgm:pt>
    <dgm:pt modelId="{A2BB7495-D640-4531-A82E-9AA6C06132B7}">
      <dgm:prSet/>
      <dgm:spPr>
        <a:solidFill>
          <a:schemeClr val="accent5">
            <a:lumMod val="20000"/>
            <a:lumOff val="80000"/>
          </a:schemeClr>
        </a:solidFill>
      </dgm:spPr>
      <dgm:t>
        <a:bodyPr/>
        <a:lstStyle/>
        <a:p>
          <a:r>
            <a:rPr lang="pl-PL" b="1" dirty="0">
              <a:solidFill>
                <a:schemeClr val="tx1"/>
              </a:solidFill>
            </a:rPr>
            <a:t>3.599</a:t>
          </a:r>
          <a:r>
            <a:rPr lang="pl-PL" dirty="0">
              <a:solidFill>
                <a:schemeClr val="tx1"/>
              </a:solidFill>
            </a:rPr>
            <a:t> osób na  </a:t>
          </a:r>
          <a:r>
            <a:rPr lang="pl-PL" b="1" dirty="0">
              <a:solidFill>
                <a:schemeClr val="tx1"/>
              </a:solidFill>
            </a:rPr>
            <a:t>3.704</a:t>
          </a:r>
          <a:r>
            <a:rPr lang="pl-PL" dirty="0">
              <a:solidFill>
                <a:schemeClr val="tx1"/>
              </a:solidFill>
            </a:rPr>
            <a:t> miejsc dziennych w </a:t>
          </a:r>
          <a:r>
            <a:rPr lang="pl-PL" dirty="0" err="1">
              <a:solidFill>
                <a:schemeClr val="tx1"/>
              </a:solidFill>
            </a:rPr>
            <a:t>śds</a:t>
          </a:r>
          <a:r>
            <a:rPr lang="pl-PL" dirty="0">
              <a:solidFill>
                <a:schemeClr val="tx1"/>
              </a:solidFill>
            </a:rPr>
            <a:t> </a:t>
          </a:r>
          <a:r>
            <a:rPr lang="pl-PL" b="1" dirty="0">
              <a:solidFill>
                <a:schemeClr val="tx1"/>
              </a:solidFill>
            </a:rPr>
            <a:t>(97%)</a:t>
          </a:r>
        </a:p>
      </dgm:t>
    </dgm:pt>
    <dgm:pt modelId="{1535E7A5-D401-44FB-920E-A9B228D9F937}" type="parTrans" cxnId="{21B8F6B9-D068-4753-A411-47DFEF5F6945}">
      <dgm:prSet/>
      <dgm:spPr/>
      <dgm:t>
        <a:bodyPr/>
        <a:lstStyle/>
        <a:p>
          <a:endParaRPr lang="pl-PL"/>
        </a:p>
      </dgm:t>
    </dgm:pt>
    <dgm:pt modelId="{A86BC9A8-02F7-46EF-8AC6-8FE3E2129032}" type="sibTrans" cxnId="{21B8F6B9-D068-4753-A411-47DFEF5F6945}">
      <dgm:prSet/>
      <dgm:spPr/>
      <dgm:t>
        <a:bodyPr/>
        <a:lstStyle/>
        <a:p>
          <a:endParaRPr lang="pl-PL"/>
        </a:p>
      </dgm:t>
    </dgm:pt>
    <dgm:pt modelId="{BA221503-B2E7-415D-B957-B8100A1B8FD9}">
      <dgm:prSet/>
      <dgm:spPr>
        <a:solidFill>
          <a:schemeClr val="accent5">
            <a:lumMod val="20000"/>
            <a:lumOff val="80000"/>
          </a:schemeClr>
        </a:solidFill>
      </dgm:spPr>
      <dgm:t>
        <a:bodyPr/>
        <a:lstStyle/>
        <a:p>
          <a:r>
            <a:rPr lang="pl-PL" b="1" dirty="0">
              <a:solidFill>
                <a:schemeClr val="tx1"/>
              </a:solidFill>
            </a:rPr>
            <a:t>49</a:t>
          </a:r>
          <a:r>
            <a:rPr lang="pl-PL" dirty="0">
              <a:solidFill>
                <a:schemeClr val="tx1"/>
              </a:solidFill>
            </a:rPr>
            <a:t> osób na </a:t>
          </a:r>
          <a:r>
            <a:rPr lang="pl-PL" b="1" dirty="0">
              <a:solidFill>
                <a:schemeClr val="tx1"/>
              </a:solidFill>
            </a:rPr>
            <a:t>62</a:t>
          </a:r>
          <a:r>
            <a:rPr lang="pl-PL" dirty="0">
              <a:solidFill>
                <a:schemeClr val="tx1"/>
              </a:solidFill>
            </a:rPr>
            <a:t> miejsc całodobowych </a:t>
          </a:r>
          <a:r>
            <a:rPr lang="pl-PL" dirty="0" err="1">
              <a:solidFill>
                <a:schemeClr val="tx1"/>
              </a:solidFill>
            </a:rPr>
            <a:t>śds</a:t>
          </a:r>
          <a:r>
            <a:rPr lang="pl-PL" dirty="0">
              <a:solidFill>
                <a:schemeClr val="tx1"/>
              </a:solidFill>
            </a:rPr>
            <a:t> </a:t>
          </a:r>
          <a:r>
            <a:rPr lang="pl-PL" b="1" dirty="0">
              <a:solidFill>
                <a:schemeClr val="tx1"/>
              </a:solidFill>
            </a:rPr>
            <a:t>(79%)</a:t>
          </a:r>
        </a:p>
      </dgm:t>
    </dgm:pt>
    <dgm:pt modelId="{5CCFDA87-6EE1-4013-9CDB-C4AEF0EC27B4}" type="parTrans" cxnId="{471D1741-01EC-4618-B09B-C1EE2672FA23}">
      <dgm:prSet/>
      <dgm:spPr/>
      <dgm:t>
        <a:bodyPr/>
        <a:lstStyle/>
        <a:p>
          <a:endParaRPr lang="pl-PL"/>
        </a:p>
      </dgm:t>
    </dgm:pt>
    <dgm:pt modelId="{389E758F-141F-4C27-A28B-5AA140017DA6}" type="sibTrans" cxnId="{471D1741-01EC-4618-B09B-C1EE2672FA23}">
      <dgm:prSet/>
      <dgm:spPr/>
      <dgm:t>
        <a:bodyPr/>
        <a:lstStyle/>
        <a:p>
          <a:endParaRPr lang="pl-PL"/>
        </a:p>
      </dgm:t>
    </dgm:pt>
    <dgm:pt modelId="{DBB4D66A-2CB5-497C-8C1D-733C53661074}" type="pres">
      <dgm:prSet presAssocID="{945B5816-88CD-4C9B-BED8-DA4DF14FBF89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C228DA71-FD8F-42A0-B1C8-E4BDF748BA57}" type="pres">
      <dgm:prSet presAssocID="{644A98CF-CD25-4C1E-A3ED-4D9DA0DDE299}" presName="hierRoot1" presStyleCnt="0">
        <dgm:presLayoutVars>
          <dgm:hierBranch val="init"/>
        </dgm:presLayoutVars>
      </dgm:prSet>
      <dgm:spPr/>
    </dgm:pt>
    <dgm:pt modelId="{31D5CB90-9533-4886-955B-83FA11DAAE9E}" type="pres">
      <dgm:prSet presAssocID="{644A98CF-CD25-4C1E-A3ED-4D9DA0DDE299}" presName="rootComposite1" presStyleCnt="0"/>
      <dgm:spPr/>
    </dgm:pt>
    <dgm:pt modelId="{3759A92B-B84B-4728-A42F-C3A99BF7B5CD}" type="pres">
      <dgm:prSet presAssocID="{644A98CF-CD25-4C1E-A3ED-4D9DA0DDE299}" presName="rootText1" presStyleLbl="node0" presStyleIdx="0" presStyleCnt="1">
        <dgm:presLayoutVars>
          <dgm:chPref val="3"/>
        </dgm:presLayoutVars>
      </dgm:prSet>
      <dgm:spPr/>
    </dgm:pt>
    <dgm:pt modelId="{9D93412D-76E9-4036-8249-890008C7D0BF}" type="pres">
      <dgm:prSet presAssocID="{644A98CF-CD25-4C1E-A3ED-4D9DA0DDE299}" presName="rootConnector1" presStyleLbl="node1" presStyleIdx="0" presStyleCnt="0"/>
      <dgm:spPr/>
    </dgm:pt>
    <dgm:pt modelId="{8CC05514-E181-4CC8-8678-9EE1A6D2983F}" type="pres">
      <dgm:prSet presAssocID="{644A98CF-CD25-4C1E-A3ED-4D9DA0DDE299}" presName="hierChild2" presStyleCnt="0"/>
      <dgm:spPr/>
    </dgm:pt>
    <dgm:pt modelId="{D74EEDEA-5F78-46A1-A14C-48259CECDD19}" type="pres">
      <dgm:prSet presAssocID="{1535E7A5-D401-44FB-920E-A9B228D9F937}" presName="Name37" presStyleLbl="parChTrans1D2" presStyleIdx="0" presStyleCnt="2"/>
      <dgm:spPr/>
    </dgm:pt>
    <dgm:pt modelId="{291D5487-3DDF-4351-9429-D65AB83DCF98}" type="pres">
      <dgm:prSet presAssocID="{A2BB7495-D640-4531-A82E-9AA6C06132B7}" presName="hierRoot2" presStyleCnt="0">
        <dgm:presLayoutVars>
          <dgm:hierBranch val="init"/>
        </dgm:presLayoutVars>
      </dgm:prSet>
      <dgm:spPr/>
    </dgm:pt>
    <dgm:pt modelId="{105C1B25-B326-4F49-8B7F-B8FFC13162C6}" type="pres">
      <dgm:prSet presAssocID="{A2BB7495-D640-4531-A82E-9AA6C06132B7}" presName="rootComposite" presStyleCnt="0"/>
      <dgm:spPr/>
    </dgm:pt>
    <dgm:pt modelId="{0BA6BCEB-1D2B-4396-AA96-E2941B8AEB08}" type="pres">
      <dgm:prSet presAssocID="{A2BB7495-D640-4531-A82E-9AA6C06132B7}" presName="rootText" presStyleLbl="node2" presStyleIdx="0" presStyleCnt="2">
        <dgm:presLayoutVars>
          <dgm:chPref val="3"/>
        </dgm:presLayoutVars>
      </dgm:prSet>
      <dgm:spPr/>
    </dgm:pt>
    <dgm:pt modelId="{DDA8A2C2-73B9-4FE5-B6E3-1DA740139C54}" type="pres">
      <dgm:prSet presAssocID="{A2BB7495-D640-4531-A82E-9AA6C06132B7}" presName="rootConnector" presStyleLbl="node2" presStyleIdx="0" presStyleCnt="2"/>
      <dgm:spPr/>
    </dgm:pt>
    <dgm:pt modelId="{8FB9FB91-C17E-431E-85BB-B5FF022A7396}" type="pres">
      <dgm:prSet presAssocID="{A2BB7495-D640-4531-A82E-9AA6C06132B7}" presName="hierChild4" presStyleCnt="0"/>
      <dgm:spPr/>
    </dgm:pt>
    <dgm:pt modelId="{E0AC4606-C81A-42E0-B787-E0620F8CD1E4}" type="pres">
      <dgm:prSet presAssocID="{A2BB7495-D640-4531-A82E-9AA6C06132B7}" presName="hierChild5" presStyleCnt="0"/>
      <dgm:spPr/>
    </dgm:pt>
    <dgm:pt modelId="{4D20E897-67EE-473C-92D6-5CE01AEB265A}" type="pres">
      <dgm:prSet presAssocID="{5CCFDA87-6EE1-4013-9CDB-C4AEF0EC27B4}" presName="Name37" presStyleLbl="parChTrans1D2" presStyleIdx="1" presStyleCnt="2"/>
      <dgm:spPr/>
    </dgm:pt>
    <dgm:pt modelId="{ABFCB9CC-1C26-4505-BCAB-9846CA0EC094}" type="pres">
      <dgm:prSet presAssocID="{BA221503-B2E7-415D-B957-B8100A1B8FD9}" presName="hierRoot2" presStyleCnt="0">
        <dgm:presLayoutVars>
          <dgm:hierBranch val="init"/>
        </dgm:presLayoutVars>
      </dgm:prSet>
      <dgm:spPr/>
    </dgm:pt>
    <dgm:pt modelId="{51FD547B-5321-4FB9-A7EE-439A1D087E23}" type="pres">
      <dgm:prSet presAssocID="{BA221503-B2E7-415D-B957-B8100A1B8FD9}" presName="rootComposite" presStyleCnt="0"/>
      <dgm:spPr/>
    </dgm:pt>
    <dgm:pt modelId="{87F624E9-CC9A-4168-8812-520CD69D0C37}" type="pres">
      <dgm:prSet presAssocID="{BA221503-B2E7-415D-B957-B8100A1B8FD9}" presName="rootText" presStyleLbl="node2" presStyleIdx="1" presStyleCnt="2">
        <dgm:presLayoutVars>
          <dgm:chPref val="3"/>
        </dgm:presLayoutVars>
      </dgm:prSet>
      <dgm:spPr/>
    </dgm:pt>
    <dgm:pt modelId="{AACC2F44-6EEC-4D0C-A9CA-90B2A4C61C89}" type="pres">
      <dgm:prSet presAssocID="{BA221503-B2E7-415D-B957-B8100A1B8FD9}" presName="rootConnector" presStyleLbl="node2" presStyleIdx="1" presStyleCnt="2"/>
      <dgm:spPr/>
    </dgm:pt>
    <dgm:pt modelId="{952BA18D-BA72-41E7-BF79-203617C2D416}" type="pres">
      <dgm:prSet presAssocID="{BA221503-B2E7-415D-B957-B8100A1B8FD9}" presName="hierChild4" presStyleCnt="0"/>
      <dgm:spPr/>
    </dgm:pt>
    <dgm:pt modelId="{F81B558B-4A09-4867-8838-28197636B58F}" type="pres">
      <dgm:prSet presAssocID="{BA221503-B2E7-415D-B957-B8100A1B8FD9}" presName="hierChild5" presStyleCnt="0"/>
      <dgm:spPr/>
    </dgm:pt>
    <dgm:pt modelId="{78C0E87F-D3B9-486F-93EA-F9A7C45C41FC}" type="pres">
      <dgm:prSet presAssocID="{644A98CF-CD25-4C1E-A3ED-4D9DA0DDE299}" presName="hierChild3" presStyleCnt="0"/>
      <dgm:spPr/>
    </dgm:pt>
  </dgm:ptLst>
  <dgm:cxnLst>
    <dgm:cxn modelId="{E8F9A726-6DBD-4587-B21F-E80421E0CBBF}" type="presOf" srcId="{644A98CF-CD25-4C1E-A3ED-4D9DA0DDE299}" destId="{9D93412D-76E9-4036-8249-890008C7D0BF}" srcOrd="1" destOrd="0" presId="urn:microsoft.com/office/officeart/2005/8/layout/orgChart1"/>
    <dgm:cxn modelId="{A1C6283C-0ABC-4A36-A12B-8F0AA604D62E}" type="presOf" srcId="{5CCFDA87-6EE1-4013-9CDB-C4AEF0EC27B4}" destId="{4D20E897-67EE-473C-92D6-5CE01AEB265A}" srcOrd="0" destOrd="0" presId="urn:microsoft.com/office/officeart/2005/8/layout/orgChart1"/>
    <dgm:cxn modelId="{471D1741-01EC-4618-B09B-C1EE2672FA23}" srcId="{644A98CF-CD25-4C1E-A3ED-4D9DA0DDE299}" destId="{BA221503-B2E7-415D-B957-B8100A1B8FD9}" srcOrd="1" destOrd="0" parTransId="{5CCFDA87-6EE1-4013-9CDB-C4AEF0EC27B4}" sibTransId="{389E758F-141F-4C27-A28B-5AA140017DA6}"/>
    <dgm:cxn modelId="{93F36545-9ECB-4B68-A27F-5322E7DD9761}" type="presOf" srcId="{644A98CF-CD25-4C1E-A3ED-4D9DA0DDE299}" destId="{3759A92B-B84B-4728-A42F-C3A99BF7B5CD}" srcOrd="0" destOrd="0" presId="urn:microsoft.com/office/officeart/2005/8/layout/orgChart1"/>
    <dgm:cxn modelId="{6AA8E16A-4DA5-42EA-8C4B-E456681EEABC}" type="presOf" srcId="{945B5816-88CD-4C9B-BED8-DA4DF14FBF89}" destId="{DBB4D66A-2CB5-497C-8C1D-733C53661074}" srcOrd="0" destOrd="0" presId="urn:microsoft.com/office/officeart/2005/8/layout/orgChart1"/>
    <dgm:cxn modelId="{50DA936F-2D7E-454E-A449-8B7F93E26175}" type="presOf" srcId="{1535E7A5-D401-44FB-920E-A9B228D9F937}" destId="{D74EEDEA-5F78-46A1-A14C-48259CECDD19}" srcOrd="0" destOrd="0" presId="urn:microsoft.com/office/officeart/2005/8/layout/orgChart1"/>
    <dgm:cxn modelId="{204FD48D-6DE7-4DB8-9820-E4278DF5D399}" type="presOf" srcId="{A2BB7495-D640-4531-A82E-9AA6C06132B7}" destId="{0BA6BCEB-1D2B-4396-AA96-E2941B8AEB08}" srcOrd="0" destOrd="0" presId="urn:microsoft.com/office/officeart/2005/8/layout/orgChart1"/>
    <dgm:cxn modelId="{6E886DA7-1836-405B-847E-9B3CB8762520}" type="presOf" srcId="{BA221503-B2E7-415D-B957-B8100A1B8FD9}" destId="{87F624E9-CC9A-4168-8812-520CD69D0C37}" srcOrd="0" destOrd="0" presId="urn:microsoft.com/office/officeart/2005/8/layout/orgChart1"/>
    <dgm:cxn modelId="{FB3402AD-F49B-451E-8BF2-C8EA55DF3561}" type="presOf" srcId="{BA221503-B2E7-415D-B957-B8100A1B8FD9}" destId="{AACC2F44-6EEC-4D0C-A9CA-90B2A4C61C89}" srcOrd="1" destOrd="0" presId="urn:microsoft.com/office/officeart/2005/8/layout/orgChart1"/>
    <dgm:cxn modelId="{EDEF9EB2-4146-4243-8CB9-AA284284808E}" type="presOf" srcId="{A2BB7495-D640-4531-A82E-9AA6C06132B7}" destId="{DDA8A2C2-73B9-4FE5-B6E3-1DA740139C54}" srcOrd="1" destOrd="0" presId="urn:microsoft.com/office/officeart/2005/8/layout/orgChart1"/>
    <dgm:cxn modelId="{21B8F6B9-D068-4753-A411-47DFEF5F6945}" srcId="{644A98CF-CD25-4C1E-A3ED-4D9DA0DDE299}" destId="{A2BB7495-D640-4531-A82E-9AA6C06132B7}" srcOrd="0" destOrd="0" parTransId="{1535E7A5-D401-44FB-920E-A9B228D9F937}" sibTransId="{A86BC9A8-02F7-46EF-8AC6-8FE3E2129032}"/>
    <dgm:cxn modelId="{FBBA12BE-C869-4CE7-8806-D358C485C8AB}" srcId="{945B5816-88CD-4C9B-BED8-DA4DF14FBF89}" destId="{644A98CF-CD25-4C1E-A3ED-4D9DA0DDE299}" srcOrd="0" destOrd="0" parTransId="{4DC33E30-E741-4278-9653-5988888F3A18}" sibTransId="{18696E8C-46D1-43F8-B508-A2A87A0493BD}"/>
    <dgm:cxn modelId="{E7C0F7BB-4F67-4201-872C-DD4677AB8990}" type="presParOf" srcId="{DBB4D66A-2CB5-497C-8C1D-733C53661074}" destId="{C228DA71-FD8F-42A0-B1C8-E4BDF748BA57}" srcOrd="0" destOrd="0" presId="urn:microsoft.com/office/officeart/2005/8/layout/orgChart1"/>
    <dgm:cxn modelId="{50FF1525-94B4-4834-A257-5D1CB2DE6C4F}" type="presParOf" srcId="{C228DA71-FD8F-42A0-B1C8-E4BDF748BA57}" destId="{31D5CB90-9533-4886-955B-83FA11DAAE9E}" srcOrd="0" destOrd="0" presId="urn:microsoft.com/office/officeart/2005/8/layout/orgChart1"/>
    <dgm:cxn modelId="{BA6CDBD6-E47E-459D-8BBC-C1D13810E8EA}" type="presParOf" srcId="{31D5CB90-9533-4886-955B-83FA11DAAE9E}" destId="{3759A92B-B84B-4728-A42F-C3A99BF7B5CD}" srcOrd="0" destOrd="0" presId="urn:microsoft.com/office/officeart/2005/8/layout/orgChart1"/>
    <dgm:cxn modelId="{F5C15539-8ABD-4A60-93D0-89675D9DFB3C}" type="presParOf" srcId="{31D5CB90-9533-4886-955B-83FA11DAAE9E}" destId="{9D93412D-76E9-4036-8249-890008C7D0BF}" srcOrd="1" destOrd="0" presId="urn:microsoft.com/office/officeart/2005/8/layout/orgChart1"/>
    <dgm:cxn modelId="{F20ADA28-BE67-4A8A-8124-C1C300FDAEF3}" type="presParOf" srcId="{C228DA71-FD8F-42A0-B1C8-E4BDF748BA57}" destId="{8CC05514-E181-4CC8-8678-9EE1A6D2983F}" srcOrd="1" destOrd="0" presId="urn:microsoft.com/office/officeart/2005/8/layout/orgChart1"/>
    <dgm:cxn modelId="{78F4E1AA-5AAC-4087-A93B-6EC4E8569827}" type="presParOf" srcId="{8CC05514-E181-4CC8-8678-9EE1A6D2983F}" destId="{D74EEDEA-5F78-46A1-A14C-48259CECDD19}" srcOrd="0" destOrd="0" presId="urn:microsoft.com/office/officeart/2005/8/layout/orgChart1"/>
    <dgm:cxn modelId="{CCBF72AD-055D-4B67-AAA4-FD611EF1FC1F}" type="presParOf" srcId="{8CC05514-E181-4CC8-8678-9EE1A6D2983F}" destId="{291D5487-3DDF-4351-9429-D65AB83DCF98}" srcOrd="1" destOrd="0" presId="urn:microsoft.com/office/officeart/2005/8/layout/orgChart1"/>
    <dgm:cxn modelId="{17FFC430-25FC-4750-9F6C-BFAFBEAA3DD7}" type="presParOf" srcId="{291D5487-3DDF-4351-9429-D65AB83DCF98}" destId="{105C1B25-B326-4F49-8B7F-B8FFC13162C6}" srcOrd="0" destOrd="0" presId="urn:microsoft.com/office/officeart/2005/8/layout/orgChart1"/>
    <dgm:cxn modelId="{77EDB2CA-734F-4776-82C2-495B282F2AFA}" type="presParOf" srcId="{105C1B25-B326-4F49-8B7F-B8FFC13162C6}" destId="{0BA6BCEB-1D2B-4396-AA96-E2941B8AEB08}" srcOrd="0" destOrd="0" presId="urn:microsoft.com/office/officeart/2005/8/layout/orgChart1"/>
    <dgm:cxn modelId="{602F6920-5254-48A4-9C60-E8526D2F6213}" type="presParOf" srcId="{105C1B25-B326-4F49-8B7F-B8FFC13162C6}" destId="{DDA8A2C2-73B9-4FE5-B6E3-1DA740139C54}" srcOrd="1" destOrd="0" presId="urn:microsoft.com/office/officeart/2005/8/layout/orgChart1"/>
    <dgm:cxn modelId="{E6011B58-E81D-439F-A121-CF84E22390C5}" type="presParOf" srcId="{291D5487-3DDF-4351-9429-D65AB83DCF98}" destId="{8FB9FB91-C17E-431E-85BB-B5FF022A7396}" srcOrd="1" destOrd="0" presId="urn:microsoft.com/office/officeart/2005/8/layout/orgChart1"/>
    <dgm:cxn modelId="{F360ACBE-AB23-48EA-8CDD-C1437CD98787}" type="presParOf" srcId="{291D5487-3DDF-4351-9429-D65AB83DCF98}" destId="{E0AC4606-C81A-42E0-B787-E0620F8CD1E4}" srcOrd="2" destOrd="0" presId="urn:microsoft.com/office/officeart/2005/8/layout/orgChart1"/>
    <dgm:cxn modelId="{A1C8459D-3AE2-41A3-8BD5-61A38886BB57}" type="presParOf" srcId="{8CC05514-E181-4CC8-8678-9EE1A6D2983F}" destId="{4D20E897-67EE-473C-92D6-5CE01AEB265A}" srcOrd="2" destOrd="0" presId="urn:microsoft.com/office/officeart/2005/8/layout/orgChart1"/>
    <dgm:cxn modelId="{46E11519-6B2D-461C-BAF2-87B4E8AC4603}" type="presParOf" srcId="{8CC05514-E181-4CC8-8678-9EE1A6D2983F}" destId="{ABFCB9CC-1C26-4505-BCAB-9846CA0EC094}" srcOrd="3" destOrd="0" presId="urn:microsoft.com/office/officeart/2005/8/layout/orgChart1"/>
    <dgm:cxn modelId="{BB8B8947-A816-4890-AD64-4F82C876D77B}" type="presParOf" srcId="{ABFCB9CC-1C26-4505-BCAB-9846CA0EC094}" destId="{51FD547B-5321-4FB9-A7EE-439A1D087E23}" srcOrd="0" destOrd="0" presId="urn:microsoft.com/office/officeart/2005/8/layout/orgChart1"/>
    <dgm:cxn modelId="{E51B85D9-B30F-4D52-B06A-DD2139CCD153}" type="presParOf" srcId="{51FD547B-5321-4FB9-A7EE-439A1D087E23}" destId="{87F624E9-CC9A-4168-8812-520CD69D0C37}" srcOrd="0" destOrd="0" presId="urn:microsoft.com/office/officeart/2005/8/layout/orgChart1"/>
    <dgm:cxn modelId="{C7D90A41-DA57-4E1F-B12A-FA8198FF45E9}" type="presParOf" srcId="{51FD547B-5321-4FB9-A7EE-439A1D087E23}" destId="{AACC2F44-6EEC-4D0C-A9CA-90B2A4C61C89}" srcOrd="1" destOrd="0" presId="urn:microsoft.com/office/officeart/2005/8/layout/orgChart1"/>
    <dgm:cxn modelId="{D47EDEEC-5362-4FB5-AE27-55EF2795D308}" type="presParOf" srcId="{ABFCB9CC-1C26-4505-BCAB-9846CA0EC094}" destId="{952BA18D-BA72-41E7-BF79-203617C2D416}" srcOrd="1" destOrd="0" presId="urn:microsoft.com/office/officeart/2005/8/layout/orgChart1"/>
    <dgm:cxn modelId="{5612B002-5340-4FF0-9ED4-ED20D42F34FD}" type="presParOf" srcId="{ABFCB9CC-1C26-4505-BCAB-9846CA0EC094}" destId="{F81B558B-4A09-4867-8838-28197636B58F}" srcOrd="2" destOrd="0" presId="urn:microsoft.com/office/officeart/2005/8/layout/orgChart1"/>
    <dgm:cxn modelId="{48D343DE-423E-49E9-A301-01926143652E}" type="presParOf" srcId="{C228DA71-FD8F-42A0-B1C8-E4BDF748BA57}" destId="{78C0E87F-D3B9-486F-93EA-F9A7C45C41FC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B27F169-CD94-4405-B07F-1636ED688884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4EA87D69-8D8D-40FE-9F12-4FD1AB614AC8}">
      <dgm:prSet/>
      <dgm:spPr>
        <a:solidFill>
          <a:schemeClr val="accent5">
            <a:lumMod val="20000"/>
            <a:lumOff val="80000"/>
          </a:schemeClr>
        </a:solidFill>
      </dgm:spPr>
      <dgm:t>
        <a:bodyPr/>
        <a:lstStyle/>
        <a:p>
          <a:r>
            <a:rPr lang="pl-PL" b="1" dirty="0">
              <a:solidFill>
                <a:schemeClr val="tx1"/>
              </a:solidFill>
            </a:rPr>
            <a:t>706 </a:t>
          </a:r>
          <a:r>
            <a:rPr lang="pl-PL" dirty="0">
              <a:solidFill>
                <a:schemeClr val="tx1"/>
              </a:solidFill>
            </a:rPr>
            <a:t>uczestników w </a:t>
          </a:r>
          <a:r>
            <a:rPr lang="pl-PL" b="1" dirty="0">
              <a:solidFill>
                <a:schemeClr val="tx1"/>
              </a:solidFill>
            </a:rPr>
            <a:t>63</a:t>
          </a:r>
          <a:r>
            <a:rPr lang="pl-PL" dirty="0">
              <a:solidFill>
                <a:schemeClr val="tx1"/>
              </a:solidFill>
            </a:rPr>
            <a:t> środowiskowych domach samopomocy</a:t>
          </a:r>
        </a:p>
      </dgm:t>
    </dgm:pt>
    <dgm:pt modelId="{1E200AE5-1BA7-4C89-A7F2-49B88DBDB46B}" type="parTrans" cxnId="{85164A5A-72A2-41C6-8C75-8A3253430BFC}">
      <dgm:prSet/>
      <dgm:spPr/>
      <dgm:t>
        <a:bodyPr/>
        <a:lstStyle/>
        <a:p>
          <a:endParaRPr lang="pl-PL"/>
        </a:p>
      </dgm:t>
    </dgm:pt>
    <dgm:pt modelId="{7023EDC2-A3BC-4619-B910-1771991AD301}" type="sibTrans" cxnId="{85164A5A-72A2-41C6-8C75-8A3253430BFC}">
      <dgm:prSet/>
      <dgm:spPr/>
      <dgm:t>
        <a:bodyPr/>
        <a:lstStyle/>
        <a:p>
          <a:endParaRPr lang="pl-PL"/>
        </a:p>
      </dgm:t>
    </dgm:pt>
    <dgm:pt modelId="{41BC54F8-C682-4DD8-B859-9B29E25D4B64}">
      <dgm:prSet/>
      <dgm:spPr>
        <a:solidFill>
          <a:schemeClr val="accent5">
            <a:lumMod val="20000"/>
            <a:lumOff val="80000"/>
          </a:schemeClr>
        </a:solidFill>
      </dgm:spPr>
      <dgm:t>
        <a:bodyPr/>
        <a:lstStyle/>
        <a:p>
          <a:r>
            <a:rPr lang="pl-PL" b="1" dirty="0">
              <a:solidFill>
                <a:schemeClr val="tx1"/>
              </a:solidFill>
            </a:rPr>
            <a:t>382 </a:t>
          </a:r>
          <a:r>
            <a:rPr lang="pl-PL" b="0" dirty="0">
              <a:solidFill>
                <a:schemeClr val="tx1"/>
              </a:solidFill>
            </a:rPr>
            <a:t>uczestników w</a:t>
          </a:r>
          <a:r>
            <a:rPr lang="pl-PL" b="1" dirty="0">
              <a:solidFill>
                <a:schemeClr val="tx1"/>
              </a:solidFill>
            </a:rPr>
            <a:t> 38 </a:t>
          </a:r>
          <a:r>
            <a:rPr lang="pl-PL" b="0" i="1" dirty="0">
              <a:solidFill>
                <a:schemeClr val="tx1"/>
              </a:solidFill>
            </a:rPr>
            <a:t>(z 43) </a:t>
          </a:r>
          <a:r>
            <a:rPr lang="pl-PL" b="0" dirty="0" err="1">
              <a:solidFill>
                <a:schemeClr val="tx1"/>
              </a:solidFill>
            </a:rPr>
            <a:t>śds</a:t>
          </a:r>
          <a:r>
            <a:rPr lang="pl-PL" b="0" dirty="0">
              <a:solidFill>
                <a:schemeClr val="tx1"/>
              </a:solidFill>
            </a:rPr>
            <a:t> o zasięgu gminnym</a:t>
          </a:r>
        </a:p>
      </dgm:t>
    </dgm:pt>
    <dgm:pt modelId="{9F171ECB-D482-4CD5-81CE-876CA124B21B}" type="parTrans" cxnId="{20EB6B30-688F-4325-A99D-61EDBC8B3047}">
      <dgm:prSet/>
      <dgm:spPr/>
      <dgm:t>
        <a:bodyPr/>
        <a:lstStyle/>
        <a:p>
          <a:endParaRPr lang="pl-PL"/>
        </a:p>
      </dgm:t>
    </dgm:pt>
    <dgm:pt modelId="{E850D434-C2B0-4521-9D35-AEC58D85B993}" type="sibTrans" cxnId="{20EB6B30-688F-4325-A99D-61EDBC8B3047}">
      <dgm:prSet/>
      <dgm:spPr/>
      <dgm:t>
        <a:bodyPr/>
        <a:lstStyle/>
        <a:p>
          <a:endParaRPr lang="pl-PL"/>
        </a:p>
      </dgm:t>
    </dgm:pt>
    <dgm:pt modelId="{C3DF900A-26E8-4917-BC7C-9039CCEB19D3}">
      <dgm:prSet/>
      <dgm:spPr>
        <a:solidFill>
          <a:schemeClr val="accent5">
            <a:lumMod val="20000"/>
            <a:lumOff val="80000"/>
          </a:schemeClr>
        </a:solidFill>
      </dgm:spPr>
      <dgm:t>
        <a:bodyPr/>
        <a:lstStyle/>
        <a:p>
          <a:r>
            <a:rPr lang="pl-PL" b="1" dirty="0">
              <a:solidFill>
                <a:schemeClr val="tx1"/>
              </a:solidFill>
            </a:rPr>
            <a:t>324 </a:t>
          </a:r>
          <a:r>
            <a:rPr lang="pl-PL" b="0" dirty="0">
              <a:solidFill>
                <a:schemeClr val="tx1"/>
              </a:solidFill>
            </a:rPr>
            <a:t>uczestników w</a:t>
          </a:r>
          <a:r>
            <a:rPr lang="pl-PL" b="1" dirty="0">
              <a:solidFill>
                <a:schemeClr val="tx1"/>
              </a:solidFill>
            </a:rPr>
            <a:t> 25 </a:t>
          </a:r>
          <a:r>
            <a:rPr lang="pl-PL" b="0" i="1" dirty="0">
              <a:solidFill>
                <a:schemeClr val="tx1"/>
              </a:solidFill>
            </a:rPr>
            <a:t>(z 26) </a:t>
          </a:r>
          <a:r>
            <a:rPr lang="pl-PL" b="0" dirty="0" err="1">
              <a:solidFill>
                <a:schemeClr val="tx1"/>
              </a:solidFill>
            </a:rPr>
            <a:t>śds</a:t>
          </a:r>
          <a:r>
            <a:rPr lang="pl-PL" b="0" dirty="0">
              <a:solidFill>
                <a:schemeClr val="tx1"/>
              </a:solidFill>
            </a:rPr>
            <a:t> o zasięgu ponadgminnym</a:t>
          </a:r>
        </a:p>
      </dgm:t>
    </dgm:pt>
    <dgm:pt modelId="{BEE0725C-58EE-4045-AFB2-0FBC2EFE9712}" type="parTrans" cxnId="{5D53C9B6-B83D-4A03-9D34-A780A4AC669E}">
      <dgm:prSet/>
      <dgm:spPr/>
      <dgm:t>
        <a:bodyPr/>
        <a:lstStyle/>
        <a:p>
          <a:endParaRPr lang="pl-PL"/>
        </a:p>
      </dgm:t>
    </dgm:pt>
    <dgm:pt modelId="{5E0A1006-1CD3-4770-91C7-2AB03BBEBA1A}" type="sibTrans" cxnId="{5D53C9B6-B83D-4A03-9D34-A780A4AC669E}">
      <dgm:prSet/>
      <dgm:spPr/>
      <dgm:t>
        <a:bodyPr/>
        <a:lstStyle/>
        <a:p>
          <a:endParaRPr lang="pl-PL"/>
        </a:p>
      </dgm:t>
    </dgm:pt>
    <dgm:pt modelId="{253E26C4-009A-40E1-A7B9-44A0C8DD85FF}" type="pres">
      <dgm:prSet presAssocID="{9B27F169-CD94-4405-B07F-1636ED688884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F1BF446D-4067-48B9-B8A0-6A2272C4C132}" type="pres">
      <dgm:prSet presAssocID="{4EA87D69-8D8D-40FE-9F12-4FD1AB614AC8}" presName="hierRoot1" presStyleCnt="0">
        <dgm:presLayoutVars>
          <dgm:hierBranch val="init"/>
        </dgm:presLayoutVars>
      </dgm:prSet>
      <dgm:spPr/>
    </dgm:pt>
    <dgm:pt modelId="{4CF3DE18-7B21-4DC5-861B-BBE9FE20F943}" type="pres">
      <dgm:prSet presAssocID="{4EA87D69-8D8D-40FE-9F12-4FD1AB614AC8}" presName="rootComposite1" presStyleCnt="0"/>
      <dgm:spPr/>
    </dgm:pt>
    <dgm:pt modelId="{5AADA780-760F-429A-9CD1-F65511C3FBB8}" type="pres">
      <dgm:prSet presAssocID="{4EA87D69-8D8D-40FE-9F12-4FD1AB614AC8}" presName="rootText1" presStyleLbl="node0" presStyleIdx="0" presStyleCnt="1" custScaleX="129676">
        <dgm:presLayoutVars>
          <dgm:chPref val="3"/>
        </dgm:presLayoutVars>
      </dgm:prSet>
      <dgm:spPr/>
    </dgm:pt>
    <dgm:pt modelId="{86F75CBA-ED4D-4E42-AE08-CC624BE66A45}" type="pres">
      <dgm:prSet presAssocID="{4EA87D69-8D8D-40FE-9F12-4FD1AB614AC8}" presName="rootConnector1" presStyleLbl="node1" presStyleIdx="0" presStyleCnt="0"/>
      <dgm:spPr/>
    </dgm:pt>
    <dgm:pt modelId="{05DB4562-1CA4-42E4-954F-624527E65268}" type="pres">
      <dgm:prSet presAssocID="{4EA87D69-8D8D-40FE-9F12-4FD1AB614AC8}" presName="hierChild2" presStyleCnt="0"/>
      <dgm:spPr/>
    </dgm:pt>
    <dgm:pt modelId="{C5A6B5BB-CFBD-4231-A9F8-CAD4E838DFF1}" type="pres">
      <dgm:prSet presAssocID="{9F171ECB-D482-4CD5-81CE-876CA124B21B}" presName="Name37" presStyleLbl="parChTrans1D2" presStyleIdx="0" presStyleCnt="2"/>
      <dgm:spPr/>
    </dgm:pt>
    <dgm:pt modelId="{F9E20B6C-2D8D-4F1E-B756-0FFE09A55E1D}" type="pres">
      <dgm:prSet presAssocID="{41BC54F8-C682-4DD8-B859-9B29E25D4B64}" presName="hierRoot2" presStyleCnt="0">
        <dgm:presLayoutVars>
          <dgm:hierBranch val="init"/>
        </dgm:presLayoutVars>
      </dgm:prSet>
      <dgm:spPr/>
    </dgm:pt>
    <dgm:pt modelId="{EF97E3C5-7E38-4255-ACB5-2A95FCFCD3F2}" type="pres">
      <dgm:prSet presAssocID="{41BC54F8-C682-4DD8-B859-9B29E25D4B64}" presName="rootComposite" presStyleCnt="0"/>
      <dgm:spPr/>
    </dgm:pt>
    <dgm:pt modelId="{5A49A065-1DB1-4582-BEDD-5F269B53A9BE}" type="pres">
      <dgm:prSet presAssocID="{41BC54F8-C682-4DD8-B859-9B29E25D4B64}" presName="rootText" presStyleLbl="node2" presStyleIdx="0" presStyleCnt="2">
        <dgm:presLayoutVars>
          <dgm:chPref val="3"/>
        </dgm:presLayoutVars>
      </dgm:prSet>
      <dgm:spPr/>
    </dgm:pt>
    <dgm:pt modelId="{F8780754-CCC4-497B-BDD1-255EB86A8E4D}" type="pres">
      <dgm:prSet presAssocID="{41BC54F8-C682-4DD8-B859-9B29E25D4B64}" presName="rootConnector" presStyleLbl="node2" presStyleIdx="0" presStyleCnt="2"/>
      <dgm:spPr/>
    </dgm:pt>
    <dgm:pt modelId="{28E7BA39-09E0-4B9C-8F9D-795790035969}" type="pres">
      <dgm:prSet presAssocID="{41BC54F8-C682-4DD8-B859-9B29E25D4B64}" presName="hierChild4" presStyleCnt="0"/>
      <dgm:spPr/>
    </dgm:pt>
    <dgm:pt modelId="{ACE6EA3F-BBE1-4C2C-B73E-A3BFF9E93EB9}" type="pres">
      <dgm:prSet presAssocID="{41BC54F8-C682-4DD8-B859-9B29E25D4B64}" presName="hierChild5" presStyleCnt="0"/>
      <dgm:spPr/>
    </dgm:pt>
    <dgm:pt modelId="{E2014343-D76C-472C-BA07-1A9148DE8E99}" type="pres">
      <dgm:prSet presAssocID="{BEE0725C-58EE-4045-AFB2-0FBC2EFE9712}" presName="Name37" presStyleLbl="parChTrans1D2" presStyleIdx="1" presStyleCnt="2"/>
      <dgm:spPr/>
    </dgm:pt>
    <dgm:pt modelId="{33A0E135-F483-4D67-8FFA-A57D0327A35D}" type="pres">
      <dgm:prSet presAssocID="{C3DF900A-26E8-4917-BC7C-9039CCEB19D3}" presName="hierRoot2" presStyleCnt="0">
        <dgm:presLayoutVars>
          <dgm:hierBranch val="init"/>
        </dgm:presLayoutVars>
      </dgm:prSet>
      <dgm:spPr/>
    </dgm:pt>
    <dgm:pt modelId="{287076C0-19E4-4F0A-B298-D66DA4EA05EB}" type="pres">
      <dgm:prSet presAssocID="{C3DF900A-26E8-4917-BC7C-9039CCEB19D3}" presName="rootComposite" presStyleCnt="0"/>
      <dgm:spPr/>
    </dgm:pt>
    <dgm:pt modelId="{09563CF1-671E-4FB7-A293-DED08BF50B44}" type="pres">
      <dgm:prSet presAssocID="{C3DF900A-26E8-4917-BC7C-9039CCEB19D3}" presName="rootText" presStyleLbl="node2" presStyleIdx="1" presStyleCnt="2">
        <dgm:presLayoutVars>
          <dgm:chPref val="3"/>
        </dgm:presLayoutVars>
      </dgm:prSet>
      <dgm:spPr/>
    </dgm:pt>
    <dgm:pt modelId="{4B2B92B1-041A-4529-90BC-E0B6B6795348}" type="pres">
      <dgm:prSet presAssocID="{C3DF900A-26E8-4917-BC7C-9039CCEB19D3}" presName="rootConnector" presStyleLbl="node2" presStyleIdx="1" presStyleCnt="2"/>
      <dgm:spPr/>
    </dgm:pt>
    <dgm:pt modelId="{3F9BE197-F7D1-4977-90B4-D073E862BEAD}" type="pres">
      <dgm:prSet presAssocID="{C3DF900A-26E8-4917-BC7C-9039CCEB19D3}" presName="hierChild4" presStyleCnt="0"/>
      <dgm:spPr/>
    </dgm:pt>
    <dgm:pt modelId="{2112CB3F-D553-42FD-B6BE-A1E39D2361FD}" type="pres">
      <dgm:prSet presAssocID="{C3DF900A-26E8-4917-BC7C-9039CCEB19D3}" presName="hierChild5" presStyleCnt="0"/>
      <dgm:spPr/>
    </dgm:pt>
    <dgm:pt modelId="{66B8434F-85B1-466D-B6FD-F7D42DEC2A03}" type="pres">
      <dgm:prSet presAssocID="{4EA87D69-8D8D-40FE-9F12-4FD1AB614AC8}" presName="hierChild3" presStyleCnt="0"/>
      <dgm:spPr/>
    </dgm:pt>
  </dgm:ptLst>
  <dgm:cxnLst>
    <dgm:cxn modelId="{E4680202-2ED3-4DC1-85EB-E7F06537CF13}" type="presOf" srcId="{4EA87D69-8D8D-40FE-9F12-4FD1AB614AC8}" destId="{5AADA780-760F-429A-9CD1-F65511C3FBB8}" srcOrd="0" destOrd="0" presId="urn:microsoft.com/office/officeart/2005/8/layout/orgChart1"/>
    <dgm:cxn modelId="{02FF9E29-F9D1-4478-A079-EAB9C45D4315}" type="presOf" srcId="{C3DF900A-26E8-4917-BC7C-9039CCEB19D3}" destId="{09563CF1-671E-4FB7-A293-DED08BF50B44}" srcOrd="0" destOrd="0" presId="urn:microsoft.com/office/officeart/2005/8/layout/orgChart1"/>
    <dgm:cxn modelId="{73E0DC2C-EC0B-4A9E-90CD-8F966583E996}" type="presOf" srcId="{9B27F169-CD94-4405-B07F-1636ED688884}" destId="{253E26C4-009A-40E1-A7B9-44A0C8DD85FF}" srcOrd="0" destOrd="0" presId="urn:microsoft.com/office/officeart/2005/8/layout/orgChart1"/>
    <dgm:cxn modelId="{20EB6B30-688F-4325-A99D-61EDBC8B3047}" srcId="{4EA87D69-8D8D-40FE-9F12-4FD1AB614AC8}" destId="{41BC54F8-C682-4DD8-B859-9B29E25D4B64}" srcOrd="0" destOrd="0" parTransId="{9F171ECB-D482-4CD5-81CE-876CA124B21B}" sibTransId="{E850D434-C2B0-4521-9D35-AEC58D85B993}"/>
    <dgm:cxn modelId="{95F25A42-B498-4083-A625-DD927C6D1E7F}" type="presOf" srcId="{C3DF900A-26E8-4917-BC7C-9039CCEB19D3}" destId="{4B2B92B1-041A-4529-90BC-E0B6B6795348}" srcOrd="1" destOrd="0" presId="urn:microsoft.com/office/officeart/2005/8/layout/orgChart1"/>
    <dgm:cxn modelId="{A6661C78-7E72-4D91-816D-FDAEA04D57FE}" type="presOf" srcId="{9F171ECB-D482-4CD5-81CE-876CA124B21B}" destId="{C5A6B5BB-CFBD-4231-A9F8-CAD4E838DFF1}" srcOrd="0" destOrd="0" presId="urn:microsoft.com/office/officeart/2005/8/layout/orgChart1"/>
    <dgm:cxn modelId="{85164A5A-72A2-41C6-8C75-8A3253430BFC}" srcId="{9B27F169-CD94-4405-B07F-1636ED688884}" destId="{4EA87D69-8D8D-40FE-9F12-4FD1AB614AC8}" srcOrd="0" destOrd="0" parTransId="{1E200AE5-1BA7-4C89-A7F2-49B88DBDB46B}" sibTransId="{7023EDC2-A3BC-4619-B910-1771991AD301}"/>
    <dgm:cxn modelId="{DF071183-9D18-4EF3-9B20-5C7D6F32FD10}" type="presOf" srcId="{BEE0725C-58EE-4045-AFB2-0FBC2EFE9712}" destId="{E2014343-D76C-472C-BA07-1A9148DE8E99}" srcOrd="0" destOrd="0" presId="urn:microsoft.com/office/officeart/2005/8/layout/orgChart1"/>
    <dgm:cxn modelId="{5D53C9B6-B83D-4A03-9D34-A780A4AC669E}" srcId="{4EA87D69-8D8D-40FE-9F12-4FD1AB614AC8}" destId="{C3DF900A-26E8-4917-BC7C-9039CCEB19D3}" srcOrd="1" destOrd="0" parTransId="{BEE0725C-58EE-4045-AFB2-0FBC2EFE9712}" sibTransId="{5E0A1006-1CD3-4770-91C7-2AB03BBEBA1A}"/>
    <dgm:cxn modelId="{21AF58C5-D24A-4854-B1AE-316C68EDD002}" type="presOf" srcId="{4EA87D69-8D8D-40FE-9F12-4FD1AB614AC8}" destId="{86F75CBA-ED4D-4E42-AE08-CC624BE66A45}" srcOrd="1" destOrd="0" presId="urn:microsoft.com/office/officeart/2005/8/layout/orgChart1"/>
    <dgm:cxn modelId="{206E77E5-1282-467F-A2A4-2E348D885C80}" type="presOf" srcId="{41BC54F8-C682-4DD8-B859-9B29E25D4B64}" destId="{F8780754-CCC4-497B-BDD1-255EB86A8E4D}" srcOrd="1" destOrd="0" presId="urn:microsoft.com/office/officeart/2005/8/layout/orgChart1"/>
    <dgm:cxn modelId="{8CFE29EC-E3AC-41EB-A638-8EBB62C335D6}" type="presOf" srcId="{41BC54F8-C682-4DD8-B859-9B29E25D4B64}" destId="{5A49A065-1DB1-4582-BEDD-5F269B53A9BE}" srcOrd="0" destOrd="0" presId="urn:microsoft.com/office/officeart/2005/8/layout/orgChart1"/>
    <dgm:cxn modelId="{77077FE0-CB1C-4552-A800-E68625D36B22}" type="presParOf" srcId="{253E26C4-009A-40E1-A7B9-44A0C8DD85FF}" destId="{F1BF446D-4067-48B9-B8A0-6A2272C4C132}" srcOrd="0" destOrd="0" presId="urn:microsoft.com/office/officeart/2005/8/layout/orgChart1"/>
    <dgm:cxn modelId="{E50B9E49-584D-40D3-BF6E-3484AB03A42D}" type="presParOf" srcId="{F1BF446D-4067-48B9-B8A0-6A2272C4C132}" destId="{4CF3DE18-7B21-4DC5-861B-BBE9FE20F943}" srcOrd="0" destOrd="0" presId="urn:microsoft.com/office/officeart/2005/8/layout/orgChart1"/>
    <dgm:cxn modelId="{9FB9944C-47B6-47C1-BC88-5D2853D96566}" type="presParOf" srcId="{4CF3DE18-7B21-4DC5-861B-BBE9FE20F943}" destId="{5AADA780-760F-429A-9CD1-F65511C3FBB8}" srcOrd="0" destOrd="0" presId="urn:microsoft.com/office/officeart/2005/8/layout/orgChart1"/>
    <dgm:cxn modelId="{A902D0BA-110D-4355-87B0-CEE254738036}" type="presParOf" srcId="{4CF3DE18-7B21-4DC5-861B-BBE9FE20F943}" destId="{86F75CBA-ED4D-4E42-AE08-CC624BE66A45}" srcOrd="1" destOrd="0" presId="urn:microsoft.com/office/officeart/2005/8/layout/orgChart1"/>
    <dgm:cxn modelId="{48C50543-B688-4117-AE54-2B014472E9BF}" type="presParOf" srcId="{F1BF446D-4067-48B9-B8A0-6A2272C4C132}" destId="{05DB4562-1CA4-42E4-954F-624527E65268}" srcOrd="1" destOrd="0" presId="urn:microsoft.com/office/officeart/2005/8/layout/orgChart1"/>
    <dgm:cxn modelId="{2FB0FE2F-E164-4ED7-A54A-5584268544FA}" type="presParOf" srcId="{05DB4562-1CA4-42E4-954F-624527E65268}" destId="{C5A6B5BB-CFBD-4231-A9F8-CAD4E838DFF1}" srcOrd="0" destOrd="0" presId="urn:microsoft.com/office/officeart/2005/8/layout/orgChart1"/>
    <dgm:cxn modelId="{FAA9BBFD-CB19-45DC-AB7F-FD31D5E4C0F3}" type="presParOf" srcId="{05DB4562-1CA4-42E4-954F-624527E65268}" destId="{F9E20B6C-2D8D-4F1E-B756-0FFE09A55E1D}" srcOrd="1" destOrd="0" presId="urn:microsoft.com/office/officeart/2005/8/layout/orgChart1"/>
    <dgm:cxn modelId="{8C24F98F-C75E-41A7-AACA-62C5CB078445}" type="presParOf" srcId="{F9E20B6C-2D8D-4F1E-B756-0FFE09A55E1D}" destId="{EF97E3C5-7E38-4255-ACB5-2A95FCFCD3F2}" srcOrd="0" destOrd="0" presId="urn:microsoft.com/office/officeart/2005/8/layout/orgChart1"/>
    <dgm:cxn modelId="{4C3D7382-8683-4A58-AB5E-EA0A69A74F0A}" type="presParOf" srcId="{EF97E3C5-7E38-4255-ACB5-2A95FCFCD3F2}" destId="{5A49A065-1DB1-4582-BEDD-5F269B53A9BE}" srcOrd="0" destOrd="0" presId="urn:microsoft.com/office/officeart/2005/8/layout/orgChart1"/>
    <dgm:cxn modelId="{765D3062-556F-4270-ADF6-2147875ABFB2}" type="presParOf" srcId="{EF97E3C5-7E38-4255-ACB5-2A95FCFCD3F2}" destId="{F8780754-CCC4-497B-BDD1-255EB86A8E4D}" srcOrd="1" destOrd="0" presId="urn:microsoft.com/office/officeart/2005/8/layout/orgChart1"/>
    <dgm:cxn modelId="{B6C4FA8C-A9AF-48DC-B195-4B496B012661}" type="presParOf" srcId="{F9E20B6C-2D8D-4F1E-B756-0FFE09A55E1D}" destId="{28E7BA39-09E0-4B9C-8F9D-795790035969}" srcOrd="1" destOrd="0" presId="urn:microsoft.com/office/officeart/2005/8/layout/orgChart1"/>
    <dgm:cxn modelId="{79A5A877-BFAD-431E-BD06-2882808537B3}" type="presParOf" srcId="{F9E20B6C-2D8D-4F1E-B756-0FFE09A55E1D}" destId="{ACE6EA3F-BBE1-4C2C-B73E-A3BFF9E93EB9}" srcOrd="2" destOrd="0" presId="urn:microsoft.com/office/officeart/2005/8/layout/orgChart1"/>
    <dgm:cxn modelId="{C07BB900-A218-4B13-97E6-0FC02798D255}" type="presParOf" srcId="{05DB4562-1CA4-42E4-954F-624527E65268}" destId="{E2014343-D76C-472C-BA07-1A9148DE8E99}" srcOrd="2" destOrd="0" presId="urn:microsoft.com/office/officeart/2005/8/layout/orgChart1"/>
    <dgm:cxn modelId="{959E43AF-417C-4E77-B1AF-E21B57620EBD}" type="presParOf" srcId="{05DB4562-1CA4-42E4-954F-624527E65268}" destId="{33A0E135-F483-4D67-8FFA-A57D0327A35D}" srcOrd="3" destOrd="0" presId="urn:microsoft.com/office/officeart/2005/8/layout/orgChart1"/>
    <dgm:cxn modelId="{9E1D9731-EBFA-4691-83D5-1B8B009C8E19}" type="presParOf" srcId="{33A0E135-F483-4D67-8FFA-A57D0327A35D}" destId="{287076C0-19E4-4F0A-B298-D66DA4EA05EB}" srcOrd="0" destOrd="0" presId="urn:microsoft.com/office/officeart/2005/8/layout/orgChart1"/>
    <dgm:cxn modelId="{DB3946B0-0912-45A6-B7C1-CA7CA6D61D0D}" type="presParOf" srcId="{287076C0-19E4-4F0A-B298-D66DA4EA05EB}" destId="{09563CF1-671E-4FB7-A293-DED08BF50B44}" srcOrd="0" destOrd="0" presId="urn:microsoft.com/office/officeart/2005/8/layout/orgChart1"/>
    <dgm:cxn modelId="{AE661484-79E4-4D42-BA2D-0C713F96DB54}" type="presParOf" srcId="{287076C0-19E4-4F0A-B298-D66DA4EA05EB}" destId="{4B2B92B1-041A-4529-90BC-E0B6B6795348}" srcOrd="1" destOrd="0" presId="urn:microsoft.com/office/officeart/2005/8/layout/orgChart1"/>
    <dgm:cxn modelId="{92AB34F7-0A6E-47C1-BFF8-A99C70835200}" type="presParOf" srcId="{33A0E135-F483-4D67-8FFA-A57D0327A35D}" destId="{3F9BE197-F7D1-4977-90B4-D073E862BEAD}" srcOrd="1" destOrd="0" presId="urn:microsoft.com/office/officeart/2005/8/layout/orgChart1"/>
    <dgm:cxn modelId="{ADB37544-5738-47BB-B0EA-6FEB5EEB4A3E}" type="presParOf" srcId="{33A0E135-F483-4D67-8FFA-A57D0327A35D}" destId="{2112CB3F-D553-42FD-B6BE-A1E39D2361FD}" srcOrd="2" destOrd="0" presId="urn:microsoft.com/office/officeart/2005/8/layout/orgChart1"/>
    <dgm:cxn modelId="{B85957B0-C45C-4719-B82E-84E7ACA57539}" type="presParOf" srcId="{F1BF446D-4067-48B9-B8A0-6A2272C4C132}" destId="{66B8434F-85B1-466D-B6FD-F7D42DEC2A03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B27F169-CD94-4405-B07F-1636ED688884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4EA87D69-8D8D-40FE-9F12-4FD1AB614AC8}">
      <dgm:prSet/>
      <dgm:spPr>
        <a:solidFill>
          <a:schemeClr val="accent5">
            <a:lumMod val="20000"/>
            <a:lumOff val="80000"/>
          </a:schemeClr>
        </a:solidFill>
      </dgm:spPr>
      <dgm:t>
        <a:bodyPr/>
        <a:lstStyle/>
        <a:p>
          <a:r>
            <a:rPr lang="pl-PL" dirty="0">
              <a:solidFill>
                <a:schemeClr val="tx1"/>
              </a:solidFill>
            </a:rPr>
            <a:t>Ustawa budżetowa 2023</a:t>
          </a:r>
        </a:p>
        <a:p>
          <a:pPr>
            <a:buNone/>
          </a:pPr>
          <a:r>
            <a:rPr lang="pl-PL" b="1" dirty="0">
              <a:solidFill>
                <a:schemeClr val="tx1"/>
              </a:solidFill>
            </a:rPr>
            <a:t>90.163.000 zł</a:t>
          </a:r>
          <a:r>
            <a:rPr lang="pl-PL" dirty="0">
              <a:solidFill>
                <a:schemeClr val="tx1"/>
              </a:solidFill>
            </a:rPr>
            <a:t>, w tym:</a:t>
          </a:r>
        </a:p>
      </dgm:t>
    </dgm:pt>
    <dgm:pt modelId="{1E200AE5-1BA7-4C89-A7F2-49B88DBDB46B}" type="parTrans" cxnId="{85164A5A-72A2-41C6-8C75-8A3253430BFC}">
      <dgm:prSet/>
      <dgm:spPr/>
      <dgm:t>
        <a:bodyPr/>
        <a:lstStyle/>
        <a:p>
          <a:endParaRPr lang="pl-PL"/>
        </a:p>
      </dgm:t>
    </dgm:pt>
    <dgm:pt modelId="{7023EDC2-A3BC-4619-B910-1771991AD301}" type="sibTrans" cxnId="{85164A5A-72A2-41C6-8C75-8A3253430BFC}">
      <dgm:prSet/>
      <dgm:spPr/>
      <dgm:t>
        <a:bodyPr/>
        <a:lstStyle/>
        <a:p>
          <a:endParaRPr lang="pl-PL"/>
        </a:p>
      </dgm:t>
    </dgm:pt>
    <dgm:pt modelId="{41BC54F8-C682-4DD8-B859-9B29E25D4B64}">
      <dgm:prSet/>
      <dgm:spPr>
        <a:solidFill>
          <a:schemeClr val="accent5">
            <a:lumMod val="20000"/>
            <a:lumOff val="80000"/>
          </a:schemeClr>
        </a:solidFill>
      </dgm:spPr>
      <dgm:t>
        <a:bodyPr/>
        <a:lstStyle/>
        <a:p>
          <a:r>
            <a:rPr lang="pl-PL" dirty="0">
              <a:solidFill>
                <a:schemeClr val="tx1"/>
              </a:solidFill>
            </a:rPr>
            <a:t>Gminy: </a:t>
          </a:r>
        </a:p>
        <a:p>
          <a:pPr>
            <a:buNone/>
          </a:pPr>
          <a:r>
            <a:rPr lang="pl-PL" dirty="0">
              <a:solidFill>
                <a:schemeClr val="tx1"/>
              </a:solidFill>
            </a:rPr>
            <a:t>58.446.000 zł</a:t>
          </a:r>
          <a:endParaRPr lang="pl-PL" b="0" dirty="0">
            <a:solidFill>
              <a:schemeClr val="tx1"/>
            </a:solidFill>
          </a:endParaRPr>
        </a:p>
      </dgm:t>
    </dgm:pt>
    <dgm:pt modelId="{9F171ECB-D482-4CD5-81CE-876CA124B21B}" type="parTrans" cxnId="{20EB6B30-688F-4325-A99D-61EDBC8B3047}">
      <dgm:prSet/>
      <dgm:spPr/>
      <dgm:t>
        <a:bodyPr/>
        <a:lstStyle/>
        <a:p>
          <a:endParaRPr lang="pl-PL"/>
        </a:p>
      </dgm:t>
    </dgm:pt>
    <dgm:pt modelId="{E850D434-C2B0-4521-9D35-AEC58D85B993}" type="sibTrans" cxnId="{20EB6B30-688F-4325-A99D-61EDBC8B3047}">
      <dgm:prSet/>
      <dgm:spPr/>
      <dgm:t>
        <a:bodyPr/>
        <a:lstStyle/>
        <a:p>
          <a:endParaRPr lang="pl-PL"/>
        </a:p>
      </dgm:t>
    </dgm:pt>
    <dgm:pt modelId="{C3DF900A-26E8-4917-BC7C-9039CCEB19D3}">
      <dgm:prSet/>
      <dgm:spPr>
        <a:solidFill>
          <a:schemeClr val="accent5">
            <a:lumMod val="20000"/>
            <a:lumOff val="80000"/>
          </a:schemeClr>
        </a:solidFill>
      </dgm:spPr>
      <dgm:t>
        <a:bodyPr/>
        <a:lstStyle/>
        <a:p>
          <a:r>
            <a:rPr lang="pl-PL" dirty="0">
              <a:solidFill>
                <a:schemeClr val="tx1"/>
              </a:solidFill>
            </a:rPr>
            <a:t>Powiaty: </a:t>
          </a:r>
        </a:p>
        <a:p>
          <a:pPr>
            <a:buNone/>
          </a:pPr>
          <a:r>
            <a:rPr lang="pl-PL" dirty="0">
              <a:solidFill>
                <a:schemeClr val="tx1"/>
              </a:solidFill>
            </a:rPr>
            <a:t>31.717.000 zł</a:t>
          </a:r>
          <a:endParaRPr lang="pl-PL" b="0" dirty="0">
            <a:solidFill>
              <a:schemeClr val="tx1"/>
            </a:solidFill>
          </a:endParaRPr>
        </a:p>
      </dgm:t>
    </dgm:pt>
    <dgm:pt modelId="{BEE0725C-58EE-4045-AFB2-0FBC2EFE9712}" type="parTrans" cxnId="{5D53C9B6-B83D-4A03-9D34-A780A4AC669E}">
      <dgm:prSet/>
      <dgm:spPr/>
      <dgm:t>
        <a:bodyPr/>
        <a:lstStyle/>
        <a:p>
          <a:endParaRPr lang="pl-PL"/>
        </a:p>
      </dgm:t>
    </dgm:pt>
    <dgm:pt modelId="{5E0A1006-1CD3-4770-91C7-2AB03BBEBA1A}" type="sibTrans" cxnId="{5D53C9B6-B83D-4A03-9D34-A780A4AC669E}">
      <dgm:prSet/>
      <dgm:spPr/>
      <dgm:t>
        <a:bodyPr/>
        <a:lstStyle/>
        <a:p>
          <a:endParaRPr lang="pl-PL"/>
        </a:p>
      </dgm:t>
    </dgm:pt>
    <dgm:pt modelId="{253E26C4-009A-40E1-A7B9-44A0C8DD85FF}" type="pres">
      <dgm:prSet presAssocID="{9B27F169-CD94-4405-B07F-1636ED688884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F1BF446D-4067-48B9-B8A0-6A2272C4C132}" type="pres">
      <dgm:prSet presAssocID="{4EA87D69-8D8D-40FE-9F12-4FD1AB614AC8}" presName="hierRoot1" presStyleCnt="0">
        <dgm:presLayoutVars>
          <dgm:hierBranch val="init"/>
        </dgm:presLayoutVars>
      </dgm:prSet>
      <dgm:spPr/>
    </dgm:pt>
    <dgm:pt modelId="{4CF3DE18-7B21-4DC5-861B-BBE9FE20F943}" type="pres">
      <dgm:prSet presAssocID="{4EA87D69-8D8D-40FE-9F12-4FD1AB614AC8}" presName="rootComposite1" presStyleCnt="0"/>
      <dgm:spPr/>
    </dgm:pt>
    <dgm:pt modelId="{5AADA780-760F-429A-9CD1-F65511C3FBB8}" type="pres">
      <dgm:prSet presAssocID="{4EA87D69-8D8D-40FE-9F12-4FD1AB614AC8}" presName="rootText1" presStyleLbl="node0" presStyleIdx="0" presStyleCnt="1" custScaleX="129676">
        <dgm:presLayoutVars>
          <dgm:chPref val="3"/>
        </dgm:presLayoutVars>
      </dgm:prSet>
      <dgm:spPr/>
    </dgm:pt>
    <dgm:pt modelId="{86F75CBA-ED4D-4E42-AE08-CC624BE66A45}" type="pres">
      <dgm:prSet presAssocID="{4EA87D69-8D8D-40FE-9F12-4FD1AB614AC8}" presName="rootConnector1" presStyleLbl="node1" presStyleIdx="0" presStyleCnt="0"/>
      <dgm:spPr/>
    </dgm:pt>
    <dgm:pt modelId="{05DB4562-1CA4-42E4-954F-624527E65268}" type="pres">
      <dgm:prSet presAssocID="{4EA87D69-8D8D-40FE-9F12-4FD1AB614AC8}" presName="hierChild2" presStyleCnt="0"/>
      <dgm:spPr/>
    </dgm:pt>
    <dgm:pt modelId="{C5A6B5BB-CFBD-4231-A9F8-CAD4E838DFF1}" type="pres">
      <dgm:prSet presAssocID="{9F171ECB-D482-4CD5-81CE-876CA124B21B}" presName="Name37" presStyleLbl="parChTrans1D2" presStyleIdx="0" presStyleCnt="2"/>
      <dgm:spPr/>
    </dgm:pt>
    <dgm:pt modelId="{F9E20B6C-2D8D-4F1E-B756-0FFE09A55E1D}" type="pres">
      <dgm:prSet presAssocID="{41BC54F8-C682-4DD8-B859-9B29E25D4B64}" presName="hierRoot2" presStyleCnt="0">
        <dgm:presLayoutVars>
          <dgm:hierBranch val="init"/>
        </dgm:presLayoutVars>
      </dgm:prSet>
      <dgm:spPr/>
    </dgm:pt>
    <dgm:pt modelId="{EF97E3C5-7E38-4255-ACB5-2A95FCFCD3F2}" type="pres">
      <dgm:prSet presAssocID="{41BC54F8-C682-4DD8-B859-9B29E25D4B64}" presName="rootComposite" presStyleCnt="0"/>
      <dgm:spPr/>
    </dgm:pt>
    <dgm:pt modelId="{5A49A065-1DB1-4582-BEDD-5F269B53A9BE}" type="pres">
      <dgm:prSet presAssocID="{41BC54F8-C682-4DD8-B859-9B29E25D4B64}" presName="rootText" presStyleLbl="node2" presStyleIdx="0" presStyleCnt="2">
        <dgm:presLayoutVars>
          <dgm:chPref val="3"/>
        </dgm:presLayoutVars>
      </dgm:prSet>
      <dgm:spPr/>
    </dgm:pt>
    <dgm:pt modelId="{F8780754-CCC4-497B-BDD1-255EB86A8E4D}" type="pres">
      <dgm:prSet presAssocID="{41BC54F8-C682-4DD8-B859-9B29E25D4B64}" presName="rootConnector" presStyleLbl="node2" presStyleIdx="0" presStyleCnt="2"/>
      <dgm:spPr/>
    </dgm:pt>
    <dgm:pt modelId="{28E7BA39-09E0-4B9C-8F9D-795790035969}" type="pres">
      <dgm:prSet presAssocID="{41BC54F8-C682-4DD8-B859-9B29E25D4B64}" presName="hierChild4" presStyleCnt="0"/>
      <dgm:spPr/>
    </dgm:pt>
    <dgm:pt modelId="{ACE6EA3F-BBE1-4C2C-B73E-A3BFF9E93EB9}" type="pres">
      <dgm:prSet presAssocID="{41BC54F8-C682-4DD8-B859-9B29E25D4B64}" presName="hierChild5" presStyleCnt="0"/>
      <dgm:spPr/>
    </dgm:pt>
    <dgm:pt modelId="{E2014343-D76C-472C-BA07-1A9148DE8E99}" type="pres">
      <dgm:prSet presAssocID="{BEE0725C-58EE-4045-AFB2-0FBC2EFE9712}" presName="Name37" presStyleLbl="parChTrans1D2" presStyleIdx="1" presStyleCnt="2"/>
      <dgm:spPr/>
    </dgm:pt>
    <dgm:pt modelId="{33A0E135-F483-4D67-8FFA-A57D0327A35D}" type="pres">
      <dgm:prSet presAssocID="{C3DF900A-26E8-4917-BC7C-9039CCEB19D3}" presName="hierRoot2" presStyleCnt="0">
        <dgm:presLayoutVars>
          <dgm:hierBranch val="init"/>
        </dgm:presLayoutVars>
      </dgm:prSet>
      <dgm:spPr/>
    </dgm:pt>
    <dgm:pt modelId="{287076C0-19E4-4F0A-B298-D66DA4EA05EB}" type="pres">
      <dgm:prSet presAssocID="{C3DF900A-26E8-4917-BC7C-9039CCEB19D3}" presName="rootComposite" presStyleCnt="0"/>
      <dgm:spPr/>
    </dgm:pt>
    <dgm:pt modelId="{09563CF1-671E-4FB7-A293-DED08BF50B44}" type="pres">
      <dgm:prSet presAssocID="{C3DF900A-26E8-4917-BC7C-9039CCEB19D3}" presName="rootText" presStyleLbl="node2" presStyleIdx="1" presStyleCnt="2">
        <dgm:presLayoutVars>
          <dgm:chPref val="3"/>
        </dgm:presLayoutVars>
      </dgm:prSet>
      <dgm:spPr/>
    </dgm:pt>
    <dgm:pt modelId="{4B2B92B1-041A-4529-90BC-E0B6B6795348}" type="pres">
      <dgm:prSet presAssocID="{C3DF900A-26E8-4917-BC7C-9039CCEB19D3}" presName="rootConnector" presStyleLbl="node2" presStyleIdx="1" presStyleCnt="2"/>
      <dgm:spPr/>
    </dgm:pt>
    <dgm:pt modelId="{3F9BE197-F7D1-4977-90B4-D073E862BEAD}" type="pres">
      <dgm:prSet presAssocID="{C3DF900A-26E8-4917-BC7C-9039CCEB19D3}" presName="hierChild4" presStyleCnt="0"/>
      <dgm:spPr/>
    </dgm:pt>
    <dgm:pt modelId="{2112CB3F-D553-42FD-B6BE-A1E39D2361FD}" type="pres">
      <dgm:prSet presAssocID="{C3DF900A-26E8-4917-BC7C-9039CCEB19D3}" presName="hierChild5" presStyleCnt="0"/>
      <dgm:spPr/>
    </dgm:pt>
    <dgm:pt modelId="{66B8434F-85B1-466D-B6FD-F7D42DEC2A03}" type="pres">
      <dgm:prSet presAssocID="{4EA87D69-8D8D-40FE-9F12-4FD1AB614AC8}" presName="hierChild3" presStyleCnt="0"/>
      <dgm:spPr/>
    </dgm:pt>
  </dgm:ptLst>
  <dgm:cxnLst>
    <dgm:cxn modelId="{E4680202-2ED3-4DC1-85EB-E7F06537CF13}" type="presOf" srcId="{4EA87D69-8D8D-40FE-9F12-4FD1AB614AC8}" destId="{5AADA780-760F-429A-9CD1-F65511C3FBB8}" srcOrd="0" destOrd="0" presId="urn:microsoft.com/office/officeart/2005/8/layout/orgChart1"/>
    <dgm:cxn modelId="{02FF9E29-F9D1-4478-A079-EAB9C45D4315}" type="presOf" srcId="{C3DF900A-26E8-4917-BC7C-9039CCEB19D3}" destId="{09563CF1-671E-4FB7-A293-DED08BF50B44}" srcOrd="0" destOrd="0" presId="urn:microsoft.com/office/officeart/2005/8/layout/orgChart1"/>
    <dgm:cxn modelId="{73E0DC2C-EC0B-4A9E-90CD-8F966583E996}" type="presOf" srcId="{9B27F169-CD94-4405-B07F-1636ED688884}" destId="{253E26C4-009A-40E1-A7B9-44A0C8DD85FF}" srcOrd="0" destOrd="0" presId="urn:microsoft.com/office/officeart/2005/8/layout/orgChart1"/>
    <dgm:cxn modelId="{20EB6B30-688F-4325-A99D-61EDBC8B3047}" srcId="{4EA87D69-8D8D-40FE-9F12-4FD1AB614AC8}" destId="{41BC54F8-C682-4DD8-B859-9B29E25D4B64}" srcOrd="0" destOrd="0" parTransId="{9F171ECB-D482-4CD5-81CE-876CA124B21B}" sibTransId="{E850D434-C2B0-4521-9D35-AEC58D85B993}"/>
    <dgm:cxn modelId="{95F25A42-B498-4083-A625-DD927C6D1E7F}" type="presOf" srcId="{C3DF900A-26E8-4917-BC7C-9039CCEB19D3}" destId="{4B2B92B1-041A-4529-90BC-E0B6B6795348}" srcOrd="1" destOrd="0" presId="urn:microsoft.com/office/officeart/2005/8/layout/orgChart1"/>
    <dgm:cxn modelId="{A6661C78-7E72-4D91-816D-FDAEA04D57FE}" type="presOf" srcId="{9F171ECB-D482-4CD5-81CE-876CA124B21B}" destId="{C5A6B5BB-CFBD-4231-A9F8-CAD4E838DFF1}" srcOrd="0" destOrd="0" presId="urn:microsoft.com/office/officeart/2005/8/layout/orgChart1"/>
    <dgm:cxn modelId="{85164A5A-72A2-41C6-8C75-8A3253430BFC}" srcId="{9B27F169-CD94-4405-B07F-1636ED688884}" destId="{4EA87D69-8D8D-40FE-9F12-4FD1AB614AC8}" srcOrd="0" destOrd="0" parTransId="{1E200AE5-1BA7-4C89-A7F2-49B88DBDB46B}" sibTransId="{7023EDC2-A3BC-4619-B910-1771991AD301}"/>
    <dgm:cxn modelId="{DF071183-9D18-4EF3-9B20-5C7D6F32FD10}" type="presOf" srcId="{BEE0725C-58EE-4045-AFB2-0FBC2EFE9712}" destId="{E2014343-D76C-472C-BA07-1A9148DE8E99}" srcOrd="0" destOrd="0" presId="urn:microsoft.com/office/officeart/2005/8/layout/orgChart1"/>
    <dgm:cxn modelId="{5D53C9B6-B83D-4A03-9D34-A780A4AC669E}" srcId="{4EA87D69-8D8D-40FE-9F12-4FD1AB614AC8}" destId="{C3DF900A-26E8-4917-BC7C-9039CCEB19D3}" srcOrd="1" destOrd="0" parTransId="{BEE0725C-58EE-4045-AFB2-0FBC2EFE9712}" sibTransId="{5E0A1006-1CD3-4770-91C7-2AB03BBEBA1A}"/>
    <dgm:cxn modelId="{21AF58C5-D24A-4854-B1AE-316C68EDD002}" type="presOf" srcId="{4EA87D69-8D8D-40FE-9F12-4FD1AB614AC8}" destId="{86F75CBA-ED4D-4E42-AE08-CC624BE66A45}" srcOrd="1" destOrd="0" presId="urn:microsoft.com/office/officeart/2005/8/layout/orgChart1"/>
    <dgm:cxn modelId="{206E77E5-1282-467F-A2A4-2E348D885C80}" type="presOf" srcId="{41BC54F8-C682-4DD8-B859-9B29E25D4B64}" destId="{F8780754-CCC4-497B-BDD1-255EB86A8E4D}" srcOrd="1" destOrd="0" presId="urn:microsoft.com/office/officeart/2005/8/layout/orgChart1"/>
    <dgm:cxn modelId="{8CFE29EC-E3AC-41EB-A638-8EBB62C335D6}" type="presOf" srcId="{41BC54F8-C682-4DD8-B859-9B29E25D4B64}" destId="{5A49A065-1DB1-4582-BEDD-5F269B53A9BE}" srcOrd="0" destOrd="0" presId="urn:microsoft.com/office/officeart/2005/8/layout/orgChart1"/>
    <dgm:cxn modelId="{77077FE0-CB1C-4552-A800-E68625D36B22}" type="presParOf" srcId="{253E26C4-009A-40E1-A7B9-44A0C8DD85FF}" destId="{F1BF446D-4067-48B9-B8A0-6A2272C4C132}" srcOrd="0" destOrd="0" presId="urn:microsoft.com/office/officeart/2005/8/layout/orgChart1"/>
    <dgm:cxn modelId="{E50B9E49-584D-40D3-BF6E-3484AB03A42D}" type="presParOf" srcId="{F1BF446D-4067-48B9-B8A0-6A2272C4C132}" destId="{4CF3DE18-7B21-4DC5-861B-BBE9FE20F943}" srcOrd="0" destOrd="0" presId="urn:microsoft.com/office/officeart/2005/8/layout/orgChart1"/>
    <dgm:cxn modelId="{9FB9944C-47B6-47C1-BC88-5D2853D96566}" type="presParOf" srcId="{4CF3DE18-7B21-4DC5-861B-BBE9FE20F943}" destId="{5AADA780-760F-429A-9CD1-F65511C3FBB8}" srcOrd="0" destOrd="0" presId="urn:microsoft.com/office/officeart/2005/8/layout/orgChart1"/>
    <dgm:cxn modelId="{A902D0BA-110D-4355-87B0-CEE254738036}" type="presParOf" srcId="{4CF3DE18-7B21-4DC5-861B-BBE9FE20F943}" destId="{86F75CBA-ED4D-4E42-AE08-CC624BE66A45}" srcOrd="1" destOrd="0" presId="urn:microsoft.com/office/officeart/2005/8/layout/orgChart1"/>
    <dgm:cxn modelId="{48C50543-B688-4117-AE54-2B014472E9BF}" type="presParOf" srcId="{F1BF446D-4067-48B9-B8A0-6A2272C4C132}" destId="{05DB4562-1CA4-42E4-954F-624527E65268}" srcOrd="1" destOrd="0" presId="urn:microsoft.com/office/officeart/2005/8/layout/orgChart1"/>
    <dgm:cxn modelId="{2FB0FE2F-E164-4ED7-A54A-5584268544FA}" type="presParOf" srcId="{05DB4562-1CA4-42E4-954F-624527E65268}" destId="{C5A6B5BB-CFBD-4231-A9F8-CAD4E838DFF1}" srcOrd="0" destOrd="0" presId="urn:microsoft.com/office/officeart/2005/8/layout/orgChart1"/>
    <dgm:cxn modelId="{FAA9BBFD-CB19-45DC-AB7F-FD31D5E4C0F3}" type="presParOf" srcId="{05DB4562-1CA4-42E4-954F-624527E65268}" destId="{F9E20B6C-2D8D-4F1E-B756-0FFE09A55E1D}" srcOrd="1" destOrd="0" presId="urn:microsoft.com/office/officeart/2005/8/layout/orgChart1"/>
    <dgm:cxn modelId="{8C24F98F-C75E-41A7-AACA-62C5CB078445}" type="presParOf" srcId="{F9E20B6C-2D8D-4F1E-B756-0FFE09A55E1D}" destId="{EF97E3C5-7E38-4255-ACB5-2A95FCFCD3F2}" srcOrd="0" destOrd="0" presId="urn:microsoft.com/office/officeart/2005/8/layout/orgChart1"/>
    <dgm:cxn modelId="{4C3D7382-8683-4A58-AB5E-EA0A69A74F0A}" type="presParOf" srcId="{EF97E3C5-7E38-4255-ACB5-2A95FCFCD3F2}" destId="{5A49A065-1DB1-4582-BEDD-5F269B53A9BE}" srcOrd="0" destOrd="0" presId="urn:microsoft.com/office/officeart/2005/8/layout/orgChart1"/>
    <dgm:cxn modelId="{765D3062-556F-4270-ADF6-2147875ABFB2}" type="presParOf" srcId="{EF97E3C5-7E38-4255-ACB5-2A95FCFCD3F2}" destId="{F8780754-CCC4-497B-BDD1-255EB86A8E4D}" srcOrd="1" destOrd="0" presId="urn:microsoft.com/office/officeart/2005/8/layout/orgChart1"/>
    <dgm:cxn modelId="{B6C4FA8C-A9AF-48DC-B195-4B496B012661}" type="presParOf" srcId="{F9E20B6C-2D8D-4F1E-B756-0FFE09A55E1D}" destId="{28E7BA39-09E0-4B9C-8F9D-795790035969}" srcOrd="1" destOrd="0" presId="urn:microsoft.com/office/officeart/2005/8/layout/orgChart1"/>
    <dgm:cxn modelId="{79A5A877-BFAD-431E-BD06-2882808537B3}" type="presParOf" srcId="{F9E20B6C-2D8D-4F1E-B756-0FFE09A55E1D}" destId="{ACE6EA3F-BBE1-4C2C-B73E-A3BFF9E93EB9}" srcOrd="2" destOrd="0" presId="urn:microsoft.com/office/officeart/2005/8/layout/orgChart1"/>
    <dgm:cxn modelId="{C07BB900-A218-4B13-97E6-0FC02798D255}" type="presParOf" srcId="{05DB4562-1CA4-42E4-954F-624527E65268}" destId="{E2014343-D76C-472C-BA07-1A9148DE8E99}" srcOrd="2" destOrd="0" presId="urn:microsoft.com/office/officeart/2005/8/layout/orgChart1"/>
    <dgm:cxn modelId="{959E43AF-417C-4E77-B1AF-E21B57620EBD}" type="presParOf" srcId="{05DB4562-1CA4-42E4-954F-624527E65268}" destId="{33A0E135-F483-4D67-8FFA-A57D0327A35D}" srcOrd="3" destOrd="0" presId="urn:microsoft.com/office/officeart/2005/8/layout/orgChart1"/>
    <dgm:cxn modelId="{9E1D9731-EBFA-4691-83D5-1B8B009C8E19}" type="presParOf" srcId="{33A0E135-F483-4D67-8FFA-A57D0327A35D}" destId="{287076C0-19E4-4F0A-B298-D66DA4EA05EB}" srcOrd="0" destOrd="0" presId="urn:microsoft.com/office/officeart/2005/8/layout/orgChart1"/>
    <dgm:cxn modelId="{DB3946B0-0912-45A6-B7C1-CA7CA6D61D0D}" type="presParOf" srcId="{287076C0-19E4-4F0A-B298-D66DA4EA05EB}" destId="{09563CF1-671E-4FB7-A293-DED08BF50B44}" srcOrd="0" destOrd="0" presId="urn:microsoft.com/office/officeart/2005/8/layout/orgChart1"/>
    <dgm:cxn modelId="{AE661484-79E4-4D42-BA2D-0C713F96DB54}" type="presParOf" srcId="{287076C0-19E4-4F0A-B298-D66DA4EA05EB}" destId="{4B2B92B1-041A-4529-90BC-E0B6B6795348}" srcOrd="1" destOrd="0" presId="urn:microsoft.com/office/officeart/2005/8/layout/orgChart1"/>
    <dgm:cxn modelId="{92AB34F7-0A6E-47C1-BFF8-A99C70835200}" type="presParOf" srcId="{33A0E135-F483-4D67-8FFA-A57D0327A35D}" destId="{3F9BE197-F7D1-4977-90B4-D073E862BEAD}" srcOrd="1" destOrd="0" presId="urn:microsoft.com/office/officeart/2005/8/layout/orgChart1"/>
    <dgm:cxn modelId="{ADB37544-5738-47BB-B0EA-6FEB5EEB4A3E}" type="presParOf" srcId="{33A0E135-F483-4D67-8FFA-A57D0327A35D}" destId="{2112CB3F-D553-42FD-B6BE-A1E39D2361FD}" srcOrd="2" destOrd="0" presId="urn:microsoft.com/office/officeart/2005/8/layout/orgChart1"/>
    <dgm:cxn modelId="{B85957B0-C45C-4719-B82E-84E7ACA57539}" type="presParOf" srcId="{F1BF446D-4067-48B9-B8A0-6A2272C4C132}" destId="{66B8434F-85B1-466D-B6FD-F7D42DEC2A03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8DE9E0E0-D184-40A7-9689-C21BC40E5A2E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C9D14E97-C499-4FCA-81B3-289B234D9B24}">
      <dgm:prSet custT="1"/>
      <dgm:spPr>
        <a:solidFill>
          <a:schemeClr val="accent5">
            <a:lumMod val="20000"/>
            <a:lumOff val="80000"/>
          </a:schemeClr>
        </a:solidFill>
      </dgm:spPr>
      <dgm:t>
        <a:bodyPr/>
        <a:lstStyle/>
        <a:p>
          <a:pPr algn="ctr"/>
          <a:r>
            <a:rPr lang="pl-PL" sz="2800" b="1" dirty="0">
              <a:solidFill>
                <a:schemeClr val="tx1"/>
              </a:solidFill>
            </a:rPr>
            <a:t>Budżet na rok 2024 ogółem:  105.038.000 zł:</a:t>
          </a:r>
        </a:p>
        <a:p>
          <a:pPr algn="ctr"/>
          <a:r>
            <a:rPr lang="pl-PL" sz="2400" b="0" i="1" dirty="0">
              <a:solidFill>
                <a:schemeClr val="tx1"/>
              </a:solidFill>
            </a:rPr>
            <a:t>(zwiększenie w stosunku do 2023r. -14.875.000zł) </a:t>
          </a:r>
        </a:p>
      </dgm:t>
    </dgm:pt>
    <dgm:pt modelId="{E8CC4482-3B0F-4549-8883-F52B753B7483}" type="parTrans" cxnId="{5CEE3D1E-9EB3-4EBC-AE5A-3A24D771AF95}">
      <dgm:prSet/>
      <dgm:spPr/>
      <dgm:t>
        <a:bodyPr/>
        <a:lstStyle/>
        <a:p>
          <a:pPr algn="ctr"/>
          <a:endParaRPr lang="pl-PL" sz="2400"/>
        </a:p>
      </dgm:t>
    </dgm:pt>
    <dgm:pt modelId="{5233EDD1-3979-4358-A217-E0C9472A4246}" type="sibTrans" cxnId="{5CEE3D1E-9EB3-4EBC-AE5A-3A24D771AF95}">
      <dgm:prSet/>
      <dgm:spPr/>
      <dgm:t>
        <a:bodyPr/>
        <a:lstStyle/>
        <a:p>
          <a:pPr algn="ctr"/>
          <a:endParaRPr lang="pl-PL" sz="2400"/>
        </a:p>
      </dgm:t>
    </dgm:pt>
    <dgm:pt modelId="{BE89B2A0-8D05-4627-9E56-D0499AE25403}" type="pres">
      <dgm:prSet presAssocID="{8DE9E0E0-D184-40A7-9689-C21BC40E5A2E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CDB782FA-A241-40F1-BCA4-045A2279DC28}" type="pres">
      <dgm:prSet presAssocID="{C9D14E97-C499-4FCA-81B3-289B234D9B24}" presName="hierRoot1" presStyleCnt="0">
        <dgm:presLayoutVars>
          <dgm:hierBranch val="init"/>
        </dgm:presLayoutVars>
      </dgm:prSet>
      <dgm:spPr/>
    </dgm:pt>
    <dgm:pt modelId="{8016B103-18A4-41FC-978E-B0D2077F3271}" type="pres">
      <dgm:prSet presAssocID="{C9D14E97-C499-4FCA-81B3-289B234D9B24}" presName="rootComposite1" presStyleCnt="0"/>
      <dgm:spPr/>
    </dgm:pt>
    <dgm:pt modelId="{D03E4866-25A1-463A-8EE2-C23EFE88CFD9}" type="pres">
      <dgm:prSet presAssocID="{C9D14E97-C499-4FCA-81B3-289B234D9B24}" presName="rootText1" presStyleLbl="node0" presStyleIdx="0" presStyleCnt="1" custScaleX="335394" custScaleY="84143" custLinFactX="100000" custLinFactY="-100000" custLinFactNeighborX="167378" custLinFactNeighborY="-197233">
        <dgm:presLayoutVars>
          <dgm:chPref val="3"/>
        </dgm:presLayoutVars>
      </dgm:prSet>
      <dgm:spPr/>
    </dgm:pt>
    <dgm:pt modelId="{226FC92E-5CF1-472B-9E00-322E4EB3CCC0}" type="pres">
      <dgm:prSet presAssocID="{C9D14E97-C499-4FCA-81B3-289B234D9B24}" presName="rootConnector1" presStyleLbl="node1" presStyleIdx="0" presStyleCnt="0"/>
      <dgm:spPr/>
    </dgm:pt>
    <dgm:pt modelId="{C8C5C80E-EF53-4053-9573-220AF46FD53D}" type="pres">
      <dgm:prSet presAssocID="{C9D14E97-C499-4FCA-81B3-289B234D9B24}" presName="hierChild2" presStyleCnt="0"/>
      <dgm:spPr/>
    </dgm:pt>
    <dgm:pt modelId="{D1C15421-8CDB-43EF-A8E1-1AACB57B90D5}" type="pres">
      <dgm:prSet presAssocID="{C9D14E97-C499-4FCA-81B3-289B234D9B24}" presName="hierChild3" presStyleCnt="0"/>
      <dgm:spPr/>
    </dgm:pt>
  </dgm:ptLst>
  <dgm:cxnLst>
    <dgm:cxn modelId="{5CEE3D1E-9EB3-4EBC-AE5A-3A24D771AF95}" srcId="{8DE9E0E0-D184-40A7-9689-C21BC40E5A2E}" destId="{C9D14E97-C499-4FCA-81B3-289B234D9B24}" srcOrd="0" destOrd="0" parTransId="{E8CC4482-3B0F-4549-8883-F52B753B7483}" sibTransId="{5233EDD1-3979-4358-A217-E0C9472A4246}"/>
    <dgm:cxn modelId="{D80F0560-3420-44C9-98C8-839F57E0875E}" type="presOf" srcId="{8DE9E0E0-D184-40A7-9689-C21BC40E5A2E}" destId="{BE89B2A0-8D05-4627-9E56-D0499AE25403}" srcOrd="0" destOrd="0" presId="urn:microsoft.com/office/officeart/2005/8/layout/orgChart1"/>
    <dgm:cxn modelId="{1611F7C5-869B-4942-88F3-61EE96185F5D}" type="presOf" srcId="{C9D14E97-C499-4FCA-81B3-289B234D9B24}" destId="{226FC92E-5CF1-472B-9E00-322E4EB3CCC0}" srcOrd="1" destOrd="0" presId="urn:microsoft.com/office/officeart/2005/8/layout/orgChart1"/>
    <dgm:cxn modelId="{B00AB0EB-A085-4493-96EC-710553C16D1B}" type="presOf" srcId="{C9D14E97-C499-4FCA-81B3-289B234D9B24}" destId="{D03E4866-25A1-463A-8EE2-C23EFE88CFD9}" srcOrd="0" destOrd="0" presId="urn:microsoft.com/office/officeart/2005/8/layout/orgChart1"/>
    <dgm:cxn modelId="{7C9EA6BA-F1DF-4CD0-9300-88D47664A721}" type="presParOf" srcId="{BE89B2A0-8D05-4627-9E56-D0499AE25403}" destId="{CDB782FA-A241-40F1-BCA4-045A2279DC28}" srcOrd="0" destOrd="0" presId="urn:microsoft.com/office/officeart/2005/8/layout/orgChart1"/>
    <dgm:cxn modelId="{3E2972BC-5B3A-4805-8200-898B7F4D7BD2}" type="presParOf" srcId="{CDB782FA-A241-40F1-BCA4-045A2279DC28}" destId="{8016B103-18A4-41FC-978E-B0D2077F3271}" srcOrd="0" destOrd="0" presId="urn:microsoft.com/office/officeart/2005/8/layout/orgChart1"/>
    <dgm:cxn modelId="{32F9A860-92D7-4571-98F7-51783CADD83E}" type="presParOf" srcId="{8016B103-18A4-41FC-978E-B0D2077F3271}" destId="{D03E4866-25A1-463A-8EE2-C23EFE88CFD9}" srcOrd="0" destOrd="0" presId="urn:microsoft.com/office/officeart/2005/8/layout/orgChart1"/>
    <dgm:cxn modelId="{BDA2F34D-29DA-482E-A45F-D3B7AE459088}" type="presParOf" srcId="{8016B103-18A4-41FC-978E-B0D2077F3271}" destId="{226FC92E-5CF1-472B-9E00-322E4EB3CCC0}" srcOrd="1" destOrd="0" presId="urn:microsoft.com/office/officeart/2005/8/layout/orgChart1"/>
    <dgm:cxn modelId="{C7A75F48-F7AF-44D5-9593-3544B5B987EF}" type="presParOf" srcId="{CDB782FA-A241-40F1-BCA4-045A2279DC28}" destId="{C8C5C80E-EF53-4053-9573-220AF46FD53D}" srcOrd="1" destOrd="0" presId="urn:microsoft.com/office/officeart/2005/8/layout/orgChart1"/>
    <dgm:cxn modelId="{84622E29-369A-47C9-BD99-7678FE90B3DA}" type="presParOf" srcId="{CDB782FA-A241-40F1-BCA4-045A2279DC28}" destId="{D1C15421-8CDB-43EF-A8E1-1AACB57B90D5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B27F169-CD94-4405-B07F-1636ED688884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4EA87D69-8D8D-40FE-9F12-4FD1AB614AC8}">
      <dgm:prSet custT="1"/>
      <dgm:spPr>
        <a:solidFill>
          <a:srgbClr val="EFF5FB"/>
        </a:solidFill>
      </dgm:spPr>
      <dgm:t>
        <a:bodyPr/>
        <a:lstStyle/>
        <a:p>
          <a:r>
            <a:rPr lang="pl-PL" sz="2800" b="1" dirty="0">
              <a:solidFill>
                <a:schemeClr val="tx1"/>
              </a:solidFill>
            </a:rPr>
            <a:t>Gminy  </a:t>
          </a:r>
        </a:p>
        <a:p>
          <a:r>
            <a:rPr lang="pl-PL" sz="2800" b="1" dirty="0">
              <a:solidFill>
                <a:schemeClr val="tx1"/>
              </a:solidFill>
            </a:rPr>
            <a:t>67.915.000 zł</a:t>
          </a:r>
          <a:endParaRPr lang="pl-PL" sz="2800" dirty="0">
            <a:solidFill>
              <a:schemeClr val="tx1"/>
            </a:solidFill>
          </a:endParaRPr>
        </a:p>
      </dgm:t>
    </dgm:pt>
    <dgm:pt modelId="{1E200AE5-1BA7-4C89-A7F2-49B88DBDB46B}" type="parTrans" cxnId="{85164A5A-72A2-41C6-8C75-8A3253430BFC}">
      <dgm:prSet/>
      <dgm:spPr/>
      <dgm:t>
        <a:bodyPr/>
        <a:lstStyle/>
        <a:p>
          <a:endParaRPr lang="pl-PL"/>
        </a:p>
      </dgm:t>
    </dgm:pt>
    <dgm:pt modelId="{7023EDC2-A3BC-4619-B910-1771991AD301}" type="sibTrans" cxnId="{85164A5A-72A2-41C6-8C75-8A3253430BFC}">
      <dgm:prSet/>
      <dgm:spPr/>
      <dgm:t>
        <a:bodyPr/>
        <a:lstStyle/>
        <a:p>
          <a:endParaRPr lang="pl-PL"/>
        </a:p>
      </dgm:t>
    </dgm:pt>
    <dgm:pt modelId="{41BC54F8-C682-4DD8-B859-9B29E25D4B64}">
      <dgm:prSet custT="1"/>
      <dgm:spPr>
        <a:solidFill>
          <a:srgbClr val="EFF5FB"/>
        </a:solidFill>
      </dgm:spPr>
      <dgm:t>
        <a:bodyPr/>
        <a:lstStyle/>
        <a:p>
          <a:r>
            <a:rPr lang="pl-PL" sz="2100" b="1" dirty="0">
              <a:solidFill>
                <a:schemeClr val="tx1"/>
              </a:solidFill>
            </a:rPr>
            <a:t>66.081.000 zł  </a:t>
          </a:r>
          <a:r>
            <a:rPr lang="pl-PL" sz="1600" b="1" dirty="0">
              <a:solidFill>
                <a:schemeClr val="tx1"/>
              </a:solidFill>
            </a:rPr>
            <a:t>bieżące utrzymanie placówek</a:t>
          </a:r>
          <a:endParaRPr lang="pl-PL" sz="2100" b="0" dirty="0">
            <a:solidFill>
              <a:schemeClr val="tx1"/>
            </a:solidFill>
          </a:endParaRPr>
        </a:p>
      </dgm:t>
    </dgm:pt>
    <dgm:pt modelId="{9F171ECB-D482-4CD5-81CE-876CA124B21B}" type="parTrans" cxnId="{20EB6B30-688F-4325-A99D-61EDBC8B3047}">
      <dgm:prSet/>
      <dgm:spPr/>
      <dgm:t>
        <a:bodyPr/>
        <a:lstStyle/>
        <a:p>
          <a:endParaRPr lang="pl-PL"/>
        </a:p>
      </dgm:t>
    </dgm:pt>
    <dgm:pt modelId="{E850D434-C2B0-4521-9D35-AEC58D85B993}" type="sibTrans" cxnId="{20EB6B30-688F-4325-A99D-61EDBC8B3047}">
      <dgm:prSet/>
      <dgm:spPr/>
      <dgm:t>
        <a:bodyPr/>
        <a:lstStyle/>
        <a:p>
          <a:endParaRPr lang="pl-PL"/>
        </a:p>
      </dgm:t>
    </dgm:pt>
    <dgm:pt modelId="{C3DF900A-26E8-4917-BC7C-9039CCEB19D3}">
      <dgm:prSet custT="1"/>
      <dgm:spPr>
        <a:solidFill>
          <a:srgbClr val="EFF5FB"/>
        </a:solidFill>
      </dgm:spPr>
      <dgm:t>
        <a:bodyPr/>
        <a:lstStyle/>
        <a:p>
          <a:r>
            <a:rPr lang="pl-PL" sz="2400" b="1" dirty="0">
              <a:solidFill>
                <a:schemeClr val="tx1"/>
              </a:solidFill>
            </a:rPr>
            <a:t>1.834.000 zł </a:t>
          </a:r>
        </a:p>
        <a:p>
          <a:r>
            <a:rPr lang="pl-PL" sz="1800" b="1" dirty="0">
              <a:solidFill>
                <a:schemeClr val="tx1"/>
              </a:solidFill>
            </a:rPr>
            <a:t>,,za życiem”</a:t>
          </a:r>
          <a:endParaRPr lang="pl-PL" sz="2400" b="0" dirty="0">
            <a:solidFill>
              <a:schemeClr val="tx1"/>
            </a:solidFill>
          </a:endParaRPr>
        </a:p>
      </dgm:t>
    </dgm:pt>
    <dgm:pt modelId="{BEE0725C-58EE-4045-AFB2-0FBC2EFE9712}" type="parTrans" cxnId="{5D53C9B6-B83D-4A03-9D34-A780A4AC669E}">
      <dgm:prSet/>
      <dgm:spPr/>
      <dgm:t>
        <a:bodyPr/>
        <a:lstStyle/>
        <a:p>
          <a:endParaRPr lang="pl-PL"/>
        </a:p>
      </dgm:t>
    </dgm:pt>
    <dgm:pt modelId="{5E0A1006-1CD3-4770-91C7-2AB03BBEBA1A}" type="sibTrans" cxnId="{5D53C9B6-B83D-4A03-9D34-A780A4AC669E}">
      <dgm:prSet/>
      <dgm:spPr/>
      <dgm:t>
        <a:bodyPr/>
        <a:lstStyle/>
        <a:p>
          <a:endParaRPr lang="pl-PL"/>
        </a:p>
      </dgm:t>
    </dgm:pt>
    <dgm:pt modelId="{253E26C4-009A-40E1-A7B9-44A0C8DD85FF}" type="pres">
      <dgm:prSet presAssocID="{9B27F169-CD94-4405-B07F-1636ED688884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F1BF446D-4067-48B9-B8A0-6A2272C4C132}" type="pres">
      <dgm:prSet presAssocID="{4EA87D69-8D8D-40FE-9F12-4FD1AB614AC8}" presName="hierRoot1" presStyleCnt="0">
        <dgm:presLayoutVars>
          <dgm:hierBranch val="init"/>
        </dgm:presLayoutVars>
      </dgm:prSet>
      <dgm:spPr/>
    </dgm:pt>
    <dgm:pt modelId="{4CF3DE18-7B21-4DC5-861B-BBE9FE20F943}" type="pres">
      <dgm:prSet presAssocID="{4EA87D69-8D8D-40FE-9F12-4FD1AB614AC8}" presName="rootComposite1" presStyleCnt="0"/>
      <dgm:spPr/>
    </dgm:pt>
    <dgm:pt modelId="{5AADA780-760F-429A-9CD1-F65511C3FBB8}" type="pres">
      <dgm:prSet presAssocID="{4EA87D69-8D8D-40FE-9F12-4FD1AB614AC8}" presName="rootText1" presStyleLbl="node0" presStyleIdx="0" presStyleCnt="1" custScaleX="129676">
        <dgm:presLayoutVars>
          <dgm:chPref val="3"/>
        </dgm:presLayoutVars>
      </dgm:prSet>
      <dgm:spPr/>
    </dgm:pt>
    <dgm:pt modelId="{86F75CBA-ED4D-4E42-AE08-CC624BE66A45}" type="pres">
      <dgm:prSet presAssocID="{4EA87D69-8D8D-40FE-9F12-4FD1AB614AC8}" presName="rootConnector1" presStyleLbl="node1" presStyleIdx="0" presStyleCnt="0"/>
      <dgm:spPr/>
    </dgm:pt>
    <dgm:pt modelId="{05DB4562-1CA4-42E4-954F-624527E65268}" type="pres">
      <dgm:prSet presAssocID="{4EA87D69-8D8D-40FE-9F12-4FD1AB614AC8}" presName="hierChild2" presStyleCnt="0"/>
      <dgm:spPr/>
    </dgm:pt>
    <dgm:pt modelId="{C5A6B5BB-CFBD-4231-A9F8-CAD4E838DFF1}" type="pres">
      <dgm:prSet presAssocID="{9F171ECB-D482-4CD5-81CE-876CA124B21B}" presName="Name37" presStyleLbl="parChTrans1D2" presStyleIdx="0" presStyleCnt="2"/>
      <dgm:spPr/>
    </dgm:pt>
    <dgm:pt modelId="{F9E20B6C-2D8D-4F1E-B756-0FFE09A55E1D}" type="pres">
      <dgm:prSet presAssocID="{41BC54F8-C682-4DD8-B859-9B29E25D4B64}" presName="hierRoot2" presStyleCnt="0">
        <dgm:presLayoutVars>
          <dgm:hierBranch val="init"/>
        </dgm:presLayoutVars>
      </dgm:prSet>
      <dgm:spPr/>
    </dgm:pt>
    <dgm:pt modelId="{EF97E3C5-7E38-4255-ACB5-2A95FCFCD3F2}" type="pres">
      <dgm:prSet presAssocID="{41BC54F8-C682-4DD8-B859-9B29E25D4B64}" presName="rootComposite" presStyleCnt="0"/>
      <dgm:spPr/>
    </dgm:pt>
    <dgm:pt modelId="{5A49A065-1DB1-4582-BEDD-5F269B53A9BE}" type="pres">
      <dgm:prSet presAssocID="{41BC54F8-C682-4DD8-B859-9B29E25D4B64}" presName="rootText" presStyleLbl="node2" presStyleIdx="0" presStyleCnt="2" custScaleX="76343">
        <dgm:presLayoutVars>
          <dgm:chPref val="3"/>
        </dgm:presLayoutVars>
      </dgm:prSet>
      <dgm:spPr/>
    </dgm:pt>
    <dgm:pt modelId="{F8780754-CCC4-497B-BDD1-255EB86A8E4D}" type="pres">
      <dgm:prSet presAssocID="{41BC54F8-C682-4DD8-B859-9B29E25D4B64}" presName="rootConnector" presStyleLbl="node2" presStyleIdx="0" presStyleCnt="2"/>
      <dgm:spPr/>
    </dgm:pt>
    <dgm:pt modelId="{28E7BA39-09E0-4B9C-8F9D-795790035969}" type="pres">
      <dgm:prSet presAssocID="{41BC54F8-C682-4DD8-B859-9B29E25D4B64}" presName="hierChild4" presStyleCnt="0"/>
      <dgm:spPr/>
    </dgm:pt>
    <dgm:pt modelId="{ACE6EA3F-BBE1-4C2C-B73E-A3BFF9E93EB9}" type="pres">
      <dgm:prSet presAssocID="{41BC54F8-C682-4DD8-B859-9B29E25D4B64}" presName="hierChild5" presStyleCnt="0"/>
      <dgm:spPr/>
    </dgm:pt>
    <dgm:pt modelId="{E2014343-D76C-472C-BA07-1A9148DE8E99}" type="pres">
      <dgm:prSet presAssocID="{BEE0725C-58EE-4045-AFB2-0FBC2EFE9712}" presName="Name37" presStyleLbl="parChTrans1D2" presStyleIdx="1" presStyleCnt="2"/>
      <dgm:spPr/>
    </dgm:pt>
    <dgm:pt modelId="{33A0E135-F483-4D67-8FFA-A57D0327A35D}" type="pres">
      <dgm:prSet presAssocID="{C3DF900A-26E8-4917-BC7C-9039CCEB19D3}" presName="hierRoot2" presStyleCnt="0">
        <dgm:presLayoutVars>
          <dgm:hierBranch val="init"/>
        </dgm:presLayoutVars>
      </dgm:prSet>
      <dgm:spPr/>
    </dgm:pt>
    <dgm:pt modelId="{287076C0-19E4-4F0A-B298-D66DA4EA05EB}" type="pres">
      <dgm:prSet presAssocID="{C3DF900A-26E8-4917-BC7C-9039CCEB19D3}" presName="rootComposite" presStyleCnt="0"/>
      <dgm:spPr/>
    </dgm:pt>
    <dgm:pt modelId="{09563CF1-671E-4FB7-A293-DED08BF50B44}" type="pres">
      <dgm:prSet presAssocID="{C3DF900A-26E8-4917-BC7C-9039CCEB19D3}" presName="rootText" presStyleLbl="node2" presStyleIdx="1" presStyleCnt="2" custScaleX="81748">
        <dgm:presLayoutVars>
          <dgm:chPref val="3"/>
        </dgm:presLayoutVars>
      </dgm:prSet>
      <dgm:spPr/>
    </dgm:pt>
    <dgm:pt modelId="{4B2B92B1-041A-4529-90BC-E0B6B6795348}" type="pres">
      <dgm:prSet presAssocID="{C3DF900A-26E8-4917-BC7C-9039CCEB19D3}" presName="rootConnector" presStyleLbl="node2" presStyleIdx="1" presStyleCnt="2"/>
      <dgm:spPr/>
    </dgm:pt>
    <dgm:pt modelId="{3F9BE197-F7D1-4977-90B4-D073E862BEAD}" type="pres">
      <dgm:prSet presAssocID="{C3DF900A-26E8-4917-BC7C-9039CCEB19D3}" presName="hierChild4" presStyleCnt="0"/>
      <dgm:spPr/>
    </dgm:pt>
    <dgm:pt modelId="{2112CB3F-D553-42FD-B6BE-A1E39D2361FD}" type="pres">
      <dgm:prSet presAssocID="{C3DF900A-26E8-4917-BC7C-9039CCEB19D3}" presName="hierChild5" presStyleCnt="0"/>
      <dgm:spPr/>
    </dgm:pt>
    <dgm:pt modelId="{66B8434F-85B1-466D-B6FD-F7D42DEC2A03}" type="pres">
      <dgm:prSet presAssocID="{4EA87D69-8D8D-40FE-9F12-4FD1AB614AC8}" presName="hierChild3" presStyleCnt="0"/>
      <dgm:spPr/>
    </dgm:pt>
  </dgm:ptLst>
  <dgm:cxnLst>
    <dgm:cxn modelId="{E4680202-2ED3-4DC1-85EB-E7F06537CF13}" type="presOf" srcId="{4EA87D69-8D8D-40FE-9F12-4FD1AB614AC8}" destId="{5AADA780-760F-429A-9CD1-F65511C3FBB8}" srcOrd="0" destOrd="0" presId="urn:microsoft.com/office/officeart/2005/8/layout/orgChart1"/>
    <dgm:cxn modelId="{02FF9E29-F9D1-4478-A079-EAB9C45D4315}" type="presOf" srcId="{C3DF900A-26E8-4917-BC7C-9039CCEB19D3}" destId="{09563CF1-671E-4FB7-A293-DED08BF50B44}" srcOrd="0" destOrd="0" presId="urn:microsoft.com/office/officeart/2005/8/layout/orgChart1"/>
    <dgm:cxn modelId="{73E0DC2C-EC0B-4A9E-90CD-8F966583E996}" type="presOf" srcId="{9B27F169-CD94-4405-B07F-1636ED688884}" destId="{253E26C4-009A-40E1-A7B9-44A0C8DD85FF}" srcOrd="0" destOrd="0" presId="urn:microsoft.com/office/officeart/2005/8/layout/orgChart1"/>
    <dgm:cxn modelId="{20EB6B30-688F-4325-A99D-61EDBC8B3047}" srcId="{4EA87D69-8D8D-40FE-9F12-4FD1AB614AC8}" destId="{41BC54F8-C682-4DD8-B859-9B29E25D4B64}" srcOrd="0" destOrd="0" parTransId="{9F171ECB-D482-4CD5-81CE-876CA124B21B}" sibTransId="{E850D434-C2B0-4521-9D35-AEC58D85B993}"/>
    <dgm:cxn modelId="{95F25A42-B498-4083-A625-DD927C6D1E7F}" type="presOf" srcId="{C3DF900A-26E8-4917-BC7C-9039CCEB19D3}" destId="{4B2B92B1-041A-4529-90BC-E0B6B6795348}" srcOrd="1" destOrd="0" presId="urn:microsoft.com/office/officeart/2005/8/layout/orgChart1"/>
    <dgm:cxn modelId="{A6661C78-7E72-4D91-816D-FDAEA04D57FE}" type="presOf" srcId="{9F171ECB-D482-4CD5-81CE-876CA124B21B}" destId="{C5A6B5BB-CFBD-4231-A9F8-CAD4E838DFF1}" srcOrd="0" destOrd="0" presId="urn:microsoft.com/office/officeart/2005/8/layout/orgChart1"/>
    <dgm:cxn modelId="{85164A5A-72A2-41C6-8C75-8A3253430BFC}" srcId="{9B27F169-CD94-4405-B07F-1636ED688884}" destId="{4EA87D69-8D8D-40FE-9F12-4FD1AB614AC8}" srcOrd="0" destOrd="0" parTransId="{1E200AE5-1BA7-4C89-A7F2-49B88DBDB46B}" sibTransId="{7023EDC2-A3BC-4619-B910-1771991AD301}"/>
    <dgm:cxn modelId="{DF071183-9D18-4EF3-9B20-5C7D6F32FD10}" type="presOf" srcId="{BEE0725C-58EE-4045-AFB2-0FBC2EFE9712}" destId="{E2014343-D76C-472C-BA07-1A9148DE8E99}" srcOrd="0" destOrd="0" presId="urn:microsoft.com/office/officeart/2005/8/layout/orgChart1"/>
    <dgm:cxn modelId="{5D53C9B6-B83D-4A03-9D34-A780A4AC669E}" srcId="{4EA87D69-8D8D-40FE-9F12-4FD1AB614AC8}" destId="{C3DF900A-26E8-4917-BC7C-9039CCEB19D3}" srcOrd="1" destOrd="0" parTransId="{BEE0725C-58EE-4045-AFB2-0FBC2EFE9712}" sibTransId="{5E0A1006-1CD3-4770-91C7-2AB03BBEBA1A}"/>
    <dgm:cxn modelId="{21AF58C5-D24A-4854-B1AE-316C68EDD002}" type="presOf" srcId="{4EA87D69-8D8D-40FE-9F12-4FD1AB614AC8}" destId="{86F75CBA-ED4D-4E42-AE08-CC624BE66A45}" srcOrd="1" destOrd="0" presId="urn:microsoft.com/office/officeart/2005/8/layout/orgChart1"/>
    <dgm:cxn modelId="{206E77E5-1282-467F-A2A4-2E348D885C80}" type="presOf" srcId="{41BC54F8-C682-4DD8-B859-9B29E25D4B64}" destId="{F8780754-CCC4-497B-BDD1-255EB86A8E4D}" srcOrd="1" destOrd="0" presId="urn:microsoft.com/office/officeart/2005/8/layout/orgChart1"/>
    <dgm:cxn modelId="{8CFE29EC-E3AC-41EB-A638-8EBB62C335D6}" type="presOf" srcId="{41BC54F8-C682-4DD8-B859-9B29E25D4B64}" destId="{5A49A065-1DB1-4582-BEDD-5F269B53A9BE}" srcOrd="0" destOrd="0" presId="urn:microsoft.com/office/officeart/2005/8/layout/orgChart1"/>
    <dgm:cxn modelId="{77077FE0-CB1C-4552-A800-E68625D36B22}" type="presParOf" srcId="{253E26C4-009A-40E1-A7B9-44A0C8DD85FF}" destId="{F1BF446D-4067-48B9-B8A0-6A2272C4C132}" srcOrd="0" destOrd="0" presId="urn:microsoft.com/office/officeart/2005/8/layout/orgChart1"/>
    <dgm:cxn modelId="{E50B9E49-584D-40D3-BF6E-3484AB03A42D}" type="presParOf" srcId="{F1BF446D-4067-48B9-B8A0-6A2272C4C132}" destId="{4CF3DE18-7B21-4DC5-861B-BBE9FE20F943}" srcOrd="0" destOrd="0" presId="urn:microsoft.com/office/officeart/2005/8/layout/orgChart1"/>
    <dgm:cxn modelId="{9FB9944C-47B6-47C1-BC88-5D2853D96566}" type="presParOf" srcId="{4CF3DE18-7B21-4DC5-861B-BBE9FE20F943}" destId="{5AADA780-760F-429A-9CD1-F65511C3FBB8}" srcOrd="0" destOrd="0" presId="urn:microsoft.com/office/officeart/2005/8/layout/orgChart1"/>
    <dgm:cxn modelId="{A902D0BA-110D-4355-87B0-CEE254738036}" type="presParOf" srcId="{4CF3DE18-7B21-4DC5-861B-BBE9FE20F943}" destId="{86F75CBA-ED4D-4E42-AE08-CC624BE66A45}" srcOrd="1" destOrd="0" presId="urn:microsoft.com/office/officeart/2005/8/layout/orgChart1"/>
    <dgm:cxn modelId="{48C50543-B688-4117-AE54-2B014472E9BF}" type="presParOf" srcId="{F1BF446D-4067-48B9-B8A0-6A2272C4C132}" destId="{05DB4562-1CA4-42E4-954F-624527E65268}" srcOrd="1" destOrd="0" presId="urn:microsoft.com/office/officeart/2005/8/layout/orgChart1"/>
    <dgm:cxn modelId="{2FB0FE2F-E164-4ED7-A54A-5584268544FA}" type="presParOf" srcId="{05DB4562-1CA4-42E4-954F-624527E65268}" destId="{C5A6B5BB-CFBD-4231-A9F8-CAD4E838DFF1}" srcOrd="0" destOrd="0" presId="urn:microsoft.com/office/officeart/2005/8/layout/orgChart1"/>
    <dgm:cxn modelId="{FAA9BBFD-CB19-45DC-AB7F-FD31D5E4C0F3}" type="presParOf" srcId="{05DB4562-1CA4-42E4-954F-624527E65268}" destId="{F9E20B6C-2D8D-4F1E-B756-0FFE09A55E1D}" srcOrd="1" destOrd="0" presId="urn:microsoft.com/office/officeart/2005/8/layout/orgChart1"/>
    <dgm:cxn modelId="{8C24F98F-C75E-41A7-AACA-62C5CB078445}" type="presParOf" srcId="{F9E20B6C-2D8D-4F1E-B756-0FFE09A55E1D}" destId="{EF97E3C5-7E38-4255-ACB5-2A95FCFCD3F2}" srcOrd="0" destOrd="0" presId="urn:microsoft.com/office/officeart/2005/8/layout/orgChart1"/>
    <dgm:cxn modelId="{4C3D7382-8683-4A58-AB5E-EA0A69A74F0A}" type="presParOf" srcId="{EF97E3C5-7E38-4255-ACB5-2A95FCFCD3F2}" destId="{5A49A065-1DB1-4582-BEDD-5F269B53A9BE}" srcOrd="0" destOrd="0" presId="urn:microsoft.com/office/officeart/2005/8/layout/orgChart1"/>
    <dgm:cxn modelId="{765D3062-556F-4270-ADF6-2147875ABFB2}" type="presParOf" srcId="{EF97E3C5-7E38-4255-ACB5-2A95FCFCD3F2}" destId="{F8780754-CCC4-497B-BDD1-255EB86A8E4D}" srcOrd="1" destOrd="0" presId="urn:microsoft.com/office/officeart/2005/8/layout/orgChart1"/>
    <dgm:cxn modelId="{B6C4FA8C-A9AF-48DC-B195-4B496B012661}" type="presParOf" srcId="{F9E20B6C-2D8D-4F1E-B756-0FFE09A55E1D}" destId="{28E7BA39-09E0-4B9C-8F9D-795790035969}" srcOrd="1" destOrd="0" presId="urn:microsoft.com/office/officeart/2005/8/layout/orgChart1"/>
    <dgm:cxn modelId="{79A5A877-BFAD-431E-BD06-2882808537B3}" type="presParOf" srcId="{F9E20B6C-2D8D-4F1E-B756-0FFE09A55E1D}" destId="{ACE6EA3F-BBE1-4C2C-B73E-A3BFF9E93EB9}" srcOrd="2" destOrd="0" presId="urn:microsoft.com/office/officeart/2005/8/layout/orgChart1"/>
    <dgm:cxn modelId="{C07BB900-A218-4B13-97E6-0FC02798D255}" type="presParOf" srcId="{05DB4562-1CA4-42E4-954F-624527E65268}" destId="{E2014343-D76C-472C-BA07-1A9148DE8E99}" srcOrd="2" destOrd="0" presId="urn:microsoft.com/office/officeart/2005/8/layout/orgChart1"/>
    <dgm:cxn modelId="{959E43AF-417C-4E77-B1AF-E21B57620EBD}" type="presParOf" srcId="{05DB4562-1CA4-42E4-954F-624527E65268}" destId="{33A0E135-F483-4D67-8FFA-A57D0327A35D}" srcOrd="3" destOrd="0" presId="urn:microsoft.com/office/officeart/2005/8/layout/orgChart1"/>
    <dgm:cxn modelId="{9E1D9731-EBFA-4691-83D5-1B8B009C8E19}" type="presParOf" srcId="{33A0E135-F483-4D67-8FFA-A57D0327A35D}" destId="{287076C0-19E4-4F0A-B298-D66DA4EA05EB}" srcOrd="0" destOrd="0" presId="urn:microsoft.com/office/officeart/2005/8/layout/orgChart1"/>
    <dgm:cxn modelId="{DB3946B0-0912-45A6-B7C1-CA7CA6D61D0D}" type="presParOf" srcId="{287076C0-19E4-4F0A-B298-D66DA4EA05EB}" destId="{09563CF1-671E-4FB7-A293-DED08BF50B44}" srcOrd="0" destOrd="0" presId="urn:microsoft.com/office/officeart/2005/8/layout/orgChart1"/>
    <dgm:cxn modelId="{AE661484-79E4-4D42-BA2D-0C713F96DB54}" type="presParOf" srcId="{287076C0-19E4-4F0A-B298-D66DA4EA05EB}" destId="{4B2B92B1-041A-4529-90BC-E0B6B6795348}" srcOrd="1" destOrd="0" presId="urn:microsoft.com/office/officeart/2005/8/layout/orgChart1"/>
    <dgm:cxn modelId="{92AB34F7-0A6E-47C1-BFF8-A99C70835200}" type="presParOf" srcId="{33A0E135-F483-4D67-8FFA-A57D0327A35D}" destId="{3F9BE197-F7D1-4977-90B4-D073E862BEAD}" srcOrd="1" destOrd="0" presId="urn:microsoft.com/office/officeart/2005/8/layout/orgChart1"/>
    <dgm:cxn modelId="{ADB37544-5738-47BB-B0EA-6FEB5EEB4A3E}" type="presParOf" srcId="{33A0E135-F483-4D67-8FFA-A57D0327A35D}" destId="{2112CB3F-D553-42FD-B6BE-A1E39D2361FD}" srcOrd="2" destOrd="0" presId="urn:microsoft.com/office/officeart/2005/8/layout/orgChart1"/>
    <dgm:cxn modelId="{B85957B0-C45C-4719-B82E-84E7ACA57539}" type="presParOf" srcId="{F1BF446D-4067-48B9-B8A0-6A2272C4C132}" destId="{66B8434F-85B1-466D-B6FD-F7D42DEC2A03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9B27F169-CD94-4405-B07F-1636ED688884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4EA87D69-8D8D-40FE-9F12-4FD1AB614AC8}">
      <dgm:prSet custT="1"/>
      <dgm:spPr>
        <a:solidFill>
          <a:srgbClr val="EFF5FB"/>
        </a:solidFill>
      </dgm:spPr>
      <dgm:t>
        <a:bodyPr/>
        <a:lstStyle/>
        <a:p>
          <a:r>
            <a:rPr lang="pl-PL" sz="2800" b="1" dirty="0">
              <a:solidFill>
                <a:schemeClr val="tx1"/>
              </a:solidFill>
            </a:rPr>
            <a:t>Powiaty </a:t>
          </a:r>
        </a:p>
        <a:p>
          <a:r>
            <a:rPr lang="pl-PL" sz="2800" b="1" dirty="0">
              <a:solidFill>
                <a:schemeClr val="tx1"/>
              </a:solidFill>
            </a:rPr>
            <a:t>37.123.000 zł</a:t>
          </a:r>
          <a:endParaRPr lang="pl-PL" sz="2800" dirty="0">
            <a:solidFill>
              <a:schemeClr val="tx1"/>
            </a:solidFill>
          </a:endParaRPr>
        </a:p>
      </dgm:t>
    </dgm:pt>
    <dgm:pt modelId="{1E200AE5-1BA7-4C89-A7F2-49B88DBDB46B}" type="parTrans" cxnId="{85164A5A-72A2-41C6-8C75-8A3253430BFC}">
      <dgm:prSet/>
      <dgm:spPr/>
      <dgm:t>
        <a:bodyPr/>
        <a:lstStyle/>
        <a:p>
          <a:endParaRPr lang="pl-PL"/>
        </a:p>
      </dgm:t>
    </dgm:pt>
    <dgm:pt modelId="{7023EDC2-A3BC-4619-B910-1771991AD301}" type="sibTrans" cxnId="{85164A5A-72A2-41C6-8C75-8A3253430BFC}">
      <dgm:prSet/>
      <dgm:spPr/>
      <dgm:t>
        <a:bodyPr/>
        <a:lstStyle/>
        <a:p>
          <a:endParaRPr lang="pl-PL"/>
        </a:p>
      </dgm:t>
    </dgm:pt>
    <dgm:pt modelId="{41BC54F8-C682-4DD8-B859-9B29E25D4B64}">
      <dgm:prSet custT="1"/>
      <dgm:spPr>
        <a:solidFill>
          <a:srgbClr val="EFF5FB"/>
        </a:solidFill>
        <a:ln w="127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  <a:miter lim="800000"/>
        </a:ln>
        <a:effectLst/>
      </dgm:spPr>
      <dgm:t>
        <a:bodyPr spcFirstLastPara="0" vert="horz" wrap="square" lIns="13335" tIns="13335" rIns="13335" bIns="13335" numCol="1" spcCol="1270" anchor="ctr" anchorCtr="0"/>
        <a:lstStyle/>
        <a:p>
          <a:r>
            <a:rPr lang="pl-PL" sz="2100" b="1" dirty="0">
              <a:solidFill>
                <a:schemeClr val="tx1"/>
              </a:solidFill>
            </a:rPr>
            <a:t>35.620.000 zł - </a:t>
          </a:r>
          <a:r>
            <a:rPr lang="pl-PL" sz="1600" b="1" dirty="0">
              <a:solidFill>
                <a:schemeClr val="tx1"/>
              </a:solidFill>
            </a:rPr>
            <a:t>bieżące utrzymanie placówek</a:t>
          </a:r>
          <a:endParaRPr lang="pl-PL" sz="2100" b="0" dirty="0">
            <a:solidFill>
              <a:schemeClr val="tx1"/>
            </a:solidFill>
          </a:endParaRPr>
        </a:p>
      </dgm:t>
    </dgm:pt>
    <dgm:pt modelId="{9F171ECB-D482-4CD5-81CE-876CA124B21B}" type="parTrans" cxnId="{20EB6B30-688F-4325-A99D-61EDBC8B3047}">
      <dgm:prSet/>
      <dgm:spPr/>
      <dgm:t>
        <a:bodyPr/>
        <a:lstStyle/>
        <a:p>
          <a:endParaRPr lang="pl-PL"/>
        </a:p>
      </dgm:t>
    </dgm:pt>
    <dgm:pt modelId="{E850D434-C2B0-4521-9D35-AEC58D85B993}" type="sibTrans" cxnId="{20EB6B30-688F-4325-A99D-61EDBC8B3047}">
      <dgm:prSet/>
      <dgm:spPr/>
      <dgm:t>
        <a:bodyPr/>
        <a:lstStyle/>
        <a:p>
          <a:endParaRPr lang="pl-PL"/>
        </a:p>
      </dgm:t>
    </dgm:pt>
    <dgm:pt modelId="{C3DF900A-26E8-4917-BC7C-9039CCEB19D3}">
      <dgm:prSet custT="1"/>
      <dgm:spPr>
        <a:solidFill>
          <a:srgbClr val="EFF5FB"/>
        </a:solidFill>
      </dgm:spPr>
      <dgm:t>
        <a:bodyPr/>
        <a:lstStyle/>
        <a:p>
          <a:r>
            <a:rPr lang="pl-PL" sz="2400" b="1" dirty="0">
              <a:solidFill>
                <a:schemeClr val="tx1"/>
              </a:solidFill>
            </a:rPr>
            <a:t>1.503.000 zł </a:t>
          </a:r>
          <a:r>
            <a:rPr lang="pl-PL" sz="1800" b="1" dirty="0">
              <a:solidFill>
                <a:schemeClr val="tx1"/>
              </a:solidFill>
            </a:rPr>
            <a:t>,,za życiem”</a:t>
          </a:r>
          <a:endParaRPr lang="pl-PL" sz="2400" b="0" dirty="0">
            <a:solidFill>
              <a:schemeClr val="tx1"/>
            </a:solidFill>
          </a:endParaRPr>
        </a:p>
      </dgm:t>
    </dgm:pt>
    <dgm:pt modelId="{BEE0725C-58EE-4045-AFB2-0FBC2EFE9712}" type="parTrans" cxnId="{5D53C9B6-B83D-4A03-9D34-A780A4AC669E}">
      <dgm:prSet/>
      <dgm:spPr/>
      <dgm:t>
        <a:bodyPr/>
        <a:lstStyle/>
        <a:p>
          <a:endParaRPr lang="pl-PL"/>
        </a:p>
      </dgm:t>
    </dgm:pt>
    <dgm:pt modelId="{5E0A1006-1CD3-4770-91C7-2AB03BBEBA1A}" type="sibTrans" cxnId="{5D53C9B6-B83D-4A03-9D34-A780A4AC669E}">
      <dgm:prSet/>
      <dgm:spPr/>
      <dgm:t>
        <a:bodyPr/>
        <a:lstStyle/>
        <a:p>
          <a:endParaRPr lang="pl-PL"/>
        </a:p>
      </dgm:t>
    </dgm:pt>
    <dgm:pt modelId="{253E26C4-009A-40E1-A7B9-44A0C8DD85FF}" type="pres">
      <dgm:prSet presAssocID="{9B27F169-CD94-4405-B07F-1636ED688884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</dgm:pt>
    <dgm:pt modelId="{F1BF446D-4067-48B9-B8A0-6A2272C4C132}" type="pres">
      <dgm:prSet presAssocID="{4EA87D69-8D8D-40FE-9F12-4FD1AB614AC8}" presName="hierRoot1" presStyleCnt="0">
        <dgm:presLayoutVars>
          <dgm:hierBranch val="init"/>
        </dgm:presLayoutVars>
      </dgm:prSet>
      <dgm:spPr/>
    </dgm:pt>
    <dgm:pt modelId="{4CF3DE18-7B21-4DC5-861B-BBE9FE20F943}" type="pres">
      <dgm:prSet presAssocID="{4EA87D69-8D8D-40FE-9F12-4FD1AB614AC8}" presName="rootComposite1" presStyleCnt="0"/>
      <dgm:spPr/>
    </dgm:pt>
    <dgm:pt modelId="{5AADA780-760F-429A-9CD1-F65511C3FBB8}" type="pres">
      <dgm:prSet presAssocID="{4EA87D69-8D8D-40FE-9F12-4FD1AB614AC8}" presName="rootText1" presStyleLbl="node0" presStyleIdx="0" presStyleCnt="1" custScaleX="129676">
        <dgm:presLayoutVars>
          <dgm:chPref val="3"/>
        </dgm:presLayoutVars>
      </dgm:prSet>
      <dgm:spPr/>
    </dgm:pt>
    <dgm:pt modelId="{86F75CBA-ED4D-4E42-AE08-CC624BE66A45}" type="pres">
      <dgm:prSet presAssocID="{4EA87D69-8D8D-40FE-9F12-4FD1AB614AC8}" presName="rootConnector1" presStyleLbl="node1" presStyleIdx="0" presStyleCnt="0"/>
      <dgm:spPr/>
    </dgm:pt>
    <dgm:pt modelId="{05DB4562-1CA4-42E4-954F-624527E65268}" type="pres">
      <dgm:prSet presAssocID="{4EA87D69-8D8D-40FE-9F12-4FD1AB614AC8}" presName="hierChild2" presStyleCnt="0"/>
      <dgm:spPr/>
    </dgm:pt>
    <dgm:pt modelId="{C5A6B5BB-CFBD-4231-A9F8-CAD4E838DFF1}" type="pres">
      <dgm:prSet presAssocID="{9F171ECB-D482-4CD5-81CE-876CA124B21B}" presName="Name37" presStyleLbl="parChTrans1D2" presStyleIdx="0" presStyleCnt="2"/>
      <dgm:spPr/>
    </dgm:pt>
    <dgm:pt modelId="{F9E20B6C-2D8D-4F1E-B756-0FFE09A55E1D}" type="pres">
      <dgm:prSet presAssocID="{41BC54F8-C682-4DD8-B859-9B29E25D4B64}" presName="hierRoot2" presStyleCnt="0">
        <dgm:presLayoutVars>
          <dgm:hierBranch val="init"/>
        </dgm:presLayoutVars>
      </dgm:prSet>
      <dgm:spPr/>
    </dgm:pt>
    <dgm:pt modelId="{EF97E3C5-7E38-4255-ACB5-2A95FCFCD3F2}" type="pres">
      <dgm:prSet presAssocID="{41BC54F8-C682-4DD8-B859-9B29E25D4B64}" presName="rootComposite" presStyleCnt="0"/>
      <dgm:spPr/>
    </dgm:pt>
    <dgm:pt modelId="{5A49A065-1DB1-4582-BEDD-5F269B53A9BE}" type="pres">
      <dgm:prSet presAssocID="{41BC54F8-C682-4DD8-B859-9B29E25D4B64}" presName="rootText" presStyleLbl="node2" presStyleIdx="0" presStyleCnt="2" custScaleX="79601">
        <dgm:presLayoutVars>
          <dgm:chPref val="3"/>
        </dgm:presLayoutVars>
      </dgm:prSet>
      <dgm:spPr>
        <a:xfrm>
          <a:off x="216763" y="1727187"/>
          <a:ext cx="1934741" cy="1215274"/>
        </a:xfrm>
        <a:prstGeom prst="rect">
          <a:avLst/>
        </a:prstGeom>
      </dgm:spPr>
    </dgm:pt>
    <dgm:pt modelId="{F8780754-CCC4-497B-BDD1-255EB86A8E4D}" type="pres">
      <dgm:prSet presAssocID="{41BC54F8-C682-4DD8-B859-9B29E25D4B64}" presName="rootConnector" presStyleLbl="node2" presStyleIdx="0" presStyleCnt="2"/>
      <dgm:spPr/>
    </dgm:pt>
    <dgm:pt modelId="{28E7BA39-09E0-4B9C-8F9D-795790035969}" type="pres">
      <dgm:prSet presAssocID="{41BC54F8-C682-4DD8-B859-9B29E25D4B64}" presName="hierChild4" presStyleCnt="0"/>
      <dgm:spPr/>
    </dgm:pt>
    <dgm:pt modelId="{ACE6EA3F-BBE1-4C2C-B73E-A3BFF9E93EB9}" type="pres">
      <dgm:prSet presAssocID="{41BC54F8-C682-4DD8-B859-9B29E25D4B64}" presName="hierChild5" presStyleCnt="0"/>
      <dgm:spPr/>
    </dgm:pt>
    <dgm:pt modelId="{E2014343-D76C-472C-BA07-1A9148DE8E99}" type="pres">
      <dgm:prSet presAssocID="{BEE0725C-58EE-4045-AFB2-0FBC2EFE9712}" presName="Name37" presStyleLbl="parChTrans1D2" presStyleIdx="1" presStyleCnt="2"/>
      <dgm:spPr/>
    </dgm:pt>
    <dgm:pt modelId="{33A0E135-F483-4D67-8FFA-A57D0327A35D}" type="pres">
      <dgm:prSet presAssocID="{C3DF900A-26E8-4917-BC7C-9039CCEB19D3}" presName="hierRoot2" presStyleCnt="0">
        <dgm:presLayoutVars>
          <dgm:hierBranch val="init"/>
        </dgm:presLayoutVars>
      </dgm:prSet>
      <dgm:spPr/>
    </dgm:pt>
    <dgm:pt modelId="{287076C0-19E4-4F0A-B298-D66DA4EA05EB}" type="pres">
      <dgm:prSet presAssocID="{C3DF900A-26E8-4917-BC7C-9039CCEB19D3}" presName="rootComposite" presStyleCnt="0"/>
      <dgm:spPr/>
    </dgm:pt>
    <dgm:pt modelId="{09563CF1-671E-4FB7-A293-DED08BF50B44}" type="pres">
      <dgm:prSet presAssocID="{C3DF900A-26E8-4917-BC7C-9039CCEB19D3}" presName="rootText" presStyleLbl="node2" presStyleIdx="1" presStyleCnt="2" custScaleX="69668">
        <dgm:presLayoutVars>
          <dgm:chPref val="3"/>
        </dgm:presLayoutVars>
      </dgm:prSet>
      <dgm:spPr/>
    </dgm:pt>
    <dgm:pt modelId="{4B2B92B1-041A-4529-90BC-E0B6B6795348}" type="pres">
      <dgm:prSet presAssocID="{C3DF900A-26E8-4917-BC7C-9039CCEB19D3}" presName="rootConnector" presStyleLbl="node2" presStyleIdx="1" presStyleCnt="2"/>
      <dgm:spPr/>
    </dgm:pt>
    <dgm:pt modelId="{3F9BE197-F7D1-4977-90B4-D073E862BEAD}" type="pres">
      <dgm:prSet presAssocID="{C3DF900A-26E8-4917-BC7C-9039CCEB19D3}" presName="hierChild4" presStyleCnt="0"/>
      <dgm:spPr/>
    </dgm:pt>
    <dgm:pt modelId="{2112CB3F-D553-42FD-B6BE-A1E39D2361FD}" type="pres">
      <dgm:prSet presAssocID="{C3DF900A-26E8-4917-BC7C-9039CCEB19D3}" presName="hierChild5" presStyleCnt="0"/>
      <dgm:spPr/>
    </dgm:pt>
    <dgm:pt modelId="{66B8434F-85B1-466D-B6FD-F7D42DEC2A03}" type="pres">
      <dgm:prSet presAssocID="{4EA87D69-8D8D-40FE-9F12-4FD1AB614AC8}" presName="hierChild3" presStyleCnt="0"/>
      <dgm:spPr/>
    </dgm:pt>
  </dgm:ptLst>
  <dgm:cxnLst>
    <dgm:cxn modelId="{E4680202-2ED3-4DC1-85EB-E7F06537CF13}" type="presOf" srcId="{4EA87D69-8D8D-40FE-9F12-4FD1AB614AC8}" destId="{5AADA780-760F-429A-9CD1-F65511C3FBB8}" srcOrd="0" destOrd="0" presId="urn:microsoft.com/office/officeart/2005/8/layout/orgChart1"/>
    <dgm:cxn modelId="{02FF9E29-F9D1-4478-A079-EAB9C45D4315}" type="presOf" srcId="{C3DF900A-26E8-4917-BC7C-9039CCEB19D3}" destId="{09563CF1-671E-4FB7-A293-DED08BF50B44}" srcOrd="0" destOrd="0" presId="urn:microsoft.com/office/officeart/2005/8/layout/orgChart1"/>
    <dgm:cxn modelId="{73E0DC2C-EC0B-4A9E-90CD-8F966583E996}" type="presOf" srcId="{9B27F169-CD94-4405-B07F-1636ED688884}" destId="{253E26C4-009A-40E1-A7B9-44A0C8DD85FF}" srcOrd="0" destOrd="0" presId="urn:microsoft.com/office/officeart/2005/8/layout/orgChart1"/>
    <dgm:cxn modelId="{20EB6B30-688F-4325-A99D-61EDBC8B3047}" srcId="{4EA87D69-8D8D-40FE-9F12-4FD1AB614AC8}" destId="{41BC54F8-C682-4DD8-B859-9B29E25D4B64}" srcOrd="0" destOrd="0" parTransId="{9F171ECB-D482-4CD5-81CE-876CA124B21B}" sibTransId="{E850D434-C2B0-4521-9D35-AEC58D85B993}"/>
    <dgm:cxn modelId="{95F25A42-B498-4083-A625-DD927C6D1E7F}" type="presOf" srcId="{C3DF900A-26E8-4917-BC7C-9039CCEB19D3}" destId="{4B2B92B1-041A-4529-90BC-E0B6B6795348}" srcOrd="1" destOrd="0" presId="urn:microsoft.com/office/officeart/2005/8/layout/orgChart1"/>
    <dgm:cxn modelId="{A6661C78-7E72-4D91-816D-FDAEA04D57FE}" type="presOf" srcId="{9F171ECB-D482-4CD5-81CE-876CA124B21B}" destId="{C5A6B5BB-CFBD-4231-A9F8-CAD4E838DFF1}" srcOrd="0" destOrd="0" presId="urn:microsoft.com/office/officeart/2005/8/layout/orgChart1"/>
    <dgm:cxn modelId="{85164A5A-72A2-41C6-8C75-8A3253430BFC}" srcId="{9B27F169-CD94-4405-B07F-1636ED688884}" destId="{4EA87D69-8D8D-40FE-9F12-4FD1AB614AC8}" srcOrd="0" destOrd="0" parTransId="{1E200AE5-1BA7-4C89-A7F2-49B88DBDB46B}" sibTransId="{7023EDC2-A3BC-4619-B910-1771991AD301}"/>
    <dgm:cxn modelId="{DF071183-9D18-4EF3-9B20-5C7D6F32FD10}" type="presOf" srcId="{BEE0725C-58EE-4045-AFB2-0FBC2EFE9712}" destId="{E2014343-D76C-472C-BA07-1A9148DE8E99}" srcOrd="0" destOrd="0" presId="urn:microsoft.com/office/officeart/2005/8/layout/orgChart1"/>
    <dgm:cxn modelId="{5D53C9B6-B83D-4A03-9D34-A780A4AC669E}" srcId="{4EA87D69-8D8D-40FE-9F12-4FD1AB614AC8}" destId="{C3DF900A-26E8-4917-BC7C-9039CCEB19D3}" srcOrd="1" destOrd="0" parTransId="{BEE0725C-58EE-4045-AFB2-0FBC2EFE9712}" sibTransId="{5E0A1006-1CD3-4770-91C7-2AB03BBEBA1A}"/>
    <dgm:cxn modelId="{21AF58C5-D24A-4854-B1AE-316C68EDD002}" type="presOf" srcId="{4EA87D69-8D8D-40FE-9F12-4FD1AB614AC8}" destId="{86F75CBA-ED4D-4E42-AE08-CC624BE66A45}" srcOrd="1" destOrd="0" presId="urn:microsoft.com/office/officeart/2005/8/layout/orgChart1"/>
    <dgm:cxn modelId="{206E77E5-1282-467F-A2A4-2E348D885C80}" type="presOf" srcId="{41BC54F8-C682-4DD8-B859-9B29E25D4B64}" destId="{F8780754-CCC4-497B-BDD1-255EB86A8E4D}" srcOrd="1" destOrd="0" presId="urn:microsoft.com/office/officeart/2005/8/layout/orgChart1"/>
    <dgm:cxn modelId="{8CFE29EC-E3AC-41EB-A638-8EBB62C335D6}" type="presOf" srcId="{41BC54F8-C682-4DD8-B859-9B29E25D4B64}" destId="{5A49A065-1DB1-4582-BEDD-5F269B53A9BE}" srcOrd="0" destOrd="0" presId="urn:microsoft.com/office/officeart/2005/8/layout/orgChart1"/>
    <dgm:cxn modelId="{77077FE0-CB1C-4552-A800-E68625D36B22}" type="presParOf" srcId="{253E26C4-009A-40E1-A7B9-44A0C8DD85FF}" destId="{F1BF446D-4067-48B9-B8A0-6A2272C4C132}" srcOrd="0" destOrd="0" presId="urn:microsoft.com/office/officeart/2005/8/layout/orgChart1"/>
    <dgm:cxn modelId="{E50B9E49-584D-40D3-BF6E-3484AB03A42D}" type="presParOf" srcId="{F1BF446D-4067-48B9-B8A0-6A2272C4C132}" destId="{4CF3DE18-7B21-4DC5-861B-BBE9FE20F943}" srcOrd="0" destOrd="0" presId="urn:microsoft.com/office/officeart/2005/8/layout/orgChart1"/>
    <dgm:cxn modelId="{9FB9944C-47B6-47C1-BC88-5D2853D96566}" type="presParOf" srcId="{4CF3DE18-7B21-4DC5-861B-BBE9FE20F943}" destId="{5AADA780-760F-429A-9CD1-F65511C3FBB8}" srcOrd="0" destOrd="0" presId="urn:microsoft.com/office/officeart/2005/8/layout/orgChart1"/>
    <dgm:cxn modelId="{A902D0BA-110D-4355-87B0-CEE254738036}" type="presParOf" srcId="{4CF3DE18-7B21-4DC5-861B-BBE9FE20F943}" destId="{86F75CBA-ED4D-4E42-AE08-CC624BE66A45}" srcOrd="1" destOrd="0" presId="urn:microsoft.com/office/officeart/2005/8/layout/orgChart1"/>
    <dgm:cxn modelId="{48C50543-B688-4117-AE54-2B014472E9BF}" type="presParOf" srcId="{F1BF446D-4067-48B9-B8A0-6A2272C4C132}" destId="{05DB4562-1CA4-42E4-954F-624527E65268}" srcOrd="1" destOrd="0" presId="urn:microsoft.com/office/officeart/2005/8/layout/orgChart1"/>
    <dgm:cxn modelId="{2FB0FE2F-E164-4ED7-A54A-5584268544FA}" type="presParOf" srcId="{05DB4562-1CA4-42E4-954F-624527E65268}" destId="{C5A6B5BB-CFBD-4231-A9F8-CAD4E838DFF1}" srcOrd="0" destOrd="0" presId="urn:microsoft.com/office/officeart/2005/8/layout/orgChart1"/>
    <dgm:cxn modelId="{FAA9BBFD-CB19-45DC-AB7F-FD31D5E4C0F3}" type="presParOf" srcId="{05DB4562-1CA4-42E4-954F-624527E65268}" destId="{F9E20B6C-2D8D-4F1E-B756-0FFE09A55E1D}" srcOrd="1" destOrd="0" presId="urn:microsoft.com/office/officeart/2005/8/layout/orgChart1"/>
    <dgm:cxn modelId="{8C24F98F-C75E-41A7-AACA-62C5CB078445}" type="presParOf" srcId="{F9E20B6C-2D8D-4F1E-B756-0FFE09A55E1D}" destId="{EF97E3C5-7E38-4255-ACB5-2A95FCFCD3F2}" srcOrd="0" destOrd="0" presId="urn:microsoft.com/office/officeart/2005/8/layout/orgChart1"/>
    <dgm:cxn modelId="{4C3D7382-8683-4A58-AB5E-EA0A69A74F0A}" type="presParOf" srcId="{EF97E3C5-7E38-4255-ACB5-2A95FCFCD3F2}" destId="{5A49A065-1DB1-4582-BEDD-5F269B53A9BE}" srcOrd="0" destOrd="0" presId="urn:microsoft.com/office/officeart/2005/8/layout/orgChart1"/>
    <dgm:cxn modelId="{765D3062-556F-4270-ADF6-2147875ABFB2}" type="presParOf" srcId="{EF97E3C5-7E38-4255-ACB5-2A95FCFCD3F2}" destId="{F8780754-CCC4-497B-BDD1-255EB86A8E4D}" srcOrd="1" destOrd="0" presId="urn:microsoft.com/office/officeart/2005/8/layout/orgChart1"/>
    <dgm:cxn modelId="{B6C4FA8C-A9AF-48DC-B195-4B496B012661}" type="presParOf" srcId="{F9E20B6C-2D8D-4F1E-B756-0FFE09A55E1D}" destId="{28E7BA39-09E0-4B9C-8F9D-795790035969}" srcOrd="1" destOrd="0" presId="urn:microsoft.com/office/officeart/2005/8/layout/orgChart1"/>
    <dgm:cxn modelId="{79A5A877-BFAD-431E-BD06-2882808537B3}" type="presParOf" srcId="{F9E20B6C-2D8D-4F1E-B756-0FFE09A55E1D}" destId="{ACE6EA3F-BBE1-4C2C-B73E-A3BFF9E93EB9}" srcOrd="2" destOrd="0" presId="urn:microsoft.com/office/officeart/2005/8/layout/orgChart1"/>
    <dgm:cxn modelId="{C07BB900-A218-4B13-97E6-0FC02798D255}" type="presParOf" srcId="{05DB4562-1CA4-42E4-954F-624527E65268}" destId="{E2014343-D76C-472C-BA07-1A9148DE8E99}" srcOrd="2" destOrd="0" presId="urn:microsoft.com/office/officeart/2005/8/layout/orgChart1"/>
    <dgm:cxn modelId="{959E43AF-417C-4E77-B1AF-E21B57620EBD}" type="presParOf" srcId="{05DB4562-1CA4-42E4-954F-624527E65268}" destId="{33A0E135-F483-4D67-8FFA-A57D0327A35D}" srcOrd="3" destOrd="0" presId="urn:microsoft.com/office/officeart/2005/8/layout/orgChart1"/>
    <dgm:cxn modelId="{9E1D9731-EBFA-4691-83D5-1B8B009C8E19}" type="presParOf" srcId="{33A0E135-F483-4D67-8FFA-A57D0327A35D}" destId="{287076C0-19E4-4F0A-B298-D66DA4EA05EB}" srcOrd="0" destOrd="0" presId="urn:microsoft.com/office/officeart/2005/8/layout/orgChart1"/>
    <dgm:cxn modelId="{DB3946B0-0912-45A6-B7C1-CA7CA6D61D0D}" type="presParOf" srcId="{287076C0-19E4-4F0A-B298-D66DA4EA05EB}" destId="{09563CF1-671E-4FB7-A293-DED08BF50B44}" srcOrd="0" destOrd="0" presId="urn:microsoft.com/office/officeart/2005/8/layout/orgChart1"/>
    <dgm:cxn modelId="{AE661484-79E4-4D42-BA2D-0C713F96DB54}" type="presParOf" srcId="{287076C0-19E4-4F0A-B298-D66DA4EA05EB}" destId="{4B2B92B1-041A-4529-90BC-E0B6B6795348}" srcOrd="1" destOrd="0" presId="urn:microsoft.com/office/officeart/2005/8/layout/orgChart1"/>
    <dgm:cxn modelId="{92AB34F7-0A6E-47C1-BFF8-A99C70835200}" type="presParOf" srcId="{33A0E135-F483-4D67-8FFA-A57D0327A35D}" destId="{3F9BE197-F7D1-4977-90B4-D073E862BEAD}" srcOrd="1" destOrd="0" presId="urn:microsoft.com/office/officeart/2005/8/layout/orgChart1"/>
    <dgm:cxn modelId="{ADB37544-5738-47BB-B0EA-6FEB5EEB4A3E}" type="presParOf" srcId="{33A0E135-F483-4D67-8FFA-A57D0327A35D}" destId="{2112CB3F-D553-42FD-B6BE-A1E39D2361FD}" srcOrd="2" destOrd="0" presId="urn:microsoft.com/office/officeart/2005/8/layout/orgChart1"/>
    <dgm:cxn modelId="{B85957B0-C45C-4719-B82E-84E7ACA57539}" type="presParOf" srcId="{F1BF446D-4067-48B9-B8A0-6A2272C4C132}" destId="{66B8434F-85B1-466D-B6FD-F7D42DEC2A03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D20E897-67EE-473C-92D6-5CE01AEB265A}">
      <dsp:nvSpPr>
        <dsp:cNvPr id="0" name=""/>
        <dsp:cNvSpPr/>
      </dsp:nvSpPr>
      <dsp:spPr>
        <a:xfrm>
          <a:off x="3439028" y="1562183"/>
          <a:ext cx="1881999" cy="65325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26627"/>
              </a:lnTo>
              <a:lnTo>
                <a:pt x="1881999" y="326627"/>
              </a:lnTo>
              <a:lnTo>
                <a:pt x="1881999" y="65325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74EEDEA-5F78-46A1-A14C-48259CECDD19}">
      <dsp:nvSpPr>
        <dsp:cNvPr id="0" name=""/>
        <dsp:cNvSpPr/>
      </dsp:nvSpPr>
      <dsp:spPr>
        <a:xfrm>
          <a:off x="1557029" y="1562183"/>
          <a:ext cx="1881999" cy="653255"/>
        </a:xfrm>
        <a:custGeom>
          <a:avLst/>
          <a:gdLst/>
          <a:ahLst/>
          <a:cxnLst/>
          <a:rect l="0" t="0" r="0" b="0"/>
          <a:pathLst>
            <a:path>
              <a:moveTo>
                <a:pt x="1881999" y="0"/>
              </a:moveTo>
              <a:lnTo>
                <a:pt x="1881999" y="326627"/>
              </a:lnTo>
              <a:lnTo>
                <a:pt x="0" y="326627"/>
              </a:lnTo>
              <a:lnTo>
                <a:pt x="0" y="65325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759A92B-B84B-4728-A42F-C3A99BF7B5CD}">
      <dsp:nvSpPr>
        <dsp:cNvPr id="0" name=""/>
        <dsp:cNvSpPr/>
      </dsp:nvSpPr>
      <dsp:spPr>
        <a:xfrm>
          <a:off x="1883657" y="6811"/>
          <a:ext cx="3110742" cy="1555371"/>
        </a:xfrm>
        <a:prstGeom prst="rect">
          <a:avLst/>
        </a:prstGeom>
        <a:solidFill>
          <a:schemeClr val="accent5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800" kern="1200" dirty="0">
              <a:solidFill>
                <a:schemeClr val="tx1"/>
              </a:solidFill>
            </a:rPr>
            <a:t>Ogółem wg stanu za wrzesień 2023</a:t>
          </a:r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800" kern="1200" dirty="0">
              <a:solidFill>
                <a:schemeClr val="tx1"/>
              </a:solidFill>
            </a:rPr>
            <a:t> </a:t>
          </a:r>
          <a:r>
            <a:rPr lang="pl-PL" sz="2800" b="1" kern="1200" dirty="0">
              <a:solidFill>
                <a:schemeClr val="tx1"/>
              </a:solidFill>
            </a:rPr>
            <a:t>3.648</a:t>
          </a:r>
          <a:endParaRPr lang="pl-PL" sz="2800" kern="1200" dirty="0">
            <a:solidFill>
              <a:schemeClr val="tx1"/>
            </a:solidFill>
          </a:endParaRPr>
        </a:p>
      </dsp:txBody>
      <dsp:txXfrm>
        <a:off x="1883657" y="6811"/>
        <a:ext cx="3110742" cy="1555371"/>
      </dsp:txXfrm>
    </dsp:sp>
    <dsp:sp modelId="{0BA6BCEB-1D2B-4396-AA96-E2941B8AEB08}">
      <dsp:nvSpPr>
        <dsp:cNvPr id="0" name=""/>
        <dsp:cNvSpPr/>
      </dsp:nvSpPr>
      <dsp:spPr>
        <a:xfrm>
          <a:off x="1658" y="2215438"/>
          <a:ext cx="3110742" cy="1555371"/>
        </a:xfrm>
        <a:prstGeom prst="rect">
          <a:avLst/>
        </a:prstGeom>
        <a:solidFill>
          <a:schemeClr val="accent5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800" b="1" kern="1200" dirty="0">
              <a:solidFill>
                <a:schemeClr val="tx1"/>
              </a:solidFill>
            </a:rPr>
            <a:t>3.599</a:t>
          </a:r>
          <a:r>
            <a:rPr lang="pl-PL" sz="2800" kern="1200" dirty="0">
              <a:solidFill>
                <a:schemeClr val="tx1"/>
              </a:solidFill>
            </a:rPr>
            <a:t> osób na  </a:t>
          </a:r>
          <a:r>
            <a:rPr lang="pl-PL" sz="2800" b="1" kern="1200" dirty="0">
              <a:solidFill>
                <a:schemeClr val="tx1"/>
              </a:solidFill>
            </a:rPr>
            <a:t>3.704</a:t>
          </a:r>
          <a:r>
            <a:rPr lang="pl-PL" sz="2800" kern="1200" dirty="0">
              <a:solidFill>
                <a:schemeClr val="tx1"/>
              </a:solidFill>
            </a:rPr>
            <a:t> miejsc dziennych w </a:t>
          </a:r>
          <a:r>
            <a:rPr lang="pl-PL" sz="2800" kern="1200" dirty="0" err="1">
              <a:solidFill>
                <a:schemeClr val="tx1"/>
              </a:solidFill>
            </a:rPr>
            <a:t>śds</a:t>
          </a:r>
          <a:r>
            <a:rPr lang="pl-PL" sz="2800" kern="1200" dirty="0">
              <a:solidFill>
                <a:schemeClr val="tx1"/>
              </a:solidFill>
            </a:rPr>
            <a:t> </a:t>
          </a:r>
          <a:r>
            <a:rPr lang="pl-PL" sz="2800" b="1" kern="1200" dirty="0">
              <a:solidFill>
                <a:schemeClr val="tx1"/>
              </a:solidFill>
            </a:rPr>
            <a:t>(97%)</a:t>
          </a:r>
        </a:p>
      </dsp:txBody>
      <dsp:txXfrm>
        <a:off x="1658" y="2215438"/>
        <a:ext cx="3110742" cy="1555371"/>
      </dsp:txXfrm>
    </dsp:sp>
    <dsp:sp modelId="{87F624E9-CC9A-4168-8812-520CD69D0C37}">
      <dsp:nvSpPr>
        <dsp:cNvPr id="0" name=""/>
        <dsp:cNvSpPr/>
      </dsp:nvSpPr>
      <dsp:spPr>
        <a:xfrm>
          <a:off x="3765656" y="2215438"/>
          <a:ext cx="3110742" cy="1555371"/>
        </a:xfrm>
        <a:prstGeom prst="rect">
          <a:avLst/>
        </a:prstGeom>
        <a:solidFill>
          <a:schemeClr val="accent5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800" b="1" kern="1200" dirty="0">
              <a:solidFill>
                <a:schemeClr val="tx1"/>
              </a:solidFill>
            </a:rPr>
            <a:t>49</a:t>
          </a:r>
          <a:r>
            <a:rPr lang="pl-PL" sz="2800" kern="1200" dirty="0">
              <a:solidFill>
                <a:schemeClr val="tx1"/>
              </a:solidFill>
            </a:rPr>
            <a:t> osób na </a:t>
          </a:r>
          <a:r>
            <a:rPr lang="pl-PL" sz="2800" b="1" kern="1200" dirty="0">
              <a:solidFill>
                <a:schemeClr val="tx1"/>
              </a:solidFill>
            </a:rPr>
            <a:t>62</a:t>
          </a:r>
          <a:r>
            <a:rPr lang="pl-PL" sz="2800" kern="1200" dirty="0">
              <a:solidFill>
                <a:schemeClr val="tx1"/>
              </a:solidFill>
            </a:rPr>
            <a:t> miejsc całodobowych </a:t>
          </a:r>
          <a:r>
            <a:rPr lang="pl-PL" sz="2800" kern="1200" dirty="0" err="1">
              <a:solidFill>
                <a:schemeClr val="tx1"/>
              </a:solidFill>
            </a:rPr>
            <a:t>śds</a:t>
          </a:r>
          <a:r>
            <a:rPr lang="pl-PL" sz="2800" kern="1200" dirty="0">
              <a:solidFill>
                <a:schemeClr val="tx1"/>
              </a:solidFill>
            </a:rPr>
            <a:t> </a:t>
          </a:r>
          <a:r>
            <a:rPr lang="pl-PL" sz="2800" b="1" kern="1200" dirty="0">
              <a:solidFill>
                <a:schemeClr val="tx1"/>
              </a:solidFill>
            </a:rPr>
            <a:t>(79%)</a:t>
          </a:r>
        </a:p>
      </dsp:txBody>
      <dsp:txXfrm>
        <a:off x="3765656" y="2215438"/>
        <a:ext cx="3110742" cy="155537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2014343-D76C-472C-BA07-1A9148DE8E99}">
      <dsp:nvSpPr>
        <dsp:cNvPr id="0" name=""/>
        <dsp:cNvSpPr/>
      </dsp:nvSpPr>
      <dsp:spPr>
        <a:xfrm>
          <a:off x="3313348" y="1790515"/>
          <a:ext cx="1813220" cy="62938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4691"/>
              </a:lnTo>
              <a:lnTo>
                <a:pt x="1813220" y="314691"/>
              </a:lnTo>
              <a:lnTo>
                <a:pt x="1813220" y="62938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5A6B5BB-CFBD-4231-A9F8-CAD4E838DFF1}">
      <dsp:nvSpPr>
        <dsp:cNvPr id="0" name=""/>
        <dsp:cNvSpPr/>
      </dsp:nvSpPr>
      <dsp:spPr>
        <a:xfrm>
          <a:off x="1500127" y="1790515"/>
          <a:ext cx="1813220" cy="629382"/>
        </a:xfrm>
        <a:custGeom>
          <a:avLst/>
          <a:gdLst/>
          <a:ahLst/>
          <a:cxnLst/>
          <a:rect l="0" t="0" r="0" b="0"/>
          <a:pathLst>
            <a:path>
              <a:moveTo>
                <a:pt x="1813220" y="0"/>
              </a:moveTo>
              <a:lnTo>
                <a:pt x="1813220" y="314691"/>
              </a:lnTo>
              <a:lnTo>
                <a:pt x="0" y="314691"/>
              </a:lnTo>
              <a:lnTo>
                <a:pt x="0" y="62938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AADA780-760F-429A-9CD1-F65511C3FBB8}">
      <dsp:nvSpPr>
        <dsp:cNvPr id="0" name=""/>
        <dsp:cNvSpPr/>
      </dsp:nvSpPr>
      <dsp:spPr>
        <a:xfrm>
          <a:off x="1370114" y="291986"/>
          <a:ext cx="3886466" cy="1498529"/>
        </a:xfrm>
        <a:prstGeom prst="rect">
          <a:avLst/>
        </a:prstGeom>
        <a:solidFill>
          <a:schemeClr val="accent5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600" b="1" kern="1200" dirty="0">
              <a:solidFill>
                <a:schemeClr val="tx1"/>
              </a:solidFill>
            </a:rPr>
            <a:t>706 </a:t>
          </a:r>
          <a:r>
            <a:rPr lang="pl-PL" sz="2600" kern="1200" dirty="0">
              <a:solidFill>
                <a:schemeClr val="tx1"/>
              </a:solidFill>
            </a:rPr>
            <a:t>uczestników w </a:t>
          </a:r>
          <a:r>
            <a:rPr lang="pl-PL" sz="2600" b="1" kern="1200" dirty="0">
              <a:solidFill>
                <a:schemeClr val="tx1"/>
              </a:solidFill>
            </a:rPr>
            <a:t>63</a:t>
          </a:r>
          <a:r>
            <a:rPr lang="pl-PL" sz="2600" kern="1200" dirty="0">
              <a:solidFill>
                <a:schemeClr val="tx1"/>
              </a:solidFill>
            </a:rPr>
            <a:t> środowiskowych domach samopomocy</a:t>
          </a:r>
        </a:p>
      </dsp:txBody>
      <dsp:txXfrm>
        <a:off x="1370114" y="291986"/>
        <a:ext cx="3886466" cy="1498529"/>
      </dsp:txXfrm>
    </dsp:sp>
    <dsp:sp modelId="{5A49A065-1DB1-4582-BEDD-5F269B53A9BE}">
      <dsp:nvSpPr>
        <dsp:cNvPr id="0" name=""/>
        <dsp:cNvSpPr/>
      </dsp:nvSpPr>
      <dsp:spPr>
        <a:xfrm>
          <a:off x="1597" y="2419898"/>
          <a:ext cx="2997059" cy="1498529"/>
        </a:xfrm>
        <a:prstGeom prst="rect">
          <a:avLst/>
        </a:prstGeom>
        <a:solidFill>
          <a:schemeClr val="accent5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600" b="1" kern="1200" dirty="0">
              <a:solidFill>
                <a:schemeClr val="tx1"/>
              </a:solidFill>
            </a:rPr>
            <a:t>382 </a:t>
          </a:r>
          <a:r>
            <a:rPr lang="pl-PL" sz="2600" b="0" kern="1200" dirty="0">
              <a:solidFill>
                <a:schemeClr val="tx1"/>
              </a:solidFill>
            </a:rPr>
            <a:t>uczestników w</a:t>
          </a:r>
          <a:r>
            <a:rPr lang="pl-PL" sz="2600" b="1" kern="1200" dirty="0">
              <a:solidFill>
                <a:schemeClr val="tx1"/>
              </a:solidFill>
            </a:rPr>
            <a:t> 38 </a:t>
          </a:r>
          <a:r>
            <a:rPr lang="pl-PL" sz="2600" b="0" i="1" kern="1200" dirty="0">
              <a:solidFill>
                <a:schemeClr val="tx1"/>
              </a:solidFill>
            </a:rPr>
            <a:t>(z 43) </a:t>
          </a:r>
          <a:r>
            <a:rPr lang="pl-PL" sz="2600" b="0" kern="1200" dirty="0" err="1">
              <a:solidFill>
                <a:schemeClr val="tx1"/>
              </a:solidFill>
            </a:rPr>
            <a:t>śds</a:t>
          </a:r>
          <a:r>
            <a:rPr lang="pl-PL" sz="2600" b="0" kern="1200" dirty="0">
              <a:solidFill>
                <a:schemeClr val="tx1"/>
              </a:solidFill>
            </a:rPr>
            <a:t> o zasięgu gminnym</a:t>
          </a:r>
        </a:p>
      </dsp:txBody>
      <dsp:txXfrm>
        <a:off x="1597" y="2419898"/>
        <a:ext cx="2997059" cy="1498529"/>
      </dsp:txXfrm>
    </dsp:sp>
    <dsp:sp modelId="{09563CF1-671E-4FB7-A293-DED08BF50B44}">
      <dsp:nvSpPr>
        <dsp:cNvPr id="0" name=""/>
        <dsp:cNvSpPr/>
      </dsp:nvSpPr>
      <dsp:spPr>
        <a:xfrm>
          <a:off x="3628039" y="2419898"/>
          <a:ext cx="2997059" cy="1498529"/>
        </a:xfrm>
        <a:prstGeom prst="rect">
          <a:avLst/>
        </a:prstGeom>
        <a:solidFill>
          <a:schemeClr val="accent5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marL="0" lvl="0" indent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600" b="1" kern="1200" dirty="0">
              <a:solidFill>
                <a:schemeClr val="tx1"/>
              </a:solidFill>
            </a:rPr>
            <a:t>324 </a:t>
          </a:r>
          <a:r>
            <a:rPr lang="pl-PL" sz="2600" b="0" kern="1200" dirty="0">
              <a:solidFill>
                <a:schemeClr val="tx1"/>
              </a:solidFill>
            </a:rPr>
            <a:t>uczestników w</a:t>
          </a:r>
          <a:r>
            <a:rPr lang="pl-PL" sz="2600" b="1" kern="1200" dirty="0">
              <a:solidFill>
                <a:schemeClr val="tx1"/>
              </a:solidFill>
            </a:rPr>
            <a:t> 25 </a:t>
          </a:r>
          <a:r>
            <a:rPr lang="pl-PL" sz="2600" b="0" i="1" kern="1200" dirty="0">
              <a:solidFill>
                <a:schemeClr val="tx1"/>
              </a:solidFill>
            </a:rPr>
            <a:t>(z 26) </a:t>
          </a:r>
          <a:r>
            <a:rPr lang="pl-PL" sz="2600" b="0" kern="1200" dirty="0" err="1">
              <a:solidFill>
                <a:schemeClr val="tx1"/>
              </a:solidFill>
            </a:rPr>
            <a:t>śds</a:t>
          </a:r>
          <a:r>
            <a:rPr lang="pl-PL" sz="2600" b="0" kern="1200" dirty="0">
              <a:solidFill>
                <a:schemeClr val="tx1"/>
              </a:solidFill>
            </a:rPr>
            <a:t> o zasięgu ponadgminnym</a:t>
          </a:r>
        </a:p>
      </dsp:txBody>
      <dsp:txXfrm>
        <a:off x="3628039" y="2419898"/>
        <a:ext cx="2997059" cy="149852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2014343-D76C-472C-BA07-1A9148DE8E99}">
      <dsp:nvSpPr>
        <dsp:cNvPr id="0" name=""/>
        <dsp:cNvSpPr/>
      </dsp:nvSpPr>
      <dsp:spPr>
        <a:xfrm>
          <a:off x="3313348" y="1339038"/>
          <a:ext cx="1619908" cy="56228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81141"/>
              </a:lnTo>
              <a:lnTo>
                <a:pt x="1619908" y="281141"/>
              </a:lnTo>
              <a:lnTo>
                <a:pt x="1619908" y="56228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5A6B5BB-CFBD-4231-A9F8-CAD4E838DFF1}">
      <dsp:nvSpPr>
        <dsp:cNvPr id="0" name=""/>
        <dsp:cNvSpPr/>
      </dsp:nvSpPr>
      <dsp:spPr>
        <a:xfrm>
          <a:off x="1693439" y="1339038"/>
          <a:ext cx="1619908" cy="562282"/>
        </a:xfrm>
        <a:custGeom>
          <a:avLst/>
          <a:gdLst/>
          <a:ahLst/>
          <a:cxnLst/>
          <a:rect l="0" t="0" r="0" b="0"/>
          <a:pathLst>
            <a:path>
              <a:moveTo>
                <a:pt x="1619908" y="0"/>
              </a:moveTo>
              <a:lnTo>
                <a:pt x="1619908" y="281141"/>
              </a:lnTo>
              <a:lnTo>
                <a:pt x="0" y="281141"/>
              </a:lnTo>
              <a:lnTo>
                <a:pt x="0" y="56228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AADA780-760F-429A-9CD1-F65511C3FBB8}">
      <dsp:nvSpPr>
        <dsp:cNvPr id="0" name=""/>
        <dsp:cNvSpPr/>
      </dsp:nvSpPr>
      <dsp:spPr>
        <a:xfrm>
          <a:off x="1577288" y="271"/>
          <a:ext cx="3472119" cy="1338767"/>
        </a:xfrm>
        <a:prstGeom prst="rect">
          <a:avLst/>
        </a:prstGeom>
        <a:solidFill>
          <a:schemeClr val="accent5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700" kern="1200" dirty="0">
              <a:solidFill>
                <a:schemeClr val="tx1"/>
              </a:solidFill>
            </a:rPr>
            <a:t>Ustawa budżetowa 2023</a:t>
          </a:r>
        </a:p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700" b="1" kern="1200" dirty="0">
              <a:solidFill>
                <a:schemeClr val="tx1"/>
              </a:solidFill>
            </a:rPr>
            <a:t>90.163.000 zł</a:t>
          </a:r>
          <a:r>
            <a:rPr lang="pl-PL" sz="2700" kern="1200" dirty="0">
              <a:solidFill>
                <a:schemeClr val="tx1"/>
              </a:solidFill>
            </a:rPr>
            <a:t>, w tym:</a:t>
          </a:r>
        </a:p>
      </dsp:txBody>
      <dsp:txXfrm>
        <a:off x="1577288" y="271"/>
        <a:ext cx="3472119" cy="1338767"/>
      </dsp:txXfrm>
    </dsp:sp>
    <dsp:sp modelId="{5A49A065-1DB1-4582-BEDD-5F269B53A9BE}">
      <dsp:nvSpPr>
        <dsp:cNvPr id="0" name=""/>
        <dsp:cNvSpPr/>
      </dsp:nvSpPr>
      <dsp:spPr>
        <a:xfrm>
          <a:off x="354672" y="1901321"/>
          <a:ext cx="2677534" cy="1338767"/>
        </a:xfrm>
        <a:prstGeom prst="rect">
          <a:avLst/>
        </a:prstGeom>
        <a:solidFill>
          <a:schemeClr val="accent5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700" kern="1200" dirty="0">
              <a:solidFill>
                <a:schemeClr val="tx1"/>
              </a:solidFill>
            </a:rPr>
            <a:t>Gminy: </a:t>
          </a:r>
        </a:p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700" kern="1200" dirty="0">
              <a:solidFill>
                <a:schemeClr val="tx1"/>
              </a:solidFill>
            </a:rPr>
            <a:t>58.446.000 zł</a:t>
          </a:r>
          <a:endParaRPr lang="pl-PL" sz="2700" b="0" kern="1200" dirty="0">
            <a:solidFill>
              <a:schemeClr val="tx1"/>
            </a:solidFill>
          </a:endParaRPr>
        </a:p>
      </dsp:txBody>
      <dsp:txXfrm>
        <a:off x="354672" y="1901321"/>
        <a:ext cx="2677534" cy="1338767"/>
      </dsp:txXfrm>
    </dsp:sp>
    <dsp:sp modelId="{09563CF1-671E-4FB7-A293-DED08BF50B44}">
      <dsp:nvSpPr>
        <dsp:cNvPr id="0" name=""/>
        <dsp:cNvSpPr/>
      </dsp:nvSpPr>
      <dsp:spPr>
        <a:xfrm>
          <a:off x="3594489" y="1901321"/>
          <a:ext cx="2677534" cy="1338767"/>
        </a:xfrm>
        <a:prstGeom prst="rect">
          <a:avLst/>
        </a:prstGeom>
        <a:solidFill>
          <a:schemeClr val="accent5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" tIns="17145" rIns="17145" bIns="17145" numCol="1" spcCol="1270" anchor="ctr" anchorCtr="0">
          <a:noAutofit/>
        </a:bodyPr>
        <a:lstStyle/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700" kern="1200" dirty="0">
              <a:solidFill>
                <a:schemeClr val="tx1"/>
              </a:solidFill>
            </a:rPr>
            <a:t>Powiaty: </a:t>
          </a:r>
        </a:p>
        <a:p>
          <a:pPr marL="0" lvl="0" indent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700" kern="1200" dirty="0">
              <a:solidFill>
                <a:schemeClr val="tx1"/>
              </a:solidFill>
            </a:rPr>
            <a:t>31.717.000 zł</a:t>
          </a:r>
          <a:endParaRPr lang="pl-PL" sz="2700" b="0" kern="1200" dirty="0">
            <a:solidFill>
              <a:schemeClr val="tx1"/>
            </a:solidFill>
          </a:endParaRPr>
        </a:p>
      </dsp:txBody>
      <dsp:txXfrm>
        <a:off x="3594489" y="1901321"/>
        <a:ext cx="2677534" cy="1338767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03E4866-25A1-463A-8EE2-C23EFE88CFD9}">
      <dsp:nvSpPr>
        <dsp:cNvPr id="0" name=""/>
        <dsp:cNvSpPr/>
      </dsp:nvSpPr>
      <dsp:spPr>
        <a:xfrm>
          <a:off x="1" y="0"/>
          <a:ext cx="6888558" cy="864094"/>
        </a:xfrm>
        <a:prstGeom prst="rect">
          <a:avLst/>
        </a:prstGeom>
        <a:solidFill>
          <a:schemeClr val="accent5">
            <a:lumMod val="20000"/>
            <a:lumOff val="8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800" b="1" kern="1200" dirty="0">
              <a:solidFill>
                <a:schemeClr val="tx1"/>
              </a:solidFill>
            </a:rPr>
            <a:t>Budżet na rok 2024 ogółem:  105.038.000 zł:</a:t>
          </a:r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400" b="0" i="1" kern="1200" dirty="0">
              <a:solidFill>
                <a:schemeClr val="tx1"/>
              </a:solidFill>
            </a:rPr>
            <a:t>(zwiększenie w stosunku do 2023r. -14.875.000zł) </a:t>
          </a:r>
        </a:p>
      </dsp:txBody>
      <dsp:txXfrm>
        <a:off x="1" y="0"/>
        <a:ext cx="6888558" cy="864094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2014343-D76C-472C-BA07-1A9148DE8E99}">
      <dsp:nvSpPr>
        <dsp:cNvPr id="0" name=""/>
        <dsp:cNvSpPr/>
      </dsp:nvSpPr>
      <dsp:spPr>
        <a:xfrm>
          <a:off x="2177988" y="1204376"/>
          <a:ext cx="1171086" cy="50528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2640"/>
              </a:lnTo>
              <a:lnTo>
                <a:pt x="1171086" y="252640"/>
              </a:lnTo>
              <a:lnTo>
                <a:pt x="1171086" y="50528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5A6B5BB-CFBD-4231-A9F8-CAD4E838DFF1}">
      <dsp:nvSpPr>
        <dsp:cNvPr id="0" name=""/>
        <dsp:cNvSpPr/>
      </dsp:nvSpPr>
      <dsp:spPr>
        <a:xfrm>
          <a:off x="941876" y="1204376"/>
          <a:ext cx="1236111" cy="505281"/>
        </a:xfrm>
        <a:custGeom>
          <a:avLst/>
          <a:gdLst/>
          <a:ahLst/>
          <a:cxnLst/>
          <a:rect l="0" t="0" r="0" b="0"/>
          <a:pathLst>
            <a:path>
              <a:moveTo>
                <a:pt x="1236111" y="0"/>
              </a:moveTo>
              <a:lnTo>
                <a:pt x="1236111" y="252640"/>
              </a:lnTo>
              <a:lnTo>
                <a:pt x="0" y="252640"/>
              </a:lnTo>
              <a:lnTo>
                <a:pt x="0" y="505281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AADA780-760F-429A-9CD1-F65511C3FBB8}">
      <dsp:nvSpPr>
        <dsp:cNvPr id="0" name=""/>
        <dsp:cNvSpPr/>
      </dsp:nvSpPr>
      <dsp:spPr>
        <a:xfrm>
          <a:off x="617919" y="1325"/>
          <a:ext cx="3120137" cy="1203051"/>
        </a:xfrm>
        <a:prstGeom prst="rect">
          <a:avLst/>
        </a:prstGeom>
        <a:solidFill>
          <a:srgbClr val="EFF5FB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800" b="1" kern="1200" dirty="0">
              <a:solidFill>
                <a:schemeClr val="tx1"/>
              </a:solidFill>
            </a:rPr>
            <a:t>Gminy  </a:t>
          </a:r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800" b="1" kern="1200" dirty="0">
              <a:solidFill>
                <a:schemeClr val="tx1"/>
              </a:solidFill>
            </a:rPr>
            <a:t>67.915.000 zł</a:t>
          </a:r>
          <a:endParaRPr lang="pl-PL" sz="2800" kern="1200" dirty="0">
            <a:solidFill>
              <a:schemeClr val="tx1"/>
            </a:solidFill>
          </a:endParaRPr>
        </a:p>
      </dsp:txBody>
      <dsp:txXfrm>
        <a:off x="617919" y="1325"/>
        <a:ext cx="3120137" cy="1203051"/>
      </dsp:txXfrm>
    </dsp:sp>
    <dsp:sp modelId="{5A49A065-1DB1-4582-BEDD-5F269B53A9BE}">
      <dsp:nvSpPr>
        <dsp:cNvPr id="0" name=""/>
        <dsp:cNvSpPr/>
      </dsp:nvSpPr>
      <dsp:spPr>
        <a:xfrm>
          <a:off x="23431" y="1709657"/>
          <a:ext cx="1836890" cy="1203051"/>
        </a:xfrm>
        <a:prstGeom prst="rect">
          <a:avLst/>
        </a:prstGeom>
        <a:solidFill>
          <a:srgbClr val="EFF5FB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100" b="1" kern="1200" dirty="0">
              <a:solidFill>
                <a:schemeClr val="tx1"/>
              </a:solidFill>
            </a:rPr>
            <a:t>66.081.000 zł  </a:t>
          </a:r>
          <a:r>
            <a:rPr lang="pl-PL" sz="1600" b="1" kern="1200" dirty="0">
              <a:solidFill>
                <a:schemeClr val="tx1"/>
              </a:solidFill>
            </a:rPr>
            <a:t>bieżące utrzymanie placówek</a:t>
          </a:r>
          <a:endParaRPr lang="pl-PL" sz="2100" b="0" kern="1200" dirty="0">
            <a:solidFill>
              <a:schemeClr val="tx1"/>
            </a:solidFill>
          </a:endParaRPr>
        </a:p>
      </dsp:txBody>
      <dsp:txXfrm>
        <a:off x="23431" y="1709657"/>
        <a:ext cx="1836890" cy="1203051"/>
      </dsp:txXfrm>
    </dsp:sp>
    <dsp:sp modelId="{09563CF1-671E-4FB7-A293-DED08BF50B44}">
      <dsp:nvSpPr>
        <dsp:cNvPr id="0" name=""/>
        <dsp:cNvSpPr/>
      </dsp:nvSpPr>
      <dsp:spPr>
        <a:xfrm>
          <a:off x="2365603" y="1709657"/>
          <a:ext cx="1966940" cy="1203051"/>
        </a:xfrm>
        <a:prstGeom prst="rect">
          <a:avLst/>
        </a:prstGeom>
        <a:solidFill>
          <a:srgbClr val="EFF5FB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400" b="1" kern="1200" dirty="0">
              <a:solidFill>
                <a:schemeClr val="tx1"/>
              </a:solidFill>
            </a:rPr>
            <a:t>1.834.000 zł </a:t>
          </a:r>
        </a:p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800" b="1" kern="1200" dirty="0">
              <a:solidFill>
                <a:schemeClr val="tx1"/>
              </a:solidFill>
            </a:rPr>
            <a:t>,,za życiem”</a:t>
          </a:r>
          <a:endParaRPr lang="pl-PL" sz="2400" b="0" kern="1200" dirty="0">
            <a:solidFill>
              <a:schemeClr val="tx1"/>
            </a:solidFill>
          </a:endParaRPr>
        </a:p>
      </dsp:txBody>
      <dsp:txXfrm>
        <a:off x="2365603" y="1709657"/>
        <a:ext cx="1966940" cy="1203051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2014343-D76C-472C-BA07-1A9148DE8E99}">
      <dsp:nvSpPr>
        <dsp:cNvPr id="0" name=""/>
        <dsp:cNvSpPr/>
      </dsp:nvSpPr>
      <dsp:spPr>
        <a:xfrm>
          <a:off x="2286000" y="1216771"/>
          <a:ext cx="1222578" cy="51041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55207"/>
              </a:lnTo>
              <a:lnTo>
                <a:pt x="1222578" y="255207"/>
              </a:lnTo>
              <a:lnTo>
                <a:pt x="1222578" y="51041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5A6B5BB-CFBD-4231-A9F8-CAD4E838DFF1}">
      <dsp:nvSpPr>
        <dsp:cNvPr id="0" name=""/>
        <dsp:cNvSpPr/>
      </dsp:nvSpPr>
      <dsp:spPr>
        <a:xfrm>
          <a:off x="1184134" y="1216771"/>
          <a:ext cx="1101865" cy="510415"/>
        </a:xfrm>
        <a:custGeom>
          <a:avLst/>
          <a:gdLst/>
          <a:ahLst/>
          <a:cxnLst/>
          <a:rect l="0" t="0" r="0" b="0"/>
          <a:pathLst>
            <a:path>
              <a:moveTo>
                <a:pt x="1101865" y="0"/>
              </a:moveTo>
              <a:lnTo>
                <a:pt x="1101865" y="255207"/>
              </a:lnTo>
              <a:lnTo>
                <a:pt x="0" y="255207"/>
              </a:lnTo>
              <a:lnTo>
                <a:pt x="0" y="51041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AADA780-760F-429A-9CD1-F65511C3FBB8}">
      <dsp:nvSpPr>
        <dsp:cNvPr id="0" name=""/>
        <dsp:cNvSpPr/>
      </dsp:nvSpPr>
      <dsp:spPr>
        <a:xfrm>
          <a:off x="710080" y="1497"/>
          <a:ext cx="3151839" cy="1215274"/>
        </a:xfrm>
        <a:prstGeom prst="rect">
          <a:avLst/>
        </a:prstGeom>
        <a:solidFill>
          <a:srgbClr val="EFF5FB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800" b="1" kern="1200" dirty="0">
              <a:solidFill>
                <a:schemeClr val="tx1"/>
              </a:solidFill>
            </a:rPr>
            <a:t>Powiaty </a:t>
          </a:r>
        </a:p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800" b="1" kern="1200" dirty="0">
              <a:solidFill>
                <a:schemeClr val="tx1"/>
              </a:solidFill>
            </a:rPr>
            <a:t>37.123.000 zł</a:t>
          </a:r>
          <a:endParaRPr lang="pl-PL" sz="2800" kern="1200" dirty="0">
            <a:solidFill>
              <a:schemeClr val="tx1"/>
            </a:solidFill>
          </a:endParaRPr>
        </a:p>
      </dsp:txBody>
      <dsp:txXfrm>
        <a:off x="710080" y="1497"/>
        <a:ext cx="3151839" cy="1215274"/>
      </dsp:txXfrm>
    </dsp:sp>
    <dsp:sp modelId="{5A49A065-1DB1-4582-BEDD-5F269B53A9BE}">
      <dsp:nvSpPr>
        <dsp:cNvPr id="0" name=""/>
        <dsp:cNvSpPr/>
      </dsp:nvSpPr>
      <dsp:spPr>
        <a:xfrm>
          <a:off x="216763" y="1727187"/>
          <a:ext cx="1934741" cy="1215274"/>
        </a:xfrm>
        <a:prstGeom prst="rect">
          <a:avLst/>
        </a:prstGeom>
        <a:solidFill>
          <a:srgbClr val="EFF5FB"/>
        </a:solidFill>
        <a:ln w="12700" cap="flat" cmpd="sng" algn="ctr">
          <a:solidFill>
            <a:prstClr val="white">
              <a:hueOff val="0"/>
              <a:satOff val="0"/>
              <a:lumOff val="0"/>
              <a:alphaOff val="0"/>
            </a:prst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335" tIns="13335" rIns="13335" bIns="13335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100" b="1" kern="1200" dirty="0">
              <a:solidFill>
                <a:schemeClr val="tx1"/>
              </a:solidFill>
            </a:rPr>
            <a:t>35.620.000 zł - </a:t>
          </a:r>
          <a:r>
            <a:rPr lang="pl-PL" sz="1600" b="1" kern="1200" dirty="0">
              <a:solidFill>
                <a:schemeClr val="tx1"/>
              </a:solidFill>
            </a:rPr>
            <a:t>bieżące utrzymanie placówek</a:t>
          </a:r>
          <a:endParaRPr lang="pl-PL" sz="2100" b="0" kern="1200" dirty="0">
            <a:solidFill>
              <a:schemeClr val="tx1"/>
            </a:solidFill>
          </a:endParaRPr>
        </a:p>
      </dsp:txBody>
      <dsp:txXfrm>
        <a:off x="216763" y="1727187"/>
        <a:ext cx="1934741" cy="1215274"/>
      </dsp:txXfrm>
    </dsp:sp>
    <dsp:sp modelId="{09563CF1-671E-4FB7-A293-DED08BF50B44}">
      <dsp:nvSpPr>
        <dsp:cNvPr id="0" name=""/>
        <dsp:cNvSpPr/>
      </dsp:nvSpPr>
      <dsp:spPr>
        <a:xfrm>
          <a:off x="2661920" y="1727187"/>
          <a:ext cx="1693315" cy="1215274"/>
        </a:xfrm>
        <a:prstGeom prst="rect">
          <a:avLst/>
        </a:prstGeom>
        <a:solidFill>
          <a:srgbClr val="EFF5FB"/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400" b="1" kern="1200" dirty="0">
              <a:solidFill>
                <a:schemeClr val="tx1"/>
              </a:solidFill>
            </a:rPr>
            <a:t>1.503.000 zł </a:t>
          </a:r>
          <a:r>
            <a:rPr lang="pl-PL" sz="1800" b="1" kern="1200" dirty="0">
              <a:solidFill>
                <a:schemeClr val="tx1"/>
              </a:solidFill>
            </a:rPr>
            <a:t>,,za życiem”</a:t>
          </a:r>
          <a:endParaRPr lang="pl-PL" sz="2400" b="0" kern="1200" dirty="0">
            <a:solidFill>
              <a:schemeClr val="tx1"/>
            </a:solidFill>
          </a:endParaRPr>
        </a:p>
      </dsp:txBody>
      <dsp:txXfrm>
        <a:off x="2661920" y="1727187"/>
        <a:ext cx="1693315" cy="121527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0743" cy="495540"/>
          </a:xfrm>
          <a:prstGeom prst="rect">
            <a:avLst/>
          </a:prstGeom>
        </p:spPr>
        <p:txBody>
          <a:bodyPr vert="horz" lIns="91905" tIns="45953" rIns="91905" bIns="45953" rtlCol="0"/>
          <a:lstStyle>
            <a:lvl1pPr algn="l">
              <a:defRPr sz="1200"/>
            </a:lvl1pPr>
          </a:lstStyle>
          <a:p>
            <a:endParaRPr lang="pl-PL" dirty="0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42633" y="0"/>
            <a:ext cx="2940742" cy="495540"/>
          </a:xfrm>
          <a:prstGeom prst="rect">
            <a:avLst/>
          </a:prstGeom>
        </p:spPr>
        <p:txBody>
          <a:bodyPr vert="horz" lIns="91905" tIns="45953" rIns="91905" bIns="45953" rtlCol="0"/>
          <a:lstStyle>
            <a:lvl1pPr algn="r">
              <a:defRPr sz="1200"/>
            </a:lvl1pPr>
          </a:lstStyle>
          <a:p>
            <a:fld id="{3EF19F45-2D42-42CB-8DA1-9E48B1E5CF37}" type="datetimeFigureOut">
              <a:rPr lang="pl-PL" smtClean="0"/>
              <a:t>20.10.2023</a:t>
            </a:fld>
            <a:endParaRPr lang="pl-PL" dirty="0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408868"/>
            <a:ext cx="2940743" cy="495539"/>
          </a:xfrm>
          <a:prstGeom prst="rect">
            <a:avLst/>
          </a:prstGeom>
        </p:spPr>
        <p:txBody>
          <a:bodyPr vert="horz" lIns="91905" tIns="45953" rIns="91905" bIns="45953" rtlCol="0" anchor="b"/>
          <a:lstStyle>
            <a:lvl1pPr algn="l">
              <a:defRPr sz="1200"/>
            </a:lvl1pPr>
          </a:lstStyle>
          <a:p>
            <a:endParaRPr lang="pl-PL" dirty="0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42633" y="9408868"/>
            <a:ext cx="2940742" cy="495539"/>
          </a:xfrm>
          <a:prstGeom prst="rect">
            <a:avLst/>
          </a:prstGeom>
        </p:spPr>
        <p:txBody>
          <a:bodyPr vert="horz" lIns="91905" tIns="45953" rIns="91905" bIns="45953" rtlCol="0" anchor="b"/>
          <a:lstStyle>
            <a:lvl1pPr algn="r">
              <a:defRPr sz="1200"/>
            </a:lvl1pPr>
          </a:lstStyle>
          <a:p>
            <a:fld id="{B18EE78B-75F1-4835-9D51-C05D4877474B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711034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0743" cy="495540"/>
          </a:xfrm>
          <a:prstGeom prst="rect">
            <a:avLst/>
          </a:prstGeom>
        </p:spPr>
        <p:txBody>
          <a:bodyPr vert="horz" lIns="91905" tIns="45953" rIns="91905" bIns="45953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l-PL" dirty="0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42633" y="0"/>
            <a:ext cx="2940742" cy="495540"/>
          </a:xfrm>
          <a:prstGeom prst="rect">
            <a:avLst/>
          </a:prstGeom>
        </p:spPr>
        <p:txBody>
          <a:bodyPr vert="horz" lIns="91905" tIns="45953" rIns="91905" bIns="45953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40C31F27-8DFC-4642-9910-E4114E24535A}" type="datetimeFigureOut">
              <a:rPr lang="pl-PL"/>
              <a:pPr>
                <a:defRPr/>
              </a:pPr>
              <a:t>20.10.2023</a:t>
            </a:fld>
            <a:endParaRPr lang="pl-PL" dirty="0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915988" y="742950"/>
            <a:ext cx="4953000" cy="3714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905" tIns="45953" rIns="91905" bIns="45953" rtlCol="0" anchor="ctr"/>
          <a:lstStyle/>
          <a:p>
            <a:pPr lvl="0"/>
            <a:endParaRPr lang="pl-PL" noProof="0" dirty="0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78019" y="4705231"/>
            <a:ext cx="5428939" cy="4458258"/>
          </a:xfrm>
          <a:prstGeom prst="rect">
            <a:avLst/>
          </a:prstGeom>
        </p:spPr>
        <p:txBody>
          <a:bodyPr vert="horz" lIns="91905" tIns="45953" rIns="91905" bIns="45953" rtlCol="0">
            <a:normAutofit/>
          </a:bodyPr>
          <a:lstStyle/>
          <a:p>
            <a:pPr lvl="0"/>
            <a:r>
              <a:rPr lang="pl-PL" noProof="0"/>
              <a:t>Kliknij, aby edytować style wzorca tekstu</a:t>
            </a:r>
          </a:p>
          <a:p>
            <a:pPr lvl="1"/>
            <a:r>
              <a:rPr lang="pl-PL" noProof="0"/>
              <a:t>Drugi poziom</a:t>
            </a:r>
          </a:p>
          <a:p>
            <a:pPr lvl="2"/>
            <a:r>
              <a:rPr lang="pl-PL" noProof="0"/>
              <a:t>Trzeci poziom</a:t>
            </a:r>
          </a:p>
          <a:p>
            <a:pPr lvl="3"/>
            <a:r>
              <a:rPr lang="pl-PL" noProof="0"/>
              <a:t>Czwarty poziom</a:t>
            </a:r>
          </a:p>
          <a:p>
            <a:pPr lvl="4"/>
            <a:r>
              <a:rPr lang="pl-PL" noProof="0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9408868"/>
            <a:ext cx="2940743" cy="495539"/>
          </a:xfrm>
          <a:prstGeom prst="rect">
            <a:avLst/>
          </a:prstGeom>
        </p:spPr>
        <p:txBody>
          <a:bodyPr vert="horz" lIns="91905" tIns="45953" rIns="91905" bIns="45953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pl-PL" dirty="0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42633" y="9408868"/>
            <a:ext cx="2940742" cy="495539"/>
          </a:xfrm>
          <a:prstGeom prst="rect">
            <a:avLst/>
          </a:prstGeom>
        </p:spPr>
        <p:txBody>
          <a:bodyPr vert="horz" lIns="91905" tIns="45953" rIns="91905" bIns="45953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36604590-4BDF-4365-885E-0DA87D4043CE}" type="slidenum">
              <a:rPr lang="pl-PL"/>
              <a:pPr>
                <a:defRPr/>
              </a:pPr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78370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Symbol zastępczy obrazu slajd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987" name="Symbol zastępczy notatek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pl-PL" altLang="pl-PL" dirty="0"/>
              <a:t>31 gminnych śds na 1.259 miejsc</a:t>
            </a:r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DE4EE1E-FE81-4F4C-AE81-0D993C586E0F}" type="slidenum">
              <a:rPr lang="pl-PL" smtClean="0"/>
              <a:pPr>
                <a:defRPr/>
              </a:pPr>
              <a:t>2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843450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6604590-4BDF-4365-885E-0DA87D4043CE}" type="slidenum">
              <a:rPr lang="pl-PL" smtClean="0"/>
              <a:pPr>
                <a:defRPr/>
              </a:pPr>
              <a:t>15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597016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6604590-4BDF-4365-885E-0DA87D4043CE}" type="slidenum">
              <a:rPr lang="pl-PL" smtClean="0"/>
              <a:pPr>
                <a:defRPr/>
              </a:pPr>
              <a:t>16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525499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6604590-4BDF-4365-885E-0DA87D4043CE}" type="slidenum">
              <a:rPr lang="pl-PL" smtClean="0"/>
              <a:pPr>
                <a:defRPr/>
              </a:pPr>
              <a:t>21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467943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604590-4BDF-4365-885E-0DA87D4043CE}" type="slidenum">
              <a:rPr lang="pl-PL" smtClean="0"/>
              <a:pPr>
                <a:defRPr/>
              </a:pPr>
              <a:t>22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950568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604590-4BDF-4365-885E-0DA87D4043CE}" type="slidenum">
              <a:rPr lang="pl-PL" smtClean="0"/>
              <a:pPr>
                <a:defRPr/>
              </a:pPr>
              <a:t>23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0721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36604590-4BDF-4365-885E-0DA87D4043CE}" type="slidenum">
              <a:rPr lang="pl-PL" smtClean="0"/>
              <a:pPr>
                <a:defRPr/>
              </a:pPr>
              <a:t>25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018997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6604590-4BDF-4365-885E-0DA87D4043CE}" type="slidenum">
              <a:rPr lang="pl-PL" smtClean="0"/>
              <a:pPr>
                <a:defRPr/>
              </a:pPr>
              <a:t>30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225799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860DB-BE5F-4792-936B-6D04F17C62A8}" type="datetimeFigureOut">
              <a:rPr lang="pl-PL" smtClean="0"/>
              <a:t>20.10.2023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329DD-389C-4551-9876-617E5D4C104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28801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860DB-BE5F-4792-936B-6D04F17C62A8}" type="datetimeFigureOut">
              <a:rPr lang="pl-PL" smtClean="0"/>
              <a:t>20.10.2023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329DD-389C-4551-9876-617E5D4C104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1133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860DB-BE5F-4792-936B-6D04F17C62A8}" type="datetimeFigureOut">
              <a:rPr lang="pl-PL" smtClean="0"/>
              <a:t>20.10.2023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329DD-389C-4551-9876-617E5D4C104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330340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A56C96C-4AF1-B359-8CD9-16F62693D66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1CE50BC8-760F-E16B-17F2-F5BDACBEB2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A772DDAB-C5BA-AB70-0048-EE183B3A26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860DB-BE5F-4792-936B-6D04F17C62A8}" type="datetimeFigureOut">
              <a:rPr lang="pl-PL" smtClean="0"/>
              <a:t>20.10.2023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A6E955C1-CC7E-7088-611D-6CAFE596A6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58EF61E9-9FD0-505C-4207-C87DF66886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329DD-389C-4551-9876-617E5D4C104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671596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05F7995-C409-9C50-AECC-92CD15CF6D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B128B8F-8A72-FEFC-4B67-E8474CE526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FA749AF6-67DA-DD17-EBA1-85BEC9B7AA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860DB-BE5F-4792-936B-6D04F17C62A8}" type="datetimeFigureOut">
              <a:rPr lang="pl-PL" smtClean="0"/>
              <a:t>20.10.2023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1161E0A0-CA67-8B61-1727-823C2FB29A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04BC1598-4E5F-8D84-5BC7-0BEC70F8A6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329DD-389C-4551-9876-617E5D4C104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288270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D800247-3962-BD09-9B6F-3B2A31D0A4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658FA1BC-261A-E5B0-8A04-0AC7BF4F5C6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ECC4021D-62B3-26DC-8CAF-2F68B6CE5E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860DB-BE5F-4792-936B-6D04F17C62A8}" type="datetimeFigureOut">
              <a:rPr lang="pl-PL" smtClean="0"/>
              <a:t>20.10.2023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7E32857A-2DC3-AD1F-CC4B-8333498B6F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66949B11-F6F4-4AC7-0C5B-84DACE3B1E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329DD-389C-4551-9876-617E5D4C104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212912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E5BBA9E-8DFE-B7F7-E0E5-8AA6B88DB5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A3A1854A-DFBF-F28E-D155-9488516C3D1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CCC7E813-C4EA-286B-886F-253232B1C5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A87A7283-D35C-67EC-924B-AEF10ACB6D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860DB-BE5F-4792-936B-6D04F17C62A8}" type="datetimeFigureOut">
              <a:rPr lang="pl-PL" smtClean="0"/>
              <a:t>20.10.2023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CFD676C0-5AE3-7315-5EDC-8F9982D7D5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78D5D1F4-0401-4FE1-2B60-25678FFB82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329DD-389C-4551-9876-617E5D4C104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1680432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BBA3580-ADAB-B13E-F28E-3A1F22C045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FD7918DB-B7F1-648E-3495-B14A1776BF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B93A9D71-22F1-E9A0-22A7-905A49CC99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B7517AC3-119D-D1D8-FBF9-6053F2051EE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240BE279-5F30-8F54-236A-4C786EB5BC1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D722880E-4B59-1887-502E-0547B98885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860DB-BE5F-4792-936B-6D04F17C62A8}" type="datetimeFigureOut">
              <a:rPr lang="pl-PL" smtClean="0"/>
              <a:t>20.10.2023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156DD3F6-C2B7-6DEB-207C-BB522CCA1B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F11604FB-E37B-95F0-6D3C-26C5257085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329DD-389C-4551-9876-617E5D4C104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2941491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008F5EE-5BE3-C9A4-28E3-310B48482F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DBE3965E-5F2A-104C-8F34-72676E6483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860DB-BE5F-4792-936B-6D04F17C62A8}" type="datetimeFigureOut">
              <a:rPr lang="pl-PL" smtClean="0"/>
              <a:t>20.10.2023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FE784355-99BC-48CE-3E92-A99FC21609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C13CE675-5371-5135-4627-E87023A0C6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329DD-389C-4551-9876-617E5D4C104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8351519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9A9275C4-D2F9-AD8E-ED7E-22BAFD0C9A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860DB-BE5F-4792-936B-6D04F17C62A8}" type="datetimeFigureOut">
              <a:rPr lang="pl-PL" smtClean="0"/>
              <a:t>20.10.2023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8210D872-101F-CCC3-0D02-EE5AF4079B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528CE629-A384-3911-7E4B-53230D6CED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329DD-389C-4551-9876-617E5D4C104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7811772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CE353FC-8DDB-0BC9-3AAE-0F9428676B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FFD2F9C-7ED9-D6DF-AB4C-1F3DA47C86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EB518363-E9AD-E7D0-8676-54DED774832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C4FCF8BF-8888-7BA2-5D1D-0A5FCA2A88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860DB-BE5F-4792-936B-6D04F17C62A8}" type="datetimeFigureOut">
              <a:rPr lang="pl-PL" smtClean="0"/>
              <a:t>20.10.2023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E5EDDFFE-F319-BD47-AE10-CA6B6B2158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0A2A0A47-9233-FBB9-E3FA-A6538316E5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329DD-389C-4551-9876-617E5D4C104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509373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860DB-BE5F-4792-936B-6D04F17C62A8}" type="datetimeFigureOut">
              <a:rPr lang="pl-PL" smtClean="0"/>
              <a:t>20.10.2023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329DD-389C-4551-9876-617E5D4C104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6705350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4D5D899-A614-BD69-FC17-8374979CAC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9D1D450B-D7DC-C77D-F368-405455CE45B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759A4A01-74C8-1F47-E716-AE182599818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7A201610-5AB5-8DC9-F03A-E12C5A6F31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860DB-BE5F-4792-936B-6D04F17C62A8}" type="datetimeFigureOut">
              <a:rPr lang="pl-PL" smtClean="0"/>
              <a:t>20.10.2023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5E734888-AB6D-E3AA-8206-56A16B3AEC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C7E0A657-E27B-940B-427F-1EE8594C6A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329DD-389C-4551-9876-617E5D4C104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536435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C7CFC39-95D4-074A-0170-3B79AE996D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80FF0D1E-D0AA-9EBD-9C14-F26B66D328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07C71EDE-F28E-2E9F-5967-40999F219C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860DB-BE5F-4792-936B-6D04F17C62A8}" type="datetimeFigureOut">
              <a:rPr lang="pl-PL" smtClean="0"/>
              <a:t>20.10.2023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AE194B85-0A7D-904D-BE33-2D1C702E48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24C5FB1E-F333-FB47-F258-F0FA9893BF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329DD-389C-4551-9876-617E5D4C104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6822632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86F559B6-599B-3B34-D7F7-1BC2B8995D3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3CA355C2-77D8-FA10-0A75-8CC4C44CF6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686CCB6C-389C-A8BC-CFAD-DEBE219925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860DB-BE5F-4792-936B-6D04F17C62A8}" type="datetimeFigureOut">
              <a:rPr lang="pl-PL" smtClean="0"/>
              <a:t>20.10.2023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7EF34C2A-D82C-CBB4-75F9-C6D6B31A72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2B75ADEB-525D-2FEA-F564-F9DD3523E6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329DD-389C-4551-9876-617E5D4C104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757802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860DB-BE5F-4792-936B-6D04F17C62A8}" type="datetimeFigureOut">
              <a:rPr lang="pl-PL" smtClean="0"/>
              <a:t>20.10.2023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329DD-389C-4551-9876-617E5D4C104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776870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860DB-BE5F-4792-936B-6D04F17C62A8}" type="datetimeFigureOut">
              <a:rPr lang="pl-PL" smtClean="0"/>
              <a:t>20.10.2023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329DD-389C-4551-9876-617E5D4C104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27311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860DB-BE5F-4792-936B-6D04F17C62A8}" type="datetimeFigureOut">
              <a:rPr lang="pl-PL" smtClean="0"/>
              <a:t>20.10.2023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329DD-389C-4551-9876-617E5D4C104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366149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860DB-BE5F-4792-936B-6D04F17C62A8}" type="datetimeFigureOut">
              <a:rPr lang="pl-PL" smtClean="0"/>
              <a:t>20.10.2023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329DD-389C-4551-9876-617E5D4C104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134907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860DB-BE5F-4792-936B-6D04F17C62A8}" type="datetimeFigureOut">
              <a:rPr lang="pl-PL" smtClean="0"/>
              <a:t>20.10.2023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329DD-389C-4551-9876-617E5D4C104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255800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860DB-BE5F-4792-936B-6D04F17C62A8}" type="datetimeFigureOut">
              <a:rPr lang="pl-PL" smtClean="0"/>
              <a:t>20.10.2023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329DD-389C-4551-9876-617E5D4C104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633780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3860DB-BE5F-4792-936B-6D04F17C62A8}" type="datetimeFigureOut">
              <a:rPr lang="pl-PL" smtClean="0"/>
              <a:t>20.10.2023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9329DD-389C-4551-9876-617E5D4C104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886216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3860DB-BE5F-4792-936B-6D04F17C62A8}" type="datetimeFigureOut">
              <a:rPr lang="pl-PL" smtClean="0"/>
              <a:t>20.10.2023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9329DD-389C-4551-9876-617E5D4C104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483647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39" r:id="rId1"/>
    <p:sldLayoutId id="2147483940" r:id="rId2"/>
    <p:sldLayoutId id="2147483941" r:id="rId3"/>
    <p:sldLayoutId id="2147483942" r:id="rId4"/>
    <p:sldLayoutId id="2147483943" r:id="rId5"/>
    <p:sldLayoutId id="2147483944" r:id="rId6"/>
    <p:sldLayoutId id="2147483945" r:id="rId7"/>
    <p:sldLayoutId id="2147483946" r:id="rId8"/>
    <p:sldLayoutId id="2147483947" r:id="rId9"/>
    <p:sldLayoutId id="2147483948" r:id="rId10"/>
    <p:sldLayoutId id="214748394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CF0AFD3B-7FA5-D603-7154-EE2F3C090A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D883749A-E76A-E840-6CBC-4162554533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657AD9D7-3CC6-3521-3916-4DAEEE95A50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3860DB-BE5F-4792-936B-6D04F17C62A8}" type="datetimeFigureOut">
              <a:rPr lang="pl-PL" smtClean="0"/>
              <a:t>20.10.2023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C6704335-0955-30DB-4BE2-08D3BF21C8D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9793EFAF-14C4-28DE-BD8C-06A6133CEF8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9329DD-389C-4551-9876-617E5D4C104C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447173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62" r:id="rId1"/>
    <p:sldLayoutId id="2147484063" r:id="rId2"/>
    <p:sldLayoutId id="2147484064" r:id="rId3"/>
    <p:sldLayoutId id="2147484065" r:id="rId4"/>
    <p:sldLayoutId id="2147484066" r:id="rId5"/>
    <p:sldLayoutId id="2147484067" r:id="rId6"/>
    <p:sldLayoutId id="2147484068" r:id="rId7"/>
    <p:sldLayoutId id="2147484069" r:id="rId8"/>
    <p:sldLayoutId id="2147484070" r:id="rId9"/>
    <p:sldLayoutId id="2147484071" r:id="rId10"/>
    <p:sldLayoutId id="2147484072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5.xml"/><Relationship Id="rId13" Type="http://schemas.openxmlformats.org/officeDocument/2006/relationships/diagramLayout" Target="../diagrams/layout6.xml"/><Relationship Id="rId3" Type="http://schemas.openxmlformats.org/officeDocument/2006/relationships/diagramLayout" Target="../diagrams/layout4.xml"/><Relationship Id="rId7" Type="http://schemas.openxmlformats.org/officeDocument/2006/relationships/diagramData" Target="../diagrams/data5.xml"/><Relationship Id="rId12" Type="http://schemas.openxmlformats.org/officeDocument/2006/relationships/diagramData" Target="../diagrams/data6.xml"/><Relationship Id="rId2" Type="http://schemas.openxmlformats.org/officeDocument/2006/relationships/diagramData" Target="../diagrams/data4.xml"/><Relationship Id="rId16" Type="http://schemas.microsoft.com/office/2007/relationships/diagramDrawing" Target="../diagrams/drawing6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4.xml"/><Relationship Id="rId11" Type="http://schemas.microsoft.com/office/2007/relationships/diagramDrawing" Target="../diagrams/drawing5.xml"/><Relationship Id="rId5" Type="http://schemas.openxmlformats.org/officeDocument/2006/relationships/diagramColors" Target="../diagrams/colors4.xml"/><Relationship Id="rId15" Type="http://schemas.openxmlformats.org/officeDocument/2006/relationships/diagramColors" Target="../diagrams/colors6.xml"/><Relationship Id="rId10" Type="http://schemas.openxmlformats.org/officeDocument/2006/relationships/diagramColors" Target="../diagrams/colors5.xml"/><Relationship Id="rId4" Type="http://schemas.openxmlformats.org/officeDocument/2006/relationships/diagramQuickStyle" Target="../diagrams/quickStyle4.xml"/><Relationship Id="rId9" Type="http://schemas.openxmlformats.org/officeDocument/2006/relationships/diagramQuickStyle" Target="../diagrams/quickStyle5.xml"/><Relationship Id="rId1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395536" y="1628800"/>
            <a:ext cx="8529960" cy="4824114"/>
          </a:xfrm>
        </p:spPr>
        <p:txBody>
          <a:bodyPr anchor="ctr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endParaRPr lang="pl-PL" altLang="pl-PL" sz="4800" b="1" dirty="0">
              <a:solidFill>
                <a:srgbClr val="002060"/>
              </a:solidFill>
              <a:latin typeface="+mj-lt"/>
            </a:endParaRPr>
          </a:p>
          <a:p>
            <a:pPr algn="ctr" eaLnBrk="1" fontAlgn="auto" hangingPunct="1">
              <a:spcAft>
                <a:spcPts val="0"/>
              </a:spcAft>
              <a:defRPr/>
            </a:pPr>
            <a:r>
              <a:rPr lang="pl-PL" sz="4600" b="1" dirty="0">
                <a:solidFill>
                  <a:srgbClr val="002060"/>
                </a:solidFill>
                <a:latin typeface="+mj-lt"/>
              </a:rPr>
              <a:t>ŚRODOWISKOWE DOMY SAMOPOMOCY</a:t>
            </a:r>
            <a:endParaRPr lang="pl-PL" sz="4600" dirty="0">
              <a:solidFill>
                <a:srgbClr val="002060"/>
              </a:solidFill>
              <a:latin typeface="+mj-lt"/>
            </a:endParaRPr>
          </a:p>
          <a:p>
            <a:pPr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pl-PL" sz="2800" b="1" dirty="0">
              <a:solidFill>
                <a:srgbClr val="002060"/>
              </a:solidFill>
              <a:latin typeface="+mj-lt"/>
            </a:endParaRPr>
          </a:p>
          <a:p>
            <a:pPr lvl="0" algn="ctr">
              <a:buClrTx/>
            </a:pPr>
            <a:r>
              <a:rPr lang="pl-PL" sz="2800" b="1" dirty="0">
                <a:solidFill>
                  <a:srgbClr val="002060"/>
                </a:solidFill>
                <a:latin typeface="+mj-lt"/>
              </a:rPr>
              <a:t>Olsztyn, 18 listopada 2023 r.</a:t>
            </a:r>
          </a:p>
          <a:p>
            <a:pPr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pl-PL" sz="6500" b="1" dirty="0">
              <a:solidFill>
                <a:srgbClr val="0070C0"/>
              </a:solidFill>
              <a:latin typeface="Garamond" pitchFamily="18" charset="0"/>
            </a:endParaRPr>
          </a:p>
          <a:p>
            <a:pPr algn="ctr" eaLnBrk="1" fontAlgn="auto" hangingPunct="1">
              <a:spcAft>
                <a:spcPts val="0"/>
              </a:spcAft>
              <a:buFont typeface="Wingdings 2"/>
              <a:buNone/>
              <a:defRPr/>
            </a:pPr>
            <a:endParaRPr lang="pl-PL" sz="4400" b="1" dirty="0">
              <a:latin typeface="Garamond" pitchFamily="18" charset="0"/>
            </a:endParaRPr>
          </a:p>
        </p:txBody>
      </p:sp>
      <p:pic>
        <p:nvPicPr>
          <p:cNvPr id="2" name="Obraz 4" descr="Warmi&amp;nacute;sko-Mazurski Urz&amp;aogon;d Wojewódzki w Olsztynie">
            <a:extLst>
              <a:ext uri="{FF2B5EF4-FFF2-40B4-BE49-F238E27FC236}">
                <a16:creationId xmlns:a16="http://schemas.microsoft.com/office/drawing/2014/main" id="{526CA316-26F7-71BE-D0A5-13BCC799D88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16632"/>
            <a:ext cx="3114560" cy="11008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7BC8787-1585-7A0C-939E-6170D0DEAC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836712"/>
            <a:ext cx="7886700" cy="759618"/>
          </a:xfrm>
          <a:ln>
            <a:solidFill>
              <a:srgbClr val="002060"/>
            </a:solidFill>
          </a:ln>
        </p:spPr>
        <p:txBody>
          <a:bodyPr/>
          <a:lstStyle/>
          <a:p>
            <a:pPr algn="ctr"/>
            <a:r>
              <a:rPr lang="pl-PL" dirty="0"/>
              <a:t>Zasady naliczania dotacji</a:t>
            </a:r>
          </a:p>
        </p:txBody>
      </p:sp>
    </p:spTree>
    <p:extLst>
      <p:ext uri="{BB962C8B-B14F-4D97-AF65-F5344CB8AC3E}">
        <p14:creationId xmlns:p14="http://schemas.microsoft.com/office/powerpoint/2010/main" val="10762888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7BC8787-1585-7A0C-939E-6170D0DEAC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759618"/>
          </a:xfrm>
          <a:ln>
            <a:solidFill>
              <a:srgbClr val="002060"/>
            </a:solidFill>
          </a:ln>
        </p:spPr>
        <p:txBody>
          <a:bodyPr/>
          <a:lstStyle/>
          <a:p>
            <a:pPr algn="ctr"/>
            <a:r>
              <a:rPr lang="pl-PL" dirty="0"/>
              <a:t>Zasady naliczania dotacji w 2023r.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96D6E68-52B7-3C0F-482F-17300E9FA7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40768"/>
            <a:ext cx="7886700" cy="532859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sz="2000" dirty="0"/>
              <a:t>Na podstawie meldunków miesięcznych składanych w CAS:                 dotacja podstawowa jak i zwiększona w ramach programu „Za życiem” naliczana na podstawie liczby decyzji kierujących do śds</a:t>
            </a:r>
          </a:p>
          <a:p>
            <a:pPr marL="0" indent="0" algn="ctr">
              <a:buNone/>
            </a:pPr>
            <a:endParaRPr lang="pl-PL" sz="2000" dirty="0"/>
          </a:p>
          <a:p>
            <a:pPr lvl="1">
              <a:buFont typeface="Wingdings" panose="05000000000000000000" pitchFamily="2" charset="2"/>
              <a:buChar char="§"/>
            </a:pPr>
            <a:r>
              <a:rPr lang="pl-PL" dirty="0"/>
              <a:t>w okresie styczeń – październik na podstawie rzeczywistej liczby decyzji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pl-PL" dirty="0"/>
              <a:t>na okres listopad – grudzień, ustalana jest na podstawie ilości decyzji kierujących do śds, aktualnych na początku listopada 2023 r. </a:t>
            </a:r>
          </a:p>
          <a:p>
            <a:pPr marL="342900" lvl="1" indent="0" algn="ctr">
              <a:buNone/>
            </a:pPr>
            <a:r>
              <a:rPr lang="pl-PL" dirty="0"/>
              <a:t>maksymalnie do statutowej liczby miejsc!!!</a:t>
            </a:r>
          </a:p>
          <a:p>
            <a:pPr marL="342900" lvl="1" indent="0">
              <a:buNone/>
            </a:pPr>
            <a:endParaRPr lang="pl-PL" dirty="0">
              <a:effectLst/>
              <a:latin typeface="Garamond" panose="02020404030301010803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1" indent="0">
              <a:buNone/>
            </a:pPr>
            <a:endParaRPr lang="pl-PL" dirty="0">
              <a:effectLst/>
              <a:latin typeface="Garamond" panose="02020404030301010803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1" indent="0">
              <a:buNone/>
            </a:pPr>
            <a:r>
              <a:rPr lang="pl-PL" sz="2000" dirty="0">
                <a:solidFill>
                  <a:srgbClr val="00206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W przypadku nadwyżki dotacji, wynikającej z niewykorzystanych miejsc w miesiącach listopad-grudzień, możliwe będzie jej wykorzystanie na działalność bieżącą środowiskowego domu samopomocy, </a:t>
            </a:r>
            <a:r>
              <a:rPr lang="pl-PL" sz="2000" b="1" dirty="0">
                <a:solidFill>
                  <a:srgbClr val="00206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po uprzednim uzyskaniu pisemnej zgody Zleceniodawcy, na pisemny uzasadniony wniosek Zleceniobiorcy,</a:t>
            </a:r>
            <a:r>
              <a:rPr lang="pl-PL" sz="2000" dirty="0">
                <a:solidFill>
                  <a:srgbClr val="002060"/>
                </a:solidFill>
                <a:effectLst/>
                <a:latin typeface="+mj-lt"/>
                <a:ea typeface="Times New Roman" panose="02020603050405020304" pitchFamily="18" charset="0"/>
                <a:cs typeface="Times New Roman" panose="02020603050405020304" pitchFamily="18" charset="0"/>
              </a:rPr>
              <a:t> złożony w bieżącym roku budżetowym, nie później niż </a:t>
            </a:r>
            <a:r>
              <a:rPr lang="pl-PL" sz="2000" b="1" dirty="0">
                <a:solidFill>
                  <a:srgbClr val="002060"/>
                </a:solidFill>
                <a:effectLst/>
                <a:ea typeface="Times New Roman" panose="02020603050405020304" pitchFamily="18" charset="0"/>
                <a:cs typeface="Times New Roman" panose="02020603050405020304" pitchFamily="18" charset="0"/>
              </a:rPr>
              <a:t>do dnia 15 grudnia 2023 r</a:t>
            </a:r>
            <a:r>
              <a:rPr lang="pl-PL" sz="2000" b="1" dirty="0">
                <a:solidFill>
                  <a:srgbClr val="00206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pl-PL" sz="2000" dirty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(zasady naliczania dotacji – określone w umowie Wojewoda – </a:t>
            </a:r>
            <a:r>
              <a:rPr lang="pl-PL" sz="2000" dirty="0" err="1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jst</a:t>
            </a:r>
            <a:r>
              <a:rPr lang="pl-PL" sz="2000" dirty="0">
                <a:solidFill>
                  <a:srgbClr val="002060"/>
                </a:solidFill>
                <a:latin typeface="+mj-lt"/>
                <a:cs typeface="Times New Roman" panose="02020603050405020304" pitchFamily="18" charset="0"/>
              </a:rPr>
              <a:t> § 1 ust. 13)</a:t>
            </a:r>
            <a:endParaRPr lang="pl-PL" sz="1400" dirty="0">
              <a:solidFill>
                <a:srgbClr val="00206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5815710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7BC8787-1585-7A0C-939E-6170D0DEAC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759618"/>
          </a:xfrm>
          <a:ln>
            <a:solidFill>
              <a:srgbClr val="002060"/>
            </a:solidFill>
          </a:ln>
        </p:spPr>
        <p:txBody>
          <a:bodyPr/>
          <a:lstStyle/>
          <a:p>
            <a:pPr algn="ctr"/>
            <a:r>
              <a:rPr lang="pl-PL" b="1" dirty="0"/>
              <a:t>Meldunki !!!</a:t>
            </a: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98F983D9-DEED-19CC-4AB0-859407BD683F}"/>
              </a:ext>
            </a:extLst>
          </p:cNvPr>
          <p:cNvSpPr txBox="1"/>
          <p:nvPr/>
        </p:nvSpPr>
        <p:spPr>
          <a:xfrm>
            <a:off x="539552" y="1124745"/>
            <a:ext cx="78867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Proszę zwracać uwagę na wszystkie informacje (kolumny) jakie należy podać w miesięcznej informacji, zgodnie z aktualnym wzorem w danym miesiącu</a:t>
            </a:r>
          </a:p>
        </p:txBody>
      </p:sp>
      <p:pic>
        <p:nvPicPr>
          <p:cNvPr id="5" name="Symbol zastępczy zawartości 4">
            <a:extLst>
              <a:ext uri="{FF2B5EF4-FFF2-40B4-BE49-F238E27FC236}">
                <a16:creationId xmlns:a16="http://schemas.microsoft.com/office/drawing/2014/main" id="{6F051845-0863-D82B-E676-1DD358D500A3}"/>
              </a:ext>
            </a:extLst>
          </p:cNvPr>
          <p:cNvPicPr>
            <a:picLocks noGrp="1"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071" y="2070760"/>
            <a:ext cx="8157855" cy="2236719"/>
          </a:xfrm>
          <a:prstGeom prst="rect">
            <a:avLst/>
          </a:prstGeom>
        </p:spPr>
      </p:pic>
      <p:pic>
        <p:nvPicPr>
          <p:cNvPr id="4" name="Obraz 3">
            <a:extLst>
              <a:ext uri="{FF2B5EF4-FFF2-40B4-BE49-F238E27FC236}">
                <a16:creationId xmlns:a16="http://schemas.microsoft.com/office/drawing/2014/main" id="{209B042A-0AD1-EB3F-5934-7586C87375F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199" t="10872" r="-525" b="30682"/>
          <a:stretch/>
        </p:blipFill>
        <p:spPr>
          <a:xfrm>
            <a:off x="2267744" y="2564904"/>
            <a:ext cx="4896543" cy="4101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680787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7BC8787-1585-7A0C-939E-6170D0DEAC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836712"/>
            <a:ext cx="7886700" cy="759618"/>
          </a:xfrm>
          <a:ln>
            <a:solidFill>
              <a:srgbClr val="002060"/>
            </a:solidFill>
          </a:ln>
        </p:spPr>
        <p:txBody>
          <a:bodyPr/>
          <a:lstStyle/>
          <a:p>
            <a:pPr algn="ctr"/>
            <a:r>
              <a:rPr lang="pl-PL" dirty="0"/>
              <a:t>Dodatkowe środki na transport dla ŚDS</a:t>
            </a:r>
          </a:p>
        </p:txBody>
      </p:sp>
    </p:spTree>
    <p:extLst>
      <p:ext uri="{BB962C8B-B14F-4D97-AF65-F5344CB8AC3E}">
        <p14:creationId xmlns:p14="http://schemas.microsoft.com/office/powerpoint/2010/main" val="16083775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09A7A61A-3D6D-82FC-6F4A-6282AAF712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7544" y="1124744"/>
            <a:ext cx="7886700" cy="4351338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sz="2800" dirty="0"/>
              <a:t>Wojewoda Warmińsko-Mazurski podjął decyzję o przeznaczeniu części środków dla środowiskowych domów samopomocy, które ponoszą znaczne wydatki związane z transportem podopiecznych.</a:t>
            </a:r>
          </a:p>
          <a:p>
            <a:pPr marL="0" indent="0" algn="ctr">
              <a:buNone/>
            </a:pPr>
            <a:endParaRPr lang="pl-PL" sz="2800" dirty="0"/>
          </a:p>
          <a:p>
            <a:pPr marL="0" indent="0" algn="ctr">
              <a:buNone/>
            </a:pPr>
            <a:r>
              <a:rPr lang="pl-PL" sz="2800" dirty="0"/>
              <a:t>Planowana kwota: </a:t>
            </a:r>
            <a:r>
              <a:rPr lang="pl-PL" sz="3600" dirty="0">
                <a:solidFill>
                  <a:srgbClr val="002060"/>
                </a:solidFill>
              </a:rPr>
              <a:t>1.037.390zł</a:t>
            </a:r>
            <a:endParaRPr lang="pl-PL" sz="28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1541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920FDB5-D0AE-1DDE-C7A5-4FCFEED56A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759618"/>
          </a:xfrm>
          <a:ln>
            <a:solidFill>
              <a:srgbClr val="002060"/>
            </a:solidFill>
          </a:ln>
        </p:spPr>
        <p:txBody>
          <a:bodyPr/>
          <a:lstStyle/>
          <a:p>
            <a:pPr algn="ctr"/>
            <a:r>
              <a:rPr lang="pl-PL" dirty="0"/>
              <a:t>Wyniki analizy wydatków na transport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3E65D56-A742-25D4-35A7-3B1C47FB2E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340768"/>
            <a:ext cx="7886700" cy="4836195"/>
          </a:xfrm>
        </p:spPr>
        <p:txBody>
          <a:bodyPr/>
          <a:lstStyle/>
          <a:p>
            <a:pPr marL="0" indent="0" algn="ctr">
              <a:buNone/>
            </a:pPr>
            <a:endParaRPr lang="pl-PL" sz="1800" dirty="0">
              <a:latin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pl-PL" sz="2400" dirty="0">
                <a:latin typeface="Calibri" panose="020F0502020204030204" pitchFamily="34" charset="0"/>
              </a:rPr>
              <a:t>Liczba </a:t>
            </a:r>
            <a:r>
              <a:rPr lang="pl-PL" sz="2400" dirty="0" err="1">
                <a:latin typeface="Calibri" panose="020F0502020204030204" pitchFamily="34" charset="0"/>
              </a:rPr>
              <a:t>śds</a:t>
            </a:r>
            <a:r>
              <a:rPr lang="pl-PL" sz="2400" dirty="0">
                <a:latin typeface="Calibri" panose="020F0502020204030204" pitchFamily="34" charset="0"/>
              </a:rPr>
              <a:t> zapewniających transport dla podopiecznych: </a:t>
            </a:r>
            <a:r>
              <a:rPr lang="pl-PL" sz="3200" dirty="0">
                <a:solidFill>
                  <a:srgbClr val="002060"/>
                </a:solidFill>
                <a:latin typeface="Calibri" panose="020F0502020204030204" pitchFamily="34" charset="0"/>
              </a:rPr>
              <a:t>60</a:t>
            </a:r>
            <a:endParaRPr lang="pl-PL" sz="2400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marL="0" indent="0" algn="ctr">
              <a:buNone/>
            </a:pPr>
            <a:endParaRPr lang="pl-PL" sz="2400" dirty="0">
              <a:latin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pl-PL" sz="2400" dirty="0">
                <a:latin typeface="Calibri" panose="020F0502020204030204" pitchFamily="34" charset="0"/>
              </a:rPr>
              <a:t>Średnia liczba pokonywanych dziennie kilometrów: </a:t>
            </a:r>
            <a:r>
              <a:rPr lang="pl-PL" sz="3200" b="1" dirty="0">
                <a:solidFill>
                  <a:srgbClr val="002060"/>
                </a:solidFill>
                <a:latin typeface="Calibri" panose="020F0502020204030204" pitchFamily="34" charset="0"/>
              </a:rPr>
              <a:t>227</a:t>
            </a:r>
            <a:endParaRPr lang="pl-PL" sz="2400" b="1" dirty="0">
              <a:solidFill>
                <a:srgbClr val="002060"/>
              </a:solidFill>
              <a:latin typeface="Calibri" panose="020F0502020204030204" pitchFamily="34" charset="0"/>
            </a:endParaRPr>
          </a:p>
          <a:p>
            <a:pPr marL="0" indent="0" algn="ctr">
              <a:buNone/>
            </a:pPr>
            <a:endParaRPr lang="pl-PL" sz="2400" b="1" dirty="0">
              <a:latin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pl-PL" sz="2400" dirty="0">
                <a:latin typeface="Calibri" panose="020F0502020204030204" pitchFamily="34" charset="0"/>
              </a:rPr>
              <a:t>Najniższa   :</a:t>
            </a:r>
          </a:p>
          <a:p>
            <a:pPr marL="0" indent="0" algn="ctr">
              <a:buNone/>
            </a:pPr>
            <a:r>
              <a:rPr lang="pl-PL" sz="2400" dirty="0">
                <a:latin typeface="Calibri" panose="020F0502020204030204" pitchFamily="34" charset="0"/>
              </a:rPr>
              <a:t> ŚDS „Ognisko” w Olsztynie – </a:t>
            </a:r>
            <a:r>
              <a:rPr lang="pl-PL" sz="2400" b="1" dirty="0">
                <a:latin typeface="Calibri" panose="020F0502020204030204" pitchFamily="34" charset="0"/>
              </a:rPr>
              <a:t>28,6km</a:t>
            </a:r>
          </a:p>
          <a:p>
            <a:pPr marL="0" indent="0" algn="ctr">
              <a:buNone/>
            </a:pPr>
            <a:endParaRPr lang="pl-PL" sz="2400" b="1" dirty="0">
              <a:latin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pl-PL" sz="2400" dirty="0">
                <a:latin typeface="Calibri" panose="020F0502020204030204" pitchFamily="34" charset="0"/>
              </a:rPr>
              <a:t>Najwyższa    : </a:t>
            </a:r>
          </a:p>
          <a:p>
            <a:pPr marL="0" indent="0" algn="ctr">
              <a:buNone/>
            </a:pPr>
            <a:r>
              <a:rPr lang="pl-PL" sz="2400" dirty="0">
                <a:latin typeface="Calibri" panose="020F0502020204030204" pitchFamily="34" charset="0"/>
              </a:rPr>
              <a:t>ŚDS w Ostródzie ul. Grunwaldzka – </a:t>
            </a:r>
            <a:r>
              <a:rPr lang="pl-PL" sz="2400" b="1" dirty="0">
                <a:latin typeface="Calibri" panose="020F0502020204030204" pitchFamily="34" charset="0"/>
              </a:rPr>
              <a:t>928km</a:t>
            </a:r>
            <a:r>
              <a:rPr lang="pl-PL" sz="2400" dirty="0">
                <a:latin typeface="Calibri" panose="020F0502020204030204" pitchFamily="34" charset="0"/>
              </a:rPr>
              <a:t> </a:t>
            </a:r>
          </a:p>
          <a:p>
            <a:pPr marL="0" indent="0" algn="ctr">
              <a:buNone/>
            </a:pPr>
            <a:r>
              <a:rPr lang="pl-PL" sz="2000" dirty="0">
                <a:latin typeface="Calibri" panose="020F0502020204030204" pitchFamily="34" charset="0"/>
              </a:rPr>
              <a:t>(</a:t>
            </a:r>
            <a:r>
              <a:rPr lang="pl-PL" sz="2000" dirty="0" err="1">
                <a:latin typeface="Calibri" panose="020F0502020204030204" pitchFamily="34" charset="0"/>
              </a:rPr>
              <a:t>śds</a:t>
            </a:r>
            <a:r>
              <a:rPr lang="pl-PL" sz="2000" dirty="0">
                <a:latin typeface="Calibri" panose="020F0502020204030204" pitchFamily="34" charset="0"/>
              </a:rPr>
              <a:t> powiatowy obejmujący 5 gmin</a:t>
            </a:r>
            <a:r>
              <a:rPr lang="pl-PL" sz="1600" dirty="0">
                <a:latin typeface="Calibri" panose="020F0502020204030204" pitchFamily="34" charset="0"/>
              </a:rPr>
              <a:t>)</a:t>
            </a:r>
          </a:p>
          <a:p>
            <a:pPr marL="0" indent="0" algn="ctr">
              <a:buNone/>
            </a:pPr>
            <a:endParaRPr lang="pl-PL" sz="1600" dirty="0">
              <a:latin typeface="Calibri" panose="020F0502020204030204" pitchFamily="34" charset="0"/>
            </a:endParaRPr>
          </a:p>
        </p:txBody>
      </p:sp>
      <p:sp>
        <p:nvSpPr>
          <p:cNvPr id="4" name="Strzałka: w dół 3">
            <a:extLst>
              <a:ext uri="{FF2B5EF4-FFF2-40B4-BE49-F238E27FC236}">
                <a16:creationId xmlns:a16="http://schemas.microsoft.com/office/drawing/2014/main" id="{FF332433-0159-573F-2E70-F0C354AC916A}"/>
              </a:ext>
            </a:extLst>
          </p:cNvPr>
          <p:cNvSpPr/>
          <p:nvPr/>
        </p:nvSpPr>
        <p:spPr>
          <a:xfrm>
            <a:off x="5004048" y="3756109"/>
            <a:ext cx="242313" cy="170248"/>
          </a:xfrm>
          <a:prstGeom prst="down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  <p:sp>
        <p:nvSpPr>
          <p:cNvPr id="5" name="Strzałka: w dół 4">
            <a:extLst>
              <a:ext uri="{FF2B5EF4-FFF2-40B4-BE49-F238E27FC236}">
                <a16:creationId xmlns:a16="http://schemas.microsoft.com/office/drawing/2014/main" id="{68A0788C-AABD-65B8-E67D-D84B9D63BC7F}"/>
              </a:ext>
            </a:extLst>
          </p:cNvPr>
          <p:cNvSpPr/>
          <p:nvPr/>
        </p:nvSpPr>
        <p:spPr>
          <a:xfrm rot="10800000">
            <a:off x="5008049" y="4924268"/>
            <a:ext cx="238312" cy="285957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6263510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3E65D56-A742-25D4-35A7-3B1C47FB2E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404665"/>
            <a:ext cx="7886700" cy="2520279"/>
          </a:xfrm>
        </p:spPr>
        <p:txBody>
          <a:bodyPr>
            <a:normAutofit lnSpcReduction="10000"/>
          </a:bodyPr>
          <a:lstStyle/>
          <a:p>
            <a:pPr marL="0" indent="0" algn="ctr">
              <a:buNone/>
            </a:pPr>
            <a:endParaRPr lang="pl-PL" sz="1600" dirty="0">
              <a:latin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pl-PL" sz="2000" dirty="0">
                <a:latin typeface="Calibri" panose="020F0502020204030204" pitchFamily="34" charset="0"/>
              </a:rPr>
              <a:t>Liczba osób dowożonych ogółem </a:t>
            </a:r>
            <a:r>
              <a:rPr lang="pl-PL" sz="2000" b="1" dirty="0">
                <a:latin typeface="Calibri" panose="020F0502020204030204" pitchFamily="34" charset="0"/>
              </a:rPr>
              <a:t>1982</a:t>
            </a:r>
            <a:r>
              <a:rPr lang="pl-PL" sz="2000" dirty="0">
                <a:latin typeface="Calibri" panose="020F0502020204030204" pitchFamily="34" charset="0"/>
              </a:rPr>
              <a:t> na 3692 osoby posiadające decyzje kierujące (53,68%)</a:t>
            </a:r>
          </a:p>
          <a:p>
            <a:pPr marL="0" indent="0" algn="ctr">
              <a:buNone/>
            </a:pPr>
            <a:r>
              <a:rPr lang="pl-PL" sz="2000" dirty="0">
                <a:latin typeface="Calibri" panose="020F0502020204030204" pitchFamily="34" charset="0"/>
              </a:rPr>
              <a:t>najmniej: ŚDS Olsztyn ul. Siewna – </a:t>
            </a:r>
            <a:r>
              <a:rPr lang="pl-PL" sz="2000" b="1" dirty="0">
                <a:latin typeface="Calibri" panose="020F0502020204030204" pitchFamily="34" charset="0"/>
              </a:rPr>
              <a:t>8 osób</a:t>
            </a:r>
          </a:p>
          <a:p>
            <a:pPr marL="0" indent="0" algn="ctr">
              <a:buNone/>
            </a:pPr>
            <a:r>
              <a:rPr lang="pl-PL" sz="2000" dirty="0">
                <a:latin typeface="Calibri" panose="020F0502020204030204" pitchFamily="34" charset="0"/>
              </a:rPr>
              <a:t>najwięcej: ŚDS Janowiec Kościelny – </a:t>
            </a:r>
            <a:r>
              <a:rPr lang="pl-PL" sz="2000" b="1" dirty="0">
                <a:latin typeface="Calibri" panose="020F0502020204030204" pitchFamily="34" charset="0"/>
              </a:rPr>
              <a:t>87 osób</a:t>
            </a:r>
          </a:p>
          <a:p>
            <a:pPr marL="0" indent="0" algn="ctr">
              <a:buNone/>
            </a:pPr>
            <a:endParaRPr lang="pl-PL" sz="1600" b="1" dirty="0">
              <a:latin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pl-PL" sz="2000" b="1" dirty="0">
                <a:latin typeface="Calibri" panose="020F0502020204030204" pitchFamily="34" charset="0"/>
              </a:rPr>
              <a:t>procentowy układ liczby osób dowożonych w stosunku do posiadających decyzje kierujące w danym </a:t>
            </a:r>
            <a:r>
              <a:rPr lang="pl-PL" sz="2000" b="1" dirty="0" err="1">
                <a:latin typeface="Calibri" panose="020F0502020204030204" pitchFamily="34" charset="0"/>
              </a:rPr>
              <a:t>śds</a:t>
            </a:r>
            <a:endParaRPr lang="pl-PL" sz="2000" b="1" dirty="0">
              <a:latin typeface="Calibri" panose="020F0502020204030204" pitchFamily="34" charset="0"/>
            </a:endParaRPr>
          </a:p>
          <a:p>
            <a:pPr marL="0" indent="0" algn="ctr">
              <a:buNone/>
            </a:pPr>
            <a:endParaRPr lang="pl-PL" sz="1600" b="1" dirty="0">
              <a:latin typeface="Calibri" panose="020F0502020204030204" pitchFamily="34" charset="0"/>
            </a:endParaRPr>
          </a:p>
        </p:txBody>
      </p:sp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id="{B9955755-E792-D2D6-63EC-029B3B413EC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5494816"/>
              </p:ext>
            </p:extLst>
          </p:nvPr>
        </p:nvGraphicFramePr>
        <p:xfrm>
          <a:off x="1763688" y="2924944"/>
          <a:ext cx="6096000" cy="3078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>
                  <a:extLst>
                    <a:ext uri="{9D8B030D-6E8A-4147-A177-3AD203B41FA5}">
                      <a16:colId xmlns:a16="http://schemas.microsoft.com/office/drawing/2014/main" val="2734232822"/>
                    </a:ext>
                  </a:extLst>
                </a:gridCol>
                <a:gridCol w="3048000">
                  <a:extLst>
                    <a:ext uri="{9D8B030D-6E8A-4147-A177-3AD203B41FA5}">
                      <a16:colId xmlns:a16="http://schemas.microsoft.com/office/drawing/2014/main" val="199449222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1800" dirty="0"/>
                        <a:t>% osób dowożonych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dirty="0"/>
                        <a:t>Liczba </a:t>
                      </a:r>
                      <a:r>
                        <a:rPr lang="pl-PL" sz="1800" dirty="0" err="1"/>
                        <a:t>śds</a:t>
                      </a:r>
                      <a:endParaRPr lang="pl-PL" sz="18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5087038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0" i="0" u="none" strike="noStrike" dirty="0">
                          <a:effectLst/>
                          <a:latin typeface="Calibri" panose="020F0502020204030204" pitchFamily="34" charset="0"/>
                        </a:rPr>
                        <a:t>do 20%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b="0" dirty="0"/>
                        <a:t>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4747649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0" i="0" u="none" strike="noStrike" dirty="0">
                          <a:effectLst/>
                          <a:latin typeface="Calibri" panose="020F0502020204030204" pitchFamily="34" charset="0"/>
                        </a:rPr>
                        <a:t>20,01% - 50%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b="0" dirty="0"/>
                        <a:t>16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54302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0" i="0" u="none" strike="noStrike" dirty="0">
                          <a:effectLst/>
                          <a:latin typeface="Calibri" panose="020F0502020204030204" pitchFamily="34" charset="0"/>
                        </a:rPr>
                        <a:t>50,01% - 80%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b="0" dirty="0"/>
                        <a:t>24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675026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0" i="0" u="none" strike="noStrike" dirty="0">
                          <a:effectLst/>
                          <a:latin typeface="Calibri" panose="020F0502020204030204" pitchFamily="34" charset="0"/>
                        </a:rPr>
                        <a:t>pow. 80 %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b="0" dirty="0"/>
                        <a:t>13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5358868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b="0" i="0" u="none" strike="noStrike" dirty="0">
                          <a:effectLst/>
                          <a:latin typeface="Calibri" panose="020F0502020204030204" pitchFamily="34" charset="0"/>
                        </a:rPr>
                        <a:t>100% 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b="0" dirty="0"/>
                        <a:t>4 </a:t>
                      </a:r>
                    </a:p>
                    <a:p>
                      <a:pPr algn="ctr"/>
                      <a:r>
                        <a:rPr lang="pl-PL" sz="1600" b="0" i="1" dirty="0"/>
                        <a:t>(Tarda, Dźwierzuty, Wygoda, Kwietniewo)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96006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/>
                        <a:t>RAZEM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600" b="1" dirty="0"/>
                        <a:t>60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009752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8664228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C49BC72-F928-B178-24C2-8E418877B5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3568" y="620688"/>
            <a:ext cx="7886700" cy="525658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2400" dirty="0"/>
              <a:t>Ogółem wydatki poniesione na transport podopiecznych za I półrocze:</a:t>
            </a:r>
          </a:p>
          <a:p>
            <a:pPr marL="0" indent="0" algn="ctr">
              <a:buNone/>
            </a:pPr>
            <a:r>
              <a:rPr lang="pl-PL" sz="3600" b="1" i="0" u="none" strike="noStrike" dirty="0">
                <a:solidFill>
                  <a:srgbClr val="002060"/>
                </a:solidFill>
                <a:effectLst/>
                <a:latin typeface="Calibri" panose="020F0502020204030204" pitchFamily="34" charset="0"/>
              </a:rPr>
              <a:t>4.151.245,67zł</a:t>
            </a:r>
          </a:p>
          <a:p>
            <a:pPr marL="0" indent="0" algn="ctr">
              <a:buNone/>
            </a:pPr>
            <a:r>
              <a:rPr lang="pl-PL" sz="2800" dirty="0">
                <a:latin typeface="Calibri" panose="020F0502020204030204" pitchFamily="34" charset="0"/>
              </a:rPr>
              <a:t>co stanowi </a:t>
            </a:r>
            <a:r>
              <a:rPr lang="pl-PL" sz="2800" b="1" dirty="0">
                <a:latin typeface="Calibri" panose="020F0502020204030204" pitchFamily="34" charset="0"/>
              </a:rPr>
              <a:t>9,27%</a:t>
            </a:r>
            <a:r>
              <a:rPr lang="pl-PL" sz="2800" dirty="0">
                <a:latin typeface="Calibri" panose="020F0502020204030204" pitchFamily="34" charset="0"/>
              </a:rPr>
              <a:t> ogółu wydatków poniesionych przez wszystkie </a:t>
            </a:r>
            <a:r>
              <a:rPr lang="pl-PL" sz="2800" dirty="0" err="1">
                <a:latin typeface="Calibri" panose="020F0502020204030204" pitchFamily="34" charset="0"/>
              </a:rPr>
              <a:t>śds</a:t>
            </a:r>
            <a:r>
              <a:rPr lang="pl-PL" sz="2800" dirty="0">
                <a:latin typeface="Calibri" panose="020F0502020204030204" pitchFamily="34" charset="0"/>
              </a:rPr>
              <a:t> w I półroczu 2023r., które wyniosły </a:t>
            </a:r>
            <a:r>
              <a:rPr lang="pl-PL" sz="2800" b="1" dirty="0">
                <a:latin typeface="Calibri" panose="020F0502020204030204" pitchFamily="34" charset="0"/>
              </a:rPr>
              <a:t>44.801.911,98zł</a:t>
            </a:r>
          </a:p>
          <a:p>
            <a:pPr marL="0" indent="0" algn="ctr">
              <a:buNone/>
            </a:pPr>
            <a:endParaRPr lang="pl-PL" sz="2800" dirty="0">
              <a:latin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pl-PL" sz="2800" dirty="0">
                <a:latin typeface="Calibri" panose="020F0502020204030204" pitchFamily="34" charset="0"/>
              </a:rPr>
              <a:t>W poszczególnych placówkach udział wydatków na transport kształtuje się </a:t>
            </a:r>
            <a:r>
              <a:rPr lang="pl-PL" sz="2800" b="1" dirty="0">
                <a:latin typeface="Calibri" panose="020F0502020204030204" pitchFamily="34" charset="0"/>
              </a:rPr>
              <a:t>od około 0,96% </a:t>
            </a:r>
            <a:r>
              <a:rPr lang="pl-PL" sz="2800" i="1" dirty="0">
                <a:latin typeface="Calibri" panose="020F0502020204030204" pitchFamily="34" charset="0"/>
              </a:rPr>
              <a:t>(ŚDS w Ełku ul. Kościuszki) </a:t>
            </a:r>
            <a:r>
              <a:rPr lang="pl-PL" sz="2800" b="1" dirty="0">
                <a:latin typeface="Calibri" panose="020F0502020204030204" pitchFamily="34" charset="0"/>
              </a:rPr>
              <a:t>do 24,39% </a:t>
            </a:r>
            <a:r>
              <a:rPr lang="pl-PL" sz="2800" i="1" dirty="0">
                <a:latin typeface="Calibri" panose="020F0502020204030204" pitchFamily="34" charset="0"/>
              </a:rPr>
              <a:t>(</a:t>
            </a:r>
            <a:r>
              <a:rPr lang="pl-PL" sz="2800" i="1" dirty="0" err="1">
                <a:latin typeface="Calibri" panose="020F0502020204030204" pitchFamily="34" charset="0"/>
              </a:rPr>
              <a:t>Śds</a:t>
            </a:r>
            <a:r>
              <a:rPr lang="pl-PL" sz="2800" i="1" dirty="0">
                <a:latin typeface="Calibri" panose="020F0502020204030204" pitchFamily="34" charset="0"/>
              </a:rPr>
              <a:t> Wygoda)</a:t>
            </a:r>
          </a:p>
          <a:p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349751931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366E46E-8A91-AE64-B05E-FDF6CAFC7E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903634"/>
          </a:xfrm>
          <a:ln>
            <a:solidFill>
              <a:srgbClr val="002060"/>
            </a:solidFill>
          </a:ln>
        </p:spPr>
        <p:txBody>
          <a:bodyPr/>
          <a:lstStyle/>
          <a:p>
            <a:pPr algn="ctr"/>
            <a:r>
              <a:rPr lang="pl-PL" dirty="0"/>
              <a:t>Który ŚDS otrzyma dodatkowe środki?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D35510C-EC0F-03E6-D424-A2F9917FF6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556792"/>
            <a:ext cx="7886700" cy="4351338"/>
          </a:xfrm>
        </p:spPr>
        <p:txBody>
          <a:bodyPr/>
          <a:lstStyle/>
          <a:p>
            <a:pPr marL="0" indent="0">
              <a:buNone/>
            </a:pPr>
            <a:r>
              <a:rPr lang="pl-PL" dirty="0"/>
              <a:t>Środki otrzymają wszystkie </a:t>
            </a:r>
            <a:r>
              <a:rPr lang="pl-PL" dirty="0" err="1"/>
              <a:t>śdsy</a:t>
            </a:r>
            <a:r>
              <a:rPr lang="pl-PL" dirty="0"/>
              <a:t>, u których z analizy wynika, że wydatki na transport w stosunku do ogółu wydatków poniesionych na </a:t>
            </a:r>
            <a:r>
              <a:rPr lang="pl-PL" dirty="0" err="1"/>
              <a:t>śds</a:t>
            </a:r>
            <a:r>
              <a:rPr lang="pl-PL" dirty="0"/>
              <a:t> wyniosły pow. 10%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r>
              <a:rPr lang="pl-PL" dirty="0"/>
              <a:t>Jednostki te otrzymają 100% różnicy między wydatkami na transport ogółem a kwotą stanowiącą 10% poniesionych wydatków, np.</a:t>
            </a:r>
          </a:p>
          <a:p>
            <a:pPr marL="0" indent="0">
              <a:buNone/>
            </a:pPr>
            <a:endParaRPr lang="pl-PL" dirty="0"/>
          </a:p>
        </p:txBody>
      </p:sp>
      <p:graphicFrame>
        <p:nvGraphicFramePr>
          <p:cNvPr id="4" name="Tabela 3">
            <a:extLst>
              <a:ext uri="{FF2B5EF4-FFF2-40B4-BE49-F238E27FC236}">
                <a16:creationId xmlns:a16="http://schemas.microsoft.com/office/drawing/2014/main" id="{C61D4855-3220-C412-CB1C-A327E9A65F6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2431508"/>
              </p:ext>
            </p:extLst>
          </p:nvPr>
        </p:nvGraphicFramePr>
        <p:xfrm>
          <a:off x="107504" y="3717032"/>
          <a:ext cx="8928993" cy="210465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565330">
                  <a:extLst>
                    <a:ext uri="{9D8B030D-6E8A-4147-A177-3AD203B41FA5}">
                      <a16:colId xmlns:a16="http://schemas.microsoft.com/office/drawing/2014/main" val="986141595"/>
                    </a:ext>
                  </a:extLst>
                </a:gridCol>
                <a:gridCol w="1280724">
                  <a:extLst>
                    <a:ext uri="{9D8B030D-6E8A-4147-A177-3AD203B41FA5}">
                      <a16:colId xmlns:a16="http://schemas.microsoft.com/office/drawing/2014/main" val="4038078615"/>
                    </a:ext>
                  </a:extLst>
                </a:gridCol>
                <a:gridCol w="1209573">
                  <a:extLst>
                    <a:ext uri="{9D8B030D-6E8A-4147-A177-3AD203B41FA5}">
                      <a16:colId xmlns:a16="http://schemas.microsoft.com/office/drawing/2014/main" val="1641706569"/>
                    </a:ext>
                  </a:extLst>
                </a:gridCol>
                <a:gridCol w="1565330">
                  <a:extLst>
                    <a:ext uri="{9D8B030D-6E8A-4147-A177-3AD203B41FA5}">
                      <a16:colId xmlns:a16="http://schemas.microsoft.com/office/drawing/2014/main" val="1060278565"/>
                    </a:ext>
                  </a:extLst>
                </a:gridCol>
                <a:gridCol w="1351876">
                  <a:extLst>
                    <a:ext uri="{9D8B030D-6E8A-4147-A177-3AD203B41FA5}">
                      <a16:colId xmlns:a16="http://schemas.microsoft.com/office/drawing/2014/main" val="2738965096"/>
                    </a:ext>
                  </a:extLst>
                </a:gridCol>
                <a:gridCol w="1351876">
                  <a:extLst>
                    <a:ext uri="{9D8B030D-6E8A-4147-A177-3AD203B41FA5}">
                      <a16:colId xmlns:a16="http://schemas.microsoft.com/office/drawing/2014/main" val="1063924826"/>
                    </a:ext>
                  </a:extLst>
                </a:gridCol>
                <a:gridCol w="604284">
                  <a:extLst>
                    <a:ext uri="{9D8B030D-6E8A-4147-A177-3AD203B41FA5}">
                      <a16:colId xmlns:a16="http://schemas.microsoft.com/office/drawing/2014/main" val="524327257"/>
                    </a:ext>
                  </a:extLst>
                </a:gridCol>
              </a:tblGrid>
              <a:tr h="274417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pl-PL" sz="1000" u="none" strike="noStrike" dirty="0">
                          <a:effectLst/>
                        </a:rPr>
                        <a:t>Nazwa</a:t>
                      </a:r>
                      <a:br>
                        <a:rPr lang="pl-PL" sz="1000" u="none" strike="noStrike" dirty="0">
                          <a:effectLst/>
                        </a:rPr>
                      </a:br>
                      <a:r>
                        <a:rPr lang="pl-PL" sz="1000" u="none" strike="noStrike" dirty="0">
                          <a:effectLst/>
                        </a:rPr>
                        <a:t>systemowa</a:t>
                      </a:r>
                      <a:br>
                        <a:rPr lang="pl-PL" sz="1000" u="none" strike="noStrike" dirty="0">
                          <a:effectLst/>
                        </a:rPr>
                      </a:br>
                      <a:r>
                        <a:rPr lang="pl-PL" sz="1000" u="none" strike="noStrike" dirty="0">
                          <a:effectLst/>
                        </a:rPr>
                        <a:t>jednostki</a:t>
                      </a:r>
                      <a:endParaRPr lang="pl-PL" sz="10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EFF5FB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 dirty="0">
                          <a:effectLst/>
                        </a:rPr>
                        <a:t>Analiza za I półrocze</a:t>
                      </a:r>
                      <a:endParaRPr lang="pl-PL" sz="14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EFF5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pl-PL" sz="1200" u="none" strike="noStrike">
                          <a:effectLst/>
                        </a:rPr>
                        <a:t> Wyliczenia </a:t>
                      </a:r>
                      <a:endParaRPr lang="pl-PL" sz="1200" b="1" i="0" u="none" strike="noStrike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EFF5FB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7331983"/>
                  </a:ext>
                </a:extLst>
              </a:tr>
              <a:tr h="1092749">
                <a:tc vMerge="1">
                  <a:txBody>
                    <a:bodyPr/>
                    <a:lstStyle/>
                    <a:p>
                      <a:endParaRPr lang="pl-P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 dirty="0">
                          <a:effectLst/>
                        </a:rPr>
                        <a:t>koszty transportu</a:t>
                      </a:r>
                      <a:br>
                        <a:rPr lang="pl-PL" sz="1400" u="none" strike="noStrike" dirty="0">
                          <a:effectLst/>
                        </a:rPr>
                      </a:br>
                      <a:r>
                        <a:rPr lang="pl-PL" sz="1400" u="none" strike="noStrike" dirty="0">
                          <a:effectLst/>
                        </a:rPr>
                        <a:t>podopiecznych w I</a:t>
                      </a:r>
                      <a:br>
                        <a:rPr lang="pl-PL" sz="1400" u="none" strike="noStrike" dirty="0">
                          <a:effectLst/>
                        </a:rPr>
                      </a:br>
                      <a:r>
                        <a:rPr lang="pl-PL" sz="1400" u="none" strike="noStrike" dirty="0">
                          <a:effectLst/>
                        </a:rPr>
                        <a:t>półroczu 2023 ogółem</a:t>
                      </a:r>
                      <a:endParaRPr lang="pl-PL" sz="14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EFF5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600" u="none" strike="noStrike" dirty="0">
                          <a:effectLst/>
                        </a:rPr>
                        <a:t>Wydatki </a:t>
                      </a:r>
                      <a:r>
                        <a:rPr lang="pl-PL" sz="1600" u="none" strike="noStrike" dirty="0" err="1">
                          <a:effectLst/>
                        </a:rPr>
                        <a:t>śds</a:t>
                      </a:r>
                      <a:r>
                        <a:rPr lang="pl-PL" sz="1600" u="none" strike="noStrike" dirty="0">
                          <a:effectLst/>
                        </a:rPr>
                        <a:t> ogółem za I półrocze</a:t>
                      </a:r>
                      <a:endParaRPr lang="pl-PL" sz="16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EFF5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 dirty="0">
                          <a:effectLst/>
                        </a:rPr>
                        <a:t>Udział % wydatków na transport w wydatkach </a:t>
                      </a:r>
                      <a:r>
                        <a:rPr lang="pl-PL" sz="1400" u="none" strike="noStrike" dirty="0" err="1">
                          <a:effectLst/>
                        </a:rPr>
                        <a:t>śds</a:t>
                      </a:r>
                      <a:r>
                        <a:rPr lang="pl-PL" sz="1400" u="none" strike="noStrike" dirty="0">
                          <a:effectLst/>
                        </a:rPr>
                        <a:t> ogółem za I półrocze</a:t>
                      </a:r>
                      <a:endParaRPr lang="pl-PL" sz="14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EFF5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 dirty="0">
                          <a:effectLst/>
                        </a:rPr>
                        <a:t>10% wydatków ogółem</a:t>
                      </a:r>
                      <a:endParaRPr lang="pl-PL" sz="1400" b="0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EFF5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 dirty="0">
                          <a:effectLst/>
                        </a:rPr>
                        <a:t> dofinansowanie pow. 10% kosztów transportu</a:t>
                      </a:r>
                      <a:br>
                        <a:rPr lang="pl-PL" sz="1400" u="none" strike="noStrike" dirty="0">
                          <a:effectLst/>
                        </a:rPr>
                      </a:br>
                      <a:r>
                        <a:rPr lang="pl-PL" sz="1400" u="none" strike="noStrike" dirty="0">
                          <a:effectLst/>
                        </a:rPr>
                        <a:t>(kol. 1 - 4) </a:t>
                      </a:r>
                      <a:endParaRPr lang="pl-PL" sz="14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EFF5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 dirty="0">
                          <a:effectLst/>
                        </a:rPr>
                        <a:t>%</a:t>
                      </a:r>
                      <a:endParaRPr lang="pl-PL" sz="14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EFF5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0995708"/>
                  </a:ext>
                </a:extLst>
              </a:tr>
              <a:tr h="233434">
                <a:tc>
                  <a:txBody>
                    <a:bodyPr/>
                    <a:lstStyle/>
                    <a:p>
                      <a:pPr algn="ctr" fontAlgn="ctr"/>
                      <a:r>
                        <a:rPr lang="pl-PL" sz="900" i="1" u="none" strike="noStrike" dirty="0">
                          <a:effectLst/>
                        </a:rPr>
                        <a:t> 0</a:t>
                      </a:r>
                      <a:endParaRPr lang="pl-PL" sz="900" b="1" i="1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EFF5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i="1" u="none" strike="noStrike" dirty="0">
                          <a:effectLst/>
                        </a:rPr>
                        <a:t>1</a:t>
                      </a:r>
                      <a:endParaRPr lang="pl-PL" sz="800" b="1" i="1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EFF5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i="1" u="none" strike="noStrike" dirty="0">
                          <a:effectLst/>
                        </a:rPr>
                        <a:t>2</a:t>
                      </a:r>
                      <a:endParaRPr lang="pl-PL" sz="800" b="1" i="1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EFF5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i="1" u="none" strike="noStrike" dirty="0">
                          <a:effectLst/>
                        </a:rPr>
                        <a:t>3</a:t>
                      </a:r>
                      <a:endParaRPr lang="pl-PL" sz="800" b="1" i="1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EFF5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i="1" u="none" strike="noStrike" dirty="0">
                          <a:effectLst/>
                        </a:rPr>
                        <a:t>4</a:t>
                      </a:r>
                      <a:endParaRPr lang="pl-PL" sz="800" b="1" i="1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EFF5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i="1" u="none" strike="noStrike" dirty="0">
                          <a:effectLst/>
                        </a:rPr>
                        <a:t>5</a:t>
                      </a:r>
                      <a:endParaRPr lang="pl-PL" sz="800" b="1" i="1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EFF5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800" i="1" u="none" strike="noStrike" dirty="0">
                          <a:effectLst/>
                        </a:rPr>
                        <a:t>6</a:t>
                      </a:r>
                      <a:endParaRPr lang="pl-PL" sz="800" b="1" i="1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EFF5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26922164"/>
                  </a:ext>
                </a:extLst>
              </a:tr>
              <a:tr h="504056">
                <a:tc>
                  <a:txBody>
                    <a:bodyPr/>
                    <a:lstStyle/>
                    <a:p>
                      <a:pPr algn="l" fontAlgn="ctr"/>
                      <a:r>
                        <a:rPr lang="pl-PL" sz="1800" b="1" u="none" strike="noStrike" dirty="0">
                          <a:effectLst/>
                        </a:rPr>
                        <a:t>ŚDS</a:t>
                      </a:r>
                      <a:endParaRPr lang="pl-PL" sz="18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EFF5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 dirty="0">
                          <a:effectLst/>
                        </a:rPr>
                        <a:t> 73 645,44 </a:t>
                      </a:r>
                      <a:endParaRPr lang="pl-PL" sz="14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EFF5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 dirty="0">
                          <a:effectLst/>
                        </a:rPr>
                        <a:t>632 104,80 </a:t>
                      </a:r>
                      <a:endParaRPr lang="pl-PL" sz="14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EFF5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 dirty="0">
                          <a:effectLst/>
                        </a:rPr>
                        <a:t>12%</a:t>
                      </a:r>
                      <a:endParaRPr lang="pl-PL" sz="14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EFF5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 dirty="0">
                          <a:effectLst/>
                        </a:rPr>
                        <a:t>63 210,48 </a:t>
                      </a:r>
                      <a:endParaRPr lang="pl-PL" sz="14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EFF5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 dirty="0">
                          <a:effectLst/>
                        </a:rPr>
                        <a:t>10 435,00 </a:t>
                      </a:r>
                      <a:endParaRPr lang="pl-PL" sz="14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EFF5FB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pl-PL" sz="1400" u="none" strike="noStrike" dirty="0">
                          <a:effectLst/>
                        </a:rPr>
                        <a:t>2% </a:t>
                      </a:r>
                      <a:endParaRPr lang="pl-PL" sz="1400" b="1" i="0" u="none" strike="noStrike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rgbClr val="EFF5F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85525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8252971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7BC8787-1585-7A0C-939E-6170D0DEAC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759618"/>
          </a:xfrm>
          <a:ln>
            <a:solidFill>
              <a:srgbClr val="002060"/>
            </a:solidFill>
          </a:ln>
        </p:spPr>
        <p:txBody>
          <a:bodyPr/>
          <a:lstStyle/>
          <a:p>
            <a:pPr algn="ctr"/>
            <a:r>
              <a:rPr lang="pl-PL" dirty="0"/>
              <a:t>Sprawozdania kwartalne/roczne</a:t>
            </a:r>
          </a:p>
        </p:txBody>
      </p:sp>
    </p:spTree>
    <p:extLst>
      <p:ext uri="{BB962C8B-B14F-4D97-AF65-F5344CB8AC3E}">
        <p14:creationId xmlns:p14="http://schemas.microsoft.com/office/powerpoint/2010/main" val="1026732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259633" y="624110"/>
            <a:ext cx="7274768" cy="1174542"/>
          </a:xfrm>
          <a:ln>
            <a:solidFill>
              <a:schemeClr val="tx2">
                <a:lumMod val="75000"/>
              </a:schemeClr>
            </a:solidFill>
          </a:ln>
        </p:spPr>
        <p:txBody>
          <a:bodyPr>
            <a:noAutofit/>
          </a:bodyPr>
          <a:lstStyle/>
          <a:p>
            <a:pPr algn="ctr">
              <a:defRPr/>
            </a:pPr>
            <a:r>
              <a:rPr lang="pl-PL" sz="2800" b="1" cap="none" dirty="0">
                <a:solidFill>
                  <a:schemeClr val="tx1"/>
                </a:solidFill>
                <a:effectLst>
                  <a:reflection blurRad="12700" endPos="0" dir="5400000" sy="-90000" algn="bl" rotWithShape="0"/>
                </a:effectLst>
              </a:rPr>
              <a:t>Infrastruktura ŚDS na terenie województwa warmińsko-mazurskiego – stan na </a:t>
            </a:r>
            <a:r>
              <a:rPr lang="pl-PL" sz="2800" b="1" dirty="0">
                <a:effectLst>
                  <a:reflection blurRad="12700" endPos="0" dir="5400000" sy="-90000" algn="bl" rotWithShape="0"/>
                </a:effectLst>
              </a:rPr>
              <a:t>18.10.2023</a:t>
            </a:r>
            <a:r>
              <a:rPr lang="pl-PL" sz="2800" b="1" cap="none" dirty="0">
                <a:solidFill>
                  <a:schemeClr val="tx1"/>
                </a:solidFill>
                <a:effectLst>
                  <a:reflection blurRad="12700" endPos="0" dir="5400000" sy="-90000" algn="bl" rotWithShape="0"/>
                </a:effectLst>
              </a:rPr>
              <a:t> r</a:t>
            </a:r>
            <a:r>
              <a:rPr lang="pl-PL" sz="2800" b="1" cap="none" dirty="0">
                <a:effectLst>
                  <a:reflection blurRad="12700" endPos="0" dir="5400000" sy="-90000" algn="bl" rotWithShape="0"/>
                </a:effectLst>
              </a:rPr>
              <a:t>.</a:t>
            </a:r>
            <a:endParaRPr lang="pl-PL" sz="2800" b="1" dirty="0">
              <a:effectLst>
                <a:reflection blurRad="12700" endPos="0" dir="5400000" sy="-90000" algn="bl" rotWithShape="0"/>
              </a:effectLst>
            </a:endParaRPr>
          </a:p>
        </p:txBody>
      </p:sp>
      <p:sp>
        <p:nvSpPr>
          <p:cNvPr id="27" name="Symbol zastępczy zawartości 2"/>
          <p:cNvSpPr txBox="1">
            <a:spLocks/>
          </p:cNvSpPr>
          <p:nvPr/>
        </p:nvSpPr>
        <p:spPr bwMode="auto">
          <a:xfrm>
            <a:off x="236550" y="2289790"/>
            <a:ext cx="8667750" cy="1656135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solidFill>
              <a:schemeClr val="bg2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marL="342900" indent="-342900" algn="ctr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None/>
              <a:defRPr/>
            </a:pPr>
            <a:r>
              <a:rPr lang="pl-PL" sz="2800" b="1" dirty="0">
                <a:solidFill>
                  <a:schemeClr val="bg1"/>
                </a:solidFill>
                <a:latin typeface="+mj-lt"/>
                <a:cs typeface="+mn-cs"/>
              </a:rPr>
              <a:t>  </a:t>
            </a:r>
            <a:r>
              <a:rPr lang="pl-PL" sz="2800" b="1" dirty="0">
                <a:latin typeface="+mj-lt"/>
                <a:cs typeface="+mn-cs"/>
              </a:rPr>
              <a:t>69 </a:t>
            </a:r>
            <a:r>
              <a:rPr lang="pl-PL" sz="2800" dirty="0">
                <a:latin typeface="+mj-lt"/>
                <a:cs typeface="+mn-cs"/>
              </a:rPr>
              <a:t>środowiskowych domów samopomocy </a:t>
            </a:r>
          </a:p>
          <a:p>
            <a:pPr marL="342900" indent="-342900" algn="ctr" eaLnBrk="0" hangingPunct="0">
              <a:spcBef>
                <a:spcPct val="20000"/>
              </a:spcBef>
              <a:buClr>
                <a:schemeClr val="accent1"/>
              </a:buClr>
              <a:buSzPct val="70000"/>
              <a:buFont typeface="Wingdings 2" pitchFamily="18" charset="2"/>
              <a:buNone/>
              <a:defRPr/>
            </a:pPr>
            <a:r>
              <a:rPr lang="pl-PL" sz="2800" dirty="0">
                <a:latin typeface="+mj-lt"/>
                <a:cs typeface="+mn-cs"/>
              </a:rPr>
              <a:t>(w tym 3 jednostki posiadają filie)</a:t>
            </a:r>
            <a:br>
              <a:rPr lang="pl-PL" sz="2800" dirty="0">
                <a:latin typeface="+mj-lt"/>
                <a:cs typeface="+mn-cs"/>
              </a:rPr>
            </a:br>
            <a:r>
              <a:rPr lang="pl-PL" sz="2800" dirty="0">
                <a:latin typeface="+mj-lt"/>
                <a:cs typeface="+mn-cs"/>
              </a:rPr>
              <a:t>na </a:t>
            </a:r>
            <a:r>
              <a:rPr lang="pl-PL" sz="2800" b="1" dirty="0">
                <a:latin typeface="+mj-lt"/>
                <a:cs typeface="+mn-cs"/>
              </a:rPr>
              <a:t>3.766 </a:t>
            </a:r>
            <a:r>
              <a:rPr lang="pl-PL" sz="2800" dirty="0">
                <a:latin typeface="+mj-lt"/>
                <a:cs typeface="+mn-cs"/>
              </a:rPr>
              <a:t>miejsc , w tym:</a:t>
            </a:r>
          </a:p>
        </p:txBody>
      </p:sp>
      <p:sp>
        <p:nvSpPr>
          <p:cNvPr id="28" name="Symbol zastępczy zawartości 2"/>
          <p:cNvSpPr txBox="1">
            <a:spLocks/>
          </p:cNvSpPr>
          <p:nvPr/>
        </p:nvSpPr>
        <p:spPr bwMode="auto">
          <a:xfrm>
            <a:off x="4726506" y="4437063"/>
            <a:ext cx="4140200" cy="143986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solidFill>
              <a:schemeClr val="bg2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marL="342900" indent="-342900" algn="ctr" eaLnBrk="0" hangingPunct="0">
              <a:spcBef>
                <a:spcPct val="20000"/>
              </a:spcBef>
              <a:buClr>
                <a:schemeClr val="accent1"/>
              </a:buClr>
              <a:buSzPct val="70000"/>
              <a:defRPr/>
            </a:pPr>
            <a:r>
              <a:rPr lang="pl-PL" sz="2800" b="1" dirty="0">
                <a:latin typeface="+mj-lt"/>
              </a:rPr>
              <a:t>26</a:t>
            </a:r>
            <a:r>
              <a:rPr lang="pl-PL" sz="2800" dirty="0">
                <a:latin typeface="+mj-lt"/>
              </a:rPr>
              <a:t> powiatowych ŚDS</a:t>
            </a:r>
            <a:br>
              <a:rPr lang="pl-PL" sz="2800" dirty="0">
                <a:latin typeface="+mj-lt"/>
              </a:rPr>
            </a:br>
            <a:r>
              <a:rPr lang="pl-PL" sz="2800" dirty="0">
                <a:latin typeface="+mj-lt"/>
              </a:rPr>
              <a:t>na </a:t>
            </a:r>
            <a:r>
              <a:rPr lang="pl-PL" sz="2800" b="1" dirty="0">
                <a:latin typeface="+mj-lt"/>
              </a:rPr>
              <a:t>1.319</a:t>
            </a:r>
            <a:r>
              <a:rPr lang="pl-PL" sz="2800" dirty="0">
                <a:latin typeface="+mj-lt"/>
              </a:rPr>
              <a:t> miejsc</a:t>
            </a:r>
            <a:endParaRPr lang="pl-PL" sz="2800" dirty="0">
              <a:latin typeface="+mj-lt"/>
              <a:cs typeface="+mn-cs"/>
            </a:endParaRPr>
          </a:p>
        </p:txBody>
      </p:sp>
      <p:sp>
        <p:nvSpPr>
          <p:cNvPr id="29" name="Symbol zastępczy zawartości 2"/>
          <p:cNvSpPr txBox="1">
            <a:spLocks/>
          </p:cNvSpPr>
          <p:nvPr/>
        </p:nvSpPr>
        <p:spPr bwMode="auto">
          <a:xfrm>
            <a:off x="236820" y="4437063"/>
            <a:ext cx="4249738" cy="143986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 w="9525">
            <a:solidFill>
              <a:schemeClr val="bg2">
                <a:lumMod val="75000"/>
              </a:schemeClr>
            </a:solidFill>
            <a:miter lim="800000"/>
            <a:headEnd/>
            <a:tailEnd/>
          </a:ln>
          <a:effectLst/>
        </p:spPr>
        <p:txBody>
          <a:bodyPr anchor="ctr"/>
          <a:lstStyle/>
          <a:p>
            <a:pPr algn="ctr">
              <a:defRPr/>
            </a:pPr>
            <a:r>
              <a:rPr lang="pl-PL" sz="2800" b="1" dirty="0">
                <a:latin typeface="+mj-lt"/>
              </a:rPr>
              <a:t>43 </a:t>
            </a:r>
            <a:r>
              <a:rPr lang="pl-PL" sz="2800" dirty="0">
                <a:latin typeface="+mj-lt"/>
              </a:rPr>
              <a:t>gminnych ŚDS</a:t>
            </a:r>
            <a:br>
              <a:rPr lang="pl-PL" sz="2800" dirty="0">
                <a:latin typeface="+mj-lt"/>
              </a:rPr>
            </a:br>
            <a:r>
              <a:rPr lang="pl-PL" sz="2800" dirty="0">
                <a:latin typeface="+mj-lt"/>
              </a:rPr>
              <a:t>na </a:t>
            </a:r>
            <a:r>
              <a:rPr lang="pl-PL" sz="2800" b="1" dirty="0">
                <a:latin typeface="+mj-lt"/>
              </a:rPr>
              <a:t>2.447</a:t>
            </a:r>
            <a:r>
              <a:rPr lang="pl-PL" sz="2800" dirty="0">
                <a:latin typeface="+mj-lt"/>
              </a:rPr>
              <a:t> miejsca</a:t>
            </a:r>
            <a:endParaRPr lang="pl-PL" sz="2800" dirty="0">
              <a:latin typeface="+mj-lt"/>
              <a:cs typeface="+mn-cs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ole tekstowe 7">
            <a:extLst>
              <a:ext uri="{FF2B5EF4-FFF2-40B4-BE49-F238E27FC236}">
                <a16:creationId xmlns:a16="http://schemas.microsoft.com/office/drawing/2014/main" id="{F60FF8AF-035E-F827-FABD-252206014476}"/>
              </a:ext>
            </a:extLst>
          </p:cNvPr>
          <p:cNvSpPr txBox="1"/>
          <p:nvPr/>
        </p:nvSpPr>
        <p:spPr>
          <a:xfrm>
            <a:off x="90414" y="4797152"/>
            <a:ext cx="87849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>
                <a:solidFill>
                  <a:srgbClr val="C00000"/>
                </a:solidFill>
              </a:rPr>
              <a:t>Najczęstsze błędy: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b="1" dirty="0"/>
              <a:t>kolumna 4</a:t>
            </a:r>
            <a:r>
              <a:rPr lang="pl-PL" dirty="0"/>
              <a:t> </a:t>
            </a:r>
            <a:r>
              <a:rPr lang="pl-PL" dirty="0">
                <a:solidFill>
                  <a:srgbClr val="FF0000"/>
                </a:solidFill>
              </a:rPr>
              <a:t>– wskazać przyczynę niewykorzystania środków, a nie informację, że środki zostają do wykorzystania w przyszłym kwartale</a:t>
            </a:r>
          </a:p>
        </p:txBody>
      </p:sp>
      <p:pic>
        <p:nvPicPr>
          <p:cNvPr id="7" name="Obraz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422" y="404664"/>
            <a:ext cx="8613578" cy="4104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88918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ole tekstowe 7">
            <a:extLst>
              <a:ext uri="{FF2B5EF4-FFF2-40B4-BE49-F238E27FC236}">
                <a16:creationId xmlns:a16="http://schemas.microsoft.com/office/drawing/2014/main" id="{F60FF8AF-035E-F827-FABD-252206014476}"/>
              </a:ext>
            </a:extLst>
          </p:cNvPr>
          <p:cNvSpPr txBox="1"/>
          <p:nvPr/>
        </p:nvSpPr>
        <p:spPr>
          <a:xfrm>
            <a:off x="179512" y="5229200"/>
            <a:ext cx="878497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>
                <a:solidFill>
                  <a:srgbClr val="C00000"/>
                </a:solidFill>
              </a:rPr>
              <a:t>Najczęstsze błędy: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b="1" dirty="0">
                <a:solidFill>
                  <a:prstClr val="black"/>
                </a:solidFill>
              </a:rPr>
              <a:t>kolumna 2</a:t>
            </a:r>
            <a:r>
              <a:rPr lang="pl-PL" dirty="0">
                <a:solidFill>
                  <a:prstClr val="black"/>
                </a:solidFill>
              </a:rPr>
              <a:t> </a:t>
            </a:r>
            <a:r>
              <a:rPr lang="pl-PL" dirty="0">
                <a:solidFill>
                  <a:srgbClr val="FF0000"/>
                </a:solidFill>
              </a:rPr>
              <a:t>– należy wskazać kwotę przekazanych dochodów narastająco w poszczególnych kwartałach</a:t>
            </a:r>
          </a:p>
        </p:txBody>
      </p:sp>
      <p:pic>
        <p:nvPicPr>
          <p:cNvPr id="2" name="Obraz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31640" y="332656"/>
            <a:ext cx="6048672" cy="43094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632183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ole tekstowe 7">
            <a:extLst>
              <a:ext uri="{FF2B5EF4-FFF2-40B4-BE49-F238E27FC236}">
                <a16:creationId xmlns:a16="http://schemas.microsoft.com/office/drawing/2014/main" id="{F60FF8AF-035E-F827-FABD-252206014476}"/>
              </a:ext>
            </a:extLst>
          </p:cNvPr>
          <p:cNvSpPr txBox="1"/>
          <p:nvPr/>
        </p:nvSpPr>
        <p:spPr>
          <a:xfrm>
            <a:off x="188057" y="2780928"/>
            <a:ext cx="8784976" cy="41242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dirty="0">
                <a:solidFill>
                  <a:srgbClr val="C00000"/>
                </a:solidFill>
              </a:rPr>
              <a:t>Najczęstsze błędy: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600" b="1" dirty="0">
                <a:solidFill>
                  <a:prstClr val="black"/>
                </a:solidFill>
              </a:rPr>
              <a:t>kolumna 2</a:t>
            </a:r>
            <a:r>
              <a:rPr lang="pl-PL" sz="1600" dirty="0">
                <a:solidFill>
                  <a:prstClr val="black"/>
                </a:solidFill>
              </a:rPr>
              <a:t> – wykazujemy opłaty, tj. opłaty bankowe, pocztowe, abonamenty, opłaty za media itp.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600" b="1" dirty="0">
                <a:solidFill>
                  <a:prstClr val="black"/>
                </a:solidFill>
              </a:rPr>
              <a:t>kolumna 3 </a:t>
            </a:r>
            <a:r>
              <a:rPr lang="pl-PL" sz="1600" dirty="0">
                <a:solidFill>
                  <a:prstClr val="black"/>
                </a:solidFill>
              </a:rPr>
              <a:t>– wykazujemy wyłącznie zakupione materiały i artykuły do terapii, np. Kijki do </a:t>
            </a:r>
            <a:r>
              <a:rPr lang="pl-PL" sz="1600" dirty="0" err="1">
                <a:solidFill>
                  <a:prstClr val="black"/>
                </a:solidFill>
              </a:rPr>
              <a:t>nordic</a:t>
            </a:r>
            <a:r>
              <a:rPr lang="pl-PL" sz="1600" dirty="0">
                <a:solidFill>
                  <a:prstClr val="black"/>
                </a:solidFill>
              </a:rPr>
              <a:t> </a:t>
            </a:r>
            <a:r>
              <a:rPr lang="pl-PL" sz="1600" dirty="0" err="1">
                <a:solidFill>
                  <a:prstClr val="black"/>
                </a:solidFill>
              </a:rPr>
              <a:t>walking</a:t>
            </a:r>
            <a:r>
              <a:rPr lang="pl-PL" sz="1600" dirty="0">
                <a:solidFill>
                  <a:prstClr val="black"/>
                </a:solidFill>
              </a:rPr>
              <a:t> dla podopiecznych </a:t>
            </a:r>
            <a:r>
              <a:rPr lang="pl-PL" sz="1600" dirty="0">
                <a:solidFill>
                  <a:srgbClr val="FF0000"/>
                </a:solidFill>
              </a:rPr>
              <a:t>(żywność zakupiona w ramach treningu kulinarnego należy zakwalifikować do kol. 1)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600" b="1" dirty="0">
                <a:solidFill>
                  <a:prstClr val="black"/>
                </a:solidFill>
              </a:rPr>
              <a:t>kolumna 4-5 </a:t>
            </a:r>
            <a:r>
              <a:rPr lang="pl-PL" sz="1600" dirty="0">
                <a:solidFill>
                  <a:prstClr val="black"/>
                </a:solidFill>
              </a:rPr>
              <a:t>– wykazujemy wyłącznie wydatki poniesione na transport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600" b="1" dirty="0">
                <a:solidFill>
                  <a:prstClr val="black"/>
                </a:solidFill>
              </a:rPr>
              <a:t>kolumna 6 </a:t>
            </a:r>
            <a:r>
              <a:rPr lang="pl-PL" sz="1600" dirty="0">
                <a:solidFill>
                  <a:prstClr val="black"/>
                </a:solidFill>
              </a:rPr>
              <a:t>– wykazujemy wszystkie wydatki związane z zatrudnieniem, w tym badania okresowe pracowników, PPK itp.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600" b="1" dirty="0">
                <a:solidFill>
                  <a:prstClr val="black"/>
                </a:solidFill>
              </a:rPr>
              <a:t>kolumna 7 </a:t>
            </a:r>
            <a:r>
              <a:rPr lang="pl-PL" sz="1600" dirty="0">
                <a:solidFill>
                  <a:prstClr val="black"/>
                </a:solidFill>
              </a:rPr>
              <a:t>– wykazujemy wszystkie wydatki dot. zakupu wyposażenia, w tym zakup drobnego </a:t>
            </a:r>
            <a:r>
              <a:rPr lang="pl-PL" sz="1600" dirty="0" err="1">
                <a:solidFill>
                  <a:prstClr val="black"/>
                </a:solidFill>
              </a:rPr>
              <a:t>agd</a:t>
            </a:r>
            <a:r>
              <a:rPr lang="pl-PL" sz="1600" dirty="0">
                <a:solidFill>
                  <a:prstClr val="black"/>
                </a:solidFill>
              </a:rPr>
              <a:t> (m.in. komputer, grill, dyski, sztućce, pościel, ręczniki)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600" b="1" dirty="0">
                <a:solidFill>
                  <a:prstClr val="black"/>
                </a:solidFill>
              </a:rPr>
              <a:t>kolumna 8 </a:t>
            </a:r>
            <a:r>
              <a:rPr lang="pl-PL" sz="1600" dirty="0">
                <a:solidFill>
                  <a:prstClr val="black"/>
                </a:solidFill>
              </a:rPr>
              <a:t>– wykazujemy remonty, a także naprawy urządzeń, np. pralki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600" b="1" dirty="0">
                <a:solidFill>
                  <a:prstClr val="black"/>
                </a:solidFill>
              </a:rPr>
              <a:t>kolumna 11 </a:t>
            </a:r>
            <a:r>
              <a:rPr lang="pl-PL" sz="1600" dirty="0">
                <a:solidFill>
                  <a:prstClr val="black"/>
                </a:solidFill>
              </a:rPr>
              <a:t>= kolumna 2 tabela 1 (dane muszą być zgodne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600" b="1" dirty="0">
                <a:solidFill>
                  <a:prstClr val="black"/>
                </a:solidFill>
              </a:rPr>
              <a:t>kolumna 12 </a:t>
            </a:r>
            <a:r>
              <a:rPr lang="pl-PL" sz="1600" dirty="0">
                <a:solidFill>
                  <a:prstClr val="black"/>
                </a:solidFill>
              </a:rPr>
              <a:t>– należy wskazać kalkulację wydatków wskazanych w kolumnach od 7-8, 10, a nie tylko informację co zostało zrobione czy zakupione </a:t>
            </a:r>
            <a:r>
              <a:rPr lang="pl-PL" sz="1600" i="1" dirty="0">
                <a:solidFill>
                  <a:srgbClr val="C00000"/>
                </a:solidFill>
              </a:rPr>
              <a:t>(kalkulacja musi być zgodna z kwotami w kolumnach 7-8,10)</a:t>
            </a:r>
          </a:p>
        </p:txBody>
      </p:sp>
      <p:pic>
        <p:nvPicPr>
          <p:cNvPr id="3" name="Obraz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502" y="476672"/>
            <a:ext cx="8679012" cy="22731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567014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ole tekstowe 7">
            <a:extLst>
              <a:ext uri="{FF2B5EF4-FFF2-40B4-BE49-F238E27FC236}">
                <a16:creationId xmlns:a16="http://schemas.microsoft.com/office/drawing/2014/main" id="{F60FF8AF-035E-F827-FABD-252206014476}"/>
              </a:ext>
            </a:extLst>
          </p:cNvPr>
          <p:cNvSpPr txBox="1"/>
          <p:nvPr/>
        </p:nvSpPr>
        <p:spPr>
          <a:xfrm>
            <a:off x="251520" y="4057233"/>
            <a:ext cx="8784976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600" dirty="0">
                <a:solidFill>
                  <a:srgbClr val="C00000"/>
                </a:solidFill>
              </a:rPr>
              <a:t>Najczęstsze błędy: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600" b="1" dirty="0">
                <a:solidFill>
                  <a:prstClr val="black"/>
                </a:solidFill>
              </a:rPr>
              <a:t>kolumna 1</a:t>
            </a:r>
            <a:r>
              <a:rPr lang="pl-PL" sz="1600" dirty="0">
                <a:solidFill>
                  <a:prstClr val="black"/>
                </a:solidFill>
              </a:rPr>
              <a:t> – wykazujemy materiały biurowe, a także tonery i pieczątki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600" b="1" dirty="0">
                <a:solidFill>
                  <a:prstClr val="black"/>
                </a:solidFill>
              </a:rPr>
              <a:t>kolumna 5 </a:t>
            </a:r>
            <a:r>
              <a:rPr lang="pl-PL" sz="1600" dirty="0">
                <a:solidFill>
                  <a:prstClr val="black"/>
                </a:solidFill>
              </a:rPr>
              <a:t>– wykazujemy wszystkie zakupione środki czystości oraz chemię, w tym chusteczki nawilżające dla podopiecznych, płyny do naczyń, rękawiczki do sprzątania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600" b="1" dirty="0">
                <a:solidFill>
                  <a:prstClr val="black"/>
                </a:solidFill>
              </a:rPr>
              <a:t>kolumna 6 </a:t>
            </a:r>
            <a:r>
              <a:rPr lang="pl-PL" sz="1600" dirty="0">
                <a:solidFill>
                  <a:prstClr val="black"/>
                </a:solidFill>
              </a:rPr>
              <a:t>– wykazujemy koszty wycieczek wraz z przejazdem oraz koszty biletów wstępu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600" b="1" dirty="0">
                <a:solidFill>
                  <a:prstClr val="black"/>
                </a:solidFill>
              </a:rPr>
              <a:t>kolumna 7 </a:t>
            </a:r>
            <a:r>
              <a:rPr lang="pl-PL" sz="1600" dirty="0">
                <a:solidFill>
                  <a:prstClr val="black"/>
                </a:solidFill>
              </a:rPr>
              <a:t>– wykazujemy pozostałe wydatki, których nie można przyporządkować do wymienionych kategorii, np. umowa z IDO (w przypadku wystawienia faktury), monitoring, podpis elektroniczny, ubezpieczenia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l-PL" sz="1600" b="1" dirty="0">
                <a:solidFill>
                  <a:prstClr val="black"/>
                </a:solidFill>
              </a:rPr>
              <a:t>kolumna 8 </a:t>
            </a:r>
            <a:r>
              <a:rPr lang="pl-PL" sz="1600" dirty="0">
                <a:solidFill>
                  <a:prstClr val="black"/>
                </a:solidFill>
              </a:rPr>
              <a:t>– należy wskazać kalkulację wydatków wskazanych w kolumnie 7, a nie tylko informację co zostało zrobione czy zakupione </a:t>
            </a:r>
            <a:r>
              <a:rPr lang="pl-PL" sz="1600" i="1" dirty="0">
                <a:solidFill>
                  <a:srgbClr val="C00000"/>
                </a:solidFill>
              </a:rPr>
              <a:t>(kalkulacja musi być zgodna z kwotą w kolumnie 7)</a:t>
            </a:r>
          </a:p>
        </p:txBody>
      </p:sp>
      <p:pic>
        <p:nvPicPr>
          <p:cNvPr id="6" name="Obraz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609" y="332656"/>
            <a:ext cx="8588798" cy="37245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51641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7BC8787-1585-7A0C-939E-6170D0DEAC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759618"/>
          </a:xfrm>
        </p:spPr>
        <p:txBody>
          <a:bodyPr/>
          <a:lstStyle/>
          <a:p>
            <a:pPr algn="ctr"/>
            <a:r>
              <a:rPr lang="pl-PL" dirty="0">
                <a:solidFill>
                  <a:srgbClr val="C00000"/>
                </a:solidFill>
              </a:rPr>
              <a:t>Ewidencja księgowa</a:t>
            </a:r>
          </a:p>
        </p:txBody>
      </p:sp>
      <p:sp>
        <p:nvSpPr>
          <p:cNvPr id="8" name="pole tekstowe 7">
            <a:extLst>
              <a:ext uri="{FF2B5EF4-FFF2-40B4-BE49-F238E27FC236}">
                <a16:creationId xmlns:a16="http://schemas.microsoft.com/office/drawing/2014/main" id="{F60FF8AF-035E-F827-FABD-252206014476}"/>
              </a:ext>
            </a:extLst>
          </p:cNvPr>
          <p:cNvSpPr txBox="1"/>
          <p:nvPr/>
        </p:nvSpPr>
        <p:spPr>
          <a:xfrm>
            <a:off x="179512" y="1124745"/>
            <a:ext cx="8784976" cy="53553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dirty="0"/>
              <a:t>Każda jednostka prowadzi wyodrębnioną ewidencję księgową środków otrzymanych/ wydatkowanych/ niewykorzystanych, zgodnie z przyjęta w jednostce polityką rachunkowości.</a:t>
            </a:r>
          </a:p>
          <a:p>
            <a:endParaRPr lang="pl-PL" dirty="0"/>
          </a:p>
          <a:p>
            <a:r>
              <a:rPr lang="pl-PL" dirty="0"/>
              <a:t>Sprawozdanie nie narzuca tworzenia/ zmiany nazw kont/ pozycji księgowych, jedynie w sprawozdaniu należy odpowiednio zakwalifikować poniesione wydatki do kategorii wskazanych w sprawozdaniu.</a:t>
            </a:r>
          </a:p>
          <a:p>
            <a:endParaRPr lang="pl-PL" dirty="0"/>
          </a:p>
          <a:p>
            <a:r>
              <a:rPr lang="pl-PL" dirty="0"/>
              <a:t>Zgodnie z zasadami wynikającymi z ustawy z dnia 29 września 1994 r. o rachunkowości, księgi rachunkowe należy prowadzić w sposób umożliwiający identyfikację poszczególnych operacji księgowych.</a:t>
            </a:r>
          </a:p>
          <a:p>
            <a:endParaRPr lang="pl-PL" dirty="0"/>
          </a:p>
          <a:p>
            <a:r>
              <a:rPr lang="pl-PL" dirty="0"/>
              <a:t>Faktury/ rachunki/ przelewy i inne dokumenty finansowe dotyczące poniesionych wydatków powinny być opisane na ich odwrocie wraz datą, pieczątką i podpisem osób upoważnionych, z wyszczególnieniem kwot poniesionych wydatków dla poszczególnych źródeł finansowania.</a:t>
            </a:r>
          </a:p>
          <a:p>
            <a:endParaRPr lang="pl-PL" dirty="0"/>
          </a:p>
          <a:p>
            <a:r>
              <a:rPr lang="pl-PL" dirty="0"/>
              <a:t>Opisywanie faktur jest związane z koniecznością skontrolowania ich pod względem poprawności formalnej, merytorycznej i rachunkowej.</a:t>
            </a:r>
          </a:p>
        </p:txBody>
      </p:sp>
    </p:spTree>
    <p:extLst>
      <p:ext uri="{BB962C8B-B14F-4D97-AF65-F5344CB8AC3E}">
        <p14:creationId xmlns:p14="http://schemas.microsoft.com/office/powerpoint/2010/main" val="184931398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D7C9AD3-37B2-E8D6-7191-1B3C5CCBD7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831626"/>
          </a:xfrm>
          <a:ln>
            <a:solidFill>
              <a:srgbClr val="002060"/>
            </a:solidFill>
          </a:ln>
        </p:spPr>
        <p:txBody>
          <a:bodyPr/>
          <a:lstStyle/>
          <a:p>
            <a:pPr algn="ctr"/>
            <a:r>
              <a:rPr lang="pl-PL" b="1" dirty="0">
                <a:solidFill>
                  <a:srgbClr val="FF0000"/>
                </a:solidFill>
              </a:rPr>
              <a:t>UWAGA  !!!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65D4BF5-FA05-70A1-5F19-202F8D5FBA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412775"/>
            <a:ext cx="8119814" cy="5080097"/>
          </a:xfrm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18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sz="24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Należy w roku 2023 zwrócić szczególną uwagę na </a:t>
            </a:r>
            <a:r>
              <a:rPr lang="pl-PL" sz="24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źródła finansowania śds </a:t>
            </a:r>
            <a:r>
              <a:rPr lang="pl-PL" sz="2400" u="sng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(budżet Wojewody / rezerwa celowa) </a:t>
            </a:r>
            <a:r>
              <a:rPr lang="pl-PL" sz="24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 prawidłowe ewidencjonowanie środków przy: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sz="24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dotacji na bieżącą działalność w ramach podstawowej dotacji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sz="24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dotacji zwiększonej na uczestników z autyzmem i niepełnosprawnością sprzężoną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sz="24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dodatkowo przyznanych środkach na zakupy wyposażenia / remonty / inwestycje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endParaRPr lang="pl-PL" sz="24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24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Dokonując zwrotu niewykorzystanej dotacji na koniec roku – będzie należało wskazać przeznaczenie środków, których dotyczy zwrot i jego źródło finansowania!!!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0048984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D7C9AD3-37B2-E8D6-7191-1B3C5CCBD7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831626"/>
          </a:xfrm>
          <a:ln>
            <a:solidFill>
              <a:srgbClr val="002060"/>
            </a:solidFill>
          </a:ln>
        </p:spPr>
        <p:txBody>
          <a:bodyPr/>
          <a:lstStyle/>
          <a:p>
            <a:pPr algn="ctr"/>
            <a:r>
              <a:rPr lang="pl-PL" dirty="0">
                <a:solidFill>
                  <a:srgbClr val="002060"/>
                </a:solidFill>
              </a:rPr>
              <a:t>Plany 2024</a:t>
            </a:r>
          </a:p>
        </p:txBody>
      </p:sp>
    </p:spTree>
    <p:extLst>
      <p:ext uri="{BB962C8B-B14F-4D97-AF65-F5344CB8AC3E}">
        <p14:creationId xmlns:p14="http://schemas.microsoft.com/office/powerpoint/2010/main" val="332017255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65D4BF5-FA05-70A1-5F19-202F8D5FBA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556792"/>
            <a:ext cx="7886700" cy="3456384"/>
          </a:xfrm>
        </p:spPr>
        <p:txBody>
          <a:bodyPr>
            <a:normAutofit/>
          </a:bodyPr>
          <a:lstStyle/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Umowy podpisywane będą na każdy </a:t>
            </a:r>
            <a:r>
              <a:rPr lang="pl-PL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śds</a:t>
            </a: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oddzielnie 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Rozważanie możliwości zwiększenia w trakcie roku dotacji dla jednostek oferujących transport </a:t>
            </a:r>
            <a:r>
              <a:rPr lang="pl-PL" sz="1800" i="1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(zamiast przyznawania dodatkowych środków?)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pl-PL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Od 1 stycznia 2024r. zmiana zasad finansowania miejsc dziennych oraz całodobowych w śds w zależności od liczby dni ich wykorzystania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pl-PL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Rozważana zmiana rozliczania wydatków kwartalnych – konsultacje z księgowymi.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Zmiana </a:t>
            </a:r>
            <a:r>
              <a:rPr lang="pl-PL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 </a:t>
            </a: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meldunkach miesięcznych - oddzielnie na działalność bieżącą i „za życiem”.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90161306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D7C9AD3-37B2-E8D6-7191-1B3C5CCBD7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831626"/>
          </a:xfrm>
          <a:ln>
            <a:solidFill>
              <a:srgbClr val="002060"/>
            </a:solidFill>
          </a:ln>
        </p:spPr>
        <p:txBody>
          <a:bodyPr/>
          <a:lstStyle/>
          <a:p>
            <a:pPr algn="ctr"/>
            <a:r>
              <a:rPr lang="pl-PL" dirty="0"/>
              <a:t>Zgłoszone pytania</a:t>
            </a:r>
          </a:p>
        </p:txBody>
      </p:sp>
    </p:spTree>
    <p:extLst>
      <p:ext uri="{BB962C8B-B14F-4D97-AF65-F5344CB8AC3E}">
        <p14:creationId xmlns:p14="http://schemas.microsoft.com/office/powerpoint/2010/main" val="179218275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65D4BF5-FA05-70A1-5F19-202F8D5FBA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5536" y="260648"/>
            <a:ext cx="7886700" cy="4351338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18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Dodatkowe środki w 2023r.</a:t>
            </a: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Czy Wojewoda przewiduje w roku 2023  zwiększenie dotacji na miesiące XI-XII?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18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Transport</a:t>
            </a:r>
          </a:p>
          <a:p>
            <a:pPr marL="0" lvl="0" indent="0">
              <a:lnSpc>
                <a:spcPct val="107000"/>
              </a:lnSpc>
              <a:buNone/>
            </a:pPr>
            <a:r>
              <a:rPr lang="pl-PL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Czy Wojewoda planuje zwiększyć dotacje dla jednostek prowadzących dowozy uczestników i na jakiej zasadzie?</a:t>
            </a:r>
          </a:p>
          <a:p>
            <a:pPr marL="457200">
              <a:lnSpc>
                <a:spcPct val="107000"/>
              </a:lnSpc>
            </a:pPr>
            <a:r>
              <a:rPr lang="pl-PL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Wypłacanie zwiększonej dotacji mogłoby być realizowane z dostępnego limitu budżetowego Wojewody ustalonego na dany rok zgodnie z art. 51 c., pkt. 4 ustawy o pomocy społecznej. Pragnę zwrócić uwagę na fakt, iż koszty prowadzenia ŚDS z usługami transportowymi są nieporównywalnie droższe od kosztów prowadzenia ŚDS bez takich usług.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1800" dirty="0">
                <a:solidFill>
                  <a:srgbClr val="C0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Problemy ze sprawozdawczością</a:t>
            </a:r>
          </a:p>
          <a:p>
            <a:pPr marL="0" lv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18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Konieczne szkolenie </a:t>
            </a:r>
            <a:r>
              <a:rPr lang="pl-PL" sz="180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dla księgowych</a:t>
            </a:r>
            <a:endParaRPr lang="pl-PL" sz="18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7533513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EF2AFD6-0D14-4B52-BE77-3BC8026578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608" y="548680"/>
            <a:ext cx="7344815" cy="1080120"/>
          </a:xfrm>
          <a:ln>
            <a:solidFill>
              <a:schemeClr val="tx2">
                <a:lumMod val="75000"/>
              </a:schemeClr>
            </a:solidFill>
          </a:ln>
        </p:spPr>
        <p:txBody>
          <a:bodyPr>
            <a:noAutofit/>
          </a:bodyPr>
          <a:lstStyle/>
          <a:p>
            <a:pPr algn="ctr"/>
            <a:r>
              <a:rPr lang="pl-PL" sz="3100" b="1" dirty="0">
                <a:solidFill>
                  <a:schemeClr val="tx1"/>
                </a:solidFill>
              </a:rPr>
              <a:t>Liczba osób korzystających z </a:t>
            </a:r>
            <a:r>
              <a:rPr lang="pl-PL" sz="3100" b="1" dirty="0" err="1">
                <a:solidFill>
                  <a:schemeClr val="tx1"/>
                </a:solidFill>
              </a:rPr>
              <a:t>śds</a:t>
            </a:r>
            <a:br>
              <a:rPr lang="pl-PL" sz="3100" b="1" dirty="0">
                <a:solidFill>
                  <a:schemeClr val="tx1"/>
                </a:solidFill>
              </a:rPr>
            </a:br>
            <a:r>
              <a:rPr lang="pl-PL" sz="3100" b="1" dirty="0">
                <a:solidFill>
                  <a:schemeClr val="tx1"/>
                </a:solidFill>
              </a:rPr>
              <a:t>na podstawie aktualnych decyzji kierujących</a:t>
            </a:r>
            <a:endParaRPr lang="pl-PL" sz="3100" dirty="0">
              <a:solidFill>
                <a:schemeClr val="tx1"/>
              </a:solidFill>
            </a:endParaRPr>
          </a:p>
        </p:txBody>
      </p:sp>
      <p:graphicFrame>
        <p:nvGraphicFramePr>
          <p:cNvPr id="5" name="Symbol zastępczy zawartości 4">
            <a:extLst>
              <a:ext uri="{FF2B5EF4-FFF2-40B4-BE49-F238E27FC236}">
                <a16:creationId xmlns:a16="http://schemas.microsoft.com/office/drawing/2014/main" id="{47580AFB-0D04-023C-0A70-9CFACE92510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20650227"/>
              </p:ext>
            </p:extLst>
          </p:nvPr>
        </p:nvGraphicFramePr>
        <p:xfrm>
          <a:off x="1259632" y="2132856"/>
          <a:ext cx="6878057" cy="37776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45653269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79512" y="3212976"/>
            <a:ext cx="8686800" cy="3312368"/>
          </a:xfrm>
        </p:spPr>
        <p:txBody>
          <a:bodyPr/>
          <a:lstStyle/>
          <a:p>
            <a:pPr marL="0" indent="0" algn="ctr">
              <a:buNone/>
            </a:pPr>
            <a:endParaRPr lang="pl-PL" dirty="0">
              <a:latin typeface="Garamond" panose="02020404030301010803" pitchFamily="18" charset="0"/>
            </a:endParaRPr>
          </a:p>
          <a:p>
            <a:pPr marL="0" indent="0" algn="ctr">
              <a:buNone/>
            </a:pPr>
            <a:r>
              <a:rPr lang="pl-PL" b="1" cap="all" dirty="0">
                <a:solidFill>
                  <a:srgbClr val="FF0000"/>
                </a:solidFill>
                <a:latin typeface="+mj-lt"/>
              </a:rPr>
              <a:t>Dziękuję </a:t>
            </a:r>
            <a:r>
              <a:rPr lang="pl-PL" b="1" cap="all">
                <a:solidFill>
                  <a:srgbClr val="FF0000"/>
                </a:solidFill>
                <a:latin typeface="+mj-lt"/>
              </a:rPr>
              <a:t>za uwagę </a:t>
            </a:r>
            <a:r>
              <a:rPr lang="pl-PL" b="1" cap="all">
                <a:solidFill>
                  <a:srgbClr val="FF0000"/>
                </a:solidFill>
                <a:latin typeface="+mj-lt"/>
                <a:sym typeface="Wingdings" panose="05000000000000000000" pitchFamily="2" charset="2"/>
              </a:rPr>
              <a:t></a:t>
            </a:r>
            <a:endParaRPr lang="pl-PL" b="1" cap="all" dirty="0">
              <a:solidFill>
                <a:srgbClr val="FF0000"/>
              </a:solidFill>
              <a:latin typeface="+mj-lt"/>
            </a:endParaRPr>
          </a:p>
          <a:p>
            <a:pPr marL="0" indent="0" algn="ctr">
              <a:buNone/>
            </a:pPr>
            <a:endParaRPr lang="pl-PL" b="1" dirty="0">
              <a:solidFill>
                <a:schemeClr val="tx1"/>
              </a:solidFill>
              <a:latin typeface="+mj-lt"/>
            </a:endParaRPr>
          </a:p>
          <a:p>
            <a:pPr marL="0" indent="0" algn="ctr">
              <a:buNone/>
            </a:pPr>
            <a:r>
              <a:rPr lang="pl-PL" b="1" dirty="0">
                <a:solidFill>
                  <a:schemeClr val="tx1"/>
                </a:solidFill>
                <a:latin typeface="+mj-lt"/>
              </a:rPr>
              <a:t>Joanna Kozłowska</a:t>
            </a:r>
          </a:p>
          <a:p>
            <a:pPr marL="0" indent="0" algn="ctr">
              <a:buNone/>
            </a:pPr>
            <a:r>
              <a:rPr lang="pl-PL" b="1" dirty="0">
                <a:solidFill>
                  <a:schemeClr val="tx1"/>
                </a:solidFill>
                <a:latin typeface="+mj-lt"/>
              </a:rPr>
              <a:t>Kierownik Oddziału Budżetu, planowania i analiz</a:t>
            </a:r>
          </a:p>
          <a:p>
            <a:pPr marL="0" indent="0" algn="ctr">
              <a:buNone/>
            </a:pPr>
            <a:r>
              <a:rPr lang="pl-PL" b="1" dirty="0">
                <a:solidFill>
                  <a:schemeClr val="tx1"/>
                </a:solidFill>
                <a:latin typeface="+mj-lt"/>
              </a:rPr>
              <a:t>w Wydziale Polityki Społecznej</a:t>
            </a:r>
          </a:p>
          <a:p>
            <a:pPr marL="0" indent="0" algn="ctr">
              <a:buNone/>
            </a:pPr>
            <a:endParaRPr lang="pl-PL" b="1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5813311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61D1927-3E5C-404E-9B06-886C733EE8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1600" y="188640"/>
            <a:ext cx="7560840" cy="1268760"/>
          </a:xfrm>
          <a:ln>
            <a:solidFill>
              <a:srgbClr val="002060"/>
            </a:solidFill>
          </a:ln>
        </p:spPr>
        <p:txBody>
          <a:bodyPr>
            <a:normAutofit/>
          </a:bodyPr>
          <a:lstStyle/>
          <a:p>
            <a:pPr algn="ctr"/>
            <a:r>
              <a:rPr lang="pl-PL" sz="3100" b="1" dirty="0">
                <a:solidFill>
                  <a:schemeClr val="tx1"/>
                </a:solidFill>
              </a:rPr>
              <a:t>Uczestnicy kwalifikowani w ramach programu </a:t>
            </a:r>
            <a:br>
              <a:rPr lang="pl-PL" sz="3100" b="1" dirty="0">
                <a:solidFill>
                  <a:schemeClr val="tx1"/>
                </a:solidFill>
              </a:rPr>
            </a:br>
            <a:r>
              <a:rPr lang="pl-PL" sz="3100" b="1" dirty="0">
                <a:solidFill>
                  <a:schemeClr val="tx1"/>
                </a:solidFill>
              </a:rPr>
              <a:t>,,Za życiem” – wrzesień 2023</a:t>
            </a:r>
            <a:endParaRPr lang="pl-PL" dirty="0">
              <a:solidFill>
                <a:schemeClr val="tx1"/>
              </a:solidFill>
              <a:latin typeface="Garamond" panose="02020404030301010803" pitchFamily="18" charset="0"/>
              <a:cs typeface="Arial" panose="020B0604020202020204" pitchFamily="34" charset="0"/>
            </a:endParaRPr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6BF8AFBC-712A-33B3-3593-1FACFAD4387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46079797"/>
              </p:ext>
            </p:extLst>
          </p:nvPr>
        </p:nvGraphicFramePr>
        <p:xfrm>
          <a:off x="1403648" y="1628800"/>
          <a:ext cx="6626696" cy="421041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0975175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79648" y="404664"/>
            <a:ext cx="8184704" cy="1080120"/>
          </a:xfrm>
          <a:ln>
            <a:solidFill>
              <a:srgbClr val="002060"/>
            </a:solidFill>
          </a:ln>
        </p:spPr>
        <p:txBody>
          <a:bodyPr>
            <a:normAutofit/>
          </a:bodyPr>
          <a:lstStyle/>
          <a:p>
            <a:pPr algn="ctr"/>
            <a:r>
              <a:rPr lang="pl-PL" sz="3600" b="1" cap="none" dirty="0">
                <a:solidFill>
                  <a:schemeClr val="tx1"/>
                </a:solidFill>
              </a:rPr>
              <a:t>Budżet na 2023 rok </a:t>
            </a:r>
            <a:endParaRPr lang="pl-PL" sz="4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26337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61D1927-3E5C-404E-9B06-886C733EE8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1600" y="188640"/>
            <a:ext cx="7560840" cy="792088"/>
          </a:xfrm>
          <a:ln>
            <a:solidFill>
              <a:srgbClr val="002060"/>
            </a:solidFill>
          </a:ln>
        </p:spPr>
        <p:txBody>
          <a:bodyPr>
            <a:normAutofit/>
          </a:bodyPr>
          <a:lstStyle/>
          <a:p>
            <a:pPr algn="ctr"/>
            <a:r>
              <a:rPr lang="pl-PL" sz="3200" b="1" dirty="0">
                <a:solidFill>
                  <a:schemeClr val="tx1"/>
                </a:solidFill>
              </a:rPr>
              <a:t>Budżet ŚDS na rok 2023</a:t>
            </a:r>
            <a:endParaRPr lang="pl-PL" dirty="0">
              <a:solidFill>
                <a:schemeClr val="tx1"/>
              </a:solidFill>
              <a:latin typeface="Garamond" panose="02020404030301010803" pitchFamily="18" charset="0"/>
              <a:cs typeface="Arial" panose="020B0604020202020204" pitchFamily="34" charset="0"/>
            </a:endParaRPr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6BF8AFBC-712A-33B3-3593-1FACFAD4387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31196028"/>
              </p:ext>
            </p:extLst>
          </p:nvPr>
        </p:nvGraphicFramePr>
        <p:xfrm>
          <a:off x="1403648" y="1052736"/>
          <a:ext cx="6626696" cy="32403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pole tekstowe 2">
            <a:extLst>
              <a:ext uri="{FF2B5EF4-FFF2-40B4-BE49-F238E27FC236}">
                <a16:creationId xmlns:a16="http://schemas.microsoft.com/office/drawing/2014/main" id="{FDDDACEC-C548-08A7-8348-35C0F391A6AB}"/>
              </a:ext>
            </a:extLst>
          </p:cNvPr>
          <p:cNvSpPr txBox="1"/>
          <p:nvPr/>
        </p:nvSpPr>
        <p:spPr>
          <a:xfrm>
            <a:off x="791577" y="4365104"/>
            <a:ext cx="78508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pl-PL" sz="1400" dirty="0">
                <a:latin typeface="+mj-lt"/>
              </a:rPr>
              <a:t>podstawowa dotacja </a:t>
            </a:r>
            <a:r>
              <a:rPr lang="pl-PL" sz="1400" b="1" dirty="0">
                <a:latin typeface="+mj-lt"/>
              </a:rPr>
              <a:t>1.940 zł 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pl-PL" sz="1400" dirty="0">
                <a:latin typeface="+mj-lt"/>
              </a:rPr>
              <a:t>** dotacja za życiem </a:t>
            </a:r>
            <a:r>
              <a:rPr lang="pl-PL" sz="1400" b="1" dirty="0">
                <a:latin typeface="+mj-lt"/>
              </a:rPr>
              <a:t>582 zł na 6 m-</a:t>
            </a:r>
            <a:r>
              <a:rPr lang="pl-PL" sz="1400" b="1" dirty="0" err="1">
                <a:latin typeface="+mj-lt"/>
              </a:rPr>
              <a:t>cy</a:t>
            </a:r>
            <a:endParaRPr lang="pl-PL" sz="1400" b="1" dirty="0">
              <a:latin typeface="+mj-lt"/>
            </a:endParaRPr>
          </a:p>
        </p:txBody>
      </p:sp>
      <p:grpSp>
        <p:nvGrpSpPr>
          <p:cNvPr id="6" name="Grupa 5">
            <a:extLst>
              <a:ext uri="{FF2B5EF4-FFF2-40B4-BE49-F238E27FC236}">
                <a16:creationId xmlns:a16="http://schemas.microsoft.com/office/drawing/2014/main" id="{0ABA19AC-BB1A-09D2-92FF-29DB32C7BEA9}"/>
              </a:ext>
            </a:extLst>
          </p:cNvPr>
          <p:cNvGrpSpPr/>
          <p:nvPr/>
        </p:nvGrpSpPr>
        <p:grpSpPr>
          <a:xfrm>
            <a:off x="2980935" y="5135880"/>
            <a:ext cx="3472119" cy="1338767"/>
            <a:chOff x="1577288" y="271"/>
            <a:chExt cx="3472119" cy="1338767"/>
          </a:xfrm>
        </p:grpSpPr>
        <p:sp>
          <p:nvSpPr>
            <p:cNvPr id="7" name="Prostokąt 6">
              <a:extLst>
                <a:ext uri="{FF2B5EF4-FFF2-40B4-BE49-F238E27FC236}">
                  <a16:creationId xmlns:a16="http://schemas.microsoft.com/office/drawing/2014/main" id="{AEE7EE87-D798-792E-BAD2-3E9D65F3B984}"/>
                </a:ext>
              </a:extLst>
            </p:cNvPr>
            <p:cNvSpPr/>
            <p:nvPr/>
          </p:nvSpPr>
          <p:spPr>
            <a:xfrm>
              <a:off x="1577288" y="271"/>
              <a:ext cx="3472119" cy="1338767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rgbClr r="0" g="0" b="0"/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/>
            <a:lstStyle/>
            <a:p>
              <a:endParaRPr lang="pl-PL"/>
            </a:p>
          </p:txBody>
        </p:sp>
        <p:sp>
          <p:nvSpPr>
            <p:cNvPr id="8" name="pole tekstowe 7">
              <a:extLst>
                <a:ext uri="{FF2B5EF4-FFF2-40B4-BE49-F238E27FC236}">
                  <a16:creationId xmlns:a16="http://schemas.microsoft.com/office/drawing/2014/main" id="{894B6DC3-A79B-C2B8-CEBF-1D14CA7CBD9D}"/>
                </a:ext>
              </a:extLst>
            </p:cNvPr>
            <p:cNvSpPr txBox="1"/>
            <p:nvPr/>
          </p:nvSpPr>
          <p:spPr>
            <a:xfrm>
              <a:off x="1577288" y="271"/>
              <a:ext cx="3472119" cy="133876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7145" tIns="17145" rIns="17145" bIns="17145" numCol="1" spcCol="1270" anchor="ctr" anchorCtr="0">
              <a:noAutofit/>
            </a:bodyPr>
            <a:lstStyle/>
            <a:p>
              <a:pPr marL="0" indent="0" algn="ctr">
                <a:buNone/>
              </a:pPr>
              <a:r>
                <a:rPr lang="pl-PL" sz="2400" dirty="0">
                  <a:solidFill>
                    <a:schemeClr val="tx1"/>
                  </a:solidFill>
                </a:rPr>
                <a:t>ZWIĘKSZENIE w roku 2023</a:t>
              </a:r>
            </a:p>
            <a:p>
              <a:pPr marL="0" indent="0" algn="ctr">
                <a:buNone/>
              </a:pPr>
              <a:r>
                <a:rPr lang="pl-PL" sz="2800" b="1" dirty="0">
                  <a:solidFill>
                    <a:schemeClr val="tx1"/>
                  </a:solidFill>
                </a:rPr>
                <a:t>17.334.791 zł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8967419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D1C4665-0D70-4A2A-9243-6569369C06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03648" y="188640"/>
            <a:ext cx="6589199" cy="803195"/>
          </a:xfrm>
          <a:ln>
            <a:solidFill>
              <a:srgbClr val="002060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pl-PL" sz="2400" b="1" dirty="0">
                <a:solidFill>
                  <a:schemeClr val="tx1"/>
                </a:solidFill>
              </a:rPr>
              <a:t>Budżet ŚDS po zmianach</a:t>
            </a:r>
            <a:br>
              <a:rPr lang="pl-PL" sz="2400" b="1" dirty="0">
                <a:solidFill>
                  <a:schemeClr val="tx1"/>
                </a:solidFill>
              </a:rPr>
            </a:br>
            <a:r>
              <a:rPr lang="pl-PL" sz="2800" b="1" dirty="0"/>
              <a:t>Ogółem </a:t>
            </a:r>
            <a:r>
              <a:rPr lang="pl-PL" sz="2800" b="1" i="1" dirty="0"/>
              <a:t>–</a:t>
            </a:r>
            <a:r>
              <a:rPr lang="pl-PL" sz="2000" b="1" i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pl-PL" sz="2800" b="1" dirty="0">
                <a:solidFill>
                  <a:srgbClr val="002060"/>
                </a:solidFill>
                <a:latin typeface="+mn-lt"/>
              </a:rPr>
              <a:t>107.497.791</a:t>
            </a:r>
            <a:r>
              <a:rPr lang="pl-PL" sz="2800" b="1" i="0" u="none" strike="noStrike" dirty="0">
                <a:solidFill>
                  <a:srgbClr val="002060"/>
                </a:solidFill>
                <a:effectLst/>
                <a:latin typeface="+mn-lt"/>
              </a:rPr>
              <a:t> zł</a:t>
            </a:r>
            <a:endParaRPr lang="pl-PL" sz="2800" b="1" dirty="0">
              <a:solidFill>
                <a:srgbClr val="002060"/>
              </a:solidFill>
              <a:latin typeface="+mn-lt"/>
            </a:endParaRPr>
          </a:p>
        </p:txBody>
      </p:sp>
      <p:sp>
        <p:nvSpPr>
          <p:cNvPr id="5" name="pole tekstowe 4">
            <a:extLst>
              <a:ext uri="{FF2B5EF4-FFF2-40B4-BE49-F238E27FC236}">
                <a16:creationId xmlns:a16="http://schemas.microsoft.com/office/drawing/2014/main" id="{F7C0D54D-5FBF-1F42-3EAA-C62F53EBCF36}"/>
              </a:ext>
            </a:extLst>
          </p:cNvPr>
          <p:cNvSpPr txBox="1"/>
          <p:nvPr/>
        </p:nvSpPr>
        <p:spPr>
          <a:xfrm>
            <a:off x="573595" y="6146140"/>
            <a:ext cx="78508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400" dirty="0">
                <a:latin typeface="+mj-lt"/>
              </a:rPr>
              <a:t>* podstawowa dotacja </a:t>
            </a:r>
            <a:r>
              <a:rPr lang="pl-PL" sz="1400" b="1" dirty="0">
                <a:latin typeface="+mj-lt"/>
              </a:rPr>
              <a:t>1.940 zł </a:t>
            </a:r>
            <a:r>
              <a:rPr lang="pl-PL" sz="1400" dirty="0">
                <a:latin typeface="+mj-lt"/>
              </a:rPr>
              <a:t>+ zwiększenie </a:t>
            </a:r>
            <a:r>
              <a:rPr lang="pl-PL" sz="1400" b="1" dirty="0">
                <a:latin typeface="+mj-lt"/>
              </a:rPr>
              <a:t>310,40 zł</a:t>
            </a:r>
            <a:r>
              <a:rPr lang="pl-PL" sz="1400" dirty="0">
                <a:latin typeface="+mj-lt"/>
              </a:rPr>
              <a:t> (styczeń– grudzień) = </a:t>
            </a:r>
            <a:r>
              <a:rPr lang="pl-PL" sz="1400" b="1" dirty="0">
                <a:latin typeface="+mj-lt"/>
              </a:rPr>
              <a:t>2.250,40 zł</a:t>
            </a:r>
          </a:p>
          <a:p>
            <a:pPr algn="ctr"/>
            <a:r>
              <a:rPr lang="pl-PL" sz="1400" dirty="0">
                <a:latin typeface="+mj-lt"/>
              </a:rPr>
              <a:t>** dotacja za życiem </a:t>
            </a:r>
            <a:r>
              <a:rPr lang="pl-PL" sz="1400" b="1" dirty="0">
                <a:latin typeface="+mj-lt"/>
              </a:rPr>
              <a:t>582 zł</a:t>
            </a:r>
            <a:r>
              <a:rPr lang="pl-PL" sz="1400" dirty="0">
                <a:latin typeface="+mj-lt"/>
              </a:rPr>
              <a:t> + zwiększenie </a:t>
            </a:r>
            <a:r>
              <a:rPr lang="pl-PL" sz="1400" b="1" dirty="0">
                <a:latin typeface="+mj-lt"/>
              </a:rPr>
              <a:t>93,12 zł</a:t>
            </a:r>
            <a:r>
              <a:rPr lang="pl-PL" sz="1400" dirty="0">
                <a:latin typeface="+mj-lt"/>
              </a:rPr>
              <a:t> (styczeń– grudzień) = </a:t>
            </a:r>
            <a:r>
              <a:rPr lang="pl-PL" sz="1400" b="1" dirty="0">
                <a:latin typeface="+mj-lt"/>
              </a:rPr>
              <a:t>675,12 zł</a:t>
            </a:r>
          </a:p>
        </p:txBody>
      </p:sp>
      <p:graphicFrame>
        <p:nvGraphicFramePr>
          <p:cNvPr id="9" name="Tabela 9">
            <a:extLst>
              <a:ext uri="{FF2B5EF4-FFF2-40B4-BE49-F238E27FC236}">
                <a16:creationId xmlns:a16="http://schemas.microsoft.com/office/drawing/2014/main" id="{BB39BDCE-1496-07CE-8B6E-D4002E7EE58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92686173"/>
              </p:ext>
            </p:extLst>
          </p:nvPr>
        </p:nvGraphicFramePr>
        <p:xfrm>
          <a:off x="719572" y="1125071"/>
          <a:ext cx="7704856" cy="48780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08312">
                  <a:extLst>
                    <a:ext uri="{9D8B030D-6E8A-4147-A177-3AD203B41FA5}">
                      <a16:colId xmlns:a16="http://schemas.microsoft.com/office/drawing/2014/main" val="3301016209"/>
                    </a:ext>
                  </a:extLst>
                </a:gridCol>
                <a:gridCol w="2453427">
                  <a:extLst>
                    <a:ext uri="{9D8B030D-6E8A-4147-A177-3AD203B41FA5}">
                      <a16:colId xmlns:a16="http://schemas.microsoft.com/office/drawing/2014/main" val="600628747"/>
                    </a:ext>
                  </a:extLst>
                </a:gridCol>
                <a:gridCol w="2443117">
                  <a:extLst>
                    <a:ext uri="{9D8B030D-6E8A-4147-A177-3AD203B41FA5}">
                      <a16:colId xmlns:a16="http://schemas.microsoft.com/office/drawing/2014/main" val="4258976955"/>
                    </a:ext>
                  </a:extLst>
                </a:gridCol>
              </a:tblGrid>
              <a:tr h="453256">
                <a:tc>
                  <a:txBody>
                    <a:bodyPr/>
                    <a:lstStyle/>
                    <a:p>
                      <a:pPr algn="ctr"/>
                      <a:r>
                        <a:rPr lang="pl-PL" sz="1400" b="1" dirty="0">
                          <a:solidFill>
                            <a:schemeClr val="tx1"/>
                          </a:solidFill>
                          <a:latin typeface="+mn-lt"/>
                        </a:rPr>
                        <a:t>WYSZCZEGÓLNIENIE</a:t>
                      </a:r>
                    </a:p>
                  </a:txBody>
                  <a:tcPr>
                    <a:solidFill>
                      <a:schemeClr val="bg1">
                        <a:lumMod val="95000"/>
                        <a:alpha val="5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1" dirty="0">
                          <a:solidFill>
                            <a:schemeClr val="tx1"/>
                          </a:solidFill>
                          <a:latin typeface="+mn-lt"/>
                        </a:rPr>
                        <a:t>GMINY</a:t>
                      </a:r>
                    </a:p>
                  </a:txBody>
                  <a:tcPr>
                    <a:solidFill>
                      <a:schemeClr val="bg1">
                        <a:lumMod val="95000"/>
                        <a:alpha val="5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b="1" dirty="0">
                          <a:solidFill>
                            <a:schemeClr val="tx1"/>
                          </a:solidFill>
                          <a:latin typeface="+mn-lt"/>
                        </a:rPr>
                        <a:t>POWIATY</a:t>
                      </a:r>
                    </a:p>
                  </a:txBody>
                  <a:tcPr>
                    <a:solidFill>
                      <a:schemeClr val="bg1">
                        <a:lumMod val="95000"/>
                        <a:alpha val="52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944085"/>
                  </a:ext>
                </a:extLst>
              </a:tr>
              <a:tr h="453256">
                <a:tc>
                  <a:txBody>
                    <a:bodyPr/>
                    <a:lstStyle/>
                    <a:p>
                      <a:r>
                        <a:rPr lang="pl-PL" sz="1800" b="1" dirty="0">
                          <a:solidFill>
                            <a:srgbClr val="002060"/>
                          </a:solidFill>
                          <a:latin typeface="+mn-lt"/>
                        </a:rPr>
                        <a:t>Budżet ogółem, w tym:</a:t>
                      </a:r>
                    </a:p>
                  </a:txBody>
                  <a:tcPr>
                    <a:solidFill>
                      <a:schemeClr val="bg1">
                        <a:lumMod val="95000"/>
                        <a:alpha val="5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b="1" dirty="0">
                          <a:solidFill>
                            <a:srgbClr val="002060"/>
                          </a:solidFill>
                          <a:latin typeface="+mn-lt"/>
                        </a:rPr>
                        <a:t>69.291.252  zł</a:t>
                      </a:r>
                    </a:p>
                  </a:txBody>
                  <a:tcPr>
                    <a:solidFill>
                      <a:schemeClr val="bg1">
                        <a:lumMod val="95000"/>
                        <a:alpha val="5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2000" b="1" dirty="0">
                          <a:solidFill>
                            <a:srgbClr val="002060"/>
                          </a:solidFill>
                          <a:latin typeface="+mn-lt"/>
                        </a:rPr>
                        <a:t>38.206.539 zł</a:t>
                      </a:r>
                    </a:p>
                  </a:txBody>
                  <a:tcPr>
                    <a:solidFill>
                      <a:schemeClr val="bg1">
                        <a:lumMod val="95000"/>
                        <a:alpha val="52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20045900"/>
                  </a:ext>
                </a:extLst>
              </a:tr>
              <a:tr h="453256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sz="1600" b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bieżące utrzymanie placówki* </a:t>
                      </a:r>
                      <a:endParaRPr lang="pl-PL" sz="1400" b="0" dirty="0">
                        <a:latin typeface="+mn-lt"/>
                      </a:endParaRPr>
                    </a:p>
                  </a:txBody>
                  <a:tcPr>
                    <a:solidFill>
                      <a:schemeClr val="bg1">
                        <a:lumMod val="95000"/>
                        <a:alpha val="5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65.936.780 zł</a:t>
                      </a:r>
                    </a:p>
                  </a:txBody>
                  <a:tcPr>
                    <a:solidFill>
                      <a:schemeClr val="bg1">
                        <a:lumMod val="95000"/>
                        <a:alpha val="5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b="0" dirty="0">
                          <a:solidFill>
                            <a:schemeClr val="tx1"/>
                          </a:solidFill>
                          <a:latin typeface="+mn-lt"/>
                        </a:rPr>
                        <a:t>35.522.996 zł</a:t>
                      </a:r>
                    </a:p>
                  </a:txBody>
                  <a:tcPr>
                    <a:solidFill>
                      <a:schemeClr val="bg1">
                        <a:lumMod val="95000"/>
                        <a:alpha val="52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9681090"/>
                  </a:ext>
                </a:extLst>
              </a:tr>
              <a:tr h="363226">
                <a:tc>
                  <a:txBody>
                    <a:bodyPr/>
                    <a:lstStyle/>
                    <a:p>
                      <a:pPr algn="r"/>
                      <a:r>
                        <a:rPr lang="pl-PL" sz="1400" i="1" dirty="0">
                          <a:solidFill>
                            <a:srgbClr val="7030A0"/>
                          </a:solidFill>
                          <a:latin typeface="+mj-lt"/>
                        </a:rPr>
                        <a:t>w tym zwiększenie o 310.40 zł </a:t>
                      </a:r>
                    </a:p>
                  </a:txBody>
                  <a:tcPr>
                    <a:solidFill>
                      <a:schemeClr val="bg1">
                        <a:lumMod val="95000"/>
                        <a:alpha val="5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solidFill>
                            <a:srgbClr val="7030A0"/>
                          </a:solidFill>
                          <a:latin typeface="+mj-lt"/>
                        </a:rPr>
                        <a:t>8.957.229 zł</a:t>
                      </a:r>
                    </a:p>
                  </a:txBody>
                  <a:tcPr>
                    <a:solidFill>
                      <a:schemeClr val="bg1">
                        <a:lumMod val="95000"/>
                        <a:alpha val="5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solidFill>
                            <a:srgbClr val="7030A0"/>
                          </a:solidFill>
                          <a:latin typeface="+mj-lt"/>
                        </a:rPr>
                        <a:t>4.855.596 zł </a:t>
                      </a:r>
                    </a:p>
                  </a:txBody>
                  <a:tcPr>
                    <a:solidFill>
                      <a:schemeClr val="bg1">
                        <a:lumMod val="95000"/>
                        <a:alpha val="52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4484243"/>
                  </a:ext>
                </a:extLst>
              </a:tr>
              <a:tr h="363226">
                <a:tc>
                  <a:txBody>
                    <a:bodyPr/>
                    <a:lstStyle/>
                    <a:p>
                      <a:pPr algn="r"/>
                      <a:r>
                        <a:rPr lang="pl-PL" sz="1400" i="1" dirty="0">
                          <a:solidFill>
                            <a:srgbClr val="7030A0"/>
                          </a:solidFill>
                          <a:latin typeface="+mj-lt"/>
                        </a:rPr>
                        <a:t>w tym środki inwestycyjne </a:t>
                      </a:r>
                    </a:p>
                  </a:txBody>
                  <a:tcPr>
                    <a:solidFill>
                      <a:schemeClr val="bg1">
                        <a:lumMod val="95000"/>
                        <a:alpha val="5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solidFill>
                            <a:srgbClr val="7030A0"/>
                          </a:solidFill>
                          <a:latin typeface="+mj-lt"/>
                        </a:rPr>
                        <a:t>22.000</a:t>
                      </a:r>
                      <a:r>
                        <a:rPr lang="pl-PL" sz="1400" baseline="0" dirty="0">
                          <a:solidFill>
                            <a:srgbClr val="7030A0"/>
                          </a:solidFill>
                          <a:latin typeface="+mj-lt"/>
                        </a:rPr>
                        <a:t> zł</a:t>
                      </a:r>
                      <a:endParaRPr lang="pl-PL" sz="1400" dirty="0">
                        <a:solidFill>
                          <a:srgbClr val="7030A0"/>
                        </a:solidFill>
                        <a:latin typeface="+mj-lt"/>
                      </a:endParaRPr>
                    </a:p>
                  </a:txBody>
                  <a:tcPr>
                    <a:solidFill>
                      <a:schemeClr val="bg1">
                        <a:lumMod val="95000"/>
                        <a:alpha val="5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solidFill>
                            <a:srgbClr val="7030A0"/>
                          </a:solidFill>
                          <a:latin typeface="+mj-lt"/>
                        </a:rPr>
                        <a:t>0 zł</a:t>
                      </a:r>
                    </a:p>
                  </a:txBody>
                  <a:tcPr>
                    <a:solidFill>
                      <a:schemeClr val="bg1">
                        <a:lumMod val="95000"/>
                        <a:alpha val="52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3256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sz="1400" b="0" dirty="0">
                          <a:latin typeface="+mn-lt"/>
                        </a:rPr>
                        <a:t>,,za życiem”** </a:t>
                      </a:r>
                    </a:p>
                  </a:txBody>
                  <a:tcPr>
                    <a:solidFill>
                      <a:schemeClr val="bg1">
                        <a:lumMod val="95000"/>
                        <a:alpha val="5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b="0" dirty="0">
                          <a:latin typeface="+mn-lt"/>
                        </a:rPr>
                        <a:t>3.043.460 zł</a:t>
                      </a:r>
                    </a:p>
                  </a:txBody>
                  <a:tcPr>
                    <a:solidFill>
                      <a:schemeClr val="bg1">
                        <a:lumMod val="95000"/>
                        <a:alpha val="5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b="0" dirty="0">
                          <a:latin typeface="+mn-lt"/>
                        </a:rPr>
                        <a:t>2.556.695 zł</a:t>
                      </a:r>
                    </a:p>
                  </a:txBody>
                  <a:tcPr>
                    <a:solidFill>
                      <a:schemeClr val="bg1">
                        <a:lumMod val="95000"/>
                        <a:alpha val="52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9689553"/>
                  </a:ext>
                </a:extLst>
              </a:tr>
              <a:tr h="453256">
                <a:tc>
                  <a:txBody>
                    <a:bodyPr/>
                    <a:lstStyle/>
                    <a:p>
                      <a:pPr algn="r"/>
                      <a:r>
                        <a:rPr lang="pl-PL" sz="1400" i="1" dirty="0">
                          <a:solidFill>
                            <a:srgbClr val="7030A0"/>
                          </a:solidFill>
                          <a:latin typeface="+mj-lt"/>
                        </a:rPr>
                        <a:t>w tym zwiększenie o 93,12 zł </a:t>
                      </a:r>
                    </a:p>
                  </a:txBody>
                  <a:tcPr>
                    <a:solidFill>
                      <a:schemeClr val="bg1">
                        <a:lumMod val="95000"/>
                        <a:alpha val="5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solidFill>
                            <a:srgbClr val="7030A0"/>
                          </a:solidFill>
                          <a:latin typeface="+mj-lt"/>
                        </a:rPr>
                        <a:t>1.656.460 zł</a:t>
                      </a:r>
                    </a:p>
                  </a:txBody>
                  <a:tcPr>
                    <a:solidFill>
                      <a:schemeClr val="bg1">
                        <a:lumMod val="95000"/>
                        <a:alpha val="5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solidFill>
                            <a:srgbClr val="7030A0"/>
                          </a:solidFill>
                          <a:latin typeface="+mj-lt"/>
                        </a:rPr>
                        <a:t>1.453.695 zł</a:t>
                      </a:r>
                    </a:p>
                  </a:txBody>
                  <a:tcPr>
                    <a:solidFill>
                      <a:schemeClr val="bg1">
                        <a:lumMod val="95000"/>
                        <a:alpha val="52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84312792"/>
                  </a:ext>
                </a:extLst>
              </a:tr>
              <a:tr h="453256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pl-PL" sz="1400" b="0" dirty="0">
                          <a:latin typeface="+mn-lt"/>
                        </a:rPr>
                        <a:t>dodatkowo przyznane środki </a:t>
                      </a:r>
                    </a:p>
                  </a:txBody>
                  <a:tcPr>
                    <a:solidFill>
                      <a:schemeClr val="bg1">
                        <a:lumMod val="95000"/>
                        <a:alpha val="5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b="0" dirty="0">
                          <a:latin typeface="+mn-lt"/>
                        </a:rPr>
                        <a:t>311.012</a:t>
                      </a:r>
                      <a:r>
                        <a:rPr lang="pl-PL" sz="1800" b="0" baseline="0" dirty="0">
                          <a:latin typeface="+mn-lt"/>
                        </a:rPr>
                        <a:t> </a:t>
                      </a:r>
                      <a:r>
                        <a:rPr lang="pl-PL" sz="1800" b="0" dirty="0">
                          <a:latin typeface="+mn-lt"/>
                        </a:rPr>
                        <a:t>zł</a:t>
                      </a:r>
                    </a:p>
                  </a:txBody>
                  <a:tcPr>
                    <a:solidFill>
                      <a:schemeClr val="bg1">
                        <a:lumMod val="95000"/>
                        <a:alpha val="5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800" b="0" dirty="0">
                          <a:latin typeface="+mn-lt"/>
                        </a:rPr>
                        <a:t>170.648 zł</a:t>
                      </a:r>
                    </a:p>
                  </a:txBody>
                  <a:tcPr>
                    <a:solidFill>
                      <a:schemeClr val="bg1">
                        <a:lumMod val="95000"/>
                        <a:alpha val="52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40801609"/>
                  </a:ext>
                </a:extLst>
              </a:tr>
              <a:tr h="523883">
                <a:tc>
                  <a:txBody>
                    <a:bodyPr/>
                    <a:lstStyle/>
                    <a:p>
                      <a:pPr algn="r"/>
                      <a:r>
                        <a:rPr lang="pl-PL" sz="1400" i="1" dirty="0">
                          <a:solidFill>
                            <a:srgbClr val="7030A0"/>
                          </a:solidFill>
                          <a:latin typeface="+mj-lt"/>
                        </a:rPr>
                        <a:t>w tym środki inwestycyjne </a:t>
                      </a:r>
                    </a:p>
                  </a:txBody>
                  <a:tcPr>
                    <a:solidFill>
                      <a:schemeClr val="bg1">
                        <a:lumMod val="95000"/>
                        <a:alpha val="5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solidFill>
                            <a:srgbClr val="7030A0"/>
                          </a:solidFill>
                          <a:latin typeface="+mj-lt"/>
                        </a:rPr>
                        <a:t>0 zł</a:t>
                      </a:r>
                    </a:p>
                  </a:txBody>
                  <a:tcPr>
                    <a:solidFill>
                      <a:schemeClr val="bg1">
                        <a:lumMod val="95000"/>
                        <a:alpha val="5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dirty="0">
                          <a:solidFill>
                            <a:srgbClr val="7030A0"/>
                          </a:solidFill>
                          <a:latin typeface="+mj-lt"/>
                        </a:rPr>
                        <a:t>126.848 zł</a:t>
                      </a:r>
                    </a:p>
                  </a:txBody>
                  <a:tcPr>
                    <a:solidFill>
                      <a:schemeClr val="bg1">
                        <a:lumMod val="95000"/>
                        <a:alpha val="52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60578816"/>
                  </a:ext>
                </a:extLst>
              </a:tr>
              <a:tr h="782332">
                <a:tc>
                  <a:txBody>
                    <a:bodyPr/>
                    <a:lstStyle/>
                    <a:p>
                      <a:r>
                        <a:rPr lang="pl-PL" sz="1400" i="1" dirty="0">
                          <a:latin typeface="+mj-lt"/>
                        </a:rPr>
                        <a:t>Powyższe dotacje uwzględniają środki z rezerwy celowej budżetu państwa w łącznej wysokości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  <a:alpha val="5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i="1" dirty="0">
                          <a:latin typeface="+mj-lt"/>
                        </a:rPr>
                        <a:t>10.924.701 zł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  <a:alpha val="52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pl-PL" sz="1400" i="1" dirty="0">
                          <a:latin typeface="+mj-lt"/>
                        </a:rPr>
                        <a:t>6.436.139 zł</a:t>
                      </a:r>
                    </a:p>
                  </a:txBody>
                  <a:tcPr anchor="ctr">
                    <a:solidFill>
                      <a:schemeClr val="bg1">
                        <a:lumMod val="95000"/>
                        <a:alpha val="52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6451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864462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79648" y="404664"/>
            <a:ext cx="8184704" cy="1080120"/>
          </a:xfrm>
          <a:ln>
            <a:solidFill>
              <a:srgbClr val="002060"/>
            </a:solidFill>
          </a:ln>
        </p:spPr>
        <p:txBody>
          <a:bodyPr>
            <a:normAutofit/>
          </a:bodyPr>
          <a:lstStyle/>
          <a:p>
            <a:pPr algn="ctr"/>
            <a:r>
              <a:rPr lang="pl-PL" sz="3600" b="1" cap="none" dirty="0">
                <a:solidFill>
                  <a:schemeClr val="tx1"/>
                </a:solidFill>
              </a:rPr>
              <a:t>Projekt budżetu na 2024 rok </a:t>
            </a:r>
            <a:endParaRPr lang="pl-PL" sz="44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30216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A254D9A1-97C4-F6F5-C68B-68EC62360F3E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70669237"/>
              </p:ext>
            </p:extLst>
          </p:nvPr>
        </p:nvGraphicFramePr>
        <p:xfrm>
          <a:off x="1127720" y="764704"/>
          <a:ext cx="6888560" cy="8640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3" name="Symbol zastępczy zawartości 3">
            <a:extLst>
              <a:ext uri="{FF2B5EF4-FFF2-40B4-BE49-F238E27FC236}">
                <a16:creationId xmlns:a16="http://schemas.microsoft.com/office/drawing/2014/main" id="{1C417CB8-4012-1AE1-7FD9-B0038B2FC8B9}"/>
              </a:ext>
            </a:extLst>
          </p:cNvPr>
          <p:cNvGraphicFramePr>
            <a:graphicFrameLocks/>
          </p:cNvGraphicFramePr>
          <p:nvPr/>
        </p:nvGraphicFramePr>
        <p:xfrm>
          <a:off x="0" y="2459182"/>
          <a:ext cx="4355976" cy="29140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5" name="Symbol zastępczy zawartości 3">
            <a:extLst>
              <a:ext uri="{FF2B5EF4-FFF2-40B4-BE49-F238E27FC236}">
                <a16:creationId xmlns:a16="http://schemas.microsoft.com/office/drawing/2014/main" id="{BB426B93-0D3A-6D3F-C3B7-2E5B9701D1B4}"/>
              </a:ext>
            </a:extLst>
          </p:cNvPr>
          <p:cNvGraphicFramePr>
            <a:graphicFrameLocks/>
          </p:cNvGraphicFramePr>
          <p:nvPr/>
        </p:nvGraphicFramePr>
        <p:xfrm>
          <a:off x="4572000" y="2429257"/>
          <a:ext cx="4572000" cy="29439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sp>
        <p:nvSpPr>
          <p:cNvPr id="9" name="pole tekstowe 8">
            <a:extLst>
              <a:ext uri="{FF2B5EF4-FFF2-40B4-BE49-F238E27FC236}">
                <a16:creationId xmlns:a16="http://schemas.microsoft.com/office/drawing/2014/main" id="{26EC8A21-CB81-0D44-B95C-EBC51121C964}"/>
              </a:ext>
            </a:extLst>
          </p:cNvPr>
          <p:cNvSpPr txBox="1"/>
          <p:nvPr/>
        </p:nvSpPr>
        <p:spPr>
          <a:xfrm>
            <a:off x="573595" y="6146140"/>
            <a:ext cx="78508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1400" dirty="0">
                <a:latin typeface="+mj-lt"/>
              </a:rPr>
              <a:t>* podstawowa dotacja – 290% kryterium dochodowego - </a:t>
            </a:r>
            <a:r>
              <a:rPr lang="pl-PL" sz="1400" b="1" dirty="0">
                <a:latin typeface="+mj-lt"/>
              </a:rPr>
              <a:t>2.250,40 zł</a:t>
            </a:r>
          </a:p>
          <a:p>
            <a:pPr algn="ctr"/>
            <a:r>
              <a:rPr lang="pl-PL" sz="1400" dirty="0">
                <a:latin typeface="+mj-lt"/>
              </a:rPr>
              <a:t>** dotacja za życiem - </a:t>
            </a:r>
            <a:r>
              <a:rPr lang="pl-PL" sz="1400" dirty="0">
                <a:solidFill>
                  <a:schemeClr val="tx1"/>
                </a:solidFill>
                <a:latin typeface="+mj-lt"/>
              </a:rPr>
              <a:t>30% stawki podstawowej  </a:t>
            </a:r>
            <a:r>
              <a:rPr lang="pl-PL" sz="1400" b="1" dirty="0">
                <a:solidFill>
                  <a:schemeClr val="tx1"/>
                </a:solidFill>
                <a:latin typeface="+mj-lt"/>
              </a:rPr>
              <a:t>- </a:t>
            </a:r>
            <a:r>
              <a:rPr lang="pl-PL" sz="1400" b="1" dirty="0">
                <a:latin typeface="+mj-lt"/>
              </a:rPr>
              <a:t>675,12 zł na 7 m-</a:t>
            </a:r>
            <a:r>
              <a:rPr lang="pl-PL" sz="1400" b="1" dirty="0" err="1">
                <a:latin typeface="+mj-lt"/>
              </a:rPr>
              <a:t>cy</a:t>
            </a:r>
            <a:endParaRPr lang="pl-PL" sz="14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858057826"/>
      </p:ext>
    </p:extLst>
  </p:cSld>
  <p:clrMapOvr>
    <a:masterClrMapping/>
  </p:clrMapOvr>
</p:sld>
</file>

<file path=ppt/theme/theme1.xml><?xml version="1.0" encoding="utf-8"?>
<a:theme xmlns:a="http://schemas.openxmlformats.org/drawingml/2006/main" name="Projekt niestandardowy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5861</TotalTime>
  <Words>1671</Words>
  <Application>Microsoft Office PowerPoint</Application>
  <PresentationFormat>Pokaz na ekranie (4:3)</PresentationFormat>
  <Paragraphs>224</Paragraphs>
  <Slides>30</Slides>
  <Notes>8</Notes>
  <HiddenSlides>0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2</vt:i4>
      </vt:variant>
      <vt:variant>
        <vt:lpstr>Tytuły slajdów</vt:lpstr>
      </vt:variant>
      <vt:variant>
        <vt:i4>30</vt:i4>
      </vt:variant>
    </vt:vector>
  </HeadingPairs>
  <TitlesOfParts>
    <vt:vector size="38" baseType="lpstr">
      <vt:lpstr>Arial</vt:lpstr>
      <vt:lpstr>Calibri</vt:lpstr>
      <vt:lpstr>Calibri Light</vt:lpstr>
      <vt:lpstr>Garamond</vt:lpstr>
      <vt:lpstr>Wingdings</vt:lpstr>
      <vt:lpstr>Wingdings 2</vt:lpstr>
      <vt:lpstr>Projekt niestandardowy</vt:lpstr>
      <vt:lpstr>Motyw pakietu Office</vt:lpstr>
      <vt:lpstr>Prezentacja programu PowerPoint</vt:lpstr>
      <vt:lpstr>Infrastruktura ŚDS na terenie województwa warmińsko-mazurskiego – stan na 18.10.2023 r.</vt:lpstr>
      <vt:lpstr>Liczba osób korzystających z śds na podstawie aktualnych decyzji kierujących</vt:lpstr>
      <vt:lpstr>Uczestnicy kwalifikowani w ramach programu  ,,Za życiem” – wrzesień 2023</vt:lpstr>
      <vt:lpstr>Budżet na 2023 rok </vt:lpstr>
      <vt:lpstr>Budżet ŚDS na rok 2023</vt:lpstr>
      <vt:lpstr>Budżet ŚDS po zmianach Ogółem – 107.497.791 zł</vt:lpstr>
      <vt:lpstr>Projekt budżetu na 2024 rok </vt:lpstr>
      <vt:lpstr>Prezentacja programu PowerPoint</vt:lpstr>
      <vt:lpstr>Zasady naliczania dotacji</vt:lpstr>
      <vt:lpstr>Zasady naliczania dotacji w 2023r.</vt:lpstr>
      <vt:lpstr>Meldunki !!!</vt:lpstr>
      <vt:lpstr>Dodatkowe środki na transport dla ŚDS</vt:lpstr>
      <vt:lpstr>Prezentacja programu PowerPoint</vt:lpstr>
      <vt:lpstr>Wyniki analizy wydatków na transport</vt:lpstr>
      <vt:lpstr>Prezentacja programu PowerPoint</vt:lpstr>
      <vt:lpstr>Prezentacja programu PowerPoint</vt:lpstr>
      <vt:lpstr>Który ŚDS otrzyma dodatkowe środki?</vt:lpstr>
      <vt:lpstr>Sprawozdania kwartalne/roczne</vt:lpstr>
      <vt:lpstr>Prezentacja programu PowerPoint</vt:lpstr>
      <vt:lpstr>Prezentacja programu PowerPoint</vt:lpstr>
      <vt:lpstr>Prezentacja programu PowerPoint</vt:lpstr>
      <vt:lpstr>Prezentacja programu PowerPoint</vt:lpstr>
      <vt:lpstr>Ewidencja księgowa</vt:lpstr>
      <vt:lpstr>UWAGA  !!!</vt:lpstr>
      <vt:lpstr>Plany 2024</vt:lpstr>
      <vt:lpstr>Prezentacja programu PowerPoint</vt:lpstr>
      <vt:lpstr>Zgłoszone pytania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Mariusz</dc:creator>
  <cp:lastModifiedBy>Ewa Kordalska</cp:lastModifiedBy>
  <cp:revision>672</cp:revision>
  <cp:lastPrinted>2019-11-04T07:18:49Z</cp:lastPrinted>
  <dcterms:created xsi:type="dcterms:W3CDTF">2011-02-06T20:22:04Z</dcterms:created>
  <dcterms:modified xsi:type="dcterms:W3CDTF">2023-10-20T05:30:08Z</dcterms:modified>
</cp:coreProperties>
</file>