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256" r:id="rId2"/>
    <p:sldId id="349" r:id="rId3"/>
    <p:sldId id="350" r:id="rId4"/>
    <p:sldId id="351" r:id="rId5"/>
    <p:sldId id="352" r:id="rId6"/>
    <p:sldId id="310" r:id="rId7"/>
    <p:sldId id="329" r:id="rId8"/>
    <p:sldId id="353" r:id="rId9"/>
    <p:sldId id="354" r:id="rId10"/>
    <p:sldId id="356" r:id="rId11"/>
    <p:sldId id="357" r:id="rId12"/>
    <p:sldId id="359" r:id="rId13"/>
    <p:sldId id="360" r:id="rId14"/>
    <p:sldId id="334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288" r:id="rId2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DM Sans" pitchFamily="2" charset="-18"/>
      <p:regular r:id="rId32"/>
      <p:bold r:id="rId33"/>
      <p:italic r:id="rId34"/>
      <p:boldItalic r:id="rId35"/>
    </p:embeddedFont>
    <p:embeddedFont>
      <p:font typeface="Domine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49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orient="horz" pos="2900">
          <p15:clr>
            <a:srgbClr val="9AA0A6"/>
          </p15:clr>
        </p15:guide>
        <p15:guide id="4" pos="5311">
          <p15:clr>
            <a:srgbClr val="9AA0A6"/>
          </p15:clr>
        </p15:guide>
        <p15:guide id="5" orient="horz" pos="514">
          <p15:clr>
            <a:srgbClr val="9AA0A6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75B278-AE53-CF78-5B4E-D390F96CA7E2}" name="Adam Krasuski" initials="AK" userId="S::akrasuski@consultrisk.pl::638919e2-a78a-4e81-ad80-3bb22309fd19" providerId="AD"/>
  <p188:author id="{537F32DA-E04F-979A-6D82-22E8988D18F6}" name="Guest User" initials="GU" userId="S::urn:spo:anon#7619fd1ac7a7c02528ee62f9440422bf3f65ff7700eff5ed56ee1fd4fd1c29bb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B87A7D-995D-473C-B638-3E7983EBAE53}">
  <a:tblStyle styleId="{F6B87A7D-995D-473C-B638-3E7983EBAE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609" autoAdjust="0"/>
  </p:normalViewPr>
  <p:slideViewPr>
    <p:cSldViewPr snapToGrid="0">
      <p:cViewPr varScale="1">
        <p:scale>
          <a:sx n="155" d="100"/>
          <a:sy n="155" d="100"/>
        </p:scale>
        <p:origin x="1974" y="138"/>
      </p:cViewPr>
      <p:guideLst>
        <p:guide pos="449"/>
        <p:guide orient="horz" pos="340"/>
        <p:guide orient="horz" pos="2900"/>
        <p:guide pos="5311"/>
        <p:guide orient="horz" pos="5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6851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860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740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2697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3094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4491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2652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8242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4541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1536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1065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2292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7429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84215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9720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1147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9872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ba4b099ee4_0_36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ba4b099ee4_0_36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3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06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5529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350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547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381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050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1395450" y="1291350"/>
            <a:ext cx="6353100" cy="23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1395450" y="3590589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"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5"/>
          <p:cNvSpPr txBox="1">
            <a:spLocks noGrp="1"/>
          </p:cNvSpPr>
          <p:nvPr>
            <p:ph type="title"/>
          </p:nvPr>
        </p:nvSpPr>
        <p:spPr>
          <a:xfrm>
            <a:off x="758775" y="389343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pic>
        <p:nvPicPr>
          <p:cNvPr id="2" name="Obraz 1" descr="logo_przezroczyste tło.png">
            <a:extLst>
              <a:ext uri="{FF2B5EF4-FFF2-40B4-BE49-F238E27FC236}">
                <a16:creationId xmlns:a16="http://schemas.microsoft.com/office/drawing/2014/main" id="{1E77CE97-67DD-68D3-79DB-2773C66FF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211" y="65703"/>
            <a:ext cx="846540" cy="84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27"/>
          <p:cNvSpPr txBox="1">
            <a:spLocks noGrp="1"/>
          </p:cNvSpPr>
          <p:nvPr>
            <p:ph type="ctrTitle"/>
          </p:nvPr>
        </p:nvSpPr>
        <p:spPr>
          <a:xfrm>
            <a:off x="2288000" y="513942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14" name="Google Shape;1514;p27"/>
          <p:cNvSpPr txBox="1">
            <a:spLocks noGrp="1"/>
          </p:cNvSpPr>
          <p:nvPr>
            <p:ph type="subTitle" idx="1"/>
          </p:nvPr>
        </p:nvSpPr>
        <p:spPr>
          <a:xfrm>
            <a:off x="2288000" y="1490146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6" name="Google Shape;1516;p27"/>
          <p:cNvSpPr txBox="1">
            <a:spLocks noGrp="1"/>
          </p:cNvSpPr>
          <p:nvPr>
            <p:ph type="subTitle" idx="2"/>
          </p:nvPr>
        </p:nvSpPr>
        <p:spPr>
          <a:xfrm>
            <a:off x="2757325" y="2075163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8" name="Google Shape;1548;p28"/>
          <p:cNvGrpSpPr/>
          <p:nvPr/>
        </p:nvGrpSpPr>
        <p:grpSpPr>
          <a:xfrm>
            <a:off x="-2404150" y="-4190619"/>
            <a:ext cx="14684463" cy="13151515"/>
            <a:chOff x="-2404150" y="-4190619"/>
            <a:chExt cx="14684463" cy="13151515"/>
          </a:xfrm>
        </p:grpSpPr>
        <p:grpSp>
          <p:nvGrpSpPr>
            <p:cNvPr id="1549" name="Google Shape;1549;p28"/>
            <p:cNvGrpSpPr/>
            <p:nvPr/>
          </p:nvGrpSpPr>
          <p:grpSpPr>
            <a:xfrm rot="-5400000">
              <a:off x="-2404169" y="4587261"/>
              <a:ext cx="4373656" cy="4373616"/>
              <a:chOff x="2499100" y="1489300"/>
              <a:chExt cx="2736100" cy="2736075"/>
            </a:xfrm>
          </p:grpSpPr>
          <p:sp>
            <p:nvSpPr>
              <p:cNvPr id="1550" name="Google Shape;1550;p28"/>
              <p:cNvSpPr/>
              <p:nvPr/>
            </p:nvSpPr>
            <p:spPr>
              <a:xfrm>
                <a:off x="2499100" y="15664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8"/>
              <p:cNvSpPr/>
              <p:nvPr/>
            </p:nvSpPr>
            <p:spPr>
              <a:xfrm>
                <a:off x="2499100" y="17649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8"/>
              <p:cNvSpPr/>
              <p:nvPr/>
            </p:nvSpPr>
            <p:spPr>
              <a:xfrm>
                <a:off x="2499100" y="19634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8"/>
              <p:cNvSpPr/>
              <p:nvPr/>
            </p:nvSpPr>
            <p:spPr>
              <a:xfrm>
                <a:off x="2499100" y="21623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8"/>
              <p:cNvSpPr/>
              <p:nvPr/>
            </p:nvSpPr>
            <p:spPr>
              <a:xfrm>
                <a:off x="2499100" y="25593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8"/>
              <p:cNvSpPr/>
              <p:nvPr/>
            </p:nvSpPr>
            <p:spPr>
              <a:xfrm>
                <a:off x="2499100" y="23608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8"/>
              <p:cNvSpPr/>
              <p:nvPr/>
            </p:nvSpPr>
            <p:spPr>
              <a:xfrm>
                <a:off x="2499100" y="27579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8"/>
              <p:cNvSpPr/>
              <p:nvPr/>
            </p:nvSpPr>
            <p:spPr>
              <a:xfrm>
                <a:off x="2499100" y="29567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8"/>
              <p:cNvSpPr/>
              <p:nvPr/>
            </p:nvSpPr>
            <p:spPr>
              <a:xfrm>
                <a:off x="2499100" y="31552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8"/>
              <p:cNvSpPr/>
              <p:nvPr/>
            </p:nvSpPr>
            <p:spPr>
              <a:xfrm>
                <a:off x="2499100" y="33538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8"/>
              <p:cNvSpPr/>
              <p:nvPr/>
            </p:nvSpPr>
            <p:spPr>
              <a:xfrm>
                <a:off x="2499100" y="35526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8"/>
              <p:cNvSpPr/>
              <p:nvPr/>
            </p:nvSpPr>
            <p:spPr>
              <a:xfrm>
                <a:off x="2499100" y="37511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8"/>
              <p:cNvSpPr/>
              <p:nvPr/>
            </p:nvSpPr>
            <p:spPr>
              <a:xfrm>
                <a:off x="2499100" y="39497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8"/>
              <p:cNvSpPr/>
              <p:nvPr/>
            </p:nvSpPr>
            <p:spPr>
              <a:xfrm>
                <a:off x="2499100" y="41485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8"/>
              <p:cNvSpPr/>
              <p:nvPr/>
            </p:nvSpPr>
            <p:spPr>
              <a:xfrm>
                <a:off x="25759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8"/>
              <p:cNvSpPr/>
              <p:nvPr/>
            </p:nvSpPr>
            <p:spPr>
              <a:xfrm>
                <a:off x="27744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8"/>
              <p:cNvSpPr/>
              <p:nvPr/>
            </p:nvSpPr>
            <p:spPr>
              <a:xfrm>
                <a:off x="29732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8"/>
              <p:cNvSpPr/>
              <p:nvPr/>
            </p:nvSpPr>
            <p:spPr>
              <a:xfrm>
                <a:off x="3171825" y="1489300"/>
                <a:ext cx="0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8"/>
              <p:cNvSpPr/>
              <p:nvPr/>
            </p:nvSpPr>
            <p:spPr>
              <a:xfrm>
                <a:off x="35688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8"/>
              <p:cNvSpPr/>
              <p:nvPr/>
            </p:nvSpPr>
            <p:spPr>
              <a:xfrm>
                <a:off x="33703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28"/>
              <p:cNvSpPr/>
              <p:nvPr/>
            </p:nvSpPr>
            <p:spPr>
              <a:xfrm>
                <a:off x="37677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8"/>
              <p:cNvSpPr/>
              <p:nvPr/>
            </p:nvSpPr>
            <p:spPr>
              <a:xfrm>
                <a:off x="39662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8"/>
              <p:cNvSpPr/>
              <p:nvPr/>
            </p:nvSpPr>
            <p:spPr>
              <a:xfrm>
                <a:off x="41651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8"/>
              <p:cNvSpPr/>
              <p:nvPr/>
            </p:nvSpPr>
            <p:spPr>
              <a:xfrm>
                <a:off x="43636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8"/>
              <p:cNvSpPr/>
              <p:nvPr/>
            </p:nvSpPr>
            <p:spPr>
              <a:xfrm>
                <a:off x="45621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8"/>
              <p:cNvSpPr/>
              <p:nvPr/>
            </p:nvSpPr>
            <p:spPr>
              <a:xfrm>
                <a:off x="47607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8"/>
              <p:cNvSpPr/>
              <p:nvPr/>
            </p:nvSpPr>
            <p:spPr>
              <a:xfrm>
                <a:off x="49595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8"/>
              <p:cNvSpPr/>
              <p:nvPr/>
            </p:nvSpPr>
            <p:spPr>
              <a:xfrm>
                <a:off x="51580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8" name="Google Shape;1578;p28"/>
            <p:cNvGrpSpPr/>
            <p:nvPr/>
          </p:nvGrpSpPr>
          <p:grpSpPr>
            <a:xfrm rot="-6299972">
              <a:off x="7415325" y="-3699149"/>
              <a:ext cx="4373554" cy="4373514"/>
              <a:chOff x="2499100" y="1489300"/>
              <a:chExt cx="2736100" cy="2736075"/>
            </a:xfrm>
          </p:grpSpPr>
          <p:sp>
            <p:nvSpPr>
              <p:cNvPr id="1579" name="Google Shape;1579;p28"/>
              <p:cNvSpPr/>
              <p:nvPr/>
            </p:nvSpPr>
            <p:spPr>
              <a:xfrm>
                <a:off x="2499100" y="15664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8"/>
              <p:cNvSpPr/>
              <p:nvPr/>
            </p:nvSpPr>
            <p:spPr>
              <a:xfrm>
                <a:off x="2499100" y="17649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8"/>
              <p:cNvSpPr/>
              <p:nvPr/>
            </p:nvSpPr>
            <p:spPr>
              <a:xfrm>
                <a:off x="2499100" y="19634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8"/>
              <p:cNvSpPr/>
              <p:nvPr/>
            </p:nvSpPr>
            <p:spPr>
              <a:xfrm>
                <a:off x="2499100" y="21623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8"/>
              <p:cNvSpPr/>
              <p:nvPr/>
            </p:nvSpPr>
            <p:spPr>
              <a:xfrm>
                <a:off x="2499100" y="25593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8"/>
              <p:cNvSpPr/>
              <p:nvPr/>
            </p:nvSpPr>
            <p:spPr>
              <a:xfrm>
                <a:off x="2499100" y="23608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8"/>
              <p:cNvSpPr/>
              <p:nvPr/>
            </p:nvSpPr>
            <p:spPr>
              <a:xfrm>
                <a:off x="2499100" y="27579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8"/>
              <p:cNvSpPr/>
              <p:nvPr/>
            </p:nvSpPr>
            <p:spPr>
              <a:xfrm>
                <a:off x="2499100" y="29567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8"/>
              <p:cNvSpPr/>
              <p:nvPr/>
            </p:nvSpPr>
            <p:spPr>
              <a:xfrm>
                <a:off x="2499100" y="31552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8"/>
              <p:cNvSpPr/>
              <p:nvPr/>
            </p:nvSpPr>
            <p:spPr>
              <a:xfrm>
                <a:off x="2499100" y="33538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8"/>
              <p:cNvSpPr/>
              <p:nvPr/>
            </p:nvSpPr>
            <p:spPr>
              <a:xfrm>
                <a:off x="2499100" y="35526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8"/>
              <p:cNvSpPr/>
              <p:nvPr/>
            </p:nvSpPr>
            <p:spPr>
              <a:xfrm>
                <a:off x="2499100" y="37511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8"/>
              <p:cNvSpPr/>
              <p:nvPr/>
            </p:nvSpPr>
            <p:spPr>
              <a:xfrm>
                <a:off x="2499100" y="39497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8"/>
              <p:cNvSpPr/>
              <p:nvPr/>
            </p:nvSpPr>
            <p:spPr>
              <a:xfrm>
                <a:off x="2499100" y="41485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8"/>
              <p:cNvSpPr/>
              <p:nvPr/>
            </p:nvSpPr>
            <p:spPr>
              <a:xfrm>
                <a:off x="25759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8"/>
              <p:cNvSpPr/>
              <p:nvPr/>
            </p:nvSpPr>
            <p:spPr>
              <a:xfrm>
                <a:off x="27744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8"/>
              <p:cNvSpPr/>
              <p:nvPr/>
            </p:nvSpPr>
            <p:spPr>
              <a:xfrm>
                <a:off x="29732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8"/>
              <p:cNvSpPr/>
              <p:nvPr/>
            </p:nvSpPr>
            <p:spPr>
              <a:xfrm>
                <a:off x="3171825" y="1489300"/>
                <a:ext cx="0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8"/>
              <p:cNvSpPr/>
              <p:nvPr/>
            </p:nvSpPr>
            <p:spPr>
              <a:xfrm>
                <a:off x="35688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8"/>
              <p:cNvSpPr/>
              <p:nvPr/>
            </p:nvSpPr>
            <p:spPr>
              <a:xfrm>
                <a:off x="33703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8"/>
              <p:cNvSpPr/>
              <p:nvPr/>
            </p:nvSpPr>
            <p:spPr>
              <a:xfrm>
                <a:off x="37677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8"/>
              <p:cNvSpPr/>
              <p:nvPr/>
            </p:nvSpPr>
            <p:spPr>
              <a:xfrm>
                <a:off x="39662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8"/>
              <p:cNvSpPr/>
              <p:nvPr/>
            </p:nvSpPr>
            <p:spPr>
              <a:xfrm>
                <a:off x="41651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8"/>
              <p:cNvSpPr/>
              <p:nvPr/>
            </p:nvSpPr>
            <p:spPr>
              <a:xfrm>
                <a:off x="43636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8"/>
              <p:cNvSpPr/>
              <p:nvPr/>
            </p:nvSpPr>
            <p:spPr>
              <a:xfrm>
                <a:off x="45621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8"/>
              <p:cNvSpPr/>
              <p:nvPr/>
            </p:nvSpPr>
            <p:spPr>
              <a:xfrm>
                <a:off x="47607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8"/>
              <p:cNvSpPr/>
              <p:nvPr/>
            </p:nvSpPr>
            <p:spPr>
              <a:xfrm>
                <a:off x="49595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8"/>
              <p:cNvSpPr/>
              <p:nvPr/>
            </p:nvSpPr>
            <p:spPr>
              <a:xfrm>
                <a:off x="51580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7" name="Google Shape;1607;p28"/>
            <p:cNvSpPr/>
            <p:nvPr/>
          </p:nvSpPr>
          <p:spPr>
            <a:xfrm flipH="1">
              <a:off x="-1642182" y="236039"/>
              <a:ext cx="3226693" cy="838266"/>
            </a:xfrm>
            <a:custGeom>
              <a:avLst/>
              <a:gdLst/>
              <a:ahLst/>
              <a:cxnLst/>
              <a:rect l="l" t="t" r="r" b="b"/>
              <a:pathLst>
                <a:path w="75784" h="19688" extrusionOk="0">
                  <a:moveTo>
                    <a:pt x="8884" y="2542"/>
                  </a:moveTo>
                  <a:cubicBezTo>
                    <a:pt x="8915" y="2542"/>
                    <a:pt x="8946" y="2542"/>
                    <a:pt x="8978" y="2542"/>
                  </a:cubicBezTo>
                  <a:cubicBezTo>
                    <a:pt x="9669" y="2542"/>
                    <a:pt x="9669" y="3590"/>
                    <a:pt x="8978" y="3590"/>
                  </a:cubicBezTo>
                  <a:lnTo>
                    <a:pt x="8871" y="3590"/>
                  </a:lnTo>
                  <a:cubicBezTo>
                    <a:pt x="5132" y="3590"/>
                    <a:pt x="3573" y="4388"/>
                    <a:pt x="2918" y="5066"/>
                  </a:cubicBezTo>
                  <a:cubicBezTo>
                    <a:pt x="2453" y="5554"/>
                    <a:pt x="2465" y="5983"/>
                    <a:pt x="2465" y="6007"/>
                  </a:cubicBezTo>
                  <a:cubicBezTo>
                    <a:pt x="2489" y="6281"/>
                    <a:pt x="2275" y="6543"/>
                    <a:pt x="1989" y="6555"/>
                  </a:cubicBezTo>
                  <a:lnTo>
                    <a:pt x="1941" y="6555"/>
                  </a:lnTo>
                  <a:cubicBezTo>
                    <a:pt x="1668" y="6555"/>
                    <a:pt x="1441" y="6352"/>
                    <a:pt x="1429" y="6078"/>
                  </a:cubicBezTo>
                  <a:cubicBezTo>
                    <a:pt x="1429" y="5995"/>
                    <a:pt x="1370" y="5221"/>
                    <a:pt x="2120" y="4400"/>
                  </a:cubicBezTo>
                  <a:cubicBezTo>
                    <a:pt x="3252" y="3173"/>
                    <a:pt x="5530" y="2542"/>
                    <a:pt x="8884" y="2542"/>
                  </a:cubicBezTo>
                  <a:close/>
                  <a:moveTo>
                    <a:pt x="56086" y="3618"/>
                  </a:moveTo>
                  <a:cubicBezTo>
                    <a:pt x="57388" y="3618"/>
                    <a:pt x="59148" y="3991"/>
                    <a:pt x="59901" y="5162"/>
                  </a:cubicBezTo>
                  <a:cubicBezTo>
                    <a:pt x="60913" y="6721"/>
                    <a:pt x="59449" y="8460"/>
                    <a:pt x="59389" y="8531"/>
                  </a:cubicBezTo>
                  <a:lnTo>
                    <a:pt x="59389" y="8543"/>
                  </a:lnTo>
                  <a:cubicBezTo>
                    <a:pt x="59294" y="8650"/>
                    <a:pt x="59139" y="8722"/>
                    <a:pt x="58996" y="8722"/>
                  </a:cubicBezTo>
                  <a:cubicBezTo>
                    <a:pt x="58865" y="8722"/>
                    <a:pt x="58746" y="8674"/>
                    <a:pt x="58651" y="8591"/>
                  </a:cubicBezTo>
                  <a:cubicBezTo>
                    <a:pt x="58437" y="8412"/>
                    <a:pt x="58413" y="8079"/>
                    <a:pt x="58591" y="7864"/>
                  </a:cubicBezTo>
                  <a:cubicBezTo>
                    <a:pt x="58615" y="7840"/>
                    <a:pt x="59615" y="6638"/>
                    <a:pt x="59032" y="5721"/>
                  </a:cubicBezTo>
                  <a:cubicBezTo>
                    <a:pt x="58523" y="4943"/>
                    <a:pt x="57134" y="4655"/>
                    <a:pt x="56095" y="4655"/>
                  </a:cubicBezTo>
                  <a:cubicBezTo>
                    <a:pt x="55797" y="4655"/>
                    <a:pt x="55529" y="4679"/>
                    <a:pt x="55317" y="4721"/>
                  </a:cubicBezTo>
                  <a:cubicBezTo>
                    <a:pt x="55286" y="4726"/>
                    <a:pt x="55257" y="4728"/>
                    <a:pt x="55228" y="4728"/>
                  </a:cubicBezTo>
                  <a:cubicBezTo>
                    <a:pt x="54646" y="4728"/>
                    <a:pt x="54502" y="3845"/>
                    <a:pt x="55127" y="3697"/>
                  </a:cubicBezTo>
                  <a:cubicBezTo>
                    <a:pt x="55388" y="3647"/>
                    <a:pt x="55719" y="3618"/>
                    <a:pt x="56086" y="3618"/>
                  </a:cubicBezTo>
                  <a:close/>
                  <a:moveTo>
                    <a:pt x="72687" y="4374"/>
                  </a:moveTo>
                  <a:cubicBezTo>
                    <a:pt x="73190" y="4374"/>
                    <a:pt x="73669" y="4672"/>
                    <a:pt x="74081" y="5257"/>
                  </a:cubicBezTo>
                  <a:cubicBezTo>
                    <a:pt x="74784" y="6209"/>
                    <a:pt x="74558" y="10031"/>
                    <a:pt x="74462" y="11186"/>
                  </a:cubicBezTo>
                  <a:cubicBezTo>
                    <a:pt x="74450" y="11448"/>
                    <a:pt x="74224" y="11662"/>
                    <a:pt x="73950" y="11662"/>
                  </a:cubicBezTo>
                  <a:lnTo>
                    <a:pt x="73903" y="11662"/>
                  </a:lnTo>
                  <a:cubicBezTo>
                    <a:pt x="73617" y="11639"/>
                    <a:pt x="73403" y="11389"/>
                    <a:pt x="73427" y="11103"/>
                  </a:cubicBezTo>
                  <a:cubicBezTo>
                    <a:pt x="73629" y="8317"/>
                    <a:pt x="73486" y="6209"/>
                    <a:pt x="73236" y="5864"/>
                  </a:cubicBezTo>
                  <a:cubicBezTo>
                    <a:pt x="73022" y="5578"/>
                    <a:pt x="72819" y="5412"/>
                    <a:pt x="72665" y="5412"/>
                  </a:cubicBezTo>
                  <a:cubicBezTo>
                    <a:pt x="72474" y="5412"/>
                    <a:pt x="72272" y="5650"/>
                    <a:pt x="72200" y="5757"/>
                  </a:cubicBezTo>
                  <a:cubicBezTo>
                    <a:pt x="72086" y="5931"/>
                    <a:pt x="71929" y="6004"/>
                    <a:pt x="71774" y="6004"/>
                  </a:cubicBezTo>
                  <a:cubicBezTo>
                    <a:pt x="71410" y="6004"/>
                    <a:pt x="71060" y="5606"/>
                    <a:pt x="71319" y="5197"/>
                  </a:cubicBezTo>
                  <a:cubicBezTo>
                    <a:pt x="71367" y="5114"/>
                    <a:pt x="71843" y="4400"/>
                    <a:pt x="72629" y="4376"/>
                  </a:cubicBezTo>
                  <a:cubicBezTo>
                    <a:pt x="72648" y="4375"/>
                    <a:pt x="72668" y="4374"/>
                    <a:pt x="72687" y="4374"/>
                  </a:cubicBezTo>
                  <a:close/>
                  <a:moveTo>
                    <a:pt x="20463" y="16372"/>
                  </a:moveTo>
                  <a:cubicBezTo>
                    <a:pt x="20536" y="16372"/>
                    <a:pt x="20613" y="16388"/>
                    <a:pt x="20694" y="16425"/>
                  </a:cubicBezTo>
                  <a:cubicBezTo>
                    <a:pt x="20718" y="16437"/>
                    <a:pt x="22777" y="17354"/>
                    <a:pt x="24849" y="17437"/>
                  </a:cubicBezTo>
                  <a:cubicBezTo>
                    <a:pt x="25029" y="17441"/>
                    <a:pt x="25209" y="17444"/>
                    <a:pt x="25390" y="17444"/>
                  </a:cubicBezTo>
                  <a:cubicBezTo>
                    <a:pt x="26653" y="17444"/>
                    <a:pt x="27922" y="17334"/>
                    <a:pt x="29183" y="17115"/>
                  </a:cubicBezTo>
                  <a:cubicBezTo>
                    <a:pt x="29224" y="17108"/>
                    <a:pt x="29262" y="17104"/>
                    <a:pt x="29299" y="17104"/>
                  </a:cubicBezTo>
                  <a:cubicBezTo>
                    <a:pt x="29881" y="17104"/>
                    <a:pt x="30011" y="18017"/>
                    <a:pt x="29373" y="18151"/>
                  </a:cubicBezTo>
                  <a:cubicBezTo>
                    <a:pt x="28088" y="18366"/>
                    <a:pt x="26790" y="18485"/>
                    <a:pt x="25492" y="18485"/>
                  </a:cubicBezTo>
                  <a:cubicBezTo>
                    <a:pt x="25266" y="18485"/>
                    <a:pt x="25040" y="18485"/>
                    <a:pt x="24801" y="18473"/>
                  </a:cubicBezTo>
                  <a:cubicBezTo>
                    <a:pt x="22539" y="18389"/>
                    <a:pt x="20360" y="17413"/>
                    <a:pt x="20265" y="17377"/>
                  </a:cubicBezTo>
                  <a:cubicBezTo>
                    <a:pt x="19715" y="17128"/>
                    <a:pt x="19970" y="16372"/>
                    <a:pt x="20463" y="16372"/>
                  </a:cubicBezTo>
                  <a:close/>
                  <a:moveTo>
                    <a:pt x="55707" y="1"/>
                  </a:moveTo>
                  <a:cubicBezTo>
                    <a:pt x="51363" y="1"/>
                    <a:pt x="45304" y="2063"/>
                    <a:pt x="38982" y="7948"/>
                  </a:cubicBezTo>
                  <a:cubicBezTo>
                    <a:pt x="34437" y="12181"/>
                    <a:pt x="29771" y="14481"/>
                    <a:pt x="25798" y="14481"/>
                  </a:cubicBezTo>
                  <a:cubicBezTo>
                    <a:pt x="25660" y="14481"/>
                    <a:pt x="25522" y="14478"/>
                    <a:pt x="25385" y="14472"/>
                  </a:cubicBezTo>
                  <a:cubicBezTo>
                    <a:pt x="22908" y="14365"/>
                    <a:pt x="20741" y="13317"/>
                    <a:pt x="18991" y="11353"/>
                  </a:cubicBezTo>
                  <a:cubicBezTo>
                    <a:pt x="17872" y="10115"/>
                    <a:pt x="17348" y="8960"/>
                    <a:pt x="16788" y="7733"/>
                  </a:cubicBezTo>
                  <a:cubicBezTo>
                    <a:pt x="16038" y="6055"/>
                    <a:pt x="15181" y="4150"/>
                    <a:pt x="12895" y="2840"/>
                  </a:cubicBezTo>
                  <a:cubicBezTo>
                    <a:pt x="11570" y="2073"/>
                    <a:pt x="10062" y="1690"/>
                    <a:pt x="8378" y="1690"/>
                  </a:cubicBezTo>
                  <a:cubicBezTo>
                    <a:pt x="6401" y="1690"/>
                    <a:pt x="4183" y="2219"/>
                    <a:pt x="1739" y="3280"/>
                  </a:cubicBezTo>
                  <a:cubicBezTo>
                    <a:pt x="525" y="3911"/>
                    <a:pt x="1" y="5364"/>
                    <a:pt x="536" y="6626"/>
                  </a:cubicBezTo>
                  <a:cubicBezTo>
                    <a:pt x="955" y="7602"/>
                    <a:pt x="1918" y="8201"/>
                    <a:pt x="2932" y="8201"/>
                  </a:cubicBezTo>
                  <a:cubicBezTo>
                    <a:pt x="3217" y="8201"/>
                    <a:pt x="3505" y="8154"/>
                    <a:pt x="3787" y="8055"/>
                  </a:cubicBezTo>
                  <a:cubicBezTo>
                    <a:pt x="5151" y="7466"/>
                    <a:pt x="6865" y="6893"/>
                    <a:pt x="8358" y="6893"/>
                  </a:cubicBezTo>
                  <a:cubicBezTo>
                    <a:pt x="9068" y="6893"/>
                    <a:pt x="9727" y="7022"/>
                    <a:pt x="10276" y="7340"/>
                  </a:cubicBezTo>
                  <a:cubicBezTo>
                    <a:pt x="11073" y="7805"/>
                    <a:pt x="11395" y="8448"/>
                    <a:pt x="12026" y="9876"/>
                  </a:cubicBezTo>
                  <a:cubicBezTo>
                    <a:pt x="12657" y="11269"/>
                    <a:pt x="13443" y="12996"/>
                    <a:pt x="15110" y="14841"/>
                  </a:cubicBezTo>
                  <a:cubicBezTo>
                    <a:pt x="17801" y="17830"/>
                    <a:pt x="21277" y="19497"/>
                    <a:pt x="25159" y="19675"/>
                  </a:cubicBezTo>
                  <a:cubicBezTo>
                    <a:pt x="25373" y="19675"/>
                    <a:pt x="25599" y="19687"/>
                    <a:pt x="25825" y="19687"/>
                  </a:cubicBezTo>
                  <a:cubicBezTo>
                    <a:pt x="31183" y="19687"/>
                    <a:pt x="36946" y="16961"/>
                    <a:pt x="42530" y="11758"/>
                  </a:cubicBezTo>
                  <a:cubicBezTo>
                    <a:pt x="47524" y="7110"/>
                    <a:pt x="52431" y="5193"/>
                    <a:pt x="55667" y="5193"/>
                  </a:cubicBezTo>
                  <a:cubicBezTo>
                    <a:pt x="56211" y="5193"/>
                    <a:pt x="56708" y="5248"/>
                    <a:pt x="57151" y="5352"/>
                  </a:cubicBezTo>
                  <a:cubicBezTo>
                    <a:pt x="57889" y="5531"/>
                    <a:pt x="58401" y="5852"/>
                    <a:pt x="58532" y="6209"/>
                  </a:cubicBezTo>
                  <a:cubicBezTo>
                    <a:pt x="58603" y="6400"/>
                    <a:pt x="58270" y="7233"/>
                    <a:pt x="58067" y="7721"/>
                  </a:cubicBezTo>
                  <a:cubicBezTo>
                    <a:pt x="57496" y="9162"/>
                    <a:pt x="56627" y="11341"/>
                    <a:pt x="57544" y="13913"/>
                  </a:cubicBezTo>
                  <a:cubicBezTo>
                    <a:pt x="58690" y="17136"/>
                    <a:pt x="62128" y="19368"/>
                    <a:pt x="65685" y="19368"/>
                  </a:cubicBezTo>
                  <a:cubicBezTo>
                    <a:pt x="66082" y="19368"/>
                    <a:pt x="66481" y="19340"/>
                    <a:pt x="66878" y="19282"/>
                  </a:cubicBezTo>
                  <a:cubicBezTo>
                    <a:pt x="69569" y="18889"/>
                    <a:pt x="71962" y="17377"/>
                    <a:pt x="73474" y="15103"/>
                  </a:cubicBezTo>
                  <a:cubicBezTo>
                    <a:pt x="75260" y="12472"/>
                    <a:pt x="75784" y="9126"/>
                    <a:pt x="74962" y="5674"/>
                  </a:cubicBezTo>
                  <a:cubicBezTo>
                    <a:pt x="74678" y="4473"/>
                    <a:pt x="73611" y="3673"/>
                    <a:pt x="72438" y="3673"/>
                  </a:cubicBezTo>
                  <a:cubicBezTo>
                    <a:pt x="72237" y="3673"/>
                    <a:pt x="72034" y="3696"/>
                    <a:pt x="71831" y="3745"/>
                  </a:cubicBezTo>
                  <a:cubicBezTo>
                    <a:pt x="70426" y="4078"/>
                    <a:pt x="69569" y="5483"/>
                    <a:pt x="69902" y="6876"/>
                  </a:cubicBezTo>
                  <a:cubicBezTo>
                    <a:pt x="70379" y="8900"/>
                    <a:pt x="70117" y="10781"/>
                    <a:pt x="69164" y="12186"/>
                  </a:cubicBezTo>
                  <a:cubicBezTo>
                    <a:pt x="68474" y="13234"/>
                    <a:pt x="67366" y="13936"/>
                    <a:pt x="66128" y="14127"/>
                  </a:cubicBezTo>
                  <a:cubicBezTo>
                    <a:pt x="65980" y="14149"/>
                    <a:pt x="65831" y="14160"/>
                    <a:pt x="65682" y="14160"/>
                  </a:cubicBezTo>
                  <a:cubicBezTo>
                    <a:pt x="64230" y="14160"/>
                    <a:pt x="62805" y="13156"/>
                    <a:pt x="62449" y="12162"/>
                  </a:cubicBezTo>
                  <a:cubicBezTo>
                    <a:pt x="62211" y="11519"/>
                    <a:pt x="62401" y="10936"/>
                    <a:pt x="62913" y="9662"/>
                  </a:cubicBezTo>
                  <a:cubicBezTo>
                    <a:pt x="63449" y="8317"/>
                    <a:pt x="64187" y="6471"/>
                    <a:pt x="63413" y="4400"/>
                  </a:cubicBezTo>
                  <a:cubicBezTo>
                    <a:pt x="62663" y="2352"/>
                    <a:pt x="60854" y="887"/>
                    <a:pt x="58353" y="292"/>
                  </a:cubicBezTo>
                  <a:cubicBezTo>
                    <a:pt x="57568" y="104"/>
                    <a:pt x="56681" y="1"/>
                    <a:pt x="557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8"/>
            <p:cNvSpPr/>
            <p:nvPr/>
          </p:nvSpPr>
          <p:spPr>
            <a:xfrm>
              <a:off x="7884621" y="4295999"/>
              <a:ext cx="2525493" cy="2525501"/>
            </a:xfrm>
            <a:custGeom>
              <a:avLst/>
              <a:gdLst/>
              <a:ahLst/>
              <a:cxnLst/>
              <a:rect l="l" t="t" r="r" b="b"/>
              <a:pathLst>
                <a:path w="21720" h="21721" extrusionOk="0">
                  <a:moveTo>
                    <a:pt x="3125" y="3793"/>
                  </a:moveTo>
                  <a:cubicBezTo>
                    <a:pt x="3169" y="3793"/>
                    <a:pt x="3213" y="3809"/>
                    <a:pt x="3251" y="3839"/>
                  </a:cubicBezTo>
                  <a:cubicBezTo>
                    <a:pt x="3327" y="3907"/>
                    <a:pt x="3330" y="4025"/>
                    <a:pt x="3265" y="4102"/>
                  </a:cubicBezTo>
                  <a:cubicBezTo>
                    <a:pt x="2338" y="5128"/>
                    <a:pt x="1634" y="6366"/>
                    <a:pt x="1229" y="7681"/>
                  </a:cubicBezTo>
                  <a:cubicBezTo>
                    <a:pt x="1200" y="7766"/>
                    <a:pt x="1126" y="7814"/>
                    <a:pt x="1049" y="7814"/>
                  </a:cubicBezTo>
                  <a:cubicBezTo>
                    <a:pt x="1028" y="7814"/>
                    <a:pt x="1011" y="7811"/>
                    <a:pt x="993" y="7808"/>
                  </a:cubicBezTo>
                  <a:cubicBezTo>
                    <a:pt x="895" y="7778"/>
                    <a:pt x="842" y="7675"/>
                    <a:pt x="872" y="7574"/>
                  </a:cubicBezTo>
                  <a:cubicBezTo>
                    <a:pt x="1291" y="6206"/>
                    <a:pt x="2024" y="4921"/>
                    <a:pt x="2988" y="3854"/>
                  </a:cubicBezTo>
                  <a:cubicBezTo>
                    <a:pt x="3025" y="3813"/>
                    <a:pt x="3075" y="3793"/>
                    <a:pt x="3125" y="3793"/>
                  </a:cubicBezTo>
                  <a:close/>
                  <a:moveTo>
                    <a:pt x="17580" y="16812"/>
                  </a:moveTo>
                  <a:cubicBezTo>
                    <a:pt x="17627" y="16812"/>
                    <a:pt x="17673" y="16829"/>
                    <a:pt x="17710" y="16862"/>
                  </a:cubicBezTo>
                  <a:cubicBezTo>
                    <a:pt x="17781" y="16942"/>
                    <a:pt x="17784" y="17057"/>
                    <a:pt x="17716" y="17131"/>
                  </a:cubicBezTo>
                  <a:cubicBezTo>
                    <a:pt x="16977" y="17888"/>
                    <a:pt x="16409" y="18354"/>
                    <a:pt x="15694" y="18795"/>
                  </a:cubicBezTo>
                  <a:cubicBezTo>
                    <a:pt x="15665" y="18815"/>
                    <a:pt x="15629" y="18821"/>
                    <a:pt x="15597" y="18821"/>
                  </a:cubicBezTo>
                  <a:cubicBezTo>
                    <a:pt x="15535" y="18821"/>
                    <a:pt x="15476" y="18792"/>
                    <a:pt x="15440" y="18733"/>
                  </a:cubicBezTo>
                  <a:cubicBezTo>
                    <a:pt x="15387" y="18644"/>
                    <a:pt x="15414" y="18532"/>
                    <a:pt x="15499" y="18479"/>
                  </a:cubicBezTo>
                  <a:cubicBezTo>
                    <a:pt x="16185" y="18053"/>
                    <a:pt x="16732" y="17601"/>
                    <a:pt x="17450" y="16868"/>
                  </a:cubicBezTo>
                  <a:cubicBezTo>
                    <a:pt x="17484" y="16830"/>
                    <a:pt x="17532" y="16812"/>
                    <a:pt x="17580" y="16812"/>
                  </a:cubicBezTo>
                  <a:close/>
                  <a:moveTo>
                    <a:pt x="10860" y="2217"/>
                  </a:moveTo>
                  <a:cubicBezTo>
                    <a:pt x="13168" y="2217"/>
                    <a:pt x="15340" y="3115"/>
                    <a:pt x="16971" y="4749"/>
                  </a:cubicBezTo>
                  <a:cubicBezTo>
                    <a:pt x="18605" y="6380"/>
                    <a:pt x="19503" y="8552"/>
                    <a:pt x="19503" y="10860"/>
                  </a:cubicBezTo>
                  <a:cubicBezTo>
                    <a:pt x="19503" y="13171"/>
                    <a:pt x="18605" y="15343"/>
                    <a:pt x="16971" y="16974"/>
                  </a:cubicBezTo>
                  <a:cubicBezTo>
                    <a:pt x="15340" y="18609"/>
                    <a:pt x="13168" y="19504"/>
                    <a:pt x="10860" y="19504"/>
                  </a:cubicBezTo>
                  <a:cubicBezTo>
                    <a:pt x="8549" y="19504"/>
                    <a:pt x="6377" y="18609"/>
                    <a:pt x="4746" y="16974"/>
                  </a:cubicBezTo>
                  <a:cubicBezTo>
                    <a:pt x="3112" y="15343"/>
                    <a:pt x="2216" y="13171"/>
                    <a:pt x="2216" y="10860"/>
                  </a:cubicBezTo>
                  <a:cubicBezTo>
                    <a:pt x="2216" y="8552"/>
                    <a:pt x="3112" y="6380"/>
                    <a:pt x="4746" y="4749"/>
                  </a:cubicBezTo>
                  <a:cubicBezTo>
                    <a:pt x="6377" y="3115"/>
                    <a:pt x="8549" y="2217"/>
                    <a:pt x="10860" y="2217"/>
                  </a:cubicBezTo>
                  <a:close/>
                  <a:moveTo>
                    <a:pt x="10860" y="0"/>
                  </a:moveTo>
                  <a:cubicBezTo>
                    <a:pt x="7958" y="0"/>
                    <a:pt x="5228" y="1132"/>
                    <a:pt x="3180" y="3183"/>
                  </a:cubicBezTo>
                  <a:cubicBezTo>
                    <a:pt x="1129" y="5231"/>
                    <a:pt x="0" y="7961"/>
                    <a:pt x="0" y="10860"/>
                  </a:cubicBezTo>
                  <a:cubicBezTo>
                    <a:pt x="0" y="13762"/>
                    <a:pt x="1129" y="16490"/>
                    <a:pt x="3180" y="18541"/>
                  </a:cubicBezTo>
                  <a:cubicBezTo>
                    <a:pt x="5228" y="20591"/>
                    <a:pt x="7958" y="21720"/>
                    <a:pt x="10860" y="21720"/>
                  </a:cubicBezTo>
                  <a:cubicBezTo>
                    <a:pt x="13759" y="21720"/>
                    <a:pt x="16489" y="20591"/>
                    <a:pt x="18537" y="18541"/>
                  </a:cubicBezTo>
                  <a:cubicBezTo>
                    <a:pt x="20588" y="16490"/>
                    <a:pt x="21720" y="13762"/>
                    <a:pt x="21720" y="10860"/>
                  </a:cubicBezTo>
                  <a:cubicBezTo>
                    <a:pt x="21720" y="7961"/>
                    <a:pt x="20588" y="5231"/>
                    <a:pt x="18537" y="3183"/>
                  </a:cubicBezTo>
                  <a:cubicBezTo>
                    <a:pt x="16489" y="1132"/>
                    <a:pt x="13759" y="0"/>
                    <a:pt x="10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29"/>
          <p:cNvGrpSpPr/>
          <p:nvPr/>
        </p:nvGrpSpPr>
        <p:grpSpPr>
          <a:xfrm>
            <a:off x="-2267285" y="-4190619"/>
            <a:ext cx="13760368" cy="13235047"/>
            <a:chOff x="-2267285" y="-4190619"/>
            <a:chExt cx="13760368" cy="13235047"/>
          </a:xfrm>
        </p:grpSpPr>
        <p:grpSp>
          <p:nvGrpSpPr>
            <p:cNvPr id="1611" name="Google Shape;1611;p29"/>
            <p:cNvGrpSpPr/>
            <p:nvPr/>
          </p:nvGrpSpPr>
          <p:grpSpPr>
            <a:xfrm rot="-6299972">
              <a:off x="-1775850" y="-3699149"/>
              <a:ext cx="4373554" cy="4373514"/>
              <a:chOff x="2499100" y="1489300"/>
              <a:chExt cx="2736100" cy="2736075"/>
            </a:xfrm>
          </p:grpSpPr>
          <p:sp>
            <p:nvSpPr>
              <p:cNvPr id="1612" name="Google Shape;1612;p29"/>
              <p:cNvSpPr/>
              <p:nvPr/>
            </p:nvSpPr>
            <p:spPr>
              <a:xfrm>
                <a:off x="2499100" y="15664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9"/>
              <p:cNvSpPr/>
              <p:nvPr/>
            </p:nvSpPr>
            <p:spPr>
              <a:xfrm>
                <a:off x="2499100" y="17649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9"/>
              <p:cNvSpPr/>
              <p:nvPr/>
            </p:nvSpPr>
            <p:spPr>
              <a:xfrm>
                <a:off x="2499100" y="19634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9"/>
              <p:cNvSpPr/>
              <p:nvPr/>
            </p:nvSpPr>
            <p:spPr>
              <a:xfrm>
                <a:off x="2499100" y="21623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9"/>
              <p:cNvSpPr/>
              <p:nvPr/>
            </p:nvSpPr>
            <p:spPr>
              <a:xfrm>
                <a:off x="2499100" y="25593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9"/>
              <p:cNvSpPr/>
              <p:nvPr/>
            </p:nvSpPr>
            <p:spPr>
              <a:xfrm>
                <a:off x="2499100" y="23608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9"/>
              <p:cNvSpPr/>
              <p:nvPr/>
            </p:nvSpPr>
            <p:spPr>
              <a:xfrm>
                <a:off x="2499100" y="27579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9"/>
              <p:cNvSpPr/>
              <p:nvPr/>
            </p:nvSpPr>
            <p:spPr>
              <a:xfrm>
                <a:off x="2499100" y="29567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9"/>
              <p:cNvSpPr/>
              <p:nvPr/>
            </p:nvSpPr>
            <p:spPr>
              <a:xfrm>
                <a:off x="2499100" y="31552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9"/>
              <p:cNvSpPr/>
              <p:nvPr/>
            </p:nvSpPr>
            <p:spPr>
              <a:xfrm>
                <a:off x="2499100" y="33538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9"/>
              <p:cNvSpPr/>
              <p:nvPr/>
            </p:nvSpPr>
            <p:spPr>
              <a:xfrm>
                <a:off x="2499100" y="35526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9"/>
              <p:cNvSpPr/>
              <p:nvPr/>
            </p:nvSpPr>
            <p:spPr>
              <a:xfrm>
                <a:off x="2499100" y="37511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9"/>
              <p:cNvSpPr/>
              <p:nvPr/>
            </p:nvSpPr>
            <p:spPr>
              <a:xfrm>
                <a:off x="2499100" y="39497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9"/>
              <p:cNvSpPr/>
              <p:nvPr/>
            </p:nvSpPr>
            <p:spPr>
              <a:xfrm>
                <a:off x="2499100" y="41485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9"/>
              <p:cNvSpPr/>
              <p:nvPr/>
            </p:nvSpPr>
            <p:spPr>
              <a:xfrm>
                <a:off x="25759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9"/>
              <p:cNvSpPr/>
              <p:nvPr/>
            </p:nvSpPr>
            <p:spPr>
              <a:xfrm>
                <a:off x="27744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9"/>
              <p:cNvSpPr/>
              <p:nvPr/>
            </p:nvSpPr>
            <p:spPr>
              <a:xfrm>
                <a:off x="29732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9"/>
              <p:cNvSpPr/>
              <p:nvPr/>
            </p:nvSpPr>
            <p:spPr>
              <a:xfrm>
                <a:off x="3171825" y="1489300"/>
                <a:ext cx="0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9"/>
              <p:cNvSpPr/>
              <p:nvPr/>
            </p:nvSpPr>
            <p:spPr>
              <a:xfrm>
                <a:off x="35688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9"/>
              <p:cNvSpPr/>
              <p:nvPr/>
            </p:nvSpPr>
            <p:spPr>
              <a:xfrm>
                <a:off x="33703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9"/>
              <p:cNvSpPr/>
              <p:nvPr/>
            </p:nvSpPr>
            <p:spPr>
              <a:xfrm>
                <a:off x="37677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9"/>
              <p:cNvSpPr/>
              <p:nvPr/>
            </p:nvSpPr>
            <p:spPr>
              <a:xfrm>
                <a:off x="39662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9"/>
              <p:cNvSpPr/>
              <p:nvPr/>
            </p:nvSpPr>
            <p:spPr>
              <a:xfrm>
                <a:off x="41651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9"/>
              <p:cNvSpPr/>
              <p:nvPr/>
            </p:nvSpPr>
            <p:spPr>
              <a:xfrm>
                <a:off x="43636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9"/>
              <p:cNvSpPr/>
              <p:nvPr/>
            </p:nvSpPr>
            <p:spPr>
              <a:xfrm>
                <a:off x="45621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9"/>
              <p:cNvSpPr/>
              <p:nvPr/>
            </p:nvSpPr>
            <p:spPr>
              <a:xfrm>
                <a:off x="47607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9"/>
              <p:cNvSpPr/>
              <p:nvPr/>
            </p:nvSpPr>
            <p:spPr>
              <a:xfrm>
                <a:off x="49595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9"/>
              <p:cNvSpPr/>
              <p:nvPr/>
            </p:nvSpPr>
            <p:spPr>
              <a:xfrm>
                <a:off x="51580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29"/>
            <p:cNvSpPr/>
            <p:nvPr/>
          </p:nvSpPr>
          <p:spPr>
            <a:xfrm>
              <a:off x="-1306554" y="4295999"/>
              <a:ext cx="2525493" cy="2525501"/>
            </a:xfrm>
            <a:custGeom>
              <a:avLst/>
              <a:gdLst/>
              <a:ahLst/>
              <a:cxnLst/>
              <a:rect l="l" t="t" r="r" b="b"/>
              <a:pathLst>
                <a:path w="21720" h="21721" extrusionOk="0">
                  <a:moveTo>
                    <a:pt x="3125" y="3793"/>
                  </a:moveTo>
                  <a:cubicBezTo>
                    <a:pt x="3169" y="3793"/>
                    <a:pt x="3213" y="3809"/>
                    <a:pt x="3251" y="3839"/>
                  </a:cubicBezTo>
                  <a:cubicBezTo>
                    <a:pt x="3327" y="3907"/>
                    <a:pt x="3330" y="4025"/>
                    <a:pt x="3265" y="4102"/>
                  </a:cubicBezTo>
                  <a:cubicBezTo>
                    <a:pt x="2338" y="5128"/>
                    <a:pt x="1634" y="6366"/>
                    <a:pt x="1229" y="7681"/>
                  </a:cubicBezTo>
                  <a:cubicBezTo>
                    <a:pt x="1200" y="7766"/>
                    <a:pt x="1126" y="7814"/>
                    <a:pt x="1049" y="7814"/>
                  </a:cubicBezTo>
                  <a:cubicBezTo>
                    <a:pt x="1028" y="7814"/>
                    <a:pt x="1011" y="7811"/>
                    <a:pt x="993" y="7808"/>
                  </a:cubicBezTo>
                  <a:cubicBezTo>
                    <a:pt x="895" y="7778"/>
                    <a:pt x="842" y="7675"/>
                    <a:pt x="872" y="7574"/>
                  </a:cubicBezTo>
                  <a:cubicBezTo>
                    <a:pt x="1291" y="6206"/>
                    <a:pt x="2024" y="4921"/>
                    <a:pt x="2988" y="3854"/>
                  </a:cubicBezTo>
                  <a:cubicBezTo>
                    <a:pt x="3025" y="3813"/>
                    <a:pt x="3075" y="3793"/>
                    <a:pt x="3125" y="3793"/>
                  </a:cubicBezTo>
                  <a:close/>
                  <a:moveTo>
                    <a:pt x="17580" y="16812"/>
                  </a:moveTo>
                  <a:cubicBezTo>
                    <a:pt x="17627" y="16812"/>
                    <a:pt x="17673" y="16829"/>
                    <a:pt x="17710" y="16862"/>
                  </a:cubicBezTo>
                  <a:cubicBezTo>
                    <a:pt x="17781" y="16942"/>
                    <a:pt x="17784" y="17057"/>
                    <a:pt x="17716" y="17131"/>
                  </a:cubicBezTo>
                  <a:cubicBezTo>
                    <a:pt x="16977" y="17888"/>
                    <a:pt x="16409" y="18354"/>
                    <a:pt x="15694" y="18795"/>
                  </a:cubicBezTo>
                  <a:cubicBezTo>
                    <a:pt x="15665" y="18815"/>
                    <a:pt x="15629" y="18821"/>
                    <a:pt x="15597" y="18821"/>
                  </a:cubicBezTo>
                  <a:cubicBezTo>
                    <a:pt x="15535" y="18821"/>
                    <a:pt x="15476" y="18792"/>
                    <a:pt x="15440" y="18733"/>
                  </a:cubicBezTo>
                  <a:cubicBezTo>
                    <a:pt x="15387" y="18644"/>
                    <a:pt x="15414" y="18532"/>
                    <a:pt x="15499" y="18479"/>
                  </a:cubicBezTo>
                  <a:cubicBezTo>
                    <a:pt x="16185" y="18053"/>
                    <a:pt x="16732" y="17601"/>
                    <a:pt x="17450" y="16868"/>
                  </a:cubicBezTo>
                  <a:cubicBezTo>
                    <a:pt x="17484" y="16830"/>
                    <a:pt x="17532" y="16812"/>
                    <a:pt x="17580" y="16812"/>
                  </a:cubicBezTo>
                  <a:close/>
                  <a:moveTo>
                    <a:pt x="10860" y="2217"/>
                  </a:moveTo>
                  <a:cubicBezTo>
                    <a:pt x="13168" y="2217"/>
                    <a:pt x="15340" y="3115"/>
                    <a:pt x="16971" y="4749"/>
                  </a:cubicBezTo>
                  <a:cubicBezTo>
                    <a:pt x="18605" y="6380"/>
                    <a:pt x="19503" y="8552"/>
                    <a:pt x="19503" y="10860"/>
                  </a:cubicBezTo>
                  <a:cubicBezTo>
                    <a:pt x="19503" y="13171"/>
                    <a:pt x="18605" y="15343"/>
                    <a:pt x="16971" y="16974"/>
                  </a:cubicBezTo>
                  <a:cubicBezTo>
                    <a:pt x="15340" y="18609"/>
                    <a:pt x="13168" y="19504"/>
                    <a:pt x="10860" y="19504"/>
                  </a:cubicBezTo>
                  <a:cubicBezTo>
                    <a:pt x="8549" y="19504"/>
                    <a:pt x="6377" y="18609"/>
                    <a:pt x="4746" y="16974"/>
                  </a:cubicBezTo>
                  <a:cubicBezTo>
                    <a:pt x="3112" y="15343"/>
                    <a:pt x="2216" y="13171"/>
                    <a:pt x="2216" y="10860"/>
                  </a:cubicBezTo>
                  <a:cubicBezTo>
                    <a:pt x="2216" y="8552"/>
                    <a:pt x="3112" y="6380"/>
                    <a:pt x="4746" y="4749"/>
                  </a:cubicBezTo>
                  <a:cubicBezTo>
                    <a:pt x="6377" y="3115"/>
                    <a:pt x="8549" y="2217"/>
                    <a:pt x="10860" y="2217"/>
                  </a:cubicBezTo>
                  <a:close/>
                  <a:moveTo>
                    <a:pt x="10860" y="0"/>
                  </a:moveTo>
                  <a:cubicBezTo>
                    <a:pt x="7958" y="0"/>
                    <a:pt x="5228" y="1132"/>
                    <a:pt x="3180" y="3183"/>
                  </a:cubicBezTo>
                  <a:cubicBezTo>
                    <a:pt x="1129" y="5231"/>
                    <a:pt x="0" y="7961"/>
                    <a:pt x="0" y="10860"/>
                  </a:cubicBezTo>
                  <a:cubicBezTo>
                    <a:pt x="0" y="13762"/>
                    <a:pt x="1129" y="16490"/>
                    <a:pt x="3180" y="18541"/>
                  </a:cubicBezTo>
                  <a:cubicBezTo>
                    <a:pt x="5228" y="20591"/>
                    <a:pt x="7958" y="21720"/>
                    <a:pt x="10860" y="21720"/>
                  </a:cubicBezTo>
                  <a:cubicBezTo>
                    <a:pt x="13759" y="21720"/>
                    <a:pt x="16489" y="20591"/>
                    <a:pt x="18537" y="18541"/>
                  </a:cubicBezTo>
                  <a:cubicBezTo>
                    <a:pt x="20588" y="16490"/>
                    <a:pt x="21720" y="13762"/>
                    <a:pt x="21720" y="10860"/>
                  </a:cubicBezTo>
                  <a:cubicBezTo>
                    <a:pt x="21720" y="7961"/>
                    <a:pt x="20588" y="5231"/>
                    <a:pt x="18537" y="3183"/>
                  </a:cubicBezTo>
                  <a:cubicBezTo>
                    <a:pt x="16489" y="1132"/>
                    <a:pt x="13759" y="0"/>
                    <a:pt x="10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9"/>
            <p:cNvSpPr/>
            <p:nvPr/>
          </p:nvSpPr>
          <p:spPr>
            <a:xfrm rot="243564">
              <a:off x="8077352" y="-122047"/>
              <a:ext cx="2907919" cy="1487027"/>
            </a:xfrm>
            <a:custGeom>
              <a:avLst/>
              <a:gdLst/>
              <a:ahLst/>
              <a:cxnLst/>
              <a:rect l="l" t="t" r="r" b="b"/>
              <a:pathLst>
                <a:path w="80333" h="41080" extrusionOk="0">
                  <a:moveTo>
                    <a:pt x="77411" y="3454"/>
                  </a:moveTo>
                  <a:cubicBezTo>
                    <a:pt x="77533" y="3454"/>
                    <a:pt x="77654" y="3470"/>
                    <a:pt x="77772" y="3503"/>
                  </a:cubicBezTo>
                  <a:cubicBezTo>
                    <a:pt x="78511" y="3730"/>
                    <a:pt x="78796" y="4539"/>
                    <a:pt x="78832" y="4634"/>
                  </a:cubicBezTo>
                  <a:cubicBezTo>
                    <a:pt x="78915" y="4908"/>
                    <a:pt x="78761" y="5206"/>
                    <a:pt x="78475" y="5277"/>
                  </a:cubicBezTo>
                  <a:lnTo>
                    <a:pt x="78487" y="5277"/>
                  </a:lnTo>
                  <a:cubicBezTo>
                    <a:pt x="78432" y="5296"/>
                    <a:pt x="78376" y="5306"/>
                    <a:pt x="78322" y="5306"/>
                  </a:cubicBezTo>
                  <a:cubicBezTo>
                    <a:pt x="78106" y="5306"/>
                    <a:pt x="77908" y="5163"/>
                    <a:pt x="77832" y="4944"/>
                  </a:cubicBezTo>
                  <a:cubicBezTo>
                    <a:pt x="77796" y="4825"/>
                    <a:pt x="77653" y="4551"/>
                    <a:pt x="77475" y="4503"/>
                  </a:cubicBezTo>
                  <a:cubicBezTo>
                    <a:pt x="77451" y="4496"/>
                    <a:pt x="77424" y="4492"/>
                    <a:pt x="77396" y="4492"/>
                  </a:cubicBezTo>
                  <a:cubicBezTo>
                    <a:pt x="77242" y="4492"/>
                    <a:pt x="77027" y="4600"/>
                    <a:pt x="76796" y="4801"/>
                  </a:cubicBezTo>
                  <a:cubicBezTo>
                    <a:pt x="76463" y="5075"/>
                    <a:pt x="75796" y="7075"/>
                    <a:pt x="75296" y="9826"/>
                  </a:cubicBezTo>
                  <a:cubicBezTo>
                    <a:pt x="75260" y="10076"/>
                    <a:pt x="75034" y="10254"/>
                    <a:pt x="74784" y="10254"/>
                  </a:cubicBezTo>
                  <a:cubicBezTo>
                    <a:pt x="74760" y="10254"/>
                    <a:pt x="74724" y="10254"/>
                    <a:pt x="74689" y="10242"/>
                  </a:cubicBezTo>
                  <a:cubicBezTo>
                    <a:pt x="74415" y="10195"/>
                    <a:pt x="74224" y="9921"/>
                    <a:pt x="74272" y="9635"/>
                  </a:cubicBezTo>
                  <a:cubicBezTo>
                    <a:pt x="74486" y="8504"/>
                    <a:pt x="75225" y="4742"/>
                    <a:pt x="76129" y="3991"/>
                  </a:cubicBezTo>
                  <a:cubicBezTo>
                    <a:pt x="76578" y="3635"/>
                    <a:pt x="77005" y="3454"/>
                    <a:pt x="77411" y="3454"/>
                  </a:cubicBezTo>
                  <a:close/>
                  <a:moveTo>
                    <a:pt x="30983" y="10774"/>
                  </a:moveTo>
                  <a:cubicBezTo>
                    <a:pt x="31666" y="10774"/>
                    <a:pt x="32351" y="10869"/>
                    <a:pt x="33017" y="11064"/>
                  </a:cubicBezTo>
                  <a:cubicBezTo>
                    <a:pt x="33291" y="11159"/>
                    <a:pt x="33434" y="11445"/>
                    <a:pt x="33350" y="11719"/>
                  </a:cubicBezTo>
                  <a:cubicBezTo>
                    <a:pt x="33274" y="11937"/>
                    <a:pt x="33069" y="12080"/>
                    <a:pt x="32850" y="12080"/>
                  </a:cubicBezTo>
                  <a:cubicBezTo>
                    <a:pt x="32795" y="12080"/>
                    <a:pt x="32739" y="12071"/>
                    <a:pt x="32684" y="12052"/>
                  </a:cubicBezTo>
                  <a:cubicBezTo>
                    <a:pt x="32127" y="11898"/>
                    <a:pt x="31554" y="11820"/>
                    <a:pt x="30983" y="11820"/>
                  </a:cubicBezTo>
                  <a:cubicBezTo>
                    <a:pt x="30321" y="11820"/>
                    <a:pt x="29661" y="11924"/>
                    <a:pt x="29028" y="12135"/>
                  </a:cubicBezTo>
                  <a:cubicBezTo>
                    <a:pt x="27123" y="12802"/>
                    <a:pt x="25623" y="14743"/>
                    <a:pt x="25599" y="14767"/>
                  </a:cubicBezTo>
                  <a:cubicBezTo>
                    <a:pt x="25504" y="14886"/>
                    <a:pt x="25349" y="14969"/>
                    <a:pt x="25183" y="14969"/>
                  </a:cubicBezTo>
                  <a:cubicBezTo>
                    <a:pt x="25075" y="14969"/>
                    <a:pt x="24956" y="14933"/>
                    <a:pt x="24873" y="14862"/>
                  </a:cubicBezTo>
                  <a:cubicBezTo>
                    <a:pt x="24647" y="14683"/>
                    <a:pt x="24599" y="14362"/>
                    <a:pt x="24778" y="14124"/>
                  </a:cubicBezTo>
                  <a:cubicBezTo>
                    <a:pt x="24837" y="14040"/>
                    <a:pt x="26480" y="11921"/>
                    <a:pt x="28671" y="11147"/>
                  </a:cubicBezTo>
                  <a:cubicBezTo>
                    <a:pt x="29421" y="10899"/>
                    <a:pt x="30201" y="10774"/>
                    <a:pt x="30983" y="10774"/>
                  </a:cubicBezTo>
                  <a:close/>
                  <a:moveTo>
                    <a:pt x="60502" y="17359"/>
                  </a:moveTo>
                  <a:cubicBezTo>
                    <a:pt x="61539" y="17359"/>
                    <a:pt x="62429" y="17794"/>
                    <a:pt x="62485" y="17827"/>
                  </a:cubicBezTo>
                  <a:cubicBezTo>
                    <a:pt x="62735" y="17957"/>
                    <a:pt x="62842" y="18267"/>
                    <a:pt x="62711" y="18529"/>
                  </a:cubicBezTo>
                  <a:cubicBezTo>
                    <a:pt x="62618" y="18706"/>
                    <a:pt x="62436" y="18811"/>
                    <a:pt x="62249" y="18811"/>
                  </a:cubicBezTo>
                  <a:cubicBezTo>
                    <a:pt x="62172" y="18811"/>
                    <a:pt x="62094" y="18793"/>
                    <a:pt x="62021" y="18755"/>
                  </a:cubicBezTo>
                  <a:cubicBezTo>
                    <a:pt x="61996" y="18747"/>
                    <a:pt x="61268" y="18396"/>
                    <a:pt x="60490" y="18396"/>
                  </a:cubicBezTo>
                  <a:cubicBezTo>
                    <a:pt x="60155" y="18396"/>
                    <a:pt x="59810" y="18461"/>
                    <a:pt x="59508" y="18648"/>
                  </a:cubicBezTo>
                  <a:cubicBezTo>
                    <a:pt x="58461" y="19303"/>
                    <a:pt x="58294" y="20839"/>
                    <a:pt x="58437" y="21720"/>
                  </a:cubicBezTo>
                  <a:cubicBezTo>
                    <a:pt x="58484" y="22006"/>
                    <a:pt x="58294" y="22268"/>
                    <a:pt x="58008" y="22315"/>
                  </a:cubicBezTo>
                  <a:cubicBezTo>
                    <a:pt x="57984" y="22315"/>
                    <a:pt x="57960" y="22327"/>
                    <a:pt x="57925" y="22327"/>
                  </a:cubicBezTo>
                  <a:cubicBezTo>
                    <a:pt x="57675" y="22327"/>
                    <a:pt x="57449" y="22137"/>
                    <a:pt x="57413" y="21887"/>
                  </a:cubicBezTo>
                  <a:cubicBezTo>
                    <a:pt x="57187" y="20505"/>
                    <a:pt x="57556" y="18612"/>
                    <a:pt x="58961" y="17767"/>
                  </a:cubicBezTo>
                  <a:cubicBezTo>
                    <a:pt x="59456" y="17463"/>
                    <a:pt x="59997" y="17359"/>
                    <a:pt x="60502" y="17359"/>
                  </a:cubicBezTo>
                  <a:close/>
                  <a:moveTo>
                    <a:pt x="58644" y="35525"/>
                  </a:moveTo>
                  <a:cubicBezTo>
                    <a:pt x="59008" y="35525"/>
                    <a:pt x="59360" y="35930"/>
                    <a:pt x="59092" y="36341"/>
                  </a:cubicBezTo>
                  <a:cubicBezTo>
                    <a:pt x="59020" y="36448"/>
                    <a:pt x="57627" y="38508"/>
                    <a:pt x="54353" y="38508"/>
                  </a:cubicBezTo>
                  <a:cubicBezTo>
                    <a:pt x="53269" y="38496"/>
                    <a:pt x="52198" y="38305"/>
                    <a:pt x="51186" y="37948"/>
                  </a:cubicBezTo>
                  <a:cubicBezTo>
                    <a:pt x="50587" y="37745"/>
                    <a:pt x="50795" y="36926"/>
                    <a:pt x="51318" y="36926"/>
                  </a:cubicBezTo>
                  <a:cubicBezTo>
                    <a:pt x="51378" y="36926"/>
                    <a:pt x="51441" y="36937"/>
                    <a:pt x="51507" y="36960"/>
                  </a:cubicBezTo>
                  <a:cubicBezTo>
                    <a:pt x="52587" y="37321"/>
                    <a:pt x="53519" y="37461"/>
                    <a:pt x="54317" y="37461"/>
                  </a:cubicBezTo>
                  <a:cubicBezTo>
                    <a:pt x="57072" y="37461"/>
                    <a:pt x="58213" y="35788"/>
                    <a:pt x="58222" y="35769"/>
                  </a:cubicBezTo>
                  <a:cubicBezTo>
                    <a:pt x="58335" y="35597"/>
                    <a:pt x="58491" y="35525"/>
                    <a:pt x="58644" y="35525"/>
                  </a:cubicBezTo>
                  <a:close/>
                  <a:moveTo>
                    <a:pt x="20863" y="34635"/>
                  </a:moveTo>
                  <a:cubicBezTo>
                    <a:pt x="21252" y="34635"/>
                    <a:pt x="21598" y="35109"/>
                    <a:pt x="21265" y="35495"/>
                  </a:cubicBezTo>
                  <a:cubicBezTo>
                    <a:pt x="21206" y="35579"/>
                    <a:pt x="19575" y="37377"/>
                    <a:pt x="17408" y="38174"/>
                  </a:cubicBezTo>
                  <a:cubicBezTo>
                    <a:pt x="16771" y="38390"/>
                    <a:pt x="16103" y="38508"/>
                    <a:pt x="15422" y="38508"/>
                  </a:cubicBezTo>
                  <a:cubicBezTo>
                    <a:pt x="15389" y="38508"/>
                    <a:pt x="15357" y="38508"/>
                    <a:pt x="15324" y="38508"/>
                  </a:cubicBezTo>
                  <a:cubicBezTo>
                    <a:pt x="14396" y="38508"/>
                    <a:pt x="13479" y="38353"/>
                    <a:pt x="12610" y="38067"/>
                  </a:cubicBezTo>
                  <a:cubicBezTo>
                    <a:pt x="12042" y="37842"/>
                    <a:pt x="12265" y="37048"/>
                    <a:pt x="12784" y="37048"/>
                  </a:cubicBezTo>
                  <a:cubicBezTo>
                    <a:pt x="12841" y="37048"/>
                    <a:pt x="12903" y="37057"/>
                    <a:pt x="12967" y="37079"/>
                  </a:cubicBezTo>
                  <a:cubicBezTo>
                    <a:pt x="12992" y="37087"/>
                    <a:pt x="14060" y="37464"/>
                    <a:pt x="15334" y="37464"/>
                  </a:cubicBezTo>
                  <a:cubicBezTo>
                    <a:pt x="15890" y="37464"/>
                    <a:pt x="16486" y="37392"/>
                    <a:pt x="17051" y="37186"/>
                  </a:cubicBezTo>
                  <a:cubicBezTo>
                    <a:pt x="18956" y="36495"/>
                    <a:pt x="20468" y="34817"/>
                    <a:pt x="20492" y="34805"/>
                  </a:cubicBezTo>
                  <a:cubicBezTo>
                    <a:pt x="20606" y="34685"/>
                    <a:pt x="20737" y="34635"/>
                    <a:pt x="20863" y="34635"/>
                  </a:cubicBezTo>
                  <a:close/>
                  <a:moveTo>
                    <a:pt x="2974" y="1"/>
                  </a:moveTo>
                  <a:cubicBezTo>
                    <a:pt x="2022" y="1"/>
                    <a:pt x="1102" y="527"/>
                    <a:pt x="644" y="1444"/>
                  </a:cubicBezTo>
                  <a:cubicBezTo>
                    <a:pt x="1" y="2741"/>
                    <a:pt x="537" y="4325"/>
                    <a:pt x="1858" y="4956"/>
                  </a:cubicBezTo>
                  <a:cubicBezTo>
                    <a:pt x="7442" y="7754"/>
                    <a:pt x="9704" y="10969"/>
                    <a:pt x="9966" y="13040"/>
                  </a:cubicBezTo>
                  <a:cubicBezTo>
                    <a:pt x="10312" y="15755"/>
                    <a:pt x="8514" y="18088"/>
                    <a:pt x="6621" y="20565"/>
                  </a:cubicBezTo>
                  <a:cubicBezTo>
                    <a:pt x="4811" y="22934"/>
                    <a:pt x="2930" y="25375"/>
                    <a:pt x="2692" y="28459"/>
                  </a:cubicBezTo>
                  <a:cubicBezTo>
                    <a:pt x="2287" y="33733"/>
                    <a:pt x="5263" y="38269"/>
                    <a:pt x="10478" y="40282"/>
                  </a:cubicBezTo>
                  <a:cubicBezTo>
                    <a:pt x="11831" y="40806"/>
                    <a:pt x="13286" y="41080"/>
                    <a:pt x="14743" y="41080"/>
                  </a:cubicBezTo>
                  <a:cubicBezTo>
                    <a:pt x="14774" y="41080"/>
                    <a:pt x="14805" y="41080"/>
                    <a:pt x="14836" y="41079"/>
                  </a:cubicBezTo>
                  <a:cubicBezTo>
                    <a:pt x="17408" y="41079"/>
                    <a:pt x="19932" y="40282"/>
                    <a:pt x="21908" y="38758"/>
                  </a:cubicBezTo>
                  <a:cubicBezTo>
                    <a:pt x="25480" y="35995"/>
                    <a:pt x="26135" y="31828"/>
                    <a:pt x="26528" y="29352"/>
                  </a:cubicBezTo>
                  <a:cubicBezTo>
                    <a:pt x="26838" y="27328"/>
                    <a:pt x="26838" y="25363"/>
                    <a:pt x="26826" y="23637"/>
                  </a:cubicBezTo>
                  <a:cubicBezTo>
                    <a:pt x="26802" y="19815"/>
                    <a:pt x="26897" y="17565"/>
                    <a:pt x="28993" y="15636"/>
                  </a:cubicBezTo>
                  <a:cubicBezTo>
                    <a:pt x="29304" y="15352"/>
                    <a:pt x="29956" y="14912"/>
                    <a:pt x="31010" y="14912"/>
                  </a:cubicBezTo>
                  <a:cubicBezTo>
                    <a:pt x="31771" y="14912"/>
                    <a:pt x="32742" y="15142"/>
                    <a:pt x="33946" y="15826"/>
                  </a:cubicBezTo>
                  <a:cubicBezTo>
                    <a:pt x="35434" y="16660"/>
                    <a:pt x="37672" y="20898"/>
                    <a:pt x="39458" y="24303"/>
                  </a:cubicBezTo>
                  <a:cubicBezTo>
                    <a:pt x="41542" y="28244"/>
                    <a:pt x="43685" y="32328"/>
                    <a:pt x="46316" y="35341"/>
                  </a:cubicBezTo>
                  <a:cubicBezTo>
                    <a:pt x="47900" y="37150"/>
                    <a:pt x="49483" y="38389"/>
                    <a:pt x="51150" y="39091"/>
                  </a:cubicBezTo>
                  <a:cubicBezTo>
                    <a:pt x="52225" y="39563"/>
                    <a:pt x="53374" y="39798"/>
                    <a:pt x="54523" y="39798"/>
                  </a:cubicBezTo>
                  <a:cubicBezTo>
                    <a:pt x="55550" y="39798"/>
                    <a:pt x="56578" y="39610"/>
                    <a:pt x="57556" y="39234"/>
                  </a:cubicBezTo>
                  <a:cubicBezTo>
                    <a:pt x="60199" y="38258"/>
                    <a:pt x="60901" y="35007"/>
                    <a:pt x="61211" y="32281"/>
                  </a:cubicBezTo>
                  <a:cubicBezTo>
                    <a:pt x="61509" y="29685"/>
                    <a:pt x="61509" y="26578"/>
                    <a:pt x="61509" y="24077"/>
                  </a:cubicBezTo>
                  <a:lnTo>
                    <a:pt x="61509" y="23208"/>
                  </a:lnTo>
                  <a:cubicBezTo>
                    <a:pt x="61937" y="23863"/>
                    <a:pt x="62354" y="24554"/>
                    <a:pt x="62663" y="25065"/>
                  </a:cubicBezTo>
                  <a:cubicBezTo>
                    <a:pt x="63402" y="26328"/>
                    <a:pt x="64116" y="27518"/>
                    <a:pt x="64914" y="28459"/>
                  </a:cubicBezTo>
                  <a:cubicBezTo>
                    <a:pt x="66219" y="29996"/>
                    <a:pt x="67494" y="30443"/>
                    <a:pt x="68532" y="30443"/>
                  </a:cubicBezTo>
                  <a:cubicBezTo>
                    <a:pt x="68933" y="30443"/>
                    <a:pt x="69298" y="30377"/>
                    <a:pt x="69617" y="30280"/>
                  </a:cubicBezTo>
                  <a:cubicBezTo>
                    <a:pt x="73689" y="29054"/>
                    <a:pt x="76427" y="23780"/>
                    <a:pt x="77761" y="14588"/>
                  </a:cubicBezTo>
                  <a:cubicBezTo>
                    <a:pt x="78201" y="11671"/>
                    <a:pt x="78904" y="8790"/>
                    <a:pt x="79856" y="6004"/>
                  </a:cubicBezTo>
                  <a:cubicBezTo>
                    <a:pt x="80332" y="4646"/>
                    <a:pt x="79630" y="3158"/>
                    <a:pt x="78273" y="2682"/>
                  </a:cubicBezTo>
                  <a:cubicBezTo>
                    <a:pt x="77994" y="2587"/>
                    <a:pt x="77711" y="2542"/>
                    <a:pt x="77432" y="2542"/>
                  </a:cubicBezTo>
                  <a:cubicBezTo>
                    <a:pt x="76348" y="2542"/>
                    <a:pt x="75332" y="3222"/>
                    <a:pt x="74963" y="4301"/>
                  </a:cubicBezTo>
                  <a:cubicBezTo>
                    <a:pt x="73903" y="7397"/>
                    <a:pt x="73117" y="10588"/>
                    <a:pt x="72641" y="13826"/>
                  </a:cubicBezTo>
                  <a:cubicBezTo>
                    <a:pt x="71629" y="20791"/>
                    <a:pt x="69950" y="23875"/>
                    <a:pt x="68771" y="24899"/>
                  </a:cubicBezTo>
                  <a:cubicBezTo>
                    <a:pt x="68271" y="24244"/>
                    <a:pt x="67605" y="23137"/>
                    <a:pt x="67164" y="22387"/>
                  </a:cubicBezTo>
                  <a:cubicBezTo>
                    <a:pt x="66247" y="20863"/>
                    <a:pt x="65307" y="19303"/>
                    <a:pt x="64187" y="18112"/>
                  </a:cubicBezTo>
                  <a:cubicBezTo>
                    <a:pt x="62729" y="16591"/>
                    <a:pt x="61331" y="16144"/>
                    <a:pt x="60185" y="16144"/>
                  </a:cubicBezTo>
                  <a:cubicBezTo>
                    <a:pt x="59367" y="16144"/>
                    <a:pt x="58678" y="16372"/>
                    <a:pt x="58187" y="16600"/>
                  </a:cubicBezTo>
                  <a:cubicBezTo>
                    <a:pt x="56532" y="17398"/>
                    <a:pt x="56436" y="19279"/>
                    <a:pt x="56377" y="20410"/>
                  </a:cubicBezTo>
                  <a:cubicBezTo>
                    <a:pt x="56317" y="21386"/>
                    <a:pt x="56317" y="22625"/>
                    <a:pt x="56317" y="24065"/>
                  </a:cubicBezTo>
                  <a:cubicBezTo>
                    <a:pt x="56317" y="26220"/>
                    <a:pt x="56317" y="28661"/>
                    <a:pt x="56139" y="30792"/>
                  </a:cubicBezTo>
                  <a:cubicBezTo>
                    <a:pt x="55948" y="33126"/>
                    <a:pt x="55615" y="34090"/>
                    <a:pt x="55448" y="34436"/>
                  </a:cubicBezTo>
                  <a:cubicBezTo>
                    <a:pt x="55152" y="34516"/>
                    <a:pt x="54859" y="34554"/>
                    <a:pt x="54567" y="34554"/>
                  </a:cubicBezTo>
                  <a:cubicBezTo>
                    <a:pt x="51080" y="34554"/>
                    <a:pt x="47858" y="29005"/>
                    <a:pt x="44090" y="21863"/>
                  </a:cubicBezTo>
                  <a:cubicBezTo>
                    <a:pt x="41542" y="17041"/>
                    <a:pt x="39351" y="12874"/>
                    <a:pt x="36529" y="11290"/>
                  </a:cubicBezTo>
                  <a:cubicBezTo>
                    <a:pt x="34437" y="10105"/>
                    <a:pt x="32594" y="9687"/>
                    <a:pt x="31035" y="9687"/>
                  </a:cubicBezTo>
                  <a:cubicBezTo>
                    <a:pt x="28114" y="9687"/>
                    <a:pt x="26191" y="11154"/>
                    <a:pt x="25492" y="11790"/>
                  </a:cubicBezTo>
                  <a:cubicBezTo>
                    <a:pt x="21587" y="15362"/>
                    <a:pt x="21611" y="19767"/>
                    <a:pt x="21623" y="23661"/>
                  </a:cubicBezTo>
                  <a:cubicBezTo>
                    <a:pt x="21635" y="25268"/>
                    <a:pt x="21635" y="26935"/>
                    <a:pt x="21384" y="28530"/>
                  </a:cubicBezTo>
                  <a:cubicBezTo>
                    <a:pt x="21063" y="30578"/>
                    <a:pt x="20658" y="33138"/>
                    <a:pt x="18717" y="34626"/>
                  </a:cubicBezTo>
                  <a:cubicBezTo>
                    <a:pt x="17670" y="35442"/>
                    <a:pt x="16269" y="35872"/>
                    <a:pt x="14844" y="35872"/>
                  </a:cubicBezTo>
                  <a:cubicBezTo>
                    <a:pt x="14002" y="35872"/>
                    <a:pt x="13151" y="35722"/>
                    <a:pt x="12360" y="35412"/>
                  </a:cubicBezTo>
                  <a:cubicBezTo>
                    <a:pt x="9288" y="34221"/>
                    <a:pt x="7657" y="31840"/>
                    <a:pt x="7895" y="28852"/>
                  </a:cubicBezTo>
                  <a:cubicBezTo>
                    <a:pt x="8014" y="27316"/>
                    <a:pt x="9347" y="25577"/>
                    <a:pt x="10752" y="23732"/>
                  </a:cubicBezTo>
                  <a:cubicBezTo>
                    <a:pt x="12979" y="20827"/>
                    <a:pt x="15741" y="17219"/>
                    <a:pt x="15134" y="12397"/>
                  </a:cubicBezTo>
                  <a:cubicBezTo>
                    <a:pt x="14336" y="6027"/>
                    <a:pt x="7216" y="1813"/>
                    <a:pt x="4180" y="301"/>
                  </a:cubicBezTo>
                  <a:cubicBezTo>
                    <a:pt x="3794" y="97"/>
                    <a:pt x="338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2" name="Google Shape;1642;p29"/>
            <p:cNvGrpSpPr/>
            <p:nvPr/>
          </p:nvGrpSpPr>
          <p:grpSpPr>
            <a:xfrm rot="-6582615">
              <a:off x="6510180" y="4061534"/>
              <a:ext cx="4373527" cy="4373487"/>
              <a:chOff x="2499100" y="1489300"/>
              <a:chExt cx="2736100" cy="2736075"/>
            </a:xfrm>
          </p:grpSpPr>
          <p:sp>
            <p:nvSpPr>
              <p:cNvPr id="1643" name="Google Shape;1643;p29"/>
              <p:cNvSpPr/>
              <p:nvPr/>
            </p:nvSpPr>
            <p:spPr>
              <a:xfrm>
                <a:off x="2499100" y="15664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9"/>
              <p:cNvSpPr/>
              <p:nvPr/>
            </p:nvSpPr>
            <p:spPr>
              <a:xfrm>
                <a:off x="2499100" y="17649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9"/>
              <p:cNvSpPr/>
              <p:nvPr/>
            </p:nvSpPr>
            <p:spPr>
              <a:xfrm>
                <a:off x="2499100" y="19634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9"/>
              <p:cNvSpPr/>
              <p:nvPr/>
            </p:nvSpPr>
            <p:spPr>
              <a:xfrm>
                <a:off x="2499100" y="21623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9"/>
              <p:cNvSpPr/>
              <p:nvPr/>
            </p:nvSpPr>
            <p:spPr>
              <a:xfrm>
                <a:off x="2499100" y="25593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9"/>
              <p:cNvSpPr/>
              <p:nvPr/>
            </p:nvSpPr>
            <p:spPr>
              <a:xfrm>
                <a:off x="2499100" y="23608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9"/>
              <p:cNvSpPr/>
              <p:nvPr/>
            </p:nvSpPr>
            <p:spPr>
              <a:xfrm>
                <a:off x="2499100" y="275790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9"/>
              <p:cNvSpPr/>
              <p:nvPr/>
            </p:nvSpPr>
            <p:spPr>
              <a:xfrm>
                <a:off x="2499100" y="29567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9"/>
              <p:cNvSpPr/>
              <p:nvPr/>
            </p:nvSpPr>
            <p:spPr>
              <a:xfrm>
                <a:off x="2499100" y="31552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9"/>
              <p:cNvSpPr/>
              <p:nvPr/>
            </p:nvSpPr>
            <p:spPr>
              <a:xfrm>
                <a:off x="2499100" y="33538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9"/>
              <p:cNvSpPr/>
              <p:nvPr/>
            </p:nvSpPr>
            <p:spPr>
              <a:xfrm>
                <a:off x="2499100" y="35526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9"/>
              <p:cNvSpPr/>
              <p:nvPr/>
            </p:nvSpPr>
            <p:spPr>
              <a:xfrm>
                <a:off x="2499100" y="375117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9"/>
              <p:cNvSpPr/>
              <p:nvPr/>
            </p:nvSpPr>
            <p:spPr>
              <a:xfrm>
                <a:off x="2499100" y="3949725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9"/>
              <p:cNvSpPr/>
              <p:nvPr/>
            </p:nvSpPr>
            <p:spPr>
              <a:xfrm>
                <a:off x="2499100" y="4148550"/>
                <a:ext cx="273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9444" h="1" fill="none" extrusionOk="0">
                    <a:moveTo>
                      <a:pt x="109443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9"/>
              <p:cNvSpPr/>
              <p:nvPr/>
            </p:nvSpPr>
            <p:spPr>
              <a:xfrm>
                <a:off x="25759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9"/>
              <p:cNvSpPr/>
              <p:nvPr/>
            </p:nvSpPr>
            <p:spPr>
              <a:xfrm>
                <a:off x="27744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9"/>
              <p:cNvSpPr/>
              <p:nvPr/>
            </p:nvSpPr>
            <p:spPr>
              <a:xfrm>
                <a:off x="29732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9"/>
              <p:cNvSpPr/>
              <p:nvPr/>
            </p:nvSpPr>
            <p:spPr>
              <a:xfrm>
                <a:off x="3171825" y="1489300"/>
                <a:ext cx="0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9"/>
              <p:cNvSpPr/>
              <p:nvPr/>
            </p:nvSpPr>
            <p:spPr>
              <a:xfrm>
                <a:off x="35688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9"/>
              <p:cNvSpPr/>
              <p:nvPr/>
            </p:nvSpPr>
            <p:spPr>
              <a:xfrm>
                <a:off x="33703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9"/>
              <p:cNvSpPr/>
              <p:nvPr/>
            </p:nvSpPr>
            <p:spPr>
              <a:xfrm>
                <a:off x="37677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9"/>
              <p:cNvSpPr/>
              <p:nvPr/>
            </p:nvSpPr>
            <p:spPr>
              <a:xfrm>
                <a:off x="396625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9"/>
              <p:cNvSpPr/>
              <p:nvPr/>
            </p:nvSpPr>
            <p:spPr>
              <a:xfrm>
                <a:off x="41651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9"/>
              <p:cNvSpPr/>
              <p:nvPr/>
            </p:nvSpPr>
            <p:spPr>
              <a:xfrm>
                <a:off x="43636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9"/>
              <p:cNvSpPr/>
              <p:nvPr/>
            </p:nvSpPr>
            <p:spPr>
              <a:xfrm>
                <a:off x="45621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9"/>
              <p:cNvSpPr/>
              <p:nvPr/>
            </p:nvSpPr>
            <p:spPr>
              <a:xfrm>
                <a:off x="4760700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9"/>
              <p:cNvSpPr/>
              <p:nvPr/>
            </p:nvSpPr>
            <p:spPr>
              <a:xfrm>
                <a:off x="495952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1" y="1"/>
                    </a:moveTo>
                    <a:lnTo>
                      <a:pt x="1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9"/>
              <p:cNvSpPr/>
              <p:nvPr/>
            </p:nvSpPr>
            <p:spPr>
              <a:xfrm>
                <a:off x="5158075" y="1489300"/>
                <a:ext cx="25" cy="2736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443" fill="none" extrusionOk="0">
                    <a:moveTo>
                      <a:pt x="0" y="1"/>
                    </a:moveTo>
                    <a:lnTo>
                      <a:pt x="0" y="109443"/>
                    </a:lnTo>
                  </a:path>
                </a:pathLst>
              </a:custGeom>
              <a:noFill/>
              <a:ln w="19050" cap="flat" cmpd="sng">
                <a:solidFill>
                  <a:schemeClr val="accent6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89343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71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34"/>
          <p:cNvSpPr txBox="1">
            <a:spLocks noGrp="1"/>
          </p:cNvSpPr>
          <p:nvPr>
            <p:ph type="ctrTitle"/>
          </p:nvPr>
        </p:nvSpPr>
        <p:spPr>
          <a:xfrm>
            <a:off x="872168" y="1609015"/>
            <a:ext cx="7234200" cy="11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F0000"/>
                </a:solidFill>
              </a:rPr>
              <a:t>Probabilistyczna analiza ryzyka</a:t>
            </a:r>
            <a:br>
              <a:rPr lang="pl-PL" sz="4000" dirty="0">
                <a:solidFill>
                  <a:srgbClr val="FF0000"/>
                </a:solidFill>
              </a:rPr>
            </a:br>
            <a:r>
              <a:rPr lang="pl-PL" sz="2800" dirty="0">
                <a:solidFill>
                  <a:schemeClr val="tx1"/>
                </a:solidFill>
              </a:rPr>
              <a:t>przyszłość ochrony przeciwpożarowej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84" name="Google Shape;1684;p34"/>
          <p:cNvSpPr txBox="1">
            <a:spLocks noGrp="1"/>
          </p:cNvSpPr>
          <p:nvPr>
            <p:ph type="subTitle" idx="1"/>
          </p:nvPr>
        </p:nvSpPr>
        <p:spPr>
          <a:xfrm>
            <a:off x="1312719" y="2768215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pl-PL" dirty="0"/>
              <a:t>Warszawa, Luty 2023</a:t>
            </a:r>
            <a:endParaRPr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058BECE-8722-474C-B4DA-383EF9473765}"/>
              </a:ext>
            </a:extLst>
          </p:cNvPr>
          <p:cNvSpPr txBox="1"/>
          <p:nvPr/>
        </p:nvSpPr>
        <p:spPr>
          <a:xfrm>
            <a:off x="2934195" y="4449415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dr hab. inż. Adam Krasuski, </a:t>
            </a:r>
            <a:r>
              <a:rPr lang="pl-PL"/>
              <a:t>prof.ucz.</a:t>
            </a:r>
            <a:endParaRPr lang="pl-PL" dirty="0"/>
          </a:p>
        </p:txBody>
      </p:sp>
      <p:pic>
        <p:nvPicPr>
          <p:cNvPr id="6" name="Obraz 5" descr="logo_przezroczyste tło.png">
            <a:extLst>
              <a:ext uri="{FF2B5EF4-FFF2-40B4-BE49-F238E27FC236}">
                <a16:creationId xmlns:a16="http://schemas.microsoft.com/office/drawing/2014/main" id="{740F7CEE-30B0-053A-9A11-D638DC2B57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5998" y="3449719"/>
            <a:ext cx="846540" cy="8401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probabilistyczna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F9C148-0531-1F30-C68D-2C7607742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381" y="1411371"/>
            <a:ext cx="3296180" cy="3558376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A00732E3-BAEF-BFB3-5780-A603E0D6B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1591" y="3902858"/>
            <a:ext cx="310532" cy="41957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E371F40-66FA-5ABA-5485-5AC9E79D2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678" y="1748040"/>
            <a:ext cx="4962777" cy="2632525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1E09FA9A-509F-C65C-5140-D8451363A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204" y="2061593"/>
            <a:ext cx="310532" cy="419574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3C339C21-32B9-4BBC-F082-5F0BA5FB5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889" y="2214410"/>
            <a:ext cx="310532" cy="419574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AA1E16BC-8FBA-8EC5-3190-6906E73E5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526" y="3016483"/>
            <a:ext cx="310532" cy="419574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0E297E37-EC8F-0027-F40D-E5AE29569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011" y="3085950"/>
            <a:ext cx="310532" cy="419574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627EA7B9-5702-3DD5-5FBB-C8C46C186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933" y="2682058"/>
            <a:ext cx="310532" cy="419574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683FF455-01B1-36A9-00D8-B0FFD0FF1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791" y="1315667"/>
            <a:ext cx="310532" cy="419574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6B01C81C-3B8D-AC41-CA8B-5AFB24A9C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5008" y="1997752"/>
            <a:ext cx="310532" cy="419574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668047C8-3AE0-B312-8E57-738D73015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6972" y="3332496"/>
            <a:ext cx="310532" cy="419574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D319C7F0-7769-780E-0E79-ED70F6FF3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9837" y="3296839"/>
            <a:ext cx="310532" cy="419574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A3283B4D-B23D-E235-F080-528559EB2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7504" y="2723942"/>
            <a:ext cx="310532" cy="419574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5461C72D-0362-8A61-8C43-A213AE59D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1061" y="2877265"/>
            <a:ext cx="310532" cy="419574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:a16="http://schemas.microsoft.com/office/drawing/2014/main" id="{ABE494C8-D3A4-51FF-A28C-570257E44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7380" y="2485347"/>
            <a:ext cx="310532" cy="419574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D5A0B08D-22A0-2439-FD7D-4AC0997A5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4973" y="1661375"/>
            <a:ext cx="310532" cy="419574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A1973258-0348-87BB-1B9F-B265CF230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8668" y="1354908"/>
            <a:ext cx="310532" cy="419574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85226E1A-440D-A6A2-AE16-9241FC136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2238" y="1494240"/>
            <a:ext cx="310532" cy="419574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76731A75-DB6A-E84B-6760-CDE31CCE7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8586" y="2269525"/>
            <a:ext cx="310532" cy="419574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:a16="http://schemas.microsoft.com/office/drawing/2014/main" id="{2CF2C304-51F2-B185-D888-8A6FC8506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252" y="1344108"/>
            <a:ext cx="310532" cy="419574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8E66B221-D5CA-9BA7-4CD9-DF75660D9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0252" y="4413439"/>
            <a:ext cx="310532" cy="419574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67D8F799-FEEC-12A4-09B9-CD0C81F8C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5260" y="3976734"/>
            <a:ext cx="310532" cy="419574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87F08F00-C4BF-BFC0-F73A-97BA8A062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710" y="3984255"/>
            <a:ext cx="310532" cy="419574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B86DE33-91B3-8718-898A-54B0801E9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027" y="3991776"/>
            <a:ext cx="310532" cy="419574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835F219E-0F54-8FF7-6FAD-5E4F8437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0080" y="3857532"/>
            <a:ext cx="310532" cy="419574"/>
          </a:xfrm>
          <a:prstGeom prst="rect">
            <a:avLst/>
          </a:prstGeom>
        </p:spPr>
      </p:pic>
      <p:pic>
        <p:nvPicPr>
          <p:cNvPr id="34" name="Grafika 33">
            <a:extLst>
              <a:ext uri="{FF2B5EF4-FFF2-40B4-BE49-F238E27FC236}">
                <a16:creationId xmlns:a16="http://schemas.microsoft.com/office/drawing/2014/main" id="{E399AE63-CC0A-CBCB-195C-759E31E2E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74" y="1315667"/>
            <a:ext cx="310532" cy="419574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:a16="http://schemas.microsoft.com/office/drawing/2014/main" id="{41A98CC6-4C31-9065-D290-5B0BA76A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5238" y="4324700"/>
            <a:ext cx="310532" cy="419574"/>
          </a:xfrm>
          <a:prstGeom prst="rect">
            <a:avLst/>
          </a:prstGeom>
        </p:spPr>
      </p:pic>
      <p:pic>
        <p:nvPicPr>
          <p:cNvPr id="36" name="Grafika 35">
            <a:extLst>
              <a:ext uri="{FF2B5EF4-FFF2-40B4-BE49-F238E27FC236}">
                <a16:creationId xmlns:a16="http://schemas.microsoft.com/office/drawing/2014/main" id="{50714B52-48DA-012A-0749-8B66B1D9A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465" y="2525413"/>
            <a:ext cx="310532" cy="419574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48A76D6E-DA7F-5F29-FEC3-65C0A2FFE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7218" y="1347297"/>
            <a:ext cx="310532" cy="419574"/>
          </a:xfrm>
          <a:prstGeom prst="rect">
            <a:avLst/>
          </a:prstGeom>
        </p:spPr>
      </p:pic>
      <p:pic>
        <p:nvPicPr>
          <p:cNvPr id="38" name="Grafika 37">
            <a:extLst>
              <a:ext uri="{FF2B5EF4-FFF2-40B4-BE49-F238E27FC236}">
                <a16:creationId xmlns:a16="http://schemas.microsoft.com/office/drawing/2014/main" id="{1F5AB449-704B-F023-54BC-08803BAB9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088" y="1815263"/>
            <a:ext cx="310532" cy="419574"/>
          </a:xfrm>
          <a:prstGeom prst="rect">
            <a:avLst/>
          </a:prstGeom>
        </p:spPr>
      </p:pic>
      <p:pic>
        <p:nvPicPr>
          <p:cNvPr id="39" name="Grafika 38">
            <a:extLst>
              <a:ext uri="{FF2B5EF4-FFF2-40B4-BE49-F238E27FC236}">
                <a16:creationId xmlns:a16="http://schemas.microsoft.com/office/drawing/2014/main" id="{67F74914-55F9-2EE7-2192-DD3744BB8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7916" y="3678876"/>
            <a:ext cx="310532" cy="419574"/>
          </a:xfrm>
          <a:prstGeom prst="rect">
            <a:avLst/>
          </a:prstGeom>
        </p:spPr>
      </p:pic>
      <p:pic>
        <p:nvPicPr>
          <p:cNvPr id="40" name="Grafika 39">
            <a:extLst>
              <a:ext uri="{FF2B5EF4-FFF2-40B4-BE49-F238E27FC236}">
                <a16:creationId xmlns:a16="http://schemas.microsoft.com/office/drawing/2014/main" id="{54A8EA3A-7EAF-E089-FE13-594FABABA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2246" y="4078159"/>
            <a:ext cx="310532" cy="419574"/>
          </a:xfrm>
          <a:prstGeom prst="rect">
            <a:avLst/>
          </a:prstGeom>
        </p:spPr>
      </p:pic>
      <p:pic>
        <p:nvPicPr>
          <p:cNvPr id="41" name="Grafika 40">
            <a:extLst>
              <a:ext uri="{FF2B5EF4-FFF2-40B4-BE49-F238E27FC236}">
                <a16:creationId xmlns:a16="http://schemas.microsoft.com/office/drawing/2014/main" id="{9CF4FAC8-E98D-B966-39AB-78A5C0B6E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6103" y="4170778"/>
            <a:ext cx="310532" cy="419574"/>
          </a:xfrm>
          <a:prstGeom prst="rect">
            <a:avLst/>
          </a:prstGeom>
        </p:spPr>
      </p:pic>
      <p:pic>
        <p:nvPicPr>
          <p:cNvPr id="42" name="Grafika 41">
            <a:extLst>
              <a:ext uri="{FF2B5EF4-FFF2-40B4-BE49-F238E27FC236}">
                <a16:creationId xmlns:a16="http://schemas.microsoft.com/office/drawing/2014/main" id="{35F1CF08-AA33-A57F-3228-D6CFC58BC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483" y="1315667"/>
            <a:ext cx="310532" cy="419574"/>
          </a:xfrm>
          <a:prstGeom prst="rect">
            <a:avLst/>
          </a:prstGeom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1CE02902-D66D-CA2A-C784-0DC323827505}"/>
              </a:ext>
            </a:extLst>
          </p:cNvPr>
          <p:cNvSpPr txBox="1"/>
          <p:nvPr/>
        </p:nvSpPr>
        <p:spPr>
          <a:xfrm>
            <a:off x="2792246" y="857652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Domine" panose="020B0604020202020204" charset="0"/>
              </a:rPr>
              <a:t>Scenariusz pożarowy</a:t>
            </a:r>
          </a:p>
        </p:txBody>
      </p:sp>
      <p:pic>
        <p:nvPicPr>
          <p:cNvPr id="44" name="Grafika 43">
            <a:extLst>
              <a:ext uri="{FF2B5EF4-FFF2-40B4-BE49-F238E27FC236}">
                <a16:creationId xmlns:a16="http://schemas.microsoft.com/office/drawing/2014/main" id="{CFF2131E-EF9D-6080-3A7D-E70200EA7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710" y="3478376"/>
            <a:ext cx="310532" cy="419574"/>
          </a:xfrm>
          <a:prstGeom prst="rect">
            <a:avLst/>
          </a:prstGeom>
        </p:spPr>
      </p:pic>
      <p:pic>
        <p:nvPicPr>
          <p:cNvPr id="45" name="Grafika 44">
            <a:extLst>
              <a:ext uri="{FF2B5EF4-FFF2-40B4-BE49-F238E27FC236}">
                <a16:creationId xmlns:a16="http://schemas.microsoft.com/office/drawing/2014/main" id="{2C26E482-6770-57F7-3A2A-8D11F1AE6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0799" y="1750374"/>
            <a:ext cx="310532" cy="419574"/>
          </a:xfrm>
          <a:prstGeom prst="rect">
            <a:avLst/>
          </a:prstGeom>
        </p:spPr>
      </p:pic>
      <p:pic>
        <p:nvPicPr>
          <p:cNvPr id="46" name="Grafika 45">
            <a:extLst>
              <a:ext uri="{FF2B5EF4-FFF2-40B4-BE49-F238E27FC236}">
                <a16:creationId xmlns:a16="http://schemas.microsoft.com/office/drawing/2014/main" id="{DDA10040-EDAA-DD0E-650D-9A20BFCF3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7221" y="1680956"/>
            <a:ext cx="310532" cy="4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9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probabilistyczna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1CE02902-D66D-CA2A-C784-0DC323827505}"/>
              </a:ext>
            </a:extLst>
          </p:cNvPr>
          <p:cNvSpPr txBox="1"/>
          <p:nvPr/>
        </p:nvSpPr>
        <p:spPr>
          <a:xfrm>
            <a:off x="3393557" y="902232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Domine" panose="020B0604020202020204" charset="0"/>
              </a:rPr>
              <a:t>Konsekwencje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CF59387-D7BA-B9D7-36A9-63D4D0C85A1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4259" y="1765752"/>
            <a:ext cx="5331134" cy="236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E8BCC44-48AF-0D0A-B931-4B0AAEB6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484" y="1765752"/>
            <a:ext cx="3171965" cy="132645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8491590-210B-F756-1471-8730590F0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338" y="3180485"/>
            <a:ext cx="3080256" cy="157367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1378060-CA57-5F5B-289E-1C56BCC6E026}"/>
              </a:ext>
            </a:extLst>
          </p:cNvPr>
          <p:cNvSpPr txBox="1"/>
          <p:nvPr/>
        </p:nvSpPr>
        <p:spPr>
          <a:xfrm>
            <a:off x="300994" y="1809126"/>
            <a:ext cx="285108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err="1"/>
              <a:t>Rauch</a:t>
            </a:r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2AAAD69-0FCA-5AE4-DDF6-ECF70CA97408}"/>
              </a:ext>
            </a:extLst>
          </p:cNvPr>
          <p:cNvSpPr txBox="1"/>
          <p:nvPr/>
        </p:nvSpPr>
        <p:spPr>
          <a:xfrm>
            <a:off x="300994" y="3135881"/>
            <a:ext cx="285108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W</a:t>
            </a:r>
            <a:r>
              <a:rPr lang="de-DE" dirty="0" err="1"/>
              <a:t>ärme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8234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probabilistyczna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1CE02902-D66D-CA2A-C784-0DC323827505}"/>
              </a:ext>
            </a:extLst>
          </p:cNvPr>
          <p:cNvSpPr txBox="1"/>
          <p:nvPr/>
        </p:nvSpPr>
        <p:spPr>
          <a:xfrm>
            <a:off x="2554961" y="916010"/>
            <a:ext cx="3892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Domine" panose="020B0604020202020204" charset="0"/>
              </a:rPr>
              <a:t>Oprogramowanie </a:t>
            </a:r>
            <a:r>
              <a:rPr lang="pl-PL" sz="2400" dirty="0" err="1">
                <a:solidFill>
                  <a:srgbClr val="FF0000"/>
                </a:solidFill>
                <a:latin typeface="Domine" panose="020B0604020202020204" charset="0"/>
              </a:rPr>
              <a:t>Aamks</a:t>
            </a:r>
            <a:endParaRPr lang="pl-PL" sz="2400" dirty="0">
              <a:solidFill>
                <a:srgbClr val="FF0000"/>
              </a:solidFill>
              <a:latin typeface="Domine" panose="020B060402020202020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C75E75-D4BC-0CAC-9EE4-3D350D52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627" y="1377675"/>
            <a:ext cx="3343448" cy="36635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894D90-5978-BE3B-8473-8A9D1B11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76" y="1810296"/>
            <a:ext cx="4062791" cy="239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09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probabilistyczna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1CE02902-D66D-CA2A-C784-0DC323827505}"/>
              </a:ext>
            </a:extLst>
          </p:cNvPr>
          <p:cNvSpPr txBox="1"/>
          <p:nvPr/>
        </p:nvSpPr>
        <p:spPr>
          <a:xfrm>
            <a:off x="3315010" y="82996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>
                <a:solidFill>
                  <a:srgbClr val="FF0000"/>
                </a:solidFill>
                <a:latin typeface="Domine" panose="020B0604020202020204" charset="0"/>
              </a:rPr>
              <a:t>Aamks</a:t>
            </a:r>
            <a:r>
              <a:rPr lang="pl-PL" sz="2400" dirty="0">
                <a:solidFill>
                  <a:srgbClr val="FF0000"/>
                </a:solidFill>
                <a:latin typeface="Domine" panose="020B0604020202020204" charset="0"/>
              </a:rPr>
              <a:t> - wyniki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E6A83F-4E3E-9C6A-518B-F60A68A50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9" t="5404" r="9960" b="5752"/>
          <a:stretch/>
        </p:blipFill>
        <p:spPr>
          <a:xfrm>
            <a:off x="247923" y="1387269"/>
            <a:ext cx="3256157" cy="16578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50897B4-DBF4-A029-3634-3BF8C0166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52" y="3275274"/>
            <a:ext cx="4806131" cy="11995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3C2184C-AF59-6A00-3740-6DDD46AC8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428" y="2856963"/>
            <a:ext cx="3490550" cy="203615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76D71D1-7F66-5E6B-9AE6-9503AAE51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340" y="1387269"/>
            <a:ext cx="3099650" cy="103321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C4519BC-6649-76CC-C01B-0E81C8953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499" y="1291625"/>
            <a:ext cx="2294929" cy="172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08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7121DB3-BC49-F761-7C0C-6E94A7F2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380" y="895136"/>
            <a:ext cx="2474516" cy="18558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8DE262A-9782-43E9-9013-B11AAFB2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Obliczenia dla przykładowego budynku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4C60C99-98B0-3F9D-11C6-FBC6E199B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22" y="1103291"/>
            <a:ext cx="3496902" cy="372925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E66C8C8-F011-7401-A2EB-EB59A4D6B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190" y="2817930"/>
            <a:ext cx="3496902" cy="20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0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Wyniki symulacji - Ryzyko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CB5D3DF-EAD2-0164-03EC-D0187E8E3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8" t="6769" r="10407" b="6402"/>
          <a:stretch/>
        </p:blipFill>
        <p:spPr>
          <a:xfrm>
            <a:off x="2579078" y="1422379"/>
            <a:ext cx="3985694" cy="19849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622A7D-F4D2-56AE-4FE6-D4972268E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352" y="3448925"/>
            <a:ext cx="5367454" cy="134186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FBE2C8A-34DD-E5BB-44DB-8C5DE5E8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704" y="1422379"/>
            <a:ext cx="1948751" cy="164894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94C5441-F3D2-ECF0-007B-F9DA4D4ED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1" y="1411664"/>
            <a:ext cx="2102567" cy="1576925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44B9C226-A178-0C9B-43E3-06EA30426412}"/>
              </a:ext>
            </a:extLst>
          </p:cNvPr>
          <p:cNvGrpSpPr/>
          <p:nvPr/>
        </p:nvGrpSpPr>
        <p:grpSpPr>
          <a:xfrm>
            <a:off x="6564772" y="3169491"/>
            <a:ext cx="2457209" cy="250859"/>
            <a:chOff x="313190" y="3954035"/>
            <a:chExt cx="2457209" cy="250859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788DFAD0-F51E-C0B9-C766-455EED174417}"/>
                </a:ext>
              </a:extLst>
            </p:cNvPr>
            <p:cNvSpPr txBox="1"/>
            <p:nvPr/>
          </p:nvSpPr>
          <p:spPr>
            <a:xfrm>
              <a:off x="313190" y="3954036"/>
              <a:ext cx="668773" cy="24622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>
                  <a:solidFill>
                    <a:schemeClr val="bg1"/>
                  </a:solidFill>
                </a:rPr>
                <a:t>Wysokie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67E57C3A-FF17-6E86-005E-8E6AB2D05E7A}"/>
                </a:ext>
              </a:extLst>
            </p:cNvPr>
            <p:cNvSpPr txBox="1"/>
            <p:nvPr/>
          </p:nvSpPr>
          <p:spPr>
            <a:xfrm>
              <a:off x="929364" y="3954035"/>
              <a:ext cx="623889" cy="24622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Średnie</a:t>
              </a: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436DFF9F-EA14-7799-1E2C-D59CF6BDC4F4}"/>
                </a:ext>
              </a:extLst>
            </p:cNvPr>
            <p:cNvSpPr txBox="1"/>
            <p:nvPr/>
          </p:nvSpPr>
          <p:spPr>
            <a:xfrm>
              <a:off x="1503530" y="3954035"/>
              <a:ext cx="534121" cy="246221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Niskie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F53E987-1483-F42F-00A8-F323A1D987B7}"/>
                </a:ext>
              </a:extLst>
            </p:cNvPr>
            <p:cNvSpPr txBox="1"/>
            <p:nvPr/>
          </p:nvSpPr>
          <p:spPr>
            <a:xfrm>
              <a:off x="2024682" y="3958673"/>
              <a:ext cx="745717" cy="24622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Pomijalne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8766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3-01-23 17-49-05">
            <a:hlinkClick r:id="" action="ppaction://media"/>
            <a:extLst>
              <a:ext uri="{FF2B5EF4-FFF2-40B4-BE49-F238E27FC236}">
                <a16:creationId xmlns:a16="http://schemas.microsoft.com/office/drawing/2014/main" id="{E6E9B570-F143-1663-11CC-9926B5FC4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539" y="1291625"/>
            <a:ext cx="6571719" cy="3696592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8BD5D34-10B8-CA4B-2F68-1E215E6E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388938"/>
            <a:ext cx="7626350" cy="573087"/>
          </a:xfrm>
        </p:spPr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Wyniki symulacji - animacje</a:t>
            </a:r>
          </a:p>
        </p:txBody>
      </p:sp>
    </p:spTree>
    <p:extLst>
      <p:ext uri="{BB962C8B-B14F-4D97-AF65-F5344CB8AC3E}">
        <p14:creationId xmlns:p14="http://schemas.microsoft.com/office/powerpoint/2010/main" val="27581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err="1">
                <a:solidFill>
                  <a:srgbClr val="FF0000"/>
                </a:solidFill>
              </a:rPr>
              <a:t>Wynki</a:t>
            </a:r>
            <a:r>
              <a:rPr lang="pl-PL" sz="2800" dirty="0">
                <a:solidFill>
                  <a:srgbClr val="FF0000"/>
                </a:solidFill>
              </a:rPr>
              <a:t> symulacji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289023-2864-DB3B-92AC-59DB2737B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2"/>
          <a:stretch/>
        </p:blipFill>
        <p:spPr>
          <a:xfrm>
            <a:off x="698809" y="1526249"/>
            <a:ext cx="3578174" cy="32279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C8BC17F-91DB-B15F-E094-6BE2B5E54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412" y="1836234"/>
            <a:ext cx="4466113" cy="260523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A94A715-4BD5-CD5E-1C7D-639014445644}"/>
              </a:ext>
            </a:extLst>
          </p:cNvPr>
          <p:cNvSpPr txBox="1"/>
          <p:nvPr/>
        </p:nvSpPr>
        <p:spPr>
          <a:xfrm>
            <a:off x="1911581" y="937473"/>
            <a:ext cx="532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Domine" panose="020B0604020202020204" charset="0"/>
              </a:rPr>
              <a:t>Lokalizacja oraz przyczyny ryzyka</a:t>
            </a:r>
          </a:p>
        </p:txBody>
      </p:sp>
    </p:spTree>
    <p:extLst>
      <p:ext uri="{BB962C8B-B14F-4D97-AF65-F5344CB8AC3E}">
        <p14:creationId xmlns:p14="http://schemas.microsoft.com/office/powerpoint/2010/main" val="3274470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Proponowane rozwiązanie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94A715-4BD5-CD5E-1C7D-639014445644}"/>
              </a:ext>
            </a:extLst>
          </p:cNvPr>
          <p:cNvSpPr txBox="1"/>
          <p:nvPr/>
        </p:nvSpPr>
        <p:spPr>
          <a:xfrm>
            <a:off x="1538403" y="777595"/>
            <a:ext cx="638027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Domine"/>
              </a:rPr>
              <a:t>Drzwi dymoszczelne z samozamykaczem</a:t>
            </a:r>
            <a:endParaRPr lang="pl-PL" sz="2400" dirty="0">
              <a:solidFill>
                <a:srgbClr val="FF0000"/>
              </a:solidFill>
              <a:latin typeface="Domine" panose="020B060402020202020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DC3BCBB-A4B3-136A-1AF5-3DF7B9449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3" y="1566643"/>
            <a:ext cx="1882299" cy="725541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96FB4312-241E-75CA-A7AB-8C7F820E9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1983" y="2538841"/>
            <a:ext cx="2531560" cy="256934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331D7DD-C7FE-89E4-75D5-64B34ACD59E2}"/>
              </a:ext>
            </a:extLst>
          </p:cNvPr>
          <p:cNvSpPr txBox="1"/>
          <p:nvPr/>
        </p:nvSpPr>
        <p:spPr>
          <a:xfrm>
            <a:off x="713603" y="2138295"/>
            <a:ext cx="453467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dirty="0">
                <a:latin typeface="Domine"/>
              </a:rPr>
              <a:t>Prawdopodobieństwo, że drzwi pozostaną otwarte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9C4CA3FE-E34D-E303-A3CE-76F44C02C638}"/>
                  </a:ext>
                </a:extLst>
              </p:cNvPr>
              <p:cNvSpPr txBox="1"/>
              <p:nvPr/>
            </p:nvSpPr>
            <p:spPr>
              <a:xfrm>
                <a:off x="1538403" y="2670215"/>
                <a:ext cx="204810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𝐵𝑒𝑟𝑛𝑜𝑢𝑙𝑙𝑖</m:t>
                          </m:r>
                        </m:sub>
                      </m:sSub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=0,14</m:t>
                      </m:r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9C4CA3FE-E34D-E303-A3CE-76F44C02C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403" y="2670215"/>
                <a:ext cx="2048107" cy="307777"/>
              </a:xfrm>
              <a:prstGeom prst="rect">
                <a:avLst/>
              </a:prstGeom>
              <a:blipFill>
                <a:blip r:embed="rId7"/>
                <a:stretch>
                  <a:fillRect b="-2745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76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Wyniki symulacji - Ryzyko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F25A31-251B-B6E5-AFBC-F05962C47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87" y="1102014"/>
            <a:ext cx="2093461" cy="157009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69171F-BCEE-91A1-BE92-2D7B569FC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0" t="5477" r="10636" b="7599"/>
          <a:stretch/>
        </p:blipFill>
        <p:spPr>
          <a:xfrm>
            <a:off x="2404197" y="1102014"/>
            <a:ext cx="4237463" cy="213025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42E82BB-11D5-2F76-BF53-00B747EA9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800" y="3372243"/>
            <a:ext cx="5938399" cy="148459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B916D10-EE44-22AF-1177-07A1A26E8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775" y="1222922"/>
            <a:ext cx="2107838" cy="1762919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EB080DFA-B9C8-6534-6A26-2864EA9B8F89}"/>
              </a:ext>
            </a:extLst>
          </p:cNvPr>
          <p:cNvGrpSpPr/>
          <p:nvPr/>
        </p:nvGrpSpPr>
        <p:grpSpPr>
          <a:xfrm>
            <a:off x="6641660" y="3112252"/>
            <a:ext cx="2457209" cy="250859"/>
            <a:chOff x="313190" y="3954035"/>
            <a:chExt cx="2457209" cy="250859"/>
          </a:xfrm>
        </p:grpSpPr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77DE6270-4E85-A97D-586C-6072833E9284}"/>
                </a:ext>
              </a:extLst>
            </p:cNvPr>
            <p:cNvSpPr txBox="1"/>
            <p:nvPr/>
          </p:nvSpPr>
          <p:spPr>
            <a:xfrm>
              <a:off x="313190" y="3954036"/>
              <a:ext cx="668773" cy="24622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>
                  <a:solidFill>
                    <a:schemeClr val="bg1"/>
                  </a:solidFill>
                </a:rPr>
                <a:t>Wysokie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64C4570B-067F-BEEA-D8CB-9531CD312063}"/>
                </a:ext>
              </a:extLst>
            </p:cNvPr>
            <p:cNvSpPr txBox="1"/>
            <p:nvPr/>
          </p:nvSpPr>
          <p:spPr>
            <a:xfrm>
              <a:off x="929364" y="3954035"/>
              <a:ext cx="623889" cy="24622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Średnie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F86C762F-3D87-406F-7198-8EEA37613BE8}"/>
                </a:ext>
              </a:extLst>
            </p:cNvPr>
            <p:cNvSpPr txBox="1"/>
            <p:nvPr/>
          </p:nvSpPr>
          <p:spPr>
            <a:xfrm>
              <a:off x="1503530" y="3954035"/>
              <a:ext cx="534121" cy="246221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Niskie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414DB1D7-CADE-9409-0D66-65964847638D}"/>
                </a:ext>
              </a:extLst>
            </p:cNvPr>
            <p:cNvSpPr txBox="1"/>
            <p:nvPr/>
          </p:nvSpPr>
          <p:spPr>
            <a:xfrm>
              <a:off x="2024682" y="3958673"/>
              <a:ext cx="745717" cy="24622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Pomijalne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62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36AF1DB-A96E-E017-18CF-D39ECC424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52" y="1031448"/>
            <a:ext cx="6777296" cy="3942172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46079F86-2E45-5357-07D4-FF554DB3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Przyszłość straży pożarnej</a:t>
            </a:r>
          </a:p>
        </p:txBody>
      </p:sp>
    </p:spTree>
    <p:extLst>
      <p:ext uri="{BB962C8B-B14F-4D97-AF65-F5344CB8AC3E}">
        <p14:creationId xmlns:p14="http://schemas.microsoft.com/office/powerpoint/2010/main" val="3611710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Wyniki symulacji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94A715-4BD5-CD5E-1C7D-639014445644}"/>
              </a:ext>
            </a:extLst>
          </p:cNvPr>
          <p:cNvSpPr txBox="1"/>
          <p:nvPr/>
        </p:nvSpPr>
        <p:spPr>
          <a:xfrm>
            <a:off x="1810592" y="807002"/>
            <a:ext cx="5522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Domine" panose="020B0604020202020204" charset="0"/>
              </a:rPr>
              <a:t>Lokalizacja oraz przyczyny ryzyka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823E056-7928-F88F-E081-0C7E6E755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5" t="6480"/>
          <a:stretch/>
        </p:blipFill>
        <p:spPr>
          <a:xfrm>
            <a:off x="349405" y="1500460"/>
            <a:ext cx="3568389" cy="305653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56ADDC9-0A08-437C-CD41-43C84DC97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36" r="8213"/>
          <a:stretch/>
        </p:blipFill>
        <p:spPr>
          <a:xfrm>
            <a:off x="3917797" y="1502382"/>
            <a:ext cx="5018050" cy="294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5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Kategoryzacja ryzyka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9026C54-6397-18DB-70DE-439F0A336671}"/>
              </a:ext>
            </a:extLst>
          </p:cNvPr>
          <p:cNvSpPr txBox="1"/>
          <p:nvPr/>
        </p:nvSpPr>
        <p:spPr>
          <a:xfrm>
            <a:off x="758775" y="1189464"/>
            <a:ext cx="6127800" cy="30777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Ryzyko śmierci na skutek pożaru w budynku = 4,65 x 10</a:t>
            </a:r>
            <a:r>
              <a:rPr lang="pl-PL" baseline="30000" dirty="0"/>
              <a:t>-5 </a:t>
            </a:r>
            <a:r>
              <a:rPr lang="pl-PL" dirty="0"/>
              <a:t>[1/Rok]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E93C9F-629D-697C-509E-1F1DD4655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03" y="2352143"/>
            <a:ext cx="2083080" cy="174221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532A38D-662F-F2EA-21C8-C67AD9ED2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704" y="2971182"/>
            <a:ext cx="2957906" cy="215989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F765DD5-FD96-E18D-9AC3-E020FA84F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832" y="1630137"/>
            <a:ext cx="3655298" cy="122056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334D5A4-6663-FCE9-F7FA-08859219BAB7}"/>
              </a:ext>
            </a:extLst>
          </p:cNvPr>
          <p:cNvSpPr txBox="1"/>
          <p:nvPr/>
        </p:nvSpPr>
        <p:spPr>
          <a:xfrm>
            <a:off x="251150" y="1816945"/>
            <a:ext cx="222689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pl-PL" dirty="0"/>
              <a:t>SFPE </a:t>
            </a:r>
            <a:r>
              <a:rPr lang="pl-PL" dirty="0" err="1"/>
              <a:t>Risk</a:t>
            </a:r>
            <a:r>
              <a:rPr lang="pl-PL" dirty="0"/>
              <a:t> ranking matrix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24B2C80-00CA-CC9B-6536-021543C9AACF}"/>
              </a:ext>
            </a:extLst>
          </p:cNvPr>
          <p:cNvSpPr txBox="1"/>
          <p:nvPr/>
        </p:nvSpPr>
        <p:spPr>
          <a:xfrm rot="16200000">
            <a:off x="3189301" y="2300561"/>
            <a:ext cx="15376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PD 7974-7 2019 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C2D0937A-B5C7-52D8-8377-93CB85B81AEA}"/>
              </a:ext>
            </a:extLst>
          </p:cNvPr>
          <p:cNvGrpSpPr/>
          <p:nvPr/>
        </p:nvGrpSpPr>
        <p:grpSpPr>
          <a:xfrm>
            <a:off x="306338" y="4196347"/>
            <a:ext cx="2457209" cy="250859"/>
            <a:chOff x="313190" y="3954035"/>
            <a:chExt cx="2457209" cy="250859"/>
          </a:xfrm>
        </p:grpSpPr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4C802E79-5351-ED8A-FC99-7EC6B8370123}"/>
                </a:ext>
              </a:extLst>
            </p:cNvPr>
            <p:cNvSpPr txBox="1"/>
            <p:nvPr/>
          </p:nvSpPr>
          <p:spPr>
            <a:xfrm>
              <a:off x="313190" y="3954036"/>
              <a:ext cx="668773" cy="24622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>
                  <a:solidFill>
                    <a:schemeClr val="bg1"/>
                  </a:solidFill>
                </a:rPr>
                <a:t>Wysokie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413C40A7-506D-F3FB-89D0-7E3528F49B53}"/>
                </a:ext>
              </a:extLst>
            </p:cNvPr>
            <p:cNvSpPr txBox="1"/>
            <p:nvPr/>
          </p:nvSpPr>
          <p:spPr>
            <a:xfrm>
              <a:off x="929364" y="3954035"/>
              <a:ext cx="623889" cy="24622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Średnie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DB09DBC6-4B85-AD56-B0D3-B477C380F121}"/>
                </a:ext>
              </a:extLst>
            </p:cNvPr>
            <p:cNvSpPr txBox="1"/>
            <p:nvPr/>
          </p:nvSpPr>
          <p:spPr>
            <a:xfrm>
              <a:off x="1503530" y="3954035"/>
              <a:ext cx="534121" cy="246221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Niskie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9653AD28-CF92-370E-2AA7-C3D4856FCA4A}"/>
                </a:ext>
              </a:extLst>
            </p:cNvPr>
            <p:cNvSpPr txBox="1"/>
            <p:nvPr/>
          </p:nvSpPr>
          <p:spPr>
            <a:xfrm>
              <a:off x="2024682" y="3958673"/>
              <a:ext cx="745717" cy="24622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000" dirty="0"/>
                <a:t>Pomijalne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8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Life </a:t>
            </a:r>
            <a:r>
              <a:rPr lang="pl-PL" sz="2800" dirty="0" err="1">
                <a:solidFill>
                  <a:srgbClr val="FF0000"/>
                </a:solidFill>
              </a:rPr>
              <a:t>Quality</a:t>
            </a:r>
            <a:r>
              <a:rPr lang="pl-PL" sz="2800" dirty="0">
                <a:solidFill>
                  <a:srgbClr val="FF0000"/>
                </a:solidFill>
              </a:rPr>
              <a:t> Index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E89C137-3800-27D2-77E3-564DFB5BE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2" y="1241503"/>
            <a:ext cx="4690670" cy="337417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F37FEF5-9ECC-8DCE-205D-4E2A32459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97" y="1329336"/>
            <a:ext cx="3262709" cy="31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1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koszt-zysk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399B4EA6-2A69-5E83-7B7A-5FF85476055F}"/>
                  </a:ext>
                </a:extLst>
              </p:cNvPr>
              <p:cNvSpPr txBox="1"/>
              <p:nvPr/>
            </p:nvSpPr>
            <p:spPr>
              <a:xfrm>
                <a:off x="1418008" y="1869024"/>
                <a:ext cx="3318986" cy="446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𝐾𝑜𝑠𝑧𝑡𝑦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𝑖𝑛𝑤𝑒𝑠𝑡𝑦𝑐𝑗𝑖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𝑏𝑒𝑧𝑝𝑖𝑒𝑐𝑧𝑒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ń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𝑠𝑡𝑤𝑜</m:t>
                          </m:r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𝑈𝑛𝑖𝑘𝑛𝑖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ę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𝑡𝑒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𝑠𝑡𝑟𝑎𝑡𝑦</m:t>
                          </m:r>
                        </m:den>
                      </m:f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pl-PL" b="0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399B4EA6-2A69-5E83-7B7A-5FF85476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008" y="1869024"/>
                <a:ext cx="3318986" cy="446341"/>
              </a:xfrm>
              <a:prstGeom prst="rect">
                <a:avLst/>
              </a:prstGeom>
              <a:blipFill>
                <a:blip r:embed="rId3"/>
                <a:stretch>
                  <a:fillRect l="-1103" t="-2740" r="-735" b="-1643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id="{51D2238B-D3C7-F6B9-7F53-9DC5244D643E}"/>
              </a:ext>
            </a:extLst>
          </p:cNvPr>
          <p:cNvSpPr txBox="1"/>
          <p:nvPr/>
        </p:nvSpPr>
        <p:spPr>
          <a:xfrm>
            <a:off x="1015933" y="3832690"/>
            <a:ext cx="532068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dirty="0">
                <a:latin typeface="Domine"/>
              </a:rPr>
              <a:t>Uniknięte straty = Śmierć + Hospitalizacja + Straty w mieniu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96ADC10-8042-C0DA-F48F-66453E4C7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276" y="1668139"/>
            <a:ext cx="1814120" cy="81085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8394510-E35C-CC89-489F-305078AFF5D0}"/>
              </a:ext>
            </a:extLst>
          </p:cNvPr>
          <p:cNvSpPr txBox="1"/>
          <p:nvPr/>
        </p:nvSpPr>
        <p:spPr>
          <a:xfrm>
            <a:off x="5905146" y="1277588"/>
            <a:ext cx="254589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PD 7974-7 ALARP Kryterium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A637258-F44B-B309-281F-21D95325784D}"/>
              </a:ext>
            </a:extLst>
          </p:cNvPr>
          <p:cNvSpPr txBox="1"/>
          <p:nvPr/>
        </p:nvSpPr>
        <p:spPr>
          <a:xfrm>
            <a:off x="1015933" y="2752648"/>
            <a:ext cx="509626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dirty="0">
                <a:latin typeface="Domine"/>
              </a:rPr>
              <a:t>Koszty inwestycji</a:t>
            </a:r>
            <a:r>
              <a:rPr lang="de-DE" dirty="0">
                <a:latin typeface="Domine"/>
              </a:rPr>
              <a:t> </a:t>
            </a:r>
            <a:r>
              <a:rPr lang="pl-PL" dirty="0">
                <a:latin typeface="Domine"/>
              </a:rPr>
              <a:t>= Wykonie + utrzymanie i konserwacja 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2AD8670-C9A0-2CF1-CECA-EBC5FB645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453" y="4192357"/>
            <a:ext cx="3399300" cy="56934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64845A6-8097-3471-3B50-035AE4FED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467" y="3021322"/>
            <a:ext cx="1861273" cy="6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28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koszt-zysk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E0BAC61-A68F-20D7-9215-2F7D45BEFE9A}"/>
              </a:ext>
            </a:extLst>
          </p:cNvPr>
          <p:cNvSpPr txBox="1"/>
          <p:nvPr/>
        </p:nvSpPr>
        <p:spPr>
          <a:xfrm>
            <a:off x="3332881" y="840676"/>
            <a:ext cx="2568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Domine" panose="020B0604020202020204" charset="0"/>
              </a:rPr>
              <a:t>Uniknięte straty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40A7587-2E6B-0997-F35E-9C915FD6D482}"/>
              </a:ext>
            </a:extLst>
          </p:cNvPr>
          <p:cNvSpPr txBox="1"/>
          <p:nvPr/>
        </p:nvSpPr>
        <p:spPr>
          <a:xfrm>
            <a:off x="647263" y="1366770"/>
            <a:ext cx="2207449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Śmierć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B4128F54-9609-AAF5-BDA8-02163E408C10}"/>
                  </a:ext>
                </a:extLst>
              </p:cNvPr>
              <p:cNvSpPr txBox="1"/>
              <p:nvPr/>
            </p:nvSpPr>
            <p:spPr>
              <a:xfrm>
                <a:off x="647263" y="1825539"/>
                <a:ext cx="1386725" cy="232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𝑆𝐶𝐶𝑅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B4128F54-9609-AAF5-BDA8-02163E408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63" y="1825539"/>
                <a:ext cx="1386725" cy="232692"/>
              </a:xfrm>
              <a:prstGeom prst="rect">
                <a:avLst/>
              </a:prstGeom>
              <a:blipFill>
                <a:blip r:embed="rId3"/>
                <a:stretch>
                  <a:fillRect l="-2632" b="-2307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5D26C013-FB11-FDE9-5954-5DE2608B4A32}"/>
                  </a:ext>
                </a:extLst>
              </p:cNvPr>
              <p:cNvSpPr txBox="1"/>
              <p:nvPr/>
            </p:nvSpPr>
            <p:spPr>
              <a:xfrm flipH="1">
                <a:off x="532541" y="2104305"/>
                <a:ext cx="81690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sz="1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−ś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𝑟𝑒𝑑𝑛𝑖𝑎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𝑤𝑎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ż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𝑜𝑛𝑎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𝑧𝑒𝑗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ść ś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𝑚𝑖𝑒𝑟𝑡𝑙𝑛𝑦𝑐h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𝑛𝑎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𝑠𝑘𝑢𝑡𝑒𝑘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𝑝𝑜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ż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𝑎𝑟𝑢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𝑜𝑏𝑙𝑖𝑐𝑧𝑛𝑎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𝑝𝑟𝑧𝑒𝑧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𝐴𝑎𝑚𝑘𝑠</m:t>
                      </m:r>
                    </m:oMath>
                  </m:oMathPara>
                </a14:m>
                <a:endParaRPr lang="pl-PL" sz="1200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5D26C013-FB11-FDE9-5954-5DE2608B4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32541" y="2104305"/>
                <a:ext cx="8169013" cy="276999"/>
              </a:xfrm>
              <a:prstGeom prst="rect">
                <a:avLst/>
              </a:prstGeom>
              <a:blipFill>
                <a:blip r:embed="rId4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FC18514-2755-3882-5A01-96BB978FAB8B}"/>
              </a:ext>
            </a:extLst>
          </p:cNvPr>
          <p:cNvSpPr txBox="1"/>
          <p:nvPr/>
        </p:nvSpPr>
        <p:spPr>
          <a:xfrm>
            <a:off x="647262" y="2454420"/>
            <a:ext cx="2207449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Ciężkie obrażenia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8330A65F-5D92-9292-8AC8-B6146DC62B88}"/>
                  </a:ext>
                </a:extLst>
              </p:cNvPr>
              <p:cNvSpPr txBox="1"/>
              <p:nvPr/>
            </p:nvSpPr>
            <p:spPr>
              <a:xfrm>
                <a:off x="647262" y="2890343"/>
                <a:ext cx="10419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𝜁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8330A65F-5D92-9292-8AC8-B6146DC62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62" y="2890343"/>
                <a:ext cx="1041952" cy="215444"/>
              </a:xfrm>
              <a:prstGeom prst="rect">
                <a:avLst/>
              </a:prstGeom>
              <a:blipFill>
                <a:blip r:embed="rId5"/>
                <a:stretch>
                  <a:fillRect l="-3509" r="-1170" b="-3714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id="{FA92AB0E-673B-AC00-7F6D-D93219FCD337}"/>
                  </a:ext>
                </a:extLst>
              </p:cNvPr>
              <p:cNvSpPr txBox="1"/>
              <p:nvPr/>
            </p:nvSpPr>
            <p:spPr>
              <a:xfrm flipH="1">
                <a:off x="457162" y="3152020"/>
                <a:ext cx="82443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sz="1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−ś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𝑟𝑒𝑑𝑛𝑖𝑎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𝑤𝑎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ż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𝑜𝑛𝑎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𝑧𝑒𝑗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ść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𝑐𝑖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ęż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𝑘𝑖𝑐h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𝑜𝑏𝑟𝑎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ż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ń 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𝑛𝑎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𝑠𝑘𝑢𝑡𝑒𝑘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𝑝𝑜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ż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𝑎𝑟𝑢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𝑜𝑏𝑙𝑖𝑐𝑧𝑛𝑎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𝑝𝑟𝑧𝑒𝑧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i="1">
                          <a:latin typeface="Cambria Math" panose="02040503050406030204" pitchFamily="18" charset="0"/>
                        </a:rPr>
                        <m:t>𝐴𝑎𝑚𝑘𝑠</m:t>
                      </m:r>
                    </m:oMath>
                  </m:oMathPara>
                </a14:m>
                <a:endParaRPr lang="pl-PL" sz="1200" dirty="0"/>
              </a:p>
              <a:p>
                <a14:m>
                  <m:oMath xmlns:m="http://schemas.openxmlformats.org/officeDocument/2006/math">
                    <m:r>
                      <a:rPr lang="pl-PL" sz="1200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pl-PL" sz="12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pl-PL" sz="1200" dirty="0"/>
                  <a:t> </a:t>
                </a:r>
                <a:r>
                  <a:rPr lang="pl-PL" sz="1200" i="1" dirty="0">
                    <a:latin typeface="Cambria Math" panose="02040503050406030204" pitchFamily="18" charset="0"/>
                  </a:rPr>
                  <a:t>– Koszty hospitalizacji</a:t>
                </a:r>
              </a:p>
            </p:txBody>
          </p:sp>
        </mc:Choice>
        <mc:Fallback xmlns=""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id="{FA92AB0E-673B-AC00-7F6D-D93219FC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7162" y="3152020"/>
                <a:ext cx="8244392" cy="461665"/>
              </a:xfrm>
              <a:prstGeom prst="rect">
                <a:avLst/>
              </a:prstGeom>
              <a:blipFill>
                <a:blip r:embed="rId6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E98B1A5-978C-EA76-538A-368B9C9D2E31}"/>
              </a:ext>
            </a:extLst>
          </p:cNvPr>
          <p:cNvSpPr txBox="1"/>
          <p:nvPr/>
        </p:nvSpPr>
        <p:spPr>
          <a:xfrm>
            <a:off x="647262" y="3685531"/>
            <a:ext cx="2207449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Straty w mieniu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70756822-DA51-94E1-3692-3A825EF1FAFC}"/>
                  </a:ext>
                </a:extLst>
              </p:cNvPr>
              <p:cNvSpPr txBox="1"/>
              <p:nvPr/>
            </p:nvSpPr>
            <p:spPr>
              <a:xfrm>
                <a:off x="647262" y="4140486"/>
                <a:ext cx="117468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𝜁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70756822-DA51-94E1-3692-3A825EF1F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62" y="4140486"/>
                <a:ext cx="1174681" cy="215444"/>
              </a:xfrm>
              <a:prstGeom prst="rect">
                <a:avLst/>
              </a:prstGeom>
              <a:blipFill>
                <a:blip r:embed="rId7"/>
                <a:stretch>
                  <a:fillRect l="-3109" r="-1036" b="-3333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ole tekstowe 18">
                <a:extLst>
                  <a:ext uri="{FF2B5EF4-FFF2-40B4-BE49-F238E27FC236}">
                    <a16:creationId xmlns:a16="http://schemas.microsoft.com/office/drawing/2014/main" id="{750BD4D9-977D-9B1B-73CD-6A40FE076290}"/>
                  </a:ext>
                </a:extLst>
              </p:cNvPr>
              <p:cNvSpPr txBox="1"/>
              <p:nvPr/>
            </p:nvSpPr>
            <p:spPr>
              <a:xfrm flipH="1">
                <a:off x="463410" y="4384401"/>
                <a:ext cx="2717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sz="1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𝑍𝑚𝑛𝑖𝑒𝑗𝑠𝑧𝑒𝑛𝑖𝑒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</a:rPr>
                        <m:t>𝑠𝑡𝑟𝑎𝑡</m:t>
                      </m:r>
                    </m:oMath>
                  </m:oMathPara>
                </a14:m>
                <a:endParaRPr lang="pl-PL" sz="1200" dirty="0"/>
              </a:p>
              <a:p>
                <a14:m>
                  <m:oMath xmlns:m="http://schemas.openxmlformats.org/officeDocument/2006/math">
                    <m:r>
                      <a:rPr lang="pl-PL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200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pl-PL" sz="1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pl-PL" sz="1200" dirty="0"/>
                  <a:t> </a:t>
                </a:r>
                <a:r>
                  <a:rPr lang="pl-PL" sz="1200" i="1" dirty="0">
                    <a:latin typeface="Cambria Math" panose="02040503050406030204" pitchFamily="18" charset="0"/>
                  </a:rPr>
                  <a:t>– Wartość strat</a:t>
                </a:r>
              </a:p>
            </p:txBody>
          </p:sp>
        </mc:Choice>
        <mc:Fallback xmlns="">
          <p:sp>
            <p:nvSpPr>
              <p:cNvPr id="19" name="pole tekstowe 18">
                <a:extLst>
                  <a:ext uri="{FF2B5EF4-FFF2-40B4-BE49-F238E27FC236}">
                    <a16:creationId xmlns:a16="http://schemas.microsoft.com/office/drawing/2014/main" id="{750BD4D9-977D-9B1B-73CD-6A40FE076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3410" y="4384401"/>
                <a:ext cx="2717066" cy="461665"/>
              </a:xfrm>
              <a:prstGeom prst="rect">
                <a:avLst/>
              </a:prstGeom>
              <a:blipFill>
                <a:blip r:embed="rId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387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koszt-zysk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E0BAC61-A68F-20D7-9215-2F7D45BEFE9A}"/>
              </a:ext>
            </a:extLst>
          </p:cNvPr>
          <p:cNvSpPr txBox="1"/>
          <p:nvPr/>
        </p:nvSpPr>
        <p:spPr>
          <a:xfrm>
            <a:off x="3450657" y="899442"/>
            <a:ext cx="2504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Domine" panose="020B0604020202020204" charset="0"/>
              </a:rPr>
              <a:t>Dyskontowanie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989E3E-8110-1293-CA85-82DD41369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990" y="2086101"/>
            <a:ext cx="2691882" cy="9712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C1799AC-7C75-320C-A108-B7EDC26BC9E3}"/>
              </a:ext>
            </a:extLst>
          </p:cNvPr>
          <p:cNvSpPr txBox="1"/>
          <p:nvPr/>
        </p:nvSpPr>
        <p:spPr>
          <a:xfrm>
            <a:off x="2179058" y="1661967"/>
            <a:ext cx="1418978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Uniknięte straty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87C0CA-630D-EAF6-2FFD-9D4A6458AC5C}"/>
              </a:ext>
            </a:extLst>
          </p:cNvPr>
          <p:cNvSpPr txBox="1"/>
          <p:nvPr/>
        </p:nvSpPr>
        <p:spPr>
          <a:xfrm>
            <a:off x="2179058" y="3198826"/>
            <a:ext cx="154080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Koszty inwestycji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D7B08DD-9B8B-56FC-8E44-7B038C35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999" y="3597890"/>
            <a:ext cx="1930338" cy="9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91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150" y="389343"/>
            <a:ext cx="7626300" cy="572700"/>
          </a:xfrm>
        </p:spPr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Podejmowanie decyzji na podstawie </a:t>
            </a:r>
            <a:r>
              <a:rPr lang="pl-PL" sz="2800" dirty="0" err="1">
                <a:solidFill>
                  <a:srgbClr val="FF0000"/>
                </a:solidFill>
              </a:rPr>
              <a:t>ryzka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E046B54-56ED-D79F-97D7-F98316B73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29" y="1332647"/>
            <a:ext cx="1505119" cy="76450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CC615D3-BB40-A4ED-DCA8-B375F954D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148" y="2467756"/>
            <a:ext cx="4717859" cy="13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34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Podsumowanie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A1698E-CED9-FF1E-2C34-7D284FB829EB}"/>
              </a:ext>
            </a:extLst>
          </p:cNvPr>
          <p:cNvSpPr txBox="1"/>
          <p:nvPr/>
        </p:nvSpPr>
        <p:spPr>
          <a:xfrm>
            <a:off x="906891" y="1855980"/>
            <a:ext cx="7307123" cy="23190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Domine" panose="020B0604020202020204" charset="0"/>
              </a:rPr>
              <a:t>Umożliwia całościową ocenę bezpieczeństwa budynku bazując na „wszystkich” scenariuszach pożarowych.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Domine" panose="020B0604020202020204" charset="0"/>
              </a:rPr>
              <a:t>Wykorzystuje podejście ilościowe – jest wolna od błędów eksperckich.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Domine" panose="020B0604020202020204" charset="0"/>
              </a:rPr>
              <a:t>Bazuje na rzeczywistym – a nie idealnym – wykorzystaniu budynku.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Domine"/>
              </a:rPr>
              <a:t>Wskazuje miejsce podwyższonego ryzyka w budynku oraz jego przyczyny</a:t>
            </a:r>
            <a:r>
              <a:rPr lang="de-DE" dirty="0">
                <a:latin typeface="Domine"/>
              </a:rPr>
              <a:t>.</a:t>
            </a:r>
            <a:endParaRPr lang="pl-PL" dirty="0">
              <a:latin typeface="Domine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>
                <a:latin typeface="Domine" panose="020B0604020202020204" charset="0"/>
              </a:rPr>
              <a:t>Umożliwia oszacowanie granic racjonalności inwestowania w bezpieczeństwo</a:t>
            </a:r>
            <a:r>
              <a:rPr lang="de-DE" dirty="0">
                <a:latin typeface="Domine" panose="020B0604020202020204" charset="0"/>
              </a:rPr>
              <a:t>.</a:t>
            </a:r>
            <a:endParaRPr lang="pl-PL" dirty="0">
              <a:latin typeface="Domine" panose="020B060402020202020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pl-PL" dirty="0">
              <a:latin typeface="Domine" panose="020B060402020202020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E7F80C3-F4CF-B324-D6E1-B51BD99AE85F}"/>
              </a:ext>
            </a:extLst>
          </p:cNvPr>
          <p:cNvSpPr txBox="1"/>
          <p:nvPr/>
        </p:nvSpPr>
        <p:spPr>
          <a:xfrm>
            <a:off x="906891" y="1157079"/>
            <a:ext cx="3821226" cy="3800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Domine" panose="020B0604020202020204" charset="0"/>
              </a:rPr>
              <a:t>Korzyści ze stosowania metody:</a:t>
            </a:r>
          </a:p>
        </p:txBody>
      </p:sp>
    </p:spTree>
    <p:extLst>
      <p:ext uri="{BB962C8B-B14F-4D97-AF65-F5344CB8AC3E}">
        <p14:creationId xmlns:p14="http://schemas.microsoft.com/office/powerpoint/2010/main" val="1613320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p66"/>
          <p:cNvSpPr txBox="1">
            <a:spLocks noGrp="1"/>
          </p:cNvSpPr>
          <p:nvPr>
            <p:ph type="ctrTitle"/>
          </p:nvPr>
        </p:nvSpPr>
        <p:spPr>
          <a:xfrm>
            <a:off x="2287950" y="1498500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Dziękuję bardzo za uwagę!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540" name="Google Shape;2540;p66"/>
          <p:cNvSpPr txBox="1">
            <a:spLocks noGrp="1"/>
          </p:cNvSpPr>
          <p:nvPr>
            <p:ph type="subTitle" idx="2"/>
          </p:nvPr>
        </p:nvSpPr>
        <p:spPr>
          <a:xfrm>
            <a:off x="2688720" y="3645000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2"/>
                </a:solidFill>
              </a:rPr>
              <a:t>Adam Krasuski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2"/>
                </a:solidFill>
              </a:rPr>
              <a:t>akrasuski@sgsp.edu.pl</a:t>
            </a:r>
            <a:endParaRPr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2"/>
                </a:solidFill>
              </a:rPr>
              <a:t>+48 501 556 592</a:t>
            </a:r>
            <a:endParaRPr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2"/>
                </a:solidFill>
              </a:rPr>
              <a:t>www.sgsp.edu.pl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6079F86-2E45-5357-07D4-FF554DB3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Przyszłość straży pożarnej</a:t>
            </a:r>
          </a:p>
        </p:txBody>
      </p:sp>
      <p:pic>
        <p:nvPicPr>
          <p:cNvPr id="3" name="zukunft">
            <a:hlinkClick r:id="" action="ppaction://media"/>
            <a:extLst>
              <a:ext uri="{FF2B5EF4-FFF2-40B4-BE49-F238E27FC236}">
                <a16:creationId xmlns:a16="http://schemas.microsoft.com/office/drawing/2014/main" id="{A1E188B0-4E71-7171-3044-A829CA068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50" y="962043"/>
            <a:ext cx="7150894" cy="40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1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6079F86-2E45-5357-07D4-FF554DB3E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48" y="322668"/>
            <a:ext cx="7626300" cy="572700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Przyszłość ochrony przeciwpożarowej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144DD7-86EF-E644-F57D-462A8949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01" y="1235870"/>
            <a:ext cx="8274047" cy="33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ABBE3D9-79D2-229A-FA23-31602A40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15" y="1630365"/>
            <a:ext cx="8151019" cy="1882770"/>
          </a:xfrm>
          <a:prstGeom prst="rect">
            <a:avLst/>
          </a:prstGeom>
        </p:spPr>
      </p:pic>
      <p:sp>
        <p:nvSpPr>
          <p:cNvPr id="6" name="Tytuł 3">
            <a:extLst>
              <a:ext uri="{FF2B5EF4-FFF2-40B4-BE49-F238E27FC236}">
                <a16:creationId xmlns:a16="http://schemas.microsoft.com/office/drawing/2014/main" id="{BE97DED8-9242-EA4C-7370-3323A39F4382}"/>
              </a:ext>
            </a:extLst>
          </p:cNvPr>
          <p:cNvSpPr txBox="1">
            <a:spLocks/>
          </p:cNvSpPr>
          <p:nvPr/>
        </p:nvSpPr>
        <p:spPr>
          <a:xfrm>
            <a:off x="863573" y="248058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6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6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6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6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6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6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6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accent6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pl-PL" dirty="0">
                <a:solidFill>
                  <a:srgbClr val="FF0000"/>
                </a:solidFill>
              </a:rPr>
              <a:t>Przyszłość ochrony przeciwpożarowej</a:t>
            </a:r>
          </a:p>
        </p:txBody>
      </p:sp>
    </p:spTree>
    <p:extLst>
      <p:ext uri="{BB962C8B-B14F-4D97-AF65-F5344CB8AC3E}">
        <p14:creationId xmlns:p14="http://schemas.microsoft.com/office/powerpoint/2010/main" val="217334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Przykładowy problem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0C2F25A-5B35-44D5-B939-CF2C7D9A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62" y="1242054"/>
            <a:ext cx="8385075" cy="3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4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deterministyczna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F9C148-0531-1F30-C68D-2C7607742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815" y="1050487"/>
            <a:ext cx="3430768" cy="37036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5243CAF-995E-3D35-A4D1-4288AB38D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016" y="2571750"/>
            <a:ext cx="4375332" cy="2235313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A00732E3-BAEF-BFB3-5780-A603E0D6B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407" y="2339624"/>
            <a:ext cx="343599" cy="464252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29910BC5-DEB9-0CBB-9A85-1C22F5763A71}"/>
              </a:ext>
            </a:extLst>
          </p:cNvPr>
          <p:cNvGrpSpPr/>
          <p:nvPr/>
        </p:nvGrpSpPr>
        <p:grpSpPr>
          <a:xfrm>
            <a:off x="4800561" y="962043"/>
            <a:ext cx="2682240" cy="1476357"/>
            <a:chOff x="4800561" y="962043"/>
            <a:chExt cx="2682240" cy="1476357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6047DEF4-15E1-CE16-E4A6-6CCD7EF79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/>
              <a:alphaModFix/>
            </a:blip>
            <a:srcRect b="13424"/>
            <a:stretch/>
          </p:blipFill>
          <p:spPr>
            <a:xfrm>
              <a:off x="5288204" y="1050487"/>
              <a:ext cx="1706955" cy="996297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pole tekstowe 9">
                  <a:extLst>
                    <a:ext uri="{FF2B5EF4-FFF2-40B4-BE49-F238E27FC236}">
                      <a16:creationId xmlns:a16="http://schemas.microsoft.com/office/drawing/2014/main" id="{31A853A1-7728-8FAC-DA97-E64728F85136}"/>
                    </a:ext>
                  </a:extLst>
                </p:cNvPr>
                <p:cNvSpPr txBox="1"/>
                <p:nvPr/>
              </p:nvSpPr>
              <p:spPr>
                <a:xfrm>
                  <a:off x="5596139" y="2062308"/>
                  <a:ext cx="125136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𝐷𝐶𝐵𝐸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&gt;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𝑊𝐶𝐵𝐸</m:t>
                            </m:r>
                          </m:sub>
                        </m:sSub>
                      </m:oMath>
                    </m:oMathPara>
                  </a14:m>
                  <a:endParaRPr lang="pl-PL" dirty="0"/>
                </a:p>
              </p:txBody>
            </p:sp>
          </mc:Choice>
          <mc:Fallback xmlns="">
            <p:sp>
              <p:nvSpPr>
                <p:cNvPr id="10" name="pole tekstowe 9">
                  <a:extLst>
                    <a:ext uri="{FF2B5EF4-FFF2-40B4-BE49-F238E27FC236}">
                      <a16:creationId xmlns:a16="http://schemas.microsoft.com/office/drawing/2014/main" id="{31A853A1-7728-8FAC-DA97-E64728F851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139" y="2062308"/>
                  <a:ext cx="1251368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1951" b="-16667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A074264-3395-5055-588A-967E61147CD8}"/>
                </a:ext>
              </a:extLst>
            </p:cNvPr>
            <p:cNvSpPr/>
            <p:nvPr/>
          </p:nvSpPr>
          <p:spPr>
            <a:xfrm>
              <a:off x="4800561" y="962043"/>
              <a:ext cx="2682240" cy="14763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9545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deterministyczna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F9C148-0531-1F30-C68D-2C7607742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593" y="1141057"/>
            <a:ext cx="3374611" cy="3643046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A00732E3-BAEF-BFB3-5780-A603E0D6B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6579" y="2408199"/>
            <a:ext cx="343599" cy="46425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2CAEB53-D38E-C4E0-D0B9-77FD78875857}"/>
              </a:ext>
            </a:extLst>
          </p:cNvPr>
          <p:cNvSpPr txBox="1"/>
          <p:nvPr/>
        </p:nvSpPr>
        <p:spPr>
          <a:xfrm>
            <a:off x="3914776" y="1459436"/>
            <a:ext cx="5057774" cy="23190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Domine"/>
              </a:rPr>
              <a:t>Z jakim scenariuszem mamy do czynienia?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Najbardziej niekorzystnym?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Najbardziej prawdopodobnym?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Najbardziej niekorzystnym z właściwym prawdopodobieństwem</a:t>
            </a:r>
            <a:r>
              <a:rPr lang="de-DE" dirty="0">
                <a:latin typeface="Domine"/>
              </a:rPr>
              <a:t>?</a:t>
            </a:r>
            <a:endParaRPr lang="pl-PL" dirty="0">
              <a:latin typeface="Domin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Najbardziej prawdopodobnym z niekorzystnych?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Optymalnym?</a:t>
            </a:r>
          </a:p>
        </p:txBody>
      </p:sp>
    </p:spTree>
    <p:extLst>
      <p:ext uri="{BB962C8B-B14F-4D97-AF65-F5344CB8AC3E}">
        <p14:creationId xmlns:p14="http://schemas.microsoft.com/office/powerpoint/2010/main" val="122735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EB6D7-57A3-4668-9250-1966EF04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Analiza deterministyczna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5243CAF-995E-3D35-A4D1-4288AB38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99" y="1652903"/>
            <a:ext cx="4129742" cy="210852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09C50B5-9BB0-6865-45B1-111E40E57B76}"/>
              </a:ext>
            </a:extLst>
          </p:cNvPr>
          <p:cNvSpPr txBox="1"/>
          <p:nvPr/>
        </p:nvSpPr>
        <p:spPr>
          <a:xfrm>
            <a:off x="65148" y="1625953"/>
            <a:ext cx="4727551" cy="19958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Domine"/>
              </a:rPr>
              <a:t>Z jakim konsekwencjami mamy do czynienia</a:t>
            </a:r>
            <a:r>
              <a:rPr lang="de-DE" dirty="0">
                <a:latin typeface="Domine"/>
              </a:rPr>
              <a:t>?</a:t>
            </a:r>
            <a:endParaRPr lang="pl-PL" dirty="0">
              <a:latin typeface="Domin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Brak kontaktu z dymem?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Brak kontaktu z substancjami toksycznymi</a:t>
            </a:r>
            <a:r>
              <a:rPr lang="de-DE" dirty="0">
                <a:latin typeface="Domine"/>
              </a:rPr>
              <a:t>?</a:t>
            </a:r>
            <a:endParaRPr lang="pl-PL" dirty="0">
              <a:latin typeface="Domin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Brak ograniczenia widoczności?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Domine"/>
              </a:rPr>
              <a:t>Wyważonym z odpowiednim marginesem bezpieczeństwa?</a:t>
            </a:r>
          </a:p>
        </p:txBody>
      </p:sp>
    </p:spTree>
    <p:extLst>
      <p:ext uri="{BB962C8B-B14F-4D97-AF65-F5344CB8AC3E}">
        <p14:creationId xmlns:p14="http://schemas.microsoft.com/office/powerpoint/2010/main" val="3434959066"/>
      </p:ext>
    </p:extLst>
  </p:cSld>
  <p:clrMapOvr>
    <a:masterClrMapping/>
  </p:clrMapOvr>
</p:sld>
</file>

<file path=ppt/theme/theme1.xml><?xml version="1.0" encoding="utf-8"?>
<a:theme xmlns:a="http://schemas.openxmlformats.org/drawingml/2006/main" name="Search Engine Optimization Proposal by Slidesgo">
  <a:themeElements>
    <a:clrScheme name="Simple Light">
      <a:dk1>
        <a:srgbClr val="272727"/>
      </a:dk1>
      <a:lt1>
        <a:srgbClr val="FFFFFF"/>
      </a:lt1>
      <a:dk2>
        <a:srgbClr val="272727"/>
      </a:dk2>
      <a:lt2>
        <a:srgbClr val="F5F5F5"/>
      </a:lt2>
      <a:accent1>
        <a:srgbClr val="CC4C5F"/>
      </a:accent1>
      <a:accent2>
        <a:srgbClr val="CE0220"/>
      </a:accent2>
      <a:accent3>
        <a:srgbClr val="990016"/>
      </a:accent3>
      <a:accent4>
        <a:srgbClr val="4F4F4F"/>
      </a:accent4>
      <a:accent5>
        <a:srgbClr val="979797"/>
      </a:accent5>
      <a:accent6>
        <a:srgbClr val="CCCCCC"/>
      </a:accent6>
      <a:hlink>
        <a:srgbClr val="AC35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417</Words>
  <Application>Microsoft Office PowerPoint</Application>
  <PresentationFormat>Pokaz na ekranie (16:9)</PresentationFormat>
  <Paragraphs>97</Paragraphs>
  <Slides>28</Slides>
  <Notes>26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Cambria Math</vt:lpstr>
      <vt:lpstr>Domine</vt:lpstr>
      <vt:lpstr>DM Sans</vt:lpstr>
      <vt:lpstr>Arial</vt:lpstr>
      <vt:lpstr>Search Engine Optimization Proposal by Slidesgo</vt:lpstr>
      <vt:lpstr>Probabilistyczna analiza ryzyka przyszłość ochrony przeciwpożarowej</vt:lpstr>
      <vt:lpstr>Przyszłość straży pożarnej</vt:lpstr>
      <vt:lpstr>Przyszłość straży pożarnej</vt:lpstr>
      <vt:lpstr>Przyszłość ochrony przeciwpożarowej</vt:lpstr>
      <vt:lpstr>Prezentacja programu PowerPoint</vt:lpstr>
      <vt:lpstr>Przykładowy problem</vt:lpstr>
      <vt:lpstr>Analiza deterministyczna</vt:lpstr>
      <vt:lpstr>Analiza deterministyczna</vt:lpstr>
      <vt:lpstr>Analiza deterministyczna</vt:lpstr>
      <vt:lpstr>Analiza probabilistyczna</vt:lpstr>
      <vt:lpstr>Analiza probabilistyczna</vt:lpstr>
      <vt:lpstr>Analiza probabilistyczna</vt:lpstr>
      <vt:lpstr>Analiza probabilistyczna</vt:lpstr>
      <vt:lpstr>Obliczenia dla przykładowego budynku</vt:lpstr>
      <vt:lpstr>Wyniki symulacji - Ryzyko</vt:lpstr>
      <vt:lpstr>Wyniki symulacji - animacje</vt:lpstr>
      <vt:lpstr>Wynki symulacji</vt:lpstr>
      <vt:lpstr>Proponowane rozwiązanie</vt:lpstr>
      <vt:lpstr>Wyniki symulacji - Ryzyko</vt:lpstr>
      <vt:lpstr>Wyniki symulacji</vt:lpstr>
      <vt:lpstr>Kategoryzacja ryzyka</vt:lpstr>
      <vt:lpstr>Life Quality Index</vt:lpstr>
      <vt:lpstr>Analiza koszt-zysk</vt:lpstr>
      <vt:lpstr>Analiza koszt-zysk</vt:lpstr>
      <vt:lpstr>Analiza koszt-zysk</vt:lpstr>
      <vt:lpstr>Podejmowanie decyzji na podstawie ryzka</vt:lpstr>
      <vt:lpstr>Podsumowanie</vt:lpstr>
      <vt:lpstr>Dziękuję bardzo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CONSULTRISK</dc:title>
  <dc:creator>Adam Krasuski</dc:creator>
  <cp:lastModifiedBy>Kicuła Teresa</cp:lastModifiedBy>
  <cp:revision>212</cp:revision>
  <dcterms:modified xsi:type="dcterms:W3CDTF">2023-03-06T09:15:51Z</dcterms:modified>
</cp:coreProperties>
</file>