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58" r:id="rId4"/>
    <p:sldId id="284" r:id="rId5"/>
    <p:sldId id="283" r:id="rId6"/>
    <p:sldId id="281" r:id="rId7"/>
    <p:sldId id="276" r:id="rId8"/>
    <p:sldId id="277" r:id="rId9"/>
    <p:sldId id="290" r:id="rId10"/>
    <p:sldId id="289" r:id="rId11"/>
    <p:sldId id="282" r:id="rId12"/>
    <p:sldId id="264" r:id="rId13"/>
    <p:sldId id="285" r:id="rId14"/>
    <p:sldId id="263" r:id="rId15"/>
    <p:sldId id="286" r:id="rId16"/>
    <p:sldId id="266" r:id="rId17"/>
    <p:sldId id="267" r:id="rId18"/>
    <p:sldId id="279" r:id="rId19"/>
    <p:sldId id="272" r:id="rId20"/>
    <p:sldId id="273" r:id="rId21"/>
    <p:sldId id="274" r:id="rId22"/>
    <p:sldId id="278" r:id="rId23"/>
    <p:sldId id="288" r:id="rId24"/>
    <p:sldId id="287" r:id="rId25"/>
  </p:sldIdLst>
  <p:sldSz cx="12192000" cy="6858000"/>
  <p:notesSz cx="6797675" cy="9874250"/>
  <p:embeddedFontLst>
    <p:embeddedFont>
      <p:font typeface="Garamond" panose="02020404030301010803" pitchFamily="18" charset="0"/>
      <p:regular r:id="rId27"/>
      <p:bold r:id="rId28"/>
      <p:italic r:id="rId29"/>
    </p:embeddedFont>
    <p:embeddedFont>
      <p:font typeface="Raleway SemiBold" panose="020B0604020202020204" charset="-18"/>
      <p:bold r:id="rId30"/>
      <p:boldItalic r:id="rId31"/>
    </p:embeddedFont>
    <p:embeddedFont>
      <p:font typeface="Raleway ExtraBold" panose="020B0604020202020204" charset="-18"/>
      <p:bold r:id="rId32"/>
      <p:boldItalic r:id="rId33"/>
    </p:embeddedFont>
    <p:embeddedFont>
      <p:font typeface="Raleway Light" panose="020B0604020202020204" charset="-18"/>
      <p:regular r:id="rId34"/>
      <p:italic r:id="rId35"/>
    </p:embeddedFont>
    <p:embeddedFont>
      <p:font typeface="Corbel" panose="020B050302020402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aleway Black" panose="020B0604020202020204" charset="-18"/>
      <p:bold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pen Sans" panose="020B0604020202020204" charset="0"/>
      <p:regular r:id="rId48"/>
      <p:bold r:id="rId49"/>
      <p:italic r:id="rId50"/>
      <p:boldItalic r:id="rId51"/>
    </p:embeddedFont>
    <p:embeddedFont>
      <p:font typeface="Raleway" panose="020B0604020202020204" charset="-18"/>
      <p:regular r:id="rId52"/>
      <p:bold r:id="rId53"/>
      <p:italic r:id="rId54"/>
      <p:boldItalic r:id="rId55"/>
    </p:embeddedFont>
    <p:embeddedFont>
      <p:font typeface="Raleway Medium" panose="020B0604020202020204" charset="-18"/>
      <p:regular r:id="rId56"/>
      <p:italic r:id="rId57"/>
    </p:embeddedFont>
    <p:embeddedFont>
      <p:font typeface="Open Sans Extrabold" panose="020B0604020202020204" charset="0"/>
      <p:bold r:id="rId58"/>
      <p:boldItalic r:id="rId59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4CE"/>
    <a:srgbClr val="00B0F0"/>
    <a:srgbClr val="FE1543"/>
    <a:srgbClr val="1265A8"/>
    <a:srgbClr val="FF0000"/>
    <a:srgbClr val="B7B7B7"/>
    <a:srgbClr val="E6A500"/>
    <a:srgbClr val="E8AA00"/>
    <a:srgbClr val="E8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3" autoAdjust="0"/>
    <p:restoredTop sz="94542" autoAdjust="0"/>
  </p:normalViewPr>
  <p:slideViewPr>
    <p:cSldViewPr snapToGrid="0">
      <p:cViewPr varScale="1">
        <p:scale>
          <a:sx n="110" d="100"/>
          <a:sy n="110" d="100"/>
        </p:scale>
        <p:origin x="324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E2A3F-7E4F-41A0-AAEC-B0E8F85E07E8}" type="datetimeFigureOut">
              <a:rPr lang="en-GB" smtClean="0"/>
              <a:t>31/05/2019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A484E-8701-4F7A-91E8-E93EBBA103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4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9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032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775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15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087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182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81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535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85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755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4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648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16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38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02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673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58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26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456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0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49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60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8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A484E-8701-4F7A-91E8-E93EBBA103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74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4D11-FF70-47F6-A1ED-62A41CCBB202}" type="datetimeFigureOut">
              <a:rPr lang="pl-PL" smtClean="0"/>
              <a:t>2019-05-31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4152-30AB-492B-8C1F-1B80081F73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18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tekst pion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tekst pion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0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tekst pion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0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tuł i tekst pion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3" name="Prostokąt 2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6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4D11-FF70-47F6-A1ED-62A41CCBB202}" type="datetimeFigureOut">
              <a:rPr lang="pl-PL" smtClean="0"/>
              <a:t>2019-05-31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B4152-30AB-492B-8C1F-1B80081F73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12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4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3474" y="6388689"/>
            <a:ext cx="6691746" cy="2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126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" y="6137569"/>
            <a:ext cx="3384346" cy="6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1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7" y="6137569"/>
            <a:ext cx="3384346" cy="656446"/>
          </a:xfrm>
          <a:prstGeom prst="rect">
            <a:avLst/>
          </a:prstGeom>
        </p:spPr>
      </p:pic>
      <p:sp>
        <p:nvSpPr>
          <p:cNvPr id="12" name="pole tekstowe 11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82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7" name="Prostokąt 6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0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6" name="Prostokąt 5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4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wartość z podpis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9" name="Prostokąt 8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7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tekst pion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6333068"/>
            <a:ext cx="2981325" cy="304559"/>
          </a:xfrm>
          <a:prstGeom prst="rect">
            <a:avLst/>
          </a:prstGeom>
        </p:spPr>
      </p:pic>
      <p:sp>
        <p:nvSpPr>
          <p:cNvPr id="8" name="Prostokąt 7"/>
          <p:cNvSpPr/>
          <p:nvPr userDrawn="1"/>
        </p:nvSpPr>
        <p:spPr>
          <a:xfrm>
            <a:off x="1" y="0"/>
            <a:ext cx="2094614" cy="370732"/>
          </a:xfrm>
          <a:prstGeom prst="rect">
            <a:avLst/>
          </a:prstGeom>
          <a:solidFill>
            <a:srgbClr val="FE1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 userDrawn="1"/>
        </p:nvSpPr>
        <p:spPr>
          <a:xfrm>
            <a:off x="262890" y="1400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0" baseline="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podatki.gov.pl</a:t>
            </a:r>
            <a:endParaRPr lang="pl-PL" b="1" i="0" baseline="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9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4D11-FF70-47F6-A1ED-62A41CCBB202}" type="datetimeFigureOut">
              <a:rPr lang="pl-PL" smtClean="0"/>
              <a:t>2019-05-31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B4152-30AB-492B-8C1F-1B80081F73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82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8" r:id="rId9"/>
    <p:sldLayoutId id="2147483660" r:id="rId10"/>
    <p:sldLayoutId id="2147483661" r:id="rId11"/>
    <p:sldLayoutId id="2147483663" r:id="rId12"/>
    <p:sldLayoutId id="2147483666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2192000" cy="38727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7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>PIT</a:t>
            </a:r>
            <a:r>
              <a:rPr lang="pl-PL" sz="2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</a:br>
            <a:r>
              <a:rPr lang="pl-PL" sz="4000" dirty="0" smtClean="0">
                <a:solidFill>
                  <a:schemeClr val="bg1"/>
                </a:solidFill>
                <a:latin typeface="Raleway" panose="020B0503030101060003" pitchFamily="34" charset="-18"/>
              </a:rPr>
              <a:t>Rewolucja w rozliczeniu </a:t>
            </a:r>
            <a:endParaRPr lang="pl-PL" sz="2800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9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3695699" y="2070565"/>
            <a:ext cx="6790967" cy="1872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6,9 mln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074821" y="365125"/>
            <a:ext cx="102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latin typeface="Raleway Light" panose="020B0403030101060003" pitchFamily="34" charset="-18"/>
              </a:rPr>
              <a:t>Twój </a:t>
            </a:r>
            <a:r>
              <a:rPr lang="pl-PL" dirty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>
                <a:latin typeface="Raleway Light" panose="020B0403030101060003" pitchFamily="34" charset="-18"/>
              </a:rPr>
              <a:t>-PIT – krok milowy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1122946" y="1690688"/>
            <a:ext cx="9008605" cy="8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pc="100" dirty="0">
                <a:latin typeface="Raleway" panose="020B0503030101060003" pitchFamily="34" charset="-18"/>
              </a:rPr>
              <a:t>Liczba deklaracji złożonych w usłudze Twój </a:t>
            </a:r>
            <a:r>
              <a:rPr lang="pl-PL" spc="100" dirty="0">
                <a:solidFill>
                  <a:srgbClr val="FE1543"/>
                </a:solidFill>
                <a:latin typeface="Raleway" panose="020B0503030101060003" pitchFamily="34" charset="-18"/>
              </a:rPr>
              <a:t>e</a:t>
            </a:r>
            <a:r>
              <a:rPr lang="pl-PL" spc="100" dirty="0">
                <a:latin typeface="Raleway" panose="020B0503030101060003" pitchFamily="34" charset="-18"/>
              </a:rPr>
              <a:t>-PIT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122947" y="3584822"/>
            <a:ext cx="9754320" cy="8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 smtClean="0">
                <a:latin typeface="Raleway" panose="020B0503030101060003" pitchFamily="34" charset="-18"/>
              </a:rPr>
              <a:t>To</a:t>
            </a:r>
            <a:r>
              <a:rPr lang="pl-PL" b="1" dirty="0" smtClean="0">
                <a:solidFill>
                  <a:srgbClr val="FE1543"/>
                </a:solidFill>
                <a:latin typeface="Raleway" panose="020B0503030101060003" pitchFamily="34" charset="-18"/>
              </a:rPr>
              <a:t> </a:t>
            </a:r>
            <a:r>
              <a:rPr lang="pl-PL" b="1" dirty="0" smtClean="0">
                <a:solidFill>
                  <a:srgbClr val="FE1543"/>
                </a:solidFill>
                <a:latin typeface="Raleway Black" panose="020B0A03030101060003" pitchFamily="34" charset="-18"/>
              </a:rPr>
              <a:t>54% </a:t>
            </a:r>
            <a:r>
              <a:rPr lang="pl-PL" dirty="0">
                <a:latin typeface="Raleway" panose="020B0503030101060003" pitchFamily="34" charset="-18"/>
              </a:rPr>
              <a:t>wszystkich </a:t>
            </a:r>
            <a:r>
              <a:rPr lang="pl-PL" dirty="0" smtClean="0">
                <a:latin typeface="Raleway" panose="020B0503030101060003" pitchFamily="34" charset="-18"/>
              </a:rPr>
              <a:t>PIT-37, PIT-38 i PIT-OP złożonych elektronicznie przez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695698" y="4395828"/>
            <a:ext cx="6790967" cy="1872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8,8 mln</a:t>
            </a:r>
          </a:p>
        </p:txBody>
      </p:sp>
      <p:sp>
        <p:nvSpPr>
          <p:cNvPr id="3" name="Prostokąt 2"/>
          <p:cNvSpPr/>
          <p:nvPr/>
        </p:nvSpPr>
        <p:spPr>
          <a:xfrm>
            <a:off x="8257740" y="5051856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latin typeface="Raleway" panose="020B0503030101060003" pitchFamily="34" charset="-18"/>
              </a:rPr>
              <a:t>podatników</a:t>
            </a:r>
          </a:p>
        </p:txBody>
      </p:sp>
    </p:spTree>
    <p:extLst>
      <p:ext uri="{BB962C8B-B14F-4D97-AF65-F5344CB8AC3E}">
        <p14:creationId xmlns:p14="http://schemas.microsoft.com/office/powerpoint/2010/main" val="20082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13591">
            <a:off x="2744901" y="-1757295"/>
            <a:ext cx="10512198" cy="10518937"/>
          </a:xfrm>
          <a:prstGeom prst="rect">
            <a:avLst/>
          </a:prstGeom>
        </p:spPr>
      </p:pic>
      <p:sp>
        <p:nvSpPr>
          <p:cNvPr id="18" name="Elipsa 17"/>
          <p:cNvSpPr/>
          <p:nvPr/>
        </p:nvSpPr>
        <p:spPr>
          <a:xfrm rot="19311612">
            <a:off x="5666874" y="1168048"/>
            <a:ext cx="4668252" cy="4668252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5388812" y="2397409"/>
            <a:ext cx="5230729" cy="72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3600" dirty="0" smtClean="0">
                <a:solidFill>
                  <a:srgbClr val="1265A8"/>
                </a:solidFill>
                <a:latin typeface="Raleway ExtraBold" panose="020B0903030101060003" pitchFamily="34" charset="-18"/>
              </a:rPr>
              <a:t>6,7 mln </a:t>
            </a:r>
            <a:r>
              <a:rPr lang="pl-PL" sz="3600" dirty="0" smtClean="0">
                <a:solidFill>
                  <a:srgbClr val="1265A8"/>
                </a:solidFill>
                <a:latin typeface="Raleway Light" panose="020B0403030101060003" pitchFamily="34" charset="-18"/>
              </a:rPr>
              <a:t>PIT-37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388812" y="3176322"/>
            <a:ext cx="522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150 tys. </a:t>
            </a:r>
            <a:r>
              <a:rPr lang="pl-PL" sz="3600" dirty="0" smtClean="0">
                <a:solidFill>
                  <a:srgbClr val="FE1543"/>
                </a:solidFill>
                <a:latin typeface="Raleway Light" panose="020B0403030101060003" pitchFamily="34" charset="-18"/>
              </a:rPr>
              <a:t>PIT-38</a:t>
            </a:r>
            <a:endParaRPr lang="pl-PL" sz="3600" dirty="0">
              <a:solidFill>
                <a:srgbClr val="FE1543"/>
              </a:solidFill>
              <a:latin typeface="Raleway Light" panose="020B0403030101060003" pitchFamily="34" charset="-18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574152" y="3979662"/>
            <a:ext cx="503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smtClean="0">
                <a:solidFill>
                  <a:schemeClr val="bg1">
                    <a:lumMod val="50000"/>
                  </a:schemeClr>
                </a:solidFill>
                <a:latin typeface="Raleway ExtraBold" panose="020B0903030101060003" pitchFamily="34" charset="-18"/>
              </a:rPr>
              <a:t>96 tys. </a:t>
            </a:r>
            <a:r>
              <a:rPr lang="pl-PL" sz="3600" dirty="0">
                <a:solidFill>
                  <a:schemeClr val="bg1">
                    <a:lumMod val="50000"/>
                  </a:schemeClr>
                </a:solidFill>
                <a:latin typeface="Raleway Light" panose="020B0403030101060003" pitchFamily="34" charset="-18"/>
              </a:rPr>
              <a:t>PIT-OP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44379" y="477419"/>
            <a:ext cx="3064042" cy="902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>
                <a:latin typeface="Raleway Light" panose="020B0403030101060003" pitchFamily="34" charset="-18"/>
              </a:rPr>
              <a:t>Twój </a:t>
            </a:r>
            <a:r>
              <a:rPr lang="pl-PL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smtClean="0">
                <a:latin typeface="Raleway Light" panose="020B0403030101060003" pitchFamily="34" charset="-18"/>
              </a:rPr>
              <a:t>-PIT</a:t>
            </a:r>
            <a:endParaRPr lang="pl-PL" dirty="0" smtClean="0">
              <a:latin typeface="Raleway Light" panose="020B0403030101060003" pitchFamily="34" charset="-18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160421" y="1386444"/>
            <a:ext cx="3180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latin typeface="Raleway Light" panose="020B0403030101060003" pitchFamily="34" charset="-18"/>
              </a:rPr>
              <a:t>formularze </a:t>
            </a:r>
          </a:p>
        </p:txBody>
      </p:sp>
    </p:spTree>
    <p:extLst>
      <p:ext uri="{BB962C8B-B14F-4D97-AF65-F5344CB8AC3E}">
        <p14:creationId xmlns:p14="http://schemas.microsoft.com/office/powerpoint/2010/main" val="33151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71690" y="365125"/>
            <a:ext cx="10279062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solidFill>
                  <a:schemeClr val="bg1"/>
                </a:solidFill>
                <a:latin typeface="Raleway Light" panose="020B0403030101060003" pitchFamily="34" charset="-18"/>
              </a:rPr>
              <a:t>-PIT – krok milowy</a:t>
            </a:r>
            <a:endParaRPr lang="pl-PL" dirty="0">
              <a:solidFill>
                <a:schemeClr val="bg1"/>
              </a:solidFill>
              <a:latin typeface="Raleway Light" panose="020B0403030101060003" pitchFamily="34" charset="-18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998621" y="2762639"/>
            <a:ext cx="7590208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7200" dirty="0" smtClean="0">
                <a:solidFill>
                  <a:srgbClr val="FFC000"/>
                </a:solidFill>
                <a:latin typeface="Raleway ExtraBold" panose="020B0903030101060003" pitchFamily="34" charset="-18"/>
              </a:rPr>
              <a:t>35 mln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998621" y="2262188"/>
            <a:ext cx="5421229" cy="8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  <a:latin typeface="Raleway Medium" panose="020B0603030101060003" pitchFamily="34" charset="-18"/>
              </a:rPr>
              <a:t>Automatyzacja procesu</a:t>
            </a:r>
          </a:p>
        </p:txBody>
      </p:sp>
      <p:sp>
        <p:nvSpPr>
          <p:cNvPr id="7" name="Prostokąt 6"/>
          <p:cNvSpPr/>
          <p:nvPr/>
        </p:nvSpPr>
        <p:spPr>
          <a:xfrm>
            <a:off x="998621" y="3751363"/>
            <a:ext cx="6362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  <a:latin typeface="Raleway Medium" panose="020B0603030101060003" pitchFamily="34" charset="-18"/>
              </a:rPr>
              <a:t>informacji od </a:t>
            </a:r>
            <a:r>
              <a:rPr lang="pl-PL" sz="3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płatników</a:t>
            </a:r>
          </a:p>
          <a:p>
            <a:r>
              <a:rPr lang="pl-PL" sz="3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do przygotowania deklaracji</a:t>
            </a:r>
            <a:endParaRPr lang="pl-PL" sz="3200" dirty="0">
              <a:solidFill>
                <a:schemeClr val="bg1"/>
              </a:solidFill>
              <a:latin typeface="Raleway Medium" panose="020B0603030101060003" pitchFamily="34" charset="-18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7110950" y="3355012"/>
            <a:ext cx="5860256" cy="80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6000" dirty="0" smtClean="0">
                <a:solidFill>
                  <a:srgbClr val="FFC000"/>
                </a:solidFill>
                <a:latin typeface="Raleway ExtraBold" panose="020B0903030101060003" pitchFamily="34" charset="-18"/>
              </a:rPr>
              <a:t>19,2 mln</a:t>
            </a:r>
            <a:endParaRPr lang="pl-PL" sz="6000" dirty="0" smtClean="0">
              <a:solidFill>
                <a:srgbClr val="FFC000"/>
              </a:solidFill>
            </a:endParaRPr>
          </a:p>
          <a:p>
            <a:endParaRPr lang="pl-PL" sz="80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8000" dirty="0">
              <a:solidFill>
                <a:schemeClr val="bg1"/>
              </a:solidFill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7037471" y="2262188"/>
            <a:ext cx="5421229" cy="881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  <a:latin typeface="Raleway Medium" panose="020B0603030101060003" pitchFamily="34" charset="-18"/>
              </a:rPr>
              <a:t>Łatwe logowanie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7034750" y="4183125"/>
            <a:ext cx="763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Raleway Medium" panose="020B0603030101060003" pitchFamily="34" charset="-18"/>
              </a:rPr>
              <a:t>PZ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034750" y="4634705"/>
            <a:ext cx="2598788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sz="5400" dirty="0" smtClean="0">
                <a:solidFill>
                  <a:srgbClr val="FFC000"/>
                </a:solidFill>
                <a:latin typeface="Raleway ExtraBold" panose="020B0903030101060003" pitchFamily="34" charset="-18"/>
              </a:rPr>
              <a:t>3,5 mln</a:t>
            </a:r>
            <a:endParaRPr lang="pl-PL" sz="2800" dirty="0">
              <a:solidFill>
                <a:srgbClr val="FFC000"/>
              </a:solidFill>
              <a:latin typeface="Raleway ExtraBold" panose="020B0903030101060003" pitchFamily="34" charset="-18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034750" y="2839284"/>
            <a:ext cx="3842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dane podatkowe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074821" y="365125"/>
            <a:ext cx="10278978" cy="1325563"/>
          </a:xfrm>
        </p:spPr>
        <p:txBody>
          <a:bodyPr/>
          <a:lstStyle/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 – krok milowy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74821" y="2249988"/>
            <a:ext cx="112455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Automatyczna akceptacja – </a:t>
            </a:r>
            <a:r>
              <a:rPr lang="pl-PL" sz="60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2,2 mln </a:t>
            </a:r>
            <a:r>
              <a:rPr lang="pl-PL" dirty="0" smtClean="0">
                <a:latin typeface="Raleway Medium" panose="020B0603030101060003" pitchFamily="34" charset="-18"/>
              </a:rPr>
              <a:t>zeznań</a:t>
            </a:r>
            <a:endParaRPr lang="pl-PL" dirty="0">
              <a:latin typeface="Raleway Medium" panose="020B0603030101060003" pitchFamily="34" charset="-18"/>
            </a:endParaRPr>
          </a:p>
          <a:p>
            <a:pPr marL="0" indent="0"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Szybki </a:t>
            </a:r>
            <a:r>
              <a:rPr lang="pl-PL" dirty="0">
                <a:latin typeface="Raleway Medium" panose="020B0603030101060003" pitchFamily="34" charset="-18"/>
              </a:rPr>
              <a:t>zwrot </a:t>
            </a:r>
            <a:r>
              <a:rPr lang="pl-PL" dirty="0" smtClean="0">
                <a:latin typeface="Raleway Medium" panose="020B0603030101060003" pitchFamily="34" charset="-18"/>
              </a:rPr>
              <a:t>nadpłaty – średni </a:t>
            </a:r>
            <a:r>
              <a:rPr lang="pl-PL" dirty="0">
                <a:latin typeface="Raleway Medium" panose="020B0603030101060003" pitchFamily="34" charset="-18"/>
              </a:rPr>
              <a:t>czas </a:t>
            </a:r>
            <a:r>
              <a:rPr lang="pl-PL" sz="4400" dirty="0">
                <a:solidFill>
                  <a:srgbClr val="FE1543"/>
                </a:solidFill>
                <a:latin typeface="Raleway ExtraBold" panose="020B0903030101060003" pitchFamily="34" charset="-18"/>
              </a:rPr>
              <a:t>17 </a:t>
            </a:r>
            <a:r>
              <a:rPr lang="pl-PL" sz="44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dni</a:t>
            </a:r>
            <a:endParaRPr lang="pl-PL" sz="4400" dirty="0">
              <a:solidFill>
                <a:srgbClr val="FE1543"/>
              </a:solidFill>
              <a:latin typeface="Raleway ExtraBold" panose="020B0903030101060003" pitchFamily="34" charset="-1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Możliwość zapłaty podatku online – w usłudze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80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122947" y="2460018"/>
            <a:ext cx="10353675" cy="113665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4000" dirty="0" smtClean="0">
                <a:latin typeface="Raleway Light" panose="020B0403030101060003" pitchFamily="34" charset="-18"/>
              </a:rPr>
              <a:t>W każdym miejscu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4000" dirty="0" smtClean="0">
                <a:latin typeface="Raleway Light" panose="020B0403030101060003" pitchFamily="34" charset="-18"/>
              </a:rPr>
              <a:t>Bez wniosku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4000" dirty="0" smtClean="0">
                <a:latin typeface="Raleway Light" panose="020B0403030101060003" pitchFamily="34" charset="-18"/>
              </a:rPr>
              <a:t>Zawsze na czas</a:t>
            </a:r>
            <a:endParaRPr lang="pl-PL" sz="4000" dirty="0">
              <a:latin typeface="Raleway Light" panose="020B0403030101060003" pitchFamily="34" charset="-18"/>
            </a:endParaRPr>
          </a:p>
          <a:p>
            <a:endParaRPr lang="pl-PL" sz="4000" dirty="0" smtClean="0">
              <a:latin typeface="Raleway Light" panose="020B0403030101060003" pitchFamily="34" charset="-18"/>
            </a:endParaRPr>
          </a:p>
          <a:p>
            <a:endParaRPr lang="pl-PL" sz="4000" dirty="0" smtClean="0">
              <a:latin typeface="Raleway Light" panose="020B0403030101060003" pitchFamily="34" charset="-18"/>
            </a:endParaRPr>
          </a:p>
          <a:p>
            <a:pPr marL="0" indent="0">
              <a:buNone/>
            </a:pPr>
            <a:endParaRPr lang="pl-PL" sz="4000" dirty="0">
              <a:latin typeface="Raleway Light" panose="020B0403030101060003" pitchFamily="34" charset="-1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074821" y="365125"/>
            <a:ext cx="102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 – krok milowy</a:t>
            </a:r>
            <a:endParaRPr lang="pl-PL" dirty="0">
              <a:latin typeface="Raleway Light" panose="020B0403030101060003" pitchFamily="34" charset="-18"/>
            </a:endParaRPr>
          </a:p>
        </p:txBody>
      </p:sp>
      <p:pic>
        <p:nvPicPr>
          <p:cNvPr id="5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0612" y="2835258"/>
            <a:ext cx="241962" cy="241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0612" y="3354713"/>
            <a:ext cx="241962" cy="241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90612" y="3869984"/>
            <a:ext cx="241962" cy="2419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63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1828799"/>
            <a:ext cx="12192000" cy="3166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00"/>
              </a:lnSpc>
            </a:pPr>
            <a:r>
              <a:rPr lang="pl-PL" sz="9800" b="1" dirty="0" smtClean="0">
                <a:solidFill>
                  <a:schemeClr val="bg1"/>
                </a:solidFill>
                <a:latin typeface="Raleway ExtraBold" panose="020B0903030101060003" pitchFamily="34" charset="-18"/>
              </a:rPr>
              <a:t>Twój </a:t>
            </a:r>
            <a:r>
              <a:rPr lang="pl-PL" sz="9800" b="1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e</a:t>
            </a:r>
            <a:r>
              <a:rPr lang="pl-PL" sz="9800" b="1" dirty="0" smtClean="0">
                <a:solidFill>
                  <a:schemeClr val="bg1"/>
                </a:solidFill>
                <a:latin typeface="Raleway ExtraBold" panose="020B0903030101060003" pitchFamily="34" charset="-18"/>
              </a:rPr>
              <a:t>-PIT</a:t>
            </a:r>
            <a: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/>
            </a:r>
            <a:b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</a:br>
            <a: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> </a:t>
            </a:r>
            <a:r>
              <a:rPr lang="pl-PL" sz="4000" spc="2000" dirty="0" smtClean="0">
                <a:solidFill>
                  <a:schemeClr val="bg1"/>
                </a:solidFill>
                <a:latin typeface="Raleway" panose="020B0503030101060003" pitchFamily="34" charset="-18"/>
              </a:rPr>
              <a:t>Garść danych</a:t>
            </a:r>
            <a:endParaRPr lang="pl-PL" sz="2800" spc="2000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945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58778" y="1540887"/>
            <a:ext cx="5880865" cy="46313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W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6,9 mln </a:t>
            </a:r>
            <a:r>
              <a:rPr lang="pl-PL" dirty="0" smtClean="0">
                <a:latin typeface="Raleway Medium" panose="020B0603030101060003" pitchFamily="34" charset="-18"/>
              </a:rPr>
              <a:t>deklaracji w usłudze informacje o OPP znajdowały się w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4,5 mln </a:t>
            </a:r>
            <a:r>
              <a:rPr lang="pl-PL" dirty="0" smtClean="0">
                <a:latin typeface="Raleway Medium" panose="020B0603030101060003" pitchFamily="34" charset="-18"/>
              </a:rPr>
              <a:t>zeznań, w tym:</a:t>
            </a:r>
          </a:p>
          <a:p>
            <a:pPr>
              <a:lnSpc>
                <a:spcPct val="100000"/>
              </a:lnSpc>
              <a:buClr>
                <a:srgbClr val="FE1543"/>
              </a:buClr>
            </a:pPr>
            <a:r>
              <a:rPr lang="pl-PL" dirty="0" smtClean="0">
                <a:latin typeface="Raleway Medium" panose="020B0603030101060003" pitchFamily="34" charset="-18"/>
              </a:rPr>
              <a:t>przeniesiono </a:t>
            </a:r>
            <a:r>
              <a:rPr lang="pl-PL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4 mln </a:t>
            </a:r>
            <a:r>
              <a:rPr lang="pl-PL" dirty="0" smtClean="0">
                <a:latin typeface="Raleway Medium" panose="020B0603030101060003" pitchFamily="34" charset="-18"/>
              </a:rPr>
              <a:t>(co czwarty podatnik zmienił OPP)</a:t>
            </a:r>
          </a:p>
          <a:p>
            <a:pPr>
              <a:lnSpc>
                <a:spcPct val="100000"/>
              </a:lnSpc>
              <a:buClr>
                <a:srgbClr val="FE1543"/>
              </a:buClr>
            </a:pPr>
            <a:r>
              <a:rPr lang="pl-PL" dirty="0" smtClean="0">
                <a:latin typeface="Raleway Medium" panose="020B0603030101060003" pitchFamily="34" charset="-18"/>
              </a:rPr>
              <a:t>dodano </a:t>
            </a:r>
            <a:r>
              <a:rPr lang="pl-PL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0,5 mln</a:t>
            </a:r>
            <a:endParaRPr lang="pl-PL" dirty="0" smtClean="0">
              <a:latin typeface="Raleway Medium" panose="020B0603030101060003" pitchFamily="34" charset="-18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Dodano </a:t>
            </a:r>
            <a:r>
              <a:rPr lang="pl-PL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315 tys. </a:t>
            </a:r>
            <a:r>
              <a:rPr lang="pl-PL" dirty="0" smtClean="0">
                <a:latin typeface="Raleway Medium" panose="020B0603030101060003" pitchFamily="34" charset="-18"/>
              </a:rPr>
              <a:t>ulg na dzieci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pl-PL" dirty="0">
                <a:latin typeface="Raleway Medium" panose="020B0603030101060003" pitchFamily="34" charset="-18"/>
              </a:rPr>
              <a:t>Dodano </a:t>
            </a:r>
            <a:r>
              <a:rPr lang="pl-PL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665 tys. </a:t>
            </a:r>
            <a:r>
              <a:rPr lang="pl-PL" dirty="0" smtClean="0">
                <a:latin typeface="Raleway Medium" panose="020B0603030101060003" pitchFamily="34" charset="-18"/>
              </a:rPr>
              <a:t>pozostałych ulg </a:t>
            </a:r>
          </a:p>
          <a:p>
            <a:pPr marL="0" indent="0">
              <a:lnSpc>
                <a:spcPct val="100000"/>
              </a:lnSpc>
              <a:buNone/>
            </a:pPr>
            <a:endParaRPr lang="pl-PL" dirty="0">
              <a:latin typeface="Raleway Medium" panose="020B0603030101060003" pitchFamily="34" charset="-1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058778" y="365125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E1543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</a:t>
            </a:r>
            <a:endParaRPr lang="pl-PL" dirty="0">
              <a:latin typeface="Raleway Light" panose="020B04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6376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058778" y="365125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E1543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130" name="Symbol zastępczy zawartości 2"/>
          <p:cNvSpPr txBox="1">
            <a:spLocks/>
          </p:cNvSpPr>
          <p:nvPr/>
        </p:nvSpPr>
        <p:spPr>
          <a:xfrm>
            <a:off x="1058777" y="1714592"/>
            <a:ext cx="6791569" cy="3867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Największa liczba logowań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15 lutego – 904 tys.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Wejścia przez TV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1337 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Kraje w których się logowano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128</a:t>
            </a:r>
            <a:endParaRPr lang="pl-PL" sz="3600" dirty="0">
              <a:solidFill>
                <a:srgbClr val="FE1543"/>
              </a:solidFill>
              <a:latin typeface="Raleway ExtraBold" panose="020B09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487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731" y="-549755"/>
            <a:ext cx="9966001" cy="7849086"/>
          </a:xfrm>
          <a:prstGeom prst="rect">
            <a:avLst/>
          </a:prstGeom>
        </p:spPr>
      </p:pic>
      <p:sp>
        <p:nvSpPr>
          <p:cNvPr id="2" name="Tytuł 1"/>
          <p:cNvSpPr txBox="1">
            <a:spLocks/>
          </p:cNvSpPr>
          <p:nvPr/>
        </p:nvSpPr>
        <p:spPr>
          <a:xfrm>
            <a:off x="208522" y="668222"/>
            <a:ext cx="8252191" cy="615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dirty="0" smtClean="0">
                <a:solidFill>
                  <a:schemeClr val="bg1"/>
                </a:solidFill>
                <a:latin typeface="Raleway Light" panose="020B0403030101060003" pitchFamily="34" charset="-18"/>
              </a:rPr>
              <a:t>Twój e-PIT – pierwsi w Europie</a:t>
            </a:r>
            <a:endParaRPr lang="pl-PL" sz="4000" dirty="0">
              <a:solidFill>
                <a:schemeClr val="bg1"/>
              </a:solidFill>
              <a:latin typeface="Raleway Light" panose="020B0403030101060003" pitchFamily="34" charset="-18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1152604" y="2255718"/>
            <a:ext cx="4408499" cy="2695492"/>
            <a:chOff x="943055" y="2693868"/>
            <a:chExt cx="3251312" cy="1987952"/>
          </a:xfrm>
        </p:grpSpPr>
        <p:sp>
          <p:nvSpPr>
            <p:cNvPr id="29" name="Prostokąt 28"/>
            <p:cNvSpPr/>
            <p:nvPr/>
          </p:nvSpPr>
          <p:spPr>
            <a:xfrm>
              <a:off x="943055" y="3318456"/>
              <a:ext cx="230640" cy="232089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/>
            </a:p>
          </p:txBody>
        </p:sp>
        <p:sp>
          <p:nvSpPr>
            <p:cNvPr id="33" name="Prostokąt 32"/>
            <p:cNvSpPr/>
            <p:nvPr/>
          </p:nvSpPr>
          <p:spPr>
            <a:xfrm>
              <a:off x="943055" y="3882745"/>
              <a:ext cx="230640" cy="2320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943055" y="4447034"/>
              <a:ext cx="230640" cy="232089"/>
            </a:xfrm>
            <a:prstGeom prst="rect">
              <a:avLst/>
            </a:prstGeom>
            <a:solidFill>
              <a:srgbClr val="1784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aseline="-25000" dirty="0"/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1198131" y="3258157"/>
              <a:ext cx="2971800" cy="52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orbel" panose="020B0503020204020204" pitchFamily="34" charset="0"/>
                </a:rPr>
                <a:t>wstępnie </a:t>
              </a:r>
              <a:r>
                <a:rPr lang="pl-PL" sz="2000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wypełnione </a:t>
              </a:r>
            </a:p>
            <a:p>
              <a:r>
                <a:rPr lang="pl-PL" sz="2000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zeznanie </a:t>
              </a:r>
              <a:r>
                <a:rPr lang="pl-PL" sz="2000" i="1" dirty="0">
                  <a:solidFill>
                    <a:schemeClr val="bg1"/>
                  </a:solidFill>
                  <a:latin typeface="Corbel" panose="020B0503020204020204" pitchFamily="34" charset="0"/>
                </a:rPr>
                <a:t>online</a:t>
              </a:r>
              <a:endParaRPr lang="pl-PL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1198131" y="3833079"/>
              <a:ext cx="2971800" cy="29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orbel" panose="020B0503020204020204" pitchFamily="34" charset="0"/>
                </a:rPr>
                <a:t>b</a:t>
              </a:r>
              <a:r>
                <a:rPr lang="pl-PL" sz="2000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rak podobnego rozwiązania</a:t>
              </a:r>
              <a:endParaRPr lang="pl-PL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42" name="pole tekstowe 41"/>
            <p:cNvSpPr txBox="1"/>
            <p:nvPr/>
          </p:nvSpPr>
          <p:spPr>
            <a:xfrm>
              <a:off x="1198131" y="4386735"/>
              <a:ext cx="2971800" cy="29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orbel" panose="020B0503020204020204" pitchFamily="34" charset="0"/>
                </a:rPr>
                <a:t>b</a:t>
              </a:r>
              <a:r>
                <a:rPr lang="pl-PL" sz="2000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rak danych</a:t>
              </a:r>
              <a:endParaRPr lang="pl-PL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Prostokąt 42"/>
            <p:cNvSpPr/>
            <p:nvPr/>
          </p:nvSpPr>
          <p:spPr>
            <a:xfrm>
              <a:off x="943055" y="2754166"/>
              <a:ext cx="230640" cy="232089"/>
            </a:xfrm>
            <a:prstGeom prst="rect">
              <a:avLst/>
            </a:prstGeom>
            <a:solidFill>
              <a:srgbClr val="FC1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/>
            </a:p>
          </p:txBody>
        </p:sp>
        <p:sp>
          <p:nvSpPr>
            <p:cNvPr id="44" name="pole tekstowe 43"/>
            <p:cNvSpPr txBox="1"/>
            <p:nvPr/>
          </p:nvSpPr>
          <p:spPr>
            <a:xfrm>
              <a:off x="1222567" y="2693868"/>
              <a:ext cx="2971800" cy="52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>
                  <a:solidFill>
                    <a:schemeClr val="bg1"/>
                  </a:solidFill>
                  <a:latin typeface="Corbel" panose="020B0503020204020204" pitchFamily="34" charset="0"/>
                </a:rPr>
                <a:t>n</a:t>
              </a:r>
              <a:r>
                <a:rPr lang="pl-PL" sz="2000" dirty="0" smtClean="0">
                  <a:solidFill>
                    <a:schemeClr val="bg1"/>
                  </a:solidFill>
                  <a:latin typeface="Corbel" panose="020B0503020204020204" pitchFamily="34" charset="0"/>
                </a:rPr>
                <a:t>ajbardziej zaawansowane rozwiązania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3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438400" y="1779535"/>
            <a:ext cx="7202906" cy="34662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pl-PL" sz="48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351</a:t>
            </a:r>
            <a:r>
              <a:rPr lang="pl-PL" sz="4800" dirty="0">
                <a:solidFill>
                  <a:srgbClr val="FE1543"/>
                </a:solidFill>
                <a:latin typeface="Raleway SemiBold" panose="020B0703030101060003" pitchFamily="34" charset="-18"/>
              </a:rPr>
              <a:t> </a:t>
            </a:r>
            <a:r>
              <a:rPr lang="pl-PL" sz="48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tys. </a:t>
            </a:r>
            <a:r>
              <a:rPr lang="pl-PL" dirty="0" smtClean="0">
                <a:latin typeface="Raleway" panose="020B0503030101060003" pitchFamily="34" charset="-18"/>
              </a:rPr>
              <a:t>w tym Twój </a:t>
            </a:r>
            <a:r>
              <a:rPr lang="pl-PL" dirty="0" smtClean="0">
                <a:solidFill>
                  <a:srgbClr val="FE1543"/>
                </a:solidFill>
                <a:latin typeface="Raleway" panose="020B0503030101060003" pitchFamily="34" charset="-18"/>
              </a:rPr>
              <a:t>e</a:t>
            </a:r>
            <a:r>
              <a:rPr lang="pl-PL" dirty="0" smtClean="0">
                <a:latin typeface="Raleway" panose="020B0503030101060003" pitchFamily="34" charset="-18"/>
              </a:rPr>
              <a:t>-PIT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41 tys. 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pl-PL" sz="48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14 tys. </a:t>
            </a:r>
            <a:r>
              <a:rPr lang="pl-PL" dirty="0" smtClean="0">
                <a:latin typeface="Raleway" panose="020B0503030101060003" pitchFamily="34" charset="-18"/>
              </a:rPr>
              <a:t>w tym Twój </a:t>
            </a:r>
            <a:r>
              <a:rPr lang="pl-PL" dirty="0" smtClean="0">
                <a:solidFill>
                  <a:srgbClr val="FE1543"/>
                </a:solidFill>
                <a:latin typeface="Raleway" panose="020B0503030101060003" pitchFamily="34" charset="-18"/>
              </a:rPr>
              <a:t>e</a:t>
            </a:r>
            <a:r>
              <a:rPr lang="pl-PL" dirty="0" smtClean="0">
                <a:latin typeface="Raleway" panose="020B0503030101060003" pitchFamily="34" charset="-18"/>
              </a:rPr>
              <a:t>-PIT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3,6 tys.</a:t>
            </a:r>
            <a:r>
              <a:rPr lang="pl-PL" sz="48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 </a:t>
            </a:r>
            <a:endParaRPr lang="pl-PL" sz="4800" dirty="0">
              <a:solidFill>
                <a:srgbClr val="FE1543"/>
              </a:solidFill>
              <a:latin typeface="Raleway SemiBold" panose="020B0703030101060003" pitchFamily="34" charset="-18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pl-PL" sz="48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20 tys. </a:t>
            </a:r>
            <a:r>
              <a:rPr lang="pl-PL" dirty="0" smtClean="0">
                <a:latin typeface="Raleway" panose="020B0503030101060003" pitchFamily="34" charset="-18"/>
              </a:rPr>
              <a:t>w tym Twój </a:t>
            </a:r>
            <a:r>
              <a:rPr lang="pl-PL" dirty="0" smtClean="0">
                <a:solidFill>
                  <a:srgbClr val="FE1543"/>
                </a:solidFill>
                <a:latin typeface="Raleway" panose="020B0503030101060003" pitchFamily="34" charset="-18"/>
              </a:rPr>
              <a:t>e</a:t>
            </a:r>
            <a:r>
              <a:rPr lang="pl-PL" dirty="0" smtClean="0">
                <a:latin typeface="Raleway" panose="020B0503030101060003" pitchFamily="34" charset="-18"/>
              </a:rPr>
              <a:t>-PIT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1,9 tys.</a:t>
            </a:r>
            <a:endParaRPr lang="pl-PL" dirty="0" smtClean="0">
              <a:latin typeface="Raleway" panose="020B0503030101060003" pitchFamily="34" charset="-18"/>
            </a:endParaRPr>
          </a:p>
          <a:p>
            <a:pPr marL="0" indent="0">
              <a:buNone/>
            </a:pPr>
            <a:endParaRPr lang="pl-PL" dirty="0">
              <a:latin typeface="Raleway" panose="020B0503030101060003" pitchFamily="34" charset="-18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14663" y="349083"/>
            <a:ext cx="10887692" cy="128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Wsparcie KAS</a:t>
            </a:r>
            <a:r>
              <a:rPr lang="pl-PL" dirty="0">
                <a:solidFill>
                  <a:prstClr val="black"/>
                </a:solidFill>
                <a:latin typeface="Raleway Light" panose="020B0403030101060003" pitchFamily="34" charset="-18"/>
                <a:ea typeface="+mn-ea"/>
                <a:cs typeface="+mn-cs"/>
              </a:rPr>
              <a:t> – </a:t>
            </a:r>
            <a:r>
              <a:rPr lang="pl-PL" sz="3600" dirty="0">
                <a:solidFill>
                  <a:prstClr val="black"/>
                </a:solidFill>
                <a:latin typeface="Raleway Light" panose="020B0403030101060003" pitchFamily="34" charset="-18"/>
                <a:ea typeface="+mn-ea"/>
                <a:cs typeface="+mn-cs"/>
              </a:rPr>
              <a:t>Krajowa Informacja Skarbowa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1397000" y="1889461"/>
            <a:ext cx="7143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653" y="2054236"/>
            <a:ext cx="641250" cy="63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278" y="3013686"/>
            <a:ext cx="810000" cy="6525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151" y="4087148"/>
            <a:ext cx="810000" cy="77625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6039853" y="5900748"/>
            <a:ext cx="5862502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pl-PL" sz="1400" dirty="0">
                <a:solidFill>
                  <a:prstClr val="black"/>
                </a:solidFill>
                <a:latin typeface="Raleway Medium" panose="020B0603030101060003" pitchFamily="34" charset="-18"/>
              </a:rPr>
              <a:t>Dane od 1.01 do 30.04.2019 r.; za Twój e-PIT od 15.02 do 30.04. 2019 r.</a:t>
            </a:r>
          </a:p>
        </p:txBody>
      </p:sp>
    </p:spTree>
    <p:extLst>
      <p:ext uri="{BB962C8B-B14F-4D97-AF65-F5344CB8AC3E}">
        <p14:creationId xmlns:p14="http://schemas.microsoft.com/office/powerpoint/2010/main" val="27044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2552700" y="2159000"/>
            <a:ext cx="8210550" cy="238760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latin typeface="Raleway" panose="020B0503030101060003" pitchFamily="34" charset="-18"/>
              </a:rPr>
              <a:t>Polacy coraz częściej rozliczają się elektronicznie - to łatwe </a:t>
            </a:r>
            <a:r>
              <a:rPr lang="pl-PL" dirty="0" smtClean="0">
                <a:solidFill>
                  <a:schemeClr val="bg1"/>
                </a:solidFill>
                <a:latin typeface="Raleway" panose="020B0503030101060003" pitchFamily="34" charset="-18"/>
              </a:rPr>
              <a:t/>
            </a:r>
            <a:br>
              <a:rPr lang="pl-PL" dirty="0" smtClean="0">
                <a:solidFill>
                  <a:schemeClr val="bg1"/>
                </a:solidFill>
                <a:latin typeface="Raleway" panose="020B0503030101060003" pitchFamily="34" charset="-18"/>
              </a:rPr>
            </a:br>
            <a:r>
              <a:rPr lang="pl-PL" dirty="0" smtClean="0">
                <a:solidFill>
                  <a:schemeClr val="bg1"/>
                </a:solidFill>
                <a:latin typeface="Raleway" panose="020B0503030101060003" pitchFamily="34" charset="-18"/>
              </a:rPr>
              <a:t>i </a:t>
            </a:r>
            <a:r>
              <a:rPr lang="pl-PL" dirty="0">
                <a:solidFill>
                  <a:schemeClr val="bg1"/>
                </a:solidFill>
                <a:latin typeface="Raleway" panose="020B0503030101060003" pitchFamily="34" charset="-18"/>
              </a:rPr>
              <a:t>bezpieczne. Zabezpiecza przed błędami i gwarantuje szybszy zwrot nadpłaconego </a:t>
            </a:r>
            <a:r>
              <a:rPr lang="pl-PL" dirty="0" smtClean="0">
                <a:solidFill>
                  <a:schemeClr val="bg1"/>
                </a:solidFill>
                <a:latin typeface="Raleway" panose="020B0503030101060003" pitchFamily="34" charset="-18"/>
              </a:rPr>
              <a:t>podatku.</a:t>
            </a:r>
            <a:br>
              <a:rPr lang="pl-PL" dirty="0" smtClean="0">
                <a:solidFill>
                  <a:schemeClr val="bg1"/>
                </a:solidFill>
                <a:latin typeface="Raleway" panose="020B0503030101060003" pitchFamily="34" charset="-18"/>
              </a:rPr>
            </a:br>
            <a:endParaRPr lang="pl-PL" sz="2200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-2686334" y="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400" dirty="0" smtClean="0">
                <a:solidFill>
                  <a:srgbClr val="FFC000"/>
                </a:solidFill>
                <a:latin typeface="Raleway" panose="020B0503030101060003" pitchFamily="34" charset="-18"/>
              </a:rPr>
              <a:t>„</a:t>
            </a:r>
            <a:endParaRPr lang="pl-PL" sz="24400" dirty="0">
              <a:solidFill>
                <a:srgbClr val="FFC000"/>
              </a:solidFill>
              <a:latin typeface="Raleway" panose="020B0503030101060003" pitchFamily="34" charset="-18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149381" y="4863584"/>
            <a:ext cx="4766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Raleway" panose="020B0503030101060003" pitchFamily="34" charset="-18"/>
              </a:rPr>
              <a:t>prof. Teresa Czerwińska, minister finansów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0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2191751" y="2438408"/>
            <a:ext cx="8172194" cy="1311954"/>
          </a:xfrm>
        </p:spPr>
        <p:txBody>
          <a:bodyPr numCol="1">
            <a:normAutofit fontScale="85000" lnSpcReduction="10000"/>
          </a:bodyPr>
          <a:lstStyle/>
          <a:p>
            <a:pPr marL="0" indent="0">
              <a:buNone/>
            </a:pPr>
            <a:r>
              <a:rPr lang="pl-PL" sz="5200" dirty="0" smtClean="0">
                <a:solidFill>
                  <a:srgbClr val="FE1543"/>
                </a:solidFill>
                <a:latin typeface="Raleway SemiBold" panose="020B0703030101060003" pitchFamily="34" charset="-18"/>
              </a:rPr>
              <a:t>ponad 31 tys. godzin</a:t>
            </a:r>
            <a:r>
              <a:rPr lang="pl-PL" sz="3300" dirty="0" smtClean="0">
                <a:solidFill>
                  <a:prstClr val="black"/>
                </a:solidFill>
                <a:latin typeface="Raleway" panose="020B0503030101060003" pitchFamily="34" charset="-18"/>
              </a:rPr>
              <a:t> rozmów tel.</a:t>
            </a:r>
            <a:endParaRPr lang="pl-PL" sz="3300" dirty="0" smtClean="0">
              <a:solidFill>
                <a:srgbClr val="FE1543"/>
              </a:solidFill>
              <a:latin typeface="Raleway SemiBold" panose="020B0703030101060003" pitchFamily="34" charset="-18"/>
            </a:endParaRPr>
          </a:p>
          <a:p>
            <a:pPr marL="0" indent="0">
              <a:buNone/>
            </a:pPr>
            <a:r>
              <a:rPr lang="pl-PL" sz="3300" dirty="0" smtClean="0">
                <a:latin typeface="Raleway" panose="020B0503030101060003" pitchFamily="34" charset="-18"/>
              </a:rPr>
              <a:t>w tym dot. Twój </a:t>
            </a:r>
            <a:r>
              <a:rPr lang="pl-PL" sz="3300" dirty="0" smtClean="0">
                <a:solidFill>
                  <a:srgbClr val="FF0000"/>
                </a:solidFill>
                <a:latin typeface="Raleway" panose="020B0503030101060003" pitchFamily="34" charset="-18"/>
              </a:rPr>
              <a:t>e</a:t>
            </a:r>
            <a:r>
              <a:rPr lang="pl-PL" sz="3300" dirty="0" smtClean="0">
                <a:latin typeface="Raleway" panose="020B0503030101060003" pitchFamily="34" charset="-18"/>
              </a:rPr>
              <a:t>-PIT </a:t>
            </a:r>
            <a:r>
              <a:rPr lang="pl-PL" sz="36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prawie 2,5 tys.</a:t>
            </a:r>
            <a:endParaRPr lang="pl-PL" sz="1400" dirty="0" smtClean="0"/>
          </a:p>
          <a:p>
            <a:pPr marL="0" indent="0">
              <a:buNone/>
            </a:pPr>
            <a:endParaRPr lang="pl-PL" sz="1400" dirty="0" smtClean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 smtClean="0"/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014663" y="349083"/>
            <a:ext cx="11530263" cy="128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Wsparcie KAS – </a:t>
            </a:r>
            <a:r>
              <a:rPr lang="pl-PL" sz="3600" dirty="0" smtClean="0">
                <a:latin typeface="Raleway Light" panose="020B0403030101060003" pitchFamily="34" charset="-18"/>
              </a:rPr>
              <a:t>Krajowa Informacja Skarbowa</a:t>
            </a:r>
            <a:endParaRPr lang="pl-PL" sz="3600" dirty="0">
              <a:latin typeface="Raleway Light" panose="020B0403030101060003" pitchFamily="34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191751" y="3794999"/>
            <a:ext cx="7898733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sz="5200" dirty="0">
                <a:solidFill>
                  <a:srgbClr val="FE1543"/>
                </a:solidFill>
                <a:latin typeface="Raleway SemiBold" panose="020B0703030101060003" pitchFamily="34" charset="-18"/>
              </a:rPr>
              <a:t>138</a:t>
            </a:r>
            <a:r>
              <a:rPr lang="pl-PL" sz="2800" dirty="0">
                <a:solidFill>
                  <a:srgbClr val="1265A8"/>
                </a:solidFill>
                <a:latin typeface="Raleway" panose="020B0503030101060003" pitchFamily="34" charset="-18"/>
              </a:rPr>
              <a:t> </a:t>
            </a:r>
            <a:r>
              <a:rPr lang="pl-PL" sz="2800" dirty="0" smtClean="0">
                <a:solidFill>
                  <a:prstClr val="black"/>
                </a:solidFill>
                <a:latin typeface="Raleway" panose="020B0503030101060003" pitchFamily="34" charset="-18"/>
              </a:rPr>
              <a:t>konsultantów </a:t>
            </a:r>
            <a:r>
              <a:rPr lang="pl-PL" sz="2800" dirty="0" smtClean="0">
                <a:latin typeface="Raleway" panose="020B0503030101060003" pitchFamily="34" charset="-18"/>
              </a:rPr>
              <a:t>w </a:t>
            </a:r>
            <a:r>
              <a:rPr lang="pl-PL" sz="2800" dirty="0">
                <a:latin typeface="Raleway" panose="020B0503030101060003" pitchFamily="34" charset="-18"/>
              </a:rPr>
              <a:t>tym Twój </a:t>
            </a:r>
            <a:r>
              <a:rPr lang="pl-PL" sz="2800" dirty="0" smtClean="0">
                <a:solidFill>
                  <a:srgbClr val="FF0000"/>
                </a:solidFill>
                <a:latin typeface="Raleway" panose="020B0503030101060003" pitchFamily="34" charset="-18"/>
              </a:rPr>
              <a:t>e</a:t>
            </a:r>
            <a:r>
              <a:rPr lang="pl-PL" sz="2800" dirty="0" smtClean="0">
                <a:latin typeface="Raleway" panose="020B0503030101060003" pitchFamily="34" charset="-18"/>
              </a:rPr>
              <a:t>-PIT – </a:t>
            </a:r>
            <a:r>
              <a:rPr lang="pl-PL" sz="3600" dirty="0">
                <a:solidFill>
                  <a:srgbClr val="FE1543"/>
                </a:solidFill>
                <a:latin typeface="Raleway ExtraBold" panose="020B0903030101060003" pitchFamily="34" charset="-18"/>
              </a:rPr>
              <a:t>47</a:t>
            </a:r>
            <a:r>
              <a:rPr lang="pl-PL" sz="4800" dirty="0" smtClean="0">
                <a:solidFill>
                  <a:srgbClr val="FF0000"/>
                </a:solidFill>
                <a:latin typeface="Raleway" panose="020B0503030101060003" pitchFamily="34" charset="-18"/>
              </a:rPr>
              <a:t> </a:t>
            </a:r>
            <a:endParaRPr lang="pl-PL" sz="4800" dirty="0">
              <a:solidFill>
                <a:prstClr val="black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907082" y="5932832"/>
            <a:ext cx="5918608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l-PL" sz="1400" dirty="0">
                <a:solidFill>
                  <a:prstClr val="black"/>
                </a:solidFill>
                <a:latin typeface="Raleway Medium" panose="020B0603030101060003" pitchFamily="34" charset="-18"/>
              </a:rPr>
              <a:t>Dane od 1.01 do 30.04.2019 r.; za Twój e-PIT od 15.02 do 30.04. 2019 r.</a:t>
            </a:r>
          </a:p>
        </p:txBody>
      </p:sp>
    </p:spTree>
    <p:extLst>
      <p:ext uri="{BB962C8B-B14F-4D97-AF65-F5344CB8AC3E}">
        <p14:creationId xmlns:p14="http://schemas.microsoft.com/office/powerpoint/2010/main" val="21085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14663" y="1747291"/>
            <a:ext cx="7596188" cy="435133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pl-PL" sz="3500" dirty="0">
                <a:latin typeface="Raleway" panose="020B0503030101060003" pitchFamily="34" charset="-18"/>
              </a:rPr>
              <a:t>Blisko</a:t>
            </a:r>
            <a:r>
              <a:rPr lang="pl-PL" sz="4400" dirty="0">
                <a:latin typeface="Raleway" panose="020B0503030101060003" pitchFamily="34" charset="-18"/>
              </a:rPr>
              <a:t> </a:t>
            </a:r>
            <a:r>
              <a:rPr lang="pl-PL" sz="4800" dirty="0">
                <a:solidFill>
                  <a:srgbClr val="FE1543"/>
                </a:solidFill>
                <a:latin typeface="Raleway ExtraBold" panose="020B0903030101060003" pitchFamily="34" charset="-18"/>
              </a:rPr>
              <a:t>7 tys.</a:t>
            </a:r>
            <a:r>
              <a:rPr lang="pl-PL" sz="4800" dirty="0">
                <a:solidFill>
                  <a:srgbClr val="FE1543"/>
                </a:solidFill>
                <a:latin typeface="Raleway" panose="020B0503030101060003" pitchFamily="34" charset="-18"/>
              </a:rPr>
              <a:t> </a:t>
            </a:r>
            <a:r>
              <a:rPr lang="pl-PL" sz="3500" dirty="0" smtClean="0">
                <a:latin typeface="Raleway" panose="020B0503030101060003" pitchFamily="34" charset="-18"/>
              </a:rPr>
              <a:t>podatników obsłużonych w</a:t>
            </a:r>
            <a:endParaRPr lang="pl-PL" sz="3500" dirty="0">
              <a:latin typeface="Raleway" panose="020B0503030101060003" pitchFamily="34" charset="-18"/>
            </a:endParaRPr>
          </a:p>
          <a:p>
            <a:pPr marL="0" lvl="0" indent="0">
              <a:buNone/>
            </a:pPr>
            <a:r>
              <a:rPr lang="pl-PL" sz="48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75 punktach </a:t>
            </a:r>
          </a:p>
          <a:p>
            <a:pPr marL="0" lvl="0" indent="0">
              <a:buNone/>
            </a:pPr>
            <a:r>
              <a:rPr lang="pl-PL" sz="3500" dirty="0" smtClean="0">
                <a:latin typeface="Raleway" panose="020B0503030101060003" pitchFamily="34" charset="-18"/>
              </a:rPr>
              <a:t>w </a:t>
            </a:r>
            <a:r>
              <a:rPr lang="pl-PL" sz="3500" dirty="0">
                <a:latin typeface="Raleway" panose="020B0503030101060003" pitchFamily="34" charset="-18"/>
              </a:rPr>
              <a:t>galeriach </a:t>
            </a:r>
            <a:r>
              <a:rPr lang="pl-PL" sz="3500" dirty="0" smtClean="0">
                <a:latin typeface="Raleway" panose="020B0503030101060003" pitchFamily="34" charset="-18"/>
              </a:rPr>
              <a:t>handlowych </a:t>
            </a:r>
          </a:p>
          <a:p>
            <a:pPr marL="0" lvl="0" indent="0">
              <a:buNone/>
            </a:pPr>
            <a:endParaRPr lang="pl-PL" sz="2400" dirty="0" smtClean="0">
              <a:latin typeface="Raleway" panose="020B0503030101060003" pitchFamily="34" charset="-18"/>
            </a:endParaRPr>
          </a:p>
          <a:p>
            <a:pPr marL="0" lvl="0" indent="0">
              <a:buNone/>
            </a:pPr>
            <a:r>
              <a:rPr lang="pl-PL" sz="3500" dirty="0" smtClean="0">
                <a:latin typeface="Raleway" panose="020B0503030101060003" pitchFamily="34" charset="-18"/>
              </a:rPr>
              <a:t>Ponad</a:t>
            </a:r>
            <a:r>
              <a:rPr lang="pl-PL" sz="2400" dirty="0" smtClean="0">
                <a:latin typeface="Raleway ExtraBold" panose="020B0903030101060003" pitchFamily="34" charset="-18"/>
              </a:rPr>
              <a:t> </a:t>
            </a:r>
            <a:r>
              <a:rPr lang="pl-PL" sz="4800" dirty="0">
                <a:solidFill>
                  <a:srgbClr val="FE1543"/>
                </a:solidFill>
                <a:latin typeface="Raleway ExtraBold" panose="020B0903030101060003" pitchFamily="34" charset="-18"/>
              </a:rPr>
              <a:t>500</a:t>
            </a:r>
            <a:r>
              <a:rPr lang="pl-PL" sz="4400" dirty="0">
                <a:solidFill>
                  <a:srgbClr val="FE1543"/>
                </a:solidFill>
                <a:latin typeface="Raleway ExtraBold" panose="020B0903030101060003" pitchFamily="34" charset="-18"/>
              </a:rPr>
              <a:t> </a:t>
            </a:r>
            <a:r>
              <a:rPr lang="pl-PL" sz="3500" dirty="0">
                <a:latin typeface="Raleway" panose="020B0503030101060003" pitchFamily="34" charset="-18"/>
              </a:rPr>
              <a:t>stanowisk</a:t>
            </a:r>
            <a:r>
              <a:rPr lang="pl-PL" sz="3500" dirty="0">
                <a:solidFill>
                  <a:srgbClr val="FE1543"/>
                </a:solidFill>
                <a:latin typeface="Raleway ExtraBold" panose="020B0903030101060003" pitchFamily="34" charset="-18"/>
              </a:rPr>
              <a:t> </a:t>
            </a:r>
            <a:endParaRPr lang="pl-PL" sz="3500" dirty="0" smtClean="0">
              <a:solidFill>
                <a:srgbClr val="FE1543"/>
              </a:solidFill>
              <a:latin typeface="Raleway ExtraBold" panose="020B0903030101060003" pitchFamily="34" charset="-18"/>
            </a:endParaRPr>
          </a:p>
          <a:p>
            <a:pPr marL="0" lvl="0" indent="0">
              <a:buNone/>
            </a:pPr>
            <a:r>
              <a:rPr lang="pl-PL" sz="3500" dirty="0" smtClean="0">
                <a:latin typeface="Raleway" panose="020B0503030101060003" pitchFamily="34" charset="-18"/>
              </a:rPr>
              <a:t>komputerowych w urzędach </a:t>
            </a:r>
          </a:p>
          <a:p>
            <a:pPr marL="0" lvl="0" indent="0">
              <a:buNone/>
            </a:pPr>
            <a:r>
              <a:rPr lang="pl-PL" sz="3500" dirty="0" smtClean="0">
                <a:latin typeface="Raleway" panose="020B0503030101060003" pitchFamily="34" charset="-18"/>
              </a:rPr>
              <a:t>skarbowych</a:t>
            </a:r>
            <a:endParaRPr lang="pl-PL" sz="3500" dirty="0">
              <a:latin typeface="Raleway" panose="020B0503030101060003" pitchFamily="34" charset="-1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014663" y="349083"/>
            <a:ext cx="8626643" cy="1287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Wsparcie KAS</a:t>
            </a:r>
            <a:endParaRPr lang="pl-PL" dirty="0">
              <a:latin typeface="Raleway Light" panose="020B04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662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98621" y="316999"/>
            <a:ext cx="8626643" cy="1287211"/>
          </a:xfrm>
        </p:spPr>
        <p:txBody>
          <a:bodyPr>
            <a:normAutofit/>
          </a:bodyPr>
          <a:lstStyle/>
          <a:p>
            <a:r>
              <a:rPr lang="pl-PL" dirty="0">
                <a:latin typeface="Raleway Light" panose="020B0403030101060003" pitchFamily="34" charset="-18"/>
              </a:rPr>
              <a:t>C</a:t>
            </a:r>
            <a:r>
              <a:rPr lang="pl-PL" dirty="0" smtClean="0">
                <a:latin typeface="Raleway Light" panose="020B0403030101060003" pitchFamily="34" charset="-18"/>
              </a:rPr>
              <a:t>o teraz 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913020" y="1604210"/>
            <a:ext cx="8466221" cy="4351338"/>
          </a:xfrm>
        </p:spPr>
        <p:txBody>
          <a:bodyPr>
            <a:normAutofit/>
          </a:bodyPr>
          <a:lstStyle/>
          <a:p>
            <a:pPr lvl="0">
              <a:buClr>
                <a:srgbClr val="FF0000"/>
              </a:buClr>
            </a:pPr>
            <a:r>
              <a:rPr lang="pl-PL" dirty="0" smtClean="0">
                <a:latin typeface="Raleway Medium" panose="020B0603030101060003" pitchFamily="34" charset="-18"/>
              </a:rPr>
              <a:t>nadpłata podatku - urząd skarbowy przekazuje podatnikowi kwotę nadpłaty </a:t>
            </a:r>
          </a:p>
          <a:p>
            <a:pPr lvl="0">
              <a:buClr>
                <a:srgbClr val="FF0000"/>
              </a:buClr>
            </a:pPr>
            <a:r>
              <a:rPr lang="pl-PL" dirty="0" smtClean="0">
                <a:latin typeface="Raleway Medium" panose="020B0603030101060003" pitchFamily="34" charset="-18"/>
              </a:rPr>
              <a:t>podatek </a:t>
            </a:r>
            <a:r>
              <a:rPr lang="pl-PL" dirty="0">
                <a:latin typeface="Raleway Medium" panose="020B0603030101060003" pitchFamily="34" charset="-18"/>
              </a:rPr>
              <a:t>do zapłaty - do 31 maja </a:t>
            </a:r>
            <a:r>
              <a:rPr lang="pl-PL" dirty="0" smtClean="0">
                <a:latin typeface="Raleway Medium" panose="020B0603030101060003" pitchFamily="34" charset="-18"/>
              </a:rPr>
              <a:t>urząd wyśle informację do podatników, których rozliczenie zostało zaakceptowane automatycznie</a:t>
            </a:r>
            <a:endParaRPr lang="pl-PL" dirty="0">
              <a:solidFill>
                <a:srgbClr val="FE1543"/>
              </a:solidFill>
              <a:latin typeface="Raleway Medium" panose="020B0603030101060003" pitchFamily="34" charset="-18"/>
            </a:endParaRPr>
          </a:p>
          <a:p>
            <a:pPr lvl="0">
              <a:buClr>
                <a:srgbClr val="FF0000"/>
              </a:buClr>
            </a:pPr>
            <a:r>
              <a:rPr lang="pl-PL" dirty="0">
                <a:latin typeface="Raleway Medium" panose="020B0603030101060003" pitchFamily="34" charset="-18"/>
              </a:rPr>
              <a:t>do 31 maja można dodać lub zmienić </a:t>
            </a:r>
            <a:r>
              <a:rPr lang="pl-PL" dirty="0" smtClean="0">
                <a:latin typeface="Raleway Medium" panose="020B0603030101060003" pitchFamily="34" charset="-18"/>
              </a:rPr>
              <a:t>dane </a:t>
            </a:r>
            <a:r>
              <a:rPr lang="pl-PL" dirty="0">
                <a:latin typeface="Raleway Medium" panose="020B0603030101060003" pitchFamily="34" charset="-18"/>
              </a:rPr>
              <a:t>OPP </a:t>
            </a:r>
          </a:p>
          <a:p>
            <a:pPr lvl="0">
              <a:buClr>
                <a:srgbClr val="FF0000"/>
              </a:buClr>
            </a:pPr>
            <a:r>
              <a:rPr lang="pl-PL" dirty="0">
                <a:latin typeface="Raleway Medium" panose="020B0603030101060003" pitchFamily="34" charset="-18"/>
              </a:rPr>
              <a:t>w każdej chwili po zalogowaniu można zobaczyć zeznanie a w razie potrzeby złożyć </a:t>
            </a:r>
            <a:r>
              <a:rPr lang="pl-PL" dirty="0" smtClean="0">
                <a:latin typeface="Raleway Medium" panose="020B0603030101060003" pitchFamily="34" charset="-18"/>
              </a:rPr>
              <a:t>korektę</a:t>
            </a:r>
            <a:endParaRPr lang="pl-PL" dirty="0">
              <a:latin typeface="Raleway Medium" panose="020B06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136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058778" y="365125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 – przyszłość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319968" y="3446024"/>
            <a:ext cx="9159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względnienie w uldze 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prorodzinnej: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Clr>
                <a:srgbClr val="FE1543"/>
              </a:buClr>
              <a:buFont typeface="Symbol" panose="05050102010706020507" pitchFamily="18" charset="2"/>
              <a:buChar char=""/>
            </a:pP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dzieci nowonarodzonych </a:t>
            </a:r>
            <a:endParaRPr lang="pl-PL" sz="2800" dirty="0">
              <a:latin typeface="Raleway" panose="020B05030301010600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FE1543"/>
              </a:buClr>
              <a:buFont typeface="Symbol" panose="05050102010706020507" pitchFamily="18" charset="2"/>
              <a:buChar char=""/>
            </a:pP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woty odliczenia dla 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dzieci, które </a:t>
            </a: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kontynuują 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naukę </a:t>
            </a:r>
            <a:r>
              <a:rPr lang="pl-PL" sz="280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pl-PL" sz="280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18. 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roku </a:t>
            </a: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życia</a:t>
            </a:r>
            <a:endParaRPr lang="pl-PL" sz="2800" dirty="0">
              <a:effectLst/>
              <a:latin typeface="Raleway" panose="020B05030301010600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19968" y="1690688"/>
            <a:ext cx="82098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prstClr val="black"/>
                </a:solidFill>
                <a:latin typeface="Raleway" panose="020B0503030101060003" pitchFamily="34" charset="-18"/>
              </a:rPr>
              <a:t>F</a:t>
            </a:r>
            <a:r>
              <a:rPr lang="pl-PL" sz="2800" dirty="0" smtClean="0">
                <a:solidFill>
                  <a:prstClr val="black"/>
                </a:solidFill>
                <a:latin typeface="Raleway" panose="020B0503030101060003" pitchFamily="34" charset="-18"/>
              </a:rPr>
              <a:t>ormularze dostępne w usłudze</a:t>
            </a: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2800" dirty="0">
              <a:latin typeface="Raleway" panose="020B05030301010600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Clr>
                <a:srgbClr val="FE1543"/>
              </a:buClr>
              <a:buFont typeface="Symbol" panose="05050102010706020507" pitchFamily="18" charset="2"/>
              <a:buChar char=""/>
            </a:pPr>
            <a:r>
              <a:rPr lang="pl-PL" sz="2800" dirty="0" smtClean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PIT-37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, PIT-38, </a:t>
            </a:r>
            <a:r>
              <a:rPr lang="pl-PL" sz="2800" dirty="0">
                <a:solidFill>
                  <a:srgbClr val="FE1543"/>
                </a:solidFill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PIT-36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800" dirty="0">
                <a:solidFill>
                  <a:srgbClr val="FE1543"/>
                </a:solidFill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PIT-36L</a:t>
            </a:r>
            <a:r>
              <a:rPr lang="pl-PL" sz="2800" dirty="0"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sz="2800" dirty="0" smtClean="0">
                <a:solidFill>
                  <a:srgbClr val="FE1543"/>
                </a:solidFill>
                <a:latin typeface="Raleway" panose="020B0503030101060003" pitchFamily="34" charset="-18"/>
                <a:ea typeface="Calibri" panose="020F0502020204030204" pitchFamily="34" charset="0"/>
                <a:cs typeface="Times New Roman" panose="02020603050405020304" pitchFamily="18" charset="0"/>
              </a:rPr>
              <a:t>PIT-28</a:t>
            </a:r>
            <a:endParaRPr lang="pl-PL" sz="2800" dirty="0">
              <a:solidFill>
                <a:srgbClr val="FE1543"/>
              </a:solidFill>
              <a:latin typeface="Raleway" panose="020B0503030101060003" pitchFamily="34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12192000" cy="387271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7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>PIT</a:t>
            </a:r>
            <a:r>
              <a:rPr lang="pl-PL" sz="2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/>
            </a:r>
            <a:br>
              <a:rPr lang="pl-PL" sz="2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</a:br>
            <a:r>
              <a:rPr lang="pl-PL" sz="4000" dirty="0" smtClean="0">
                <a:solidFill>
                  <a:schemeClr val="bg1"/>
                </a:solidFill>
                <a:latin typeface="Raleway" panose="020B0503030101060003" pitchFamily="34" charset="-18"/>
              </a:rPr>
              <a:t>Rewolucja w rozliczeniu </a:t>
            </a:r>
            <a:endParaRPr lang="pl-PL" sz="2800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771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4502635" y="2497948"/>
            <a:ext cx="4074622" cy="4351338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Raleway Medium" panose="020B0603030101060003" pitchFamily="34" charset="-18"/>
              </a:rPr>
              <a:t>Liczba złożonych w 2019 deklaracji ogółem, w tym elektronicznie*</a:t>
            </a:r>
          </a:p>
          <a:p>
            <a:endParaRPr lang="pl-PL" dirty="0">
              <a:latin typeface="Raleway Medium" panose="020B0603030101060003" pitchFamily="34" charset="-18"/>
            </a:endParaRPr>
          </a:p>
          <a:p>
            <a:pPr marL="0" indent="0">
              <a:buNone/>
            </a:pPr>
            <a:r>
              <a:rPr lang="pl-PL" sz="1800" dirty="0" smtClean="0">
                <a:latin typeface="Raleway Medium" panose="020B0603030101060003" pitchFamily="34" charset="-18"/>
              </a:rPr>
              <a:t>*formularze, które bierzemy pod uwagę; </a:t>
            </a:r>
          </a:p>
          <a:p>
            <a:pPr marL="0" indent="0">
              <a:buNone/>
            </a:pPr>
            <a:r>
              <a:rPr lang="pl-PL" sz="1800" dirty="0">
                <a:latin typeface="Raleway Medium" panose="020B0603030101060003" pitchFamily="34" charset="-18"/>
              </a:rPr>
              <a:t>D</a:t>
            </a:r>
            <a:r>
              <a:rPr lang="pl-PL" sz="1800" dirty="0" smtClean="0">
                <a:latin typeface="Raleway Medium" panose="020B0603030101060003" pitchFamily="34" charset="-18"/>
              </a:rPr>
              <a:t>ane na dzień</a:t>
            </a:r>
            <a:endParaRPr lang="pl-PL" sz="1800" dirty="0">
              <a:latin typeface="Raleway Medium" panose="020B0603030101060003" pitchFamily="34" charset="-18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9128956" y="2506662"/>
            <a:ext cx="41466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>
                <a:latin typeface="Raleway Medium" panose="020B0603030101060003" pitchFamily="34" charset="-18"/>
              </a:rPr>
              <a:t>Liczba podatników, którzy rozliczyli PIT w 2019  ogółem, w tym elektronicznie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238474" y="372436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PIT w liczbach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17" name="Symbol zastępczy zawartości 2"/>
          <p:cNvSpPr txBox="1">
            <a:spLocks/>
          </p:cNvSpPr>
          <p:nvPr/>
        </p:nvSpPr>
        <p:spPr>
          <a:xfrm>
            <a:off x="1675187" y="1697999"/>
            <a:ext cx="9858308" cy="808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 smtClean="0">
                <a:latin typeface="Raleway" panose="020B0503030101060003" pitchFamily="34" charset="-18"/>
              </a:rPr>
              <a:t>Liczba deklaracji rocznych złożonych przez podatników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20" name="Prostokąt 19"/>
          <p:cNvSpPr/>
          <p:nvPr/>
        </p:nvSpPr>
        <p:spPr>
          <a:xfrm>
            <a:off x="3466852" y="2109369"/>
            <a:ext cx="536236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b="1" dirty="0" smtClean="0">
                <a:solidFill>
                  <a:srgbClr val="1265A8"/>
                </a:solidFill>
                <a:latin typeface="Raleway ExtraBold" panose="020B09030301010600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19,9 mln</a:t>
            </a:r>
            <a:endParaRPr lang="pl-PL" sz="9600" b="1" dirty="0">
              <a:solidFill>
                <a:srgbClr val="1265A8"/>
              </a:solidFill>
              <a:latin typeface="Raleway ExtraBold" panose="020B09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3466852" y="4162911"/>
            <a:ext cx="51122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b="1" dirty="0" smtClean="0">
                <a:solidFill>
                  <a:srgbClr val="FE1543"/>
                </a:solidFill>
                <a:latin typeface="Raleway ExtraBold" panose="020B09030301010600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16,1 mln</a:t>
            </a:r>
            <a:endParaRPr lang="pl-PL" sz="9600" b="1" dirty="0">
              <a:solidFill>
                <a:srgbClr val="FE1543"/>
              </a:solidFill>
              <a:latin typeface="Raleway ExtraBold" panose="020B0903030101060003" pitchFamily="34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Symbol zastępczy zawartości 2"/>
          <p:cNvSpPr txBox="1">
            <a:spLocks/>
          </p:cNvSpPr>
          <p:nvPr/>
        </p:nvSpPr>
        <p:spPr>
          <a:xfrm>
            <a:off x="1675187" y="3775375"/>
            <a:ext cx="6724426" cy="808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 smtClean="0">
                <a:latin typeface="Raleway" panose="020B0503030101060003" pitchFamily="34" charset="-18"/>
              </a:rPr>
              <a:t>w tym elektroniczne</a:t>
            </a:r>
          </a:p>
        </p:txBody>
      </p:sp>
    </p:spTree>
    <p:extLst>
      <p:ext uri="{BB962C8B-B14F-4D97-AF65-F5344CB8AC3E}">
        <p14:creationId xmlns:p14="http://schemas.microsoft.com/office/powerpoint/2010/main" val="22781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9128956" y="2506662"/>
            <a:ext cx="41466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>
                <a:latin typeface="Raleway Medium" panose="020B0603030101060003" pitchFamily="34" charset="-18"/>
              </a:rPr>
              <a:t>Liczba podatników, którzy rozliczyli PIT w 2019  ogółem, w tym elektronicznie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238474" y="372436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PIT w liczbach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1119616" y="1231940"/>
            <a:ext cx="50481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dirty="0" smtClean="0">
                <a:solidFill>
                  <a:srgbClr val="FE1543"/>
                </a:solidFill>
                <a:latin typeface="Raleway ExtraBold" panose="020B09030301010600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ponad </a:t>
            </a:r>
            <a:r>
              <a:rPr lang="pl-PL" sz="8800" b="1" dirty="0" smtClean="0">
                <a:solidFill>
                  <a:srgbClr val="FE1543"/>
                </a:solidFill>
                <a:latin typeface="Raleway ExtraBold" panose="020B0903030101060003" pitchFamily="34" charset="-18"/>
                <a:ea typeface="Open Sans" panose="020B0606030504020204" pitchFamily="34" charset="0"/>
                <a:cs typeface="Open Sans" panose="020B0606030504020204" pitchFamily="34" charset="0"/>
              </a:rPr>
              <a:t>80%</a:t>
            </a:r>
          </a:p>
        </p:txBody>
      </p:sp>
      <p:sp>
        <p:nvSpPr>
          <p:cNvPr id="21" name="Symbol zastępczy zawartości 2"/>
          <p:cNvSpPr txBox="1">
            <a:spLocks/>
          </p:cNvSpPr>
          <p:nvPr/>
        </p:nvSpPr>
        <p:spPr>
          <a:xfrm>
            <a:off x="1119616" y="2564190"/>
            <a:ext cx="6724426" cy="808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latin typeface="Raleway Medium" panose="020B0603030101060003" pitchFamily="34" charset="-18"/>
              </a:rPr>
              <a:t>deklaracji złożono elektronicznie</a:t>
            </a:r>
            <a:endParaRPr lang="pl-PL" sz="2400" dirty="0" smtClean="0"/>
          </a:p>
        </p:txBody>
      </p:sp>
      <p:sp>
        <p:nvSpPr>
          <p:cNvPr id="22" name="Symbol zastępczy zawartości 2"/>
          <p:cNvSpPr txBox="1">
            <a:spLocks/>
          </p:cNvSpPr>
          <p:nvPr/>
        </p:nvSpPr>
        <p:spPr>
          <a:xfrm>
            <a:off x="1419277" y="3442508"/>
            <a:ext cx="907939" cy="55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latin typeface="Raleway Medium" panose="020B0603030101060003" pitchFamily="34" charset="-18"/>
              </a:rPr>
              <a:t>2018</a:t>
            </a:r>
            <a:endParaRPr lang="pl-PL" sz="2400" dirty="0" smtClean="0"/>
          </a:p>
        </p:txBody>
      </p:sp>
      <p:sp>
        <p:nvSpPr>
          <p:cNvPr id="24" name="Symbol zastępczy zawartości 2"/>
          <p:cNvSpPr txBox="1">
            <a:spLocks/>
          </p:cNvSpPr>
          <p:nvPr/>
        </p:nvSpPr>
        <p:spPr>
          <a:xfrm>
            <a:off x="4192284" y="3434506"/>
            <a:ext cx="907939" cy="55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 smtClean="0">
                <a:latin typeface="Raleway Medium" panose="020B0603030101060003" pitchFamily="34" charset="-18"/>
              </a:rPr>
              <a:t>2019</a:t>
            </a:r>
            <a:endParaRPr lang="pl-PL" sz="2400" dirty="0" smtClean="0"/>
          </a:p>
        </p:txBody>
      </p:sp>
      <p:grpSp>
        <p:nvGrpSpPr>
          <p:cNvPr id="29" name="Grupa 28"/>
          <p:cNvGrpSpPr/>
          <p:nvPr/>
        </p:nvGrpSpPr>
        <p:grpSpPr>
          <a:xfrm>
            <a:off x="1773204" y="5558519"/>
            <a:ext cx="4394589" cy="295861"/>
            <a:chOff x="1532256" y="5652819"/>
            <a:chExt cx="4394589" cy="295861"/>
          </a:xfrm>
        </p:grpSpPr>
        <p:sp>
          <p:nvSpPr>
            <p:cNvPr id="25" name="Symbol zastępczy zawartości 2"/>
            <p:cNvSpPr txBox="1">
              <a:spLocks/>
            </p:cNvSpPr>
            <p:nvPr/>
          </p:nvSpPr>
          <p:spPr>
            <a:xfrm>
              <a:off x="1748115" y="5677763"/>
              <a:ext cx="1915564" cy="2709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600" dirty="0" smtClean="0">
                  <a:latin typeface="Raleway Medium" panose="020B0603030101060003" pitchFamily="34" charset="-18"/>
                </a:rPr>
                <a:t>elektronicznie</a:t>
              </a:r>
              <a:endParaRPr lang="pl-PL" sz="1600" dirty="0" smtClean="0"/>
            </a:p>
          </p:txBody>
        </p:sp>
        <p:sp>
          <p:nvSpPr>
            <p:cNvPr id="26" name="Symbol zastępczy zawartości 2"/>
            <p:cNvSpPr txBox="1">
              <a:spLocks/>
            </p:cNvSpPr>
            <p:nvPr/>
          </p:nvSpPr>
          <p:spPr>
            <a:xfrm>
              <a:off x="4011281" y="5669055"/>
              <a:ext cx="1915564" cy="2709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1600" smtClean="0">
                  <a:latin typeface="Raleway Medium" panose="020B0603030101060003" pitchFamily="34" charset="-18"/>
                </a:rPr>
                <a:t>papierowo</a:t>
              </a:r>
              <a:endParaRPr lang="pl-PL" sz="1600" dirty="0" smtClean="0"/>
            </a:p>
          </p:txBody>
        </p:sp>
        <p:sp>
          <p:nvSpPr>
            <p:cNvPr id="27" name="Elipsa 26"/>
            <p:cNvSpPr/>
            <p:nvPr/>
          </p:nvSpPr>
          <p:spPr>
            <a:xfrm>
              <a:off x="1532256" y="5652819"/>
              <a:ext cx="229851" cy="229851"/>
            </a:xfrm>
            <a:prstGeom prst="ellipse">
              <a:avLst/>
            </a:prstGeom>
            <a:solidFill>
              <a:srgbClr val="FE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Elipsa 27"/>
            <p:cNvSpPr/>
            <p:nvPr/>
          </p:nvSpPr>
          <p:spPr>
            <a:xfrm>
              <a:off x="3785605" y="5656022"/>
              <a:ext cx="229851" cy="229851"/>
            </a:xfrm>
            <a:prstGeom prst="ellipse">
              <a:avLst/>
            </a:prstGeom>
            <a:solidFill>
              <a:srgbClr val="1265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2" name="Grupa 31"/>
          <p:cNvGrpSpPr/>
          <p:nvPr/>
        </p:nvGrpSpPr>
        <p:grpSpPr>
          <a:xfrm>
            <a:off x="1119616" y="3912284"/>
            <a:ext cx="1378927" cy="1378927"/>
            <a:chOff x="1119616" y="3912284"/>
            <a:chExt cx="1378927" cy="1378927"/>
          </a:xfrm>
        </p:grpSpPr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9616" y="3912284"/>
              <a:ext cx="1378927" cy="1378927"/>
            </a:xfrm>
            <a:prstGeom prst="rect">
              <a:avLst/>
            </a:prstGeom>
          </p:spPr>
        </p:pic>
        <p:sp>
          <p:nvSpPr>
            <p:cNvPr id="30" name="Elipsa 29"/>
            <p:cNvSpPr/>
            <p:nvPr/>
          </p:nvSpPr>
          <p:spPr>
            <a:xfrm>
              <a:off x="1517190" y="4309858"/>
              <a:ext cx="583778" cy="5837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3" name="Grupa 32"/>
          <p:cNvGrpSpPr/>
          <p:nvPr/>
        </p:nvGrpSpPr>
        <p:grpSpPr>
          <a:xfrm>
            <a:off x="3909688" y="3936023"/>
            <a:ext cx="1376881" cy="1378927"/>
            <a:chOff x="3909688" y="3936023"/>
            <a:chExt cx="1376881" cy="1378927"/>
          </a:xfrm>
        </p:grpSpPr>
        <p:pic>
          <p:nvPicPr>
            <p:cNvPr id="18" name="Obraz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9688" y="3936023"/>
              <a:ext cx="1376881" cy="1378927"/>
            </a:xfrm>
            <a:prstGeom prst="rect">
              <a:avLst/>
            </a:prstGeom>
          </p:spPr>
        </p:pic>
        <p:sp>
          <p:nvSpPr>
            <p:cNvPr id="31" name="Elipsa 30"/>
            <p:cNvSpPr/>
            <p:nvPr/>
          </p:nvSpPr>
          <p:spPr>
            <a:xfrm>
              <a:off x="4306239" y="4340757"/>
              <a:ext cx="583778" cy="5837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4" name="Symbol zastępczy zawartości 2"/>
          <p:cNvSpPr txBox="1">
            <a:spLocks/>
          </p:cNvSpPr>
          <p:nvPr/>
        </p:nvSpPr>
        <p:spPr>
          <a:xfrm>
            <a:off x="4097320" y="4123277"/>
            <a:ext cx="645357" cy="32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18%</a:t>
            </a:r>
            <a:endParaRPr lang="pl-PL" sz="1200" dirty="0" smtClean="0">
              <a:solidFill>
                <a:schemeClr val="bg1"/>
              </a:solidFill>
            </a:endParaRPr>
          </a:p>
        </p:txBody>
      </p:sp>
      <p:sp>
        <p:nvSpPr>
          <p:cNvPr id="35" name="Symbol zastępczy zawartości 2"/>
          <p:cNvSpPr txBox="1">
            <a:spLocks/>
          </p:cNvSpPr>
          <p:nvPr/>
        </p:nvSpPr>
        <p:spPr>
          <a:xfrm>
            <a:off x="4850131" y="4541723"/>
            <a:ext cx="645357" cy="32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82%</a:t>
            </a:r>
            <a:endParaRPr lang="pl-PL" sz="1200" dirty="0" smtClean="0">
              <a:solidFill>
                <a:schemeClr val="bg1"/>
              </a:solidFill>
            </a:endParaRPr>
          </a:p>
        </p:txBody>
      </p:sp>
      <p:sp>
        <p:nvSpPr>
          <p:cNvPr id="36" name="Symbol zastępczy zawartości 2"/>
          <p:cNvSpPr txBox="1">
            <a:spLocks/>
          </p:cNvSpPr>
          <p:nvPr/>
        </p:nvSpPr>
        <p:spPr>
          <a:xfrm>
            <a:off x="1284977" y="4123277"/>
            <a:ext cx="645357" cy="32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42%</a:t>
            </a:r>
            <a:endParaRPr lang="pl-PL" sz="1200" dirty="0" smtClean="0">
              <a:solidFill>
                <a:schemeClr val="bg1"/>
              </a:solidFill>
            </a:endParaRPr>
          </a:p>
        </p:txBody>
      </p:sp>
      <p:sp>
        <p:nvSpPr>
          <p:cNvPr id="37" name="Symbol zastępczy zawartości 2"/>
          <p:cNvSpPr txBox="1">
            <a:spLocks/>
          </p:cNvSpPr>
          <p:nvPr/>
        </p:nvSpPr>
        <p:spPr>
          <a:xfrm>
            <a:off x="2059910" y="4541723"/>
            <a:ext cx="645357" cy="326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200" dirty="0" smtClean="0">
                <a:solidFill>
                  <a:schemeClr val="bg1"/>
                </a:solidFill>
                <a:latin typeface="Raleway Medium" panose="020B0603030101060003" pitchFamily="34" charset="-18"/>
              </a:rPr>
              <a:t>58%</a:t>
            </a:r>
            <a:endParaRPr lang="pl-PL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9128956" y="2506662"/>
            <a:ext cx="41466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smtClean="0">
                <a:latin typeface="Raleway Medium" panose="020B0603030101060003" pitchFamily="34" charset="-18"/>
              </a:rPr>
              <a:t>Liczba podatników, którzy rozliczyli PIT w 2019  ogółem, w tym elektronicznie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238474" y="943935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latin typeface="Raleway Medium" panose="020B0603030101060003" pitchFamily="34" charset="-18"/>
                <a:ea typeface="+mn-ea"/>
                <a:cs typeface="+mn-cs"/>
              </a:rPr>
              <a:t>Liczba </a:t>
            </a:r>
            <a:r>
              <a:rPr lang="pl-PL" sz="2800" dirty="0">
                <a:latin typeface="Raleway Medium" panose="020B0603030101060003" pitchFamily="34" charset="-18"/>
                <a:ea typeface="+mn-ea"/>
                <a:cs typeface="+mn-cs"/>
              </a:rPr>
              <a:t>zeznań rocznych </a:t>
            </a:r>
            <a:r>
              <a:rPr lang="pl-PL" sz="2800" dirty="0" smtClean="0">
                <a:latin typeface="Raleway Medium" panose="020B0603030101060003" pitchFamily="34" charset="-18"/>
                <a:ea typeface="+mn-ea"/>
                <a:cs typeface="+mn-cs"/>
              </a:rPr>
              <a:t>rośnie stopniowo (2010-2019</a:t>
            </a:r>
            <a:r>
              <a:rPr lang="pl-PL" sz="2800" dirty="0">
                <a:latin typeface="Raleway Medium" panose="020B0603030101060003" pitchFamily="34" charset="-18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987281" y="1606717"/>
            <a:ext cx="11001306" cy="4464000"/>
            <a:chOff x="987281" y="1606717"/>
            <a:chExt cx="11001306" cy="4464000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281" y="1606717"/>
              <a:ext cx="9553501" cy="4464000"/>
            </a:xfrm>
            <a:prstGeom prst="rect">
              <a:avLst/>
            </a:prstGeom>
          </p:spPr>
        </p:pic>
        <p:sp>
          <p:nvSpPr>
            <p:cNvPr id="19" name="Prostokąt 18"/>
            <p:cNvSpPr/>
            <p:nvPr/>
          </p:nvSpPr>
          <p:spPr>
            <a:xfrm>
              <a:off x="987281" y="2144005"/>
              <a:ext cx="23439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4000" b="1" dirty="0" smtClean="0">
                  <a:solidFill>
                    <a:srgbClr val="1265A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17,4 mln</a:t>
              </a:r>
              <a:endParaRPr lang="pl-PL" sz="4000" b="1" dirty="0">
                <a:solidFill>
                  <a:srgbClr val="1265A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9644676" y="1812354"/>
              <a:ext cx="23439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4000" b="1" dirty="0" smtClean="0">
                  <a:solidFill>
                    <a:srgbClr val="1265A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19,9 mln</a:t>
              </a:r>
              <a:endParaRPr lang="pl-PL" sz="4000" b="1" dirty="0">
                <a:solidFill>
                  <a:srgbClr val="1265A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Tytuł 1"/>
          <p:cNvSpPr txBox="1">
            <a:spLocks/>
          </p:cNvSpPr>
          <p:nvPr/>
        </p:nvSpPr>
        <p:spPr>
          <a:xfrm>
            <a:off x="1238474" y="372436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PIT w liczbach</a:t>
            </a:r>
            <a:endParaRPr lang="pl-PL" dirty="0">
              <a:latin typeface="Raleway Light" panose="020B04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481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1238474" y="1383573"/>
            <a:ext cx="8314959" cy="120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 smtClean="0">
                <a:latin typeface="Raleway Medium" panose="020B0603030101060003" pitchFamily="34" charset="-18"/>
              </a:rPr>
              <a:t>Polacy coraz chętniej składają PIT elektronicznie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1" y="1606717"/>
            <a:ext cx="9553501" cy="4464000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93445" y="5480801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FE15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328 tys</a:t>
            </a:r>
            <a:r>
              <a:rPr lang="pl-PL" sz="2400" b="1" dirty="0">
                <a:solidFill>
                  <a:srgbClr val="FE15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521350" y="2636801"/>
            <a:ext cx="168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rgbClr val="FE15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16,1</a:t>
            </a:r>
            <a:r>
              <a:rPr lang="pl-PL" sz="2400" b="1" dirty="0" smtClean="0">
                <a:solidFill>
                  <a:srgbClr val="FE154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mln</a:t>
            </a:r>
            <a:endParaRPr lang="pl-PL" sz="2400" b="1" dirty="0">
              <a:solidFill>
                <a:srgbClr val="FE154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987281" y="1606717"/>
            <a:ext cx="11001306" cy="4464000"/>
            <a:chOff x="987281" y="1606717"/>
            <a:chExt cx="11001306" cy="4464000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281" y="1606717"/>
              <a:ext cx="9553501" cy="4464000"/>
            </a:xfrm>
            <a:prstGeom prst="rect">
              <a:avLst/>
            </a:prstGeom>
          </p:spPr>
        </p:pic>
        <p:sp>
          <p:nvSpPr>
            <p:cNvPr id="15" name="Prostokąt 14"/>
            <p:cNvSpPr/>
            <p:nvPr/>
          </p:nvSpPr>
          <p:spPr>
            <a:xfrm>
              <a:off x="987281" y="2144005"/>
              <a:ext cx="23439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4000" b="1" dirty="0" smtClean="0">
                  <a:solidFill>
                    <a:srgbClr val="1265A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17,4 mln</a:t>
              </a:r>
              <a:endParaRPr lang="pl-PL" sz="4000" b="1" dirty="0">
                <a:solidFill>
                  <a:srgbClr val="1265A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9644676" y="1812354"/>
              <a:ext cx="23439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4000" b="1" dirty="0" smtClean="0">
                  <a:solidFill>
                    <a:srgbClr val="1265A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19,9 mln</a:t>
              </a:r>
              <a:endParaRPr lang="pl-PL" sz="4000" b="1" dirty="0">
                <a:solidFill>
                  <a:srgbClr val="1265A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Grupa 21"/>
          <p:cNvGrpSpPr/>
          <p:nvPr/>
        </p:nvGrpSpPr>
        <p:grpSpPr>
          <a:xfrm>
            <a:off x="9601200" y="3166281"/>
            <a:ext cx="2568743" cy="1095636"/>
            <a:chOff x="9601200" y="3166281"/>
            <a:chExt cx="2568743" cy="1095636"/>
          </a:xfrm>
        </p:grpSpPr>
        <p:grpSp>
          <p:nvGrpSpPr>
            <p:cNvPr id="16" name="Grupa 15"/>
            <p:cNvGrpSpPr/>
            <p:nvPr/>
          </p:nvGrpSpPr>
          <p:grpSpPr>
            <a:xfrm>
              <a:off x="9601200" y="3838717"/>
              <a:ext cx="2568743" cy="423200"/>
              <a:chOff x="9601200" y="3838717"/>
              <a:chExt cx="2568743" cy="423200"/>
            </a:xfrm>
          </p:grpSpPr>
          <p:sp>
            <p:nvSpPr>
              <p:cNvPr id="13" name="Prostokąt 12"/>
              <p:cNvSpPr/>
              <p:nvPr/>
            </p:nvSpPr>
            <p:spPr>
              <a:xfrm>
                <a:off x="10499293" y="3861807"/>
                <a:ext cx="16706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000" b="1" dirty="0" smtClean="0">
                    <a:solidFill>
                      <a:srgbClr val="FE154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[+ok. 5 mln]</a:t>
                </a:r>
                <a:endParaRPr lang="pl-PL" sz="2000" b="1" dirty="0">
                  <a:solidFill>
                    <a:srgbClr val="FE154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5" name="Łącznik prosty 4"/>
              <p:cNvCxnSpPr/>
              <p:nvPr/>
            </p:nvCxnSpPr>
            <p:spPr>
              <a:xfrm>
                <a:off x="9601200" y="3838717"/>
                <a:ext cx="1590261" cy="2576"/>
              </a:xfrm>
              <a:prstGeom prst="line">
                <a:avLst/>
              </a:prstGeom>
              <a:ln w="57150">
                <a:solidFill>
                  <a:srgbClr val="FE15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Łącznik prosty ze strzałką 19"/>
            <p:cNvCxnSpPr/>
            <p:nvPr/>
          </p:nvCxnSpPr>
          <p:spPr>
            <a:xfrm flipV="1">
              <a:off x="11150197" y="3166281"/>
              <a:ext cx="0" cy="672436"/>
            </a:xfrm>
            <a:prstGeom prst="straightConnector1">
              <a:avLst/>
            </a:prstGeom>
            <a:ln w="76200">
              <a:solidFill>
                <a:srgbClr val="FE15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ytuł 1"/>
          <p:cNvSpPr txBox="1">
            <a:spLocks/>
          </p:cNvSpPr>
          <p:nvPr/>
        </p:nvSpPr>
        <p:spPr>
          <a:xfrm>
            <a:off x="1238474" y="375219"/>
            <a:ext cx="10295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PIT w liczbach</a:t>
            </a:r>
            <a:endParaRPr lang="pl-PL" dirty="0">
              <a:latin typeface="Raleway Light" panose="020B04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08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0" y="1828799"/>
            <a:ext cx="12192000" cy="3166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00"/>
              </a:lnSpc>
            </a:pPr>
            <a:r>
              <a:rPr lang="pl-PL" sz="9800" b="1" dirty="0" smtClean="0">
                <a:solidFill>
                  <a:schemeClr val="bg1"/>
                </a:solidFill>
                <a:latin typeface="Raleway ExtraBold" panose="020B0903030101060003" pitchFamily="34" charset="-18"/>
              </a:rPr>
              <a:t>Twój </a:t>
            </a:r>
            <a:r>
              <a:rPr lang="pl-PL" sz="9800" b="1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e</a:t>
            </a:r>
            <a:r>
              <a:rPr lang="pl-PL" sz="9800" b="1" dirty="0" smtClean="0">
                <a:solidFill>
                  <a:schemeClr val="bg1"/>
                </a:solidFill>
                <a:latin typeface="Raleway ExtraBold" panose="020B0903030101060003" pitchFamily="34" charset="-18"/>
              </a:rPr>
              <a:t>-PIT</a:t>
            </a:r>
            <a: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/>
            </a:r>
            <a:b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</a:br>
            <a:r>
              <a:rPr lang="pl-PL" sz="9800" b="1" dirty="0" smtClean="0">
                <a:solidFill>
                  <a:schemeClr val="bg1"/>
                </a:solidFill>
                <a:latin typeface="Raleway Black" panose="020B0A03030101060003" pitchFamily="34" charset="-18"/>
              </a:rPr>
              <a:t> </a:t>
            </a:r>
            <a:r>
              <a:rPr lang="pl-PL" sz="4000" spc="2500" dirty="0" smtClean="0">
                <a:solidFill>
                  <a:schemeClr val="bg1"/>
                </a:solidFill>
                <a:latin typeface="Raleway" panose="020B0503030101060003" pitchFamily="34" charset="-18"/>
              </a:rPr>
              <a:t>Krok milowy</a:t>
            </a:r>
            <a:endParaRPr lang="pl-PL" sz="2800" spc="2500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13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074821" y="365125"/>
            <a:ext cx="102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 – krok milowy</a:t>
            </a:r>
            <a:endParaRPr lang="pl-PL" dirty="0">
              <a:latin typeface="Raleway Light" panose="020B0403030101060003" pitchFamily="34" charset="-18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01049" y="1562061"/>
            <a:ext cx="492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>
                <a:latin typeface="Raleway Black" panose="020B0A03030101060003" pitchFamily="34" charset="-18"/>
              </a:rPr>
              <a:t>*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1421521" y="2203189"/>
            <a:ext cx="6021696" cy="300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E1543"/>
                </a:solidFill>
                <a:latin typeface="Raleway ExtraBold" panose="020B0903030101060003" pitchFamily="34" charset="-18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r>
              <a:rPr lang="pl-PL" sz="4000" dirty="0" smtClean="0">
                <a:latin typeface="Raleway Light" panose="020B0403030101060003" pitchFamily="34" charset="-18"/>
              </a:rPr>
              <a:t>roste podatki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P</a:t>
            </a:r>
            <a:r>
              <a:rPr lang="pl-PL" sz="4000" dirty="0" smtClean="0">
                <a:latin typeface="Raleway Light" panose="020B0403030101060003" pitchFamily="34" charset="-18"/>
              </a:rPr>
              <a:t>rzejrzysty system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40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P</a:t>
            </a:r>
            <a:r>
              <a:rPr lang="pl-PL" sz="4000" dirty="0" smtClean="0">
                <a:latin typeface="Raleway Light" panose="020B0403030101060003" pitchFamily="34" charset="-18"/>
              </a:rPr>
              <a:t>rzyjazna administracja</a:t>
            </a:r>
          </a:p>
          <a:p>
            <a:endParaRPr lang="pl-PL" sz="4000" dirty="0" smtClean="0">
              <a:latin typeface="Raleway Light" panose="020B0403030101060003" pitchFamily="34" charset="-1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sz="4000" dirty="0">
              <a:latin typeface="Raleway Light" panose="020B0403030101060003" pitchFamily="34" charset="-18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074821" y="1501254"/>
            <a:ext cx="3435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  </a:t>
            </a:r>
            <a:r>
              <a:rPr lang="pl-PL" sz="4000" b="1" dirty="0" smtClean="0">
                <a:solidFill>
                  <a:srgbClr val="FE154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</a:t>
            </a:r>
            <a:endParaRPr lang="pl-PL" sz="4000" b="1" dirty="0">
              <a:solidFill>
                <a:srgbClr val="FE154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9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/>
          <p:cNvSpPr txBox="1">
            <a:spLocks/>
          </p:cNvSpPr>
          <p:nvPr/>
        </p:nvSpPr>
        <p:spPr>
          <a:xfrm>
            <a:off x="1557542" y="2294629"/>
            <a:ext cx="9034258" cy="2886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4000" dirty="0">
                <a:latin typeface="Raleway Light" panose="020B0403030101060003" pitchFamily="34" charset="-18"/>
              </a:rPr>
              <a:t>P</a:t>
            </a:r>
            <a:r>
              <a:rPr lang="pl-PL" sz="4000" dirty="0" smtClean="0">
                <a:latin typeface="Raleway Light" panose="020B0403030101060003" pitchFamily="34" charset="-18"/>
              </a:rPr>
              <a:t>o raz pierwszy </a:t>
            </a:r>
            <a:r>
              <a:rPr lang="pl-PL" sz="4000" dirty="0" smtClean="0">
                <a:solidFill>
                  <a:srgbClr val="FE1543"/>
                </a:solidFill>
                <a:latin typeface="Raleway ExtraBold" panose="020B0903030101060003" pitchFamily="34" charset="-18"/>
              </a:rPr>
              <a:t>KAS przygotowała dla podatnika </a:t>
            </a:r>
            <a:r>
              <a:rPr lang="pl-PL" sz="4000" dirty="0" smtClean="0">
                <a:latin typeface="Raleway Light" panose="020B0403030101060003" pitchFamily="34" charset="-18"/>
              </a:rPr>
              <a:t>zeznanie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4000" dirty="0" smtClean="0">
                <a:latin typeface="Raleway Light" panose="020B0403030101060003" pitchFamily="34" charset="-18"/>
              </a:rPr>
              <a:t>PIT-37 i PIT-38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4000" dirty="0">
              <a:latin typeface="Raleway Light" panose="020B0403030101060003" pitchFamily="34" charset="-18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074821" y="365125"/>
            <a:ext cx="10278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>
                <a:latin typeface="Raleway Light" panose="020B0403030101060003" pitchFamily="34" charset="-18"/>
              </a:rPr>
              <a:t>Twój </a:t>
            </a:r>
            <a:r>
              <a:rPr lang="pl-PL" dirty="0" smtClean="0">
                <a:solidFill>
                  <a:srgbClr val="FF0000"/>
                </a:solidFill>
                <a:latin typeface="Raleway Light" panose="020B0403030101060003" pitchFamily="34" charset="-18"/>
              </a:rPr>
              <a:t>e</a:t>
            </a:r>
            <a:r>
              <a:rPr lang="pl-PL" dirty="0" smtClean="0">
                <a:latin typeface="Raleway Light" panose="020B0403030101060003" pitchFamily="34" charset="-18"/>
              </a:rPr>
              <a:t>-PIT – krok milowy</a:t>
            </a:r>
            <a:endParaRPr lang="pl-PL" dirty="0">
              <a:latin typeface="Raleway Light" panose="020B04030301010600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243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</TotalTime>
  <Words>592</Words>
  <Application>Microsoft Office PowerPoint</Application>
  <PresentationFormat>Panoramiczny</PresentationFormat>
  <Paragraphs>168</Paragraphs>
  <Slides>24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40" baseType="lpstr">
      <vt:lpstr>Garamond</vt:lpstr>
      <vt:lpstr>Raleway SemiBold</vt:lpstr>
      <vt:lpstr>Raleway ExtraBold</vt:lpstr>
      <vt:lpstr>Raleway Light</vt:lpstr>
      <vt:lpstr>Symbol</vt:lpstr>
      <vt:lpstr>Corbel</vt:lpstr>
      <vt:lpstr>Calibri Light</vt:lpstr>
      <vt:lpstr>Raleway Black</vt:lpstr>
      <vt:lpstr>Calibri</vt:lpstr>
      <vt:lpstr>Open Sans</vt:lpstr>
      <vt:lpstr>Raleway</vt:lpstr>
      <vt:lpstr>Times New Roman</vt:lpstr>
      <vt:lpstr>Arial</vt:lpstr>
      <vt:lpstr>Raleway Medium</vt:lpstr>
      <vt:lpstr>Open Sans Extrabold</vt:lpstr>
      <vt:lpstr>Motyw pakietu Office</vt:lpstr>
      <vt:lpstr>PIT Rewolucja w rozliczeniu </vt:lpstr>
      <vt:lpstr>Polacy coraz częściej rozliczają się elektronicznie - to łatwe  i bezpieczne. Zabezpiecza przed błędami i gwarantuje szybszy zwrot nadpłaconego podatku.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Twój e-PIT – krok milowy</vt:lpstr>
      <vt:lpstr>Twój e-PIT – krok milowy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teraz </vt:lpstr>
      <vt:lpstr>Prezentacja programu PowerPoint</vt:lpstr>
      <vt:lpstr>PIT Rewolucja w rozliczeniu </vt:lpstr>
    </vt:vector>
  </TitlesOfParts>
  <Company>Ministerstwo Finansów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 Rewolucja w rozliczeniu</dc:title>
  <cp:lastPrinted>2019-05-17T15:17:27Z</cp:lastPrinted>
  <dcterms:created xsi:type="dcterms:W3CDTF">2019-05-15T12:22:37Z</dcterms:created>
  <dcterms:modified xsi:type="dcterms:W3CDTF">2019-05-31T10:56:25Z</dcterms:modified>
</cp:coreProperties>
</file>