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60" r:id="rId7"/>
    <p:sldId id="263" r:id="rId8"/>
    <p:sldId id="261" r:id="rId9"/>
    <p:sldId id="264" r:id="rId10"/>
    <p:sldId id="269" r:id="rId11"/>
    <p:sldId id="271" r:id="rId12"/>
    <p:sldId id="268" r:id="rId13"/>
    <p:sldId id="267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2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zysztof\Desktop\diagram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436930240244279E-2"/>
          <c:y val="4.6563981477068153E-2"/>
          <c:w val="0.80948074216883925"/>
          <c:h val="0.85523568140903872"/>
        </c:manualLayout>
      </c:layout>
      <c:barChart>
        <c:barDir val="col"/>
        <c:grouping val="clustered"/>
        <c:varyColors val="0"/>
        <c:ser>
          <c:idx val="0"/>
          <c:order val="0"/>
          <c:tx>
            <c:v>ogółem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7 442 980,00 zł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790-4444-A573-8A23F08CFB9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/>
                      <a:t>6 792 701,97 zł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790-4444-A573-8A23F08CFB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Planowane</c:v>
              </c:pt>
            </c:strLit>
          </c:cat>
          <c:val>
            <c:numRef>
              <c:f>Arkusz1!$A$1:$A$2</c:f>
              <c:numCache>
                <c:formatCode>#,##0.00</c:formatCode>
                <c:ptCount val="2"/>
                <c:pt idx="0" formatCode="General">
                  <c:v>7442980</c:v>
                </c:pt>
                <c:pt idx="1">
                  <c:v>6792701.9699999997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90-4444-A573-8A23F08CFB94}"/>
            </c:ext>
          </c:extLst>
        </c:ser>
        <c:ser>
          <c:idx val="1"/>
          <c:order val="1"/>
          <c:tx>
            <c:v>w tym środki UE</c:v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6 298 993,97 zł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790-4444-A573-8A23F08CFB9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5 748 663,68 zł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790-4444-A573-8A23F08CFB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Planowane</c:v>
              </c:pt>
            </c:strLit>
          </c:cat>
          <c:val>
            <c:numRef>
              <c:f>Arkusz1!$B$1:$B$2</c:f>
              <c:numCache>
                <c:formatCode>"zł"#,##0.00_);[Red]\("zł"#,##0.00\)</c:formatCode>
                <c:ptCount val="2"/>
                <c:pt idx="0">
                  <c:v>6298993.9699999997</c:v>
                </c:pt>
                <c:pt idx="1">
                  <c:v>5748663.6799999997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790-4444-A573-8A23F08CF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3"/>
        <c:axId val="350564784"/>
        <c:axId val="350565568"/>
      </c:barChart>
      <c:catAx>
        <c:axId val="35056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0565568"/>
        <c:crosses val="autoZero"/>
        <c:auto val="1"/>
        <c:lblAlgn val="ctr"/>
        <c:lblOffset val="100"/>
        <c:noMultiLvlLbl val="0"/>
      </c:catAx>
      <c:valAx>
        <c:axId val="3505655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0564784"/>
        <c:crosses val="autoZero"/>
        <c:crossBetween val="between"/>
        <c:majorUnit val="50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222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0.65439</cdr:x>
      <cdr:y>0.92604</cdr:y>
    </cdr:from>
    <cdr:to>
      <cdr:x>0.7742</cdr:x>
      <cdr:y>1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8B967A8F-E6D7-47F1-B3A5-D0463C33BA49}"/>
            </a:ext>
          </a:extLst>
        </cdr:cNvPr>
        <cdr:cNvSpPr txBox="1"/>
      </cdr:nvSpPr>
      <cdr:spPr>
        <a:xfrm xmlns:a="http://schemas.openxmlformats.org/drawingml/2006/main">
          <a:off x="4994277" y="2533650"/>
          <a:ext cx="914400" cy="202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7C285-4929-4C8A-9BF9-5FA7634FEC65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8DDD2-6669-4855-8F3D-212B864823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75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8DDD2-6669-4855-8F3D-212B864823E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827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8DDD2-6669-4855-8F3D-212B864823E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07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8DDD2-6669-4855-8F3D-212B864823E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40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642454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Udostępnianie cyfrowe zasobów polskich czasopism z nauk przyrodniczych                            i rolniczych w bazie AGRO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0" y="123789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9760" y="2063071"/>
            <a:ext cx="10801199" cy="1343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 </a:t>
            </a:r>
            <a:r>
              <a:rPr lang="pl-PL" sz="1600" dirty="0">
                <a:solidFill>
                  <a:srgbClr val="002060"/>
                </a:solidFill>
              </a:rPr>
              <a:t>5 lat</a:t>
            </a:r>
            <a:r>
              <a:rPr lang="pl-PL" sz="1400" dirty="0">
                <a:solidFill>
                  <a:srgbClr val="002060"/>
                </a:solidFill>
              </a:rPr>
              <a:t>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sz="1400" dirty="0">
                <a:solidFill>
                  <a:srgbClr val="002060"/>
                </a:solidFill>
              </a:rPr>
              <a:t>Środki na utrzymanie produktów/rezultatów projektu po jego zakończeniu zostały zapewnione w budżecie Beneficjenta i Partnera.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58633"/>
              </p:ext>
            </p:extLst>
          </p:nvPr>
        </p:nvGraphicFramePr>
        <p:xfrm>
          <a:off x="444352" y="3686910"/>
          <a:ext cx="11352122" cy="28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98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1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73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36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880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193"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Zerwane łącza z serwerem ICM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Unikanie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159">
                <a:tc>
                  <a:txBody>
                    <a:bodyPr/>
                    <a:lstStyle/>
                    <a:p>
                      <a:r>
                        <a:rPr lang="pl-PL" sz="1400" dirty="0"/>
                        <a:t>Awaria serwera i wzrost  kosztów eksploatacyjnych</a:t>
                      </a:r>
                    </a:p>
                    <a:p>
                      <a:r>
                        <a:rPr lang="pl-PL" sz="1400" dirty="0"/>
                        <a:t>wynikających z jego naprawy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Unikanie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193">
                <a:tc>
                  <a:txBody>
                    <a:bodyPr/>
                    <a:lstStyle/>
                    <a:p>
                      <a:r>
                        <a:rPr lang="pl-PL" sz="1400" dirty="0"/>
                        <a:t>Awaria sprzętu komputerowego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Unikanie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5105360"/>
                  </a:ext>
                </a:extLst>
              </a:tr>
              <a:tr h="568198">
                <a:tc>
                  <a:txBody>
                    <a:bodyPr/>
                    <a:lstStyle/>
                    <a:p>
                      <a:r>
                        <a:rPr lang="pl-PL" sz="1400" dirty="0"/>
                        <a:t>Okresowy brak dostępu do Internetu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Unikanie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201683"/>
                  </a:ext>
                </a:extLst>
              </a:tr>
              <a:tr h="568198">
                <a:tc>
                  <a:txBody>
                    <a:bodyPr/>
                    <a:lstStyle/>
                    <a:p>
                      <a:r>
                        <a:rPr lang="pl-PL" sz="1400" dirty="0"/>
                        <a:t>Problemy techniczne z dostępem do bazy danych z pozycji użytkownika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uwagę.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901995" y="1093126"/>
            <a:ext cx="10388009" cy="11367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Udostępnianie cyfrowe zasobów polskich czasopism               z nauk przyrodniczych i rolniczych w bazie AGRO</a:t>
            </a:r>
            <a:endParaRPr lang="pl-PL" sz="3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2252" y="2229893"/>
            <a:ext cx="10727752" cy="2503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Wnioskodawca: Uniwersytet Przyrodniczy w Poznaniu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Beneficjent: Uniwersytet Przyrodniczy w Poznaniu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Partnerzy: Interdyscyplinarne Centrum Modelowania Matematycznego i Komputerowego Uniwersytetu Warszawskiego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Źródło finansowania: Program Operacyjny Polska Cyfrowa na lata 2014 – 2020 Oś Priorytetowa nr 2 „E - administracja                      i otwarty rząd” Działanie nr 2.3 „Cyfrowa dostępność i użyteczność informacji sektora publicznego” Poddziałanie nr 2.3.1 „Cyfrowe udostępnienie informacji sektora publicznego ze źródeł administracyjnych i zasobów nauki ( typ projektu: cyfrowe udostępnienie zasobów nauki)”;  budżet Państwa: część budżetowa nr 27</a:t>
            </a:r>
            <a:endParaRPr lang="pl-PL" sz="1600" dirty="0"/>
          </a:p>
          <a:p>
            <a:pPr>
              <a:spcBef>
                <a:spcPts val="800"/>
              </a:spcBef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83844" y="430532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23013" y="4856932"/>
            <a:ext cx="109515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Rozbudowa naukowej bazy AGRO poprzez udostępnienie 165 015 sztuk cyfrowych zasobów naukowych w postaci metadanych oraz pełnych tekstów artykułów.</a:t>
            </a:r>
          </a:p>
          <a:p>
            <a:r>
              <a:rPr lang="pl-PL" sz="1600" dirty="0"/>
              <a:t>CELE SZCZEGÓŁOWE PROJEKTU: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/>
              <a:t>Digitalizacja i udostępnienie 47 444 pełnych tekstów artykułów oraz dodanie tychże do nowo powstałych rekordów bazy          wg 105 umów z Wydawcami czasopism.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/>
              <a:t>Utworzenie 165 015 szt. opisów bibliograficznych (rekordów bazy) poprzez zindeksowanie 165 015 artykułów z czasopism naukowych, popularnonaukowych oraz fachowych (utworzenie metadanych).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7" y="123824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12426"/>
              </p:ext>
            </p:extLst>
          </p:nvPr>
        </p:nvGraphicFramePr>
        <p:xfrm>
          <a:off x="622663" y="1959889"/>
          <a:ext cx="10946674" cy="106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385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2018.08.01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2021.07.31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2018.08.01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</a:rPr>
                        <a:t>2021.10.29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82296" y="302470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xmlns="" id="{CAFA6B5E-C640-4788-BA4D-67950DCBAF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148524"/>
              </p:ext>
            </p:extLst>
          </p:nvPr>
        </p:nvGraphicFramePr>
        <p:xfrm>
          <a:off x="1581912" y="3746349"/>
          <a:ext cx="8488365" cy="300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7512371E-14AD-46EA-AC71-7A62418D5BEF}"/>
              </a:ext>
            </a:extLst>
          </p:cNvPr>
          <p:cNvSpPr txBox="1"/>
          <p:nvPr/>
        </p:nvSpPr>
        <p:spPr>
          <a:xfrm>
            <a:off x="6900530" y="6500301"/>
            <a:ext cx="7549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Faktyczne</a:t>
            </a: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29602"/>
            <a:ext cx="12192000" cy="1024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9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900" b="1" dirty="0">
                <a:solidFill>
                  <a:srgbClr val="002060"/>
                </a:solidFill>
                <a:cs typeface="Times New Roman" pitchFamily="18" charset="0"/>
              </a:rPr>
              <a:t>Projekt został zrealizowany w pełnym zakresie produktowym i wszystkie kamienie milowe zostały osiągnięte</a:t>
            </a:r>
            <a:endParaRPr lang="pl-PL" sz="19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6B9E2351-A99D-4A58-AD38-40C242A66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56197"/>
              </p:ext>
            </p:extLst>
          </p:nvPr>
        </p:nvGraphicFramePr>
        <p:xfrm>
          <a:off x="248092" y="2352338"/>
          <a:ext cx="11695815" cy="3744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7597">
                  <a:extLst>
                    <a:ext uri="{9D8B030D-6E8A-4147-A177-3AD203B41FA5}">
                      <a16:colId xmlns:a16="http://schemas.microsoft.com/office/drawing/2014/main" xmlns="" val="4254790931"/>
                    </a:ext>
                  </a:extLst>
                </a:gridCol>
                <a:gridCol w="1990537">
                  <a:extLst>
                    <a:ext uri="{9D8B030D-6E8A-4147-A177-3AD203B41FA5}">
                      <a16:colId xmlns:a16="http://schemas.microsoft.com/office/drawing/2014/main" xmlns="" val="2398097022"/>
                    </a:ext>
                  </a:extLst>
                </a:gridCol>
                <a:gridCol w="2107699">
                  <a:extLst>
                    <a:ext uri="{9D8B030D-6E8A-4147-A177-3AD203B41FA5}">
                      <a16:colId xmlns:a16="http://schemas.microsoft.com/office/drawing/2014/main" xmlns="" val="1767086236"/>
                    </a:ext>
                  </a:extLst>
                </a:gridCol>
                <a:gridCol w="2030819">
                  <a:extLst>
                    <a:ext uri="{9D8B030D-6E8A-4147-A177-3AD203B41FA5}">
                      <a16:colId xmlns:a16="http://schemas.microsoft.com/office/drawing/2014/main" xmlns="" val="3289604823"/>
                    </a:ext>
                  </a:extLst>
                </a:gridCol>
                <a:gridCol w="2339163">
                  <a:extLst>
                    <a:ext uri="{9D8B030D-6E8A-4147-A177-3AD203B41FA5}">
                      <a16:colId xmlns:a16="http://schemas.microsoft.com/office/drawing/2014/main" xmlns="" val="2522804674"/>
                    </a:ext>
                  </a:extLst>
                </a:gridCol>
              </a:tblGrid>
              <a:tr h="66730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Nazwa etapu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Realizacja zakresu              (Tak, Nie)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Planowany termin realizacji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Rzeczywisty termin realizacji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% osiągniętych wskaźników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8160144"/>
                  </a:ext>
                </a:extLst>
              </a:tr>
              <a:tr h="639849">
                <a:tc>
                  <a:txBody>
                    <a:bodyPr/>
                    <a:lstStyle/>
                    <a:p>
                      <a:r>
                        <a:rPr lang="pl-PL" sz="1400" dirty="0"/>
                        <a:t>Zakup sprzętów i programów, zatrudnienie i przeprowadzenie szkoleń.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2018-08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2018-12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190575"/>
                  </a:ext>
                </a:extLst>
              </a:tr>
              <a:tr h="123106">
                <a:tc>
                  <a:txBody>
                    <a:bodyPr/>
                    <a:lstStyle/>
                    <a:p>
                      <a:r>
                        <a:rPr lang="pl-PL" sz="1400" dirty="0"/>
                        <a:t>Prace programistyczne - dostosowanie bazy do nowych wymagań.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Tak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2019-02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2019-11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4597064"/>
                  </a:ext>
                </a:extLst>
              </a:tr>
              <a:tr h="639849">
                <a:tc>
                  <a:txBody>
                    <a:bodyPr/>
                    <a:lstStyle/>
                    <a:p>
                      <a:r>
                        <a:rPr lang="pl-PL" sz="1400" dirty="0"/>
                        <a:t>Tworzenie i udostępnianie cyfrowych zasobów nauki.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Tak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126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7780"/>
                  </a:ext>
                </a:extLst>
              </a:tr>
              <a:tr h="639849">
                <a:tc>
                  <a:txBody>
                    <a:bodyPr/>
                    <a:lstStyle/>
                    <a:p>
                      <a:r>
                        <a:rPr lang="pl-PL" sz="1400" dirty="0"/>
                        <a:t>Kontrola jakości produktów.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Tak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100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7961482"/>
                  </a:ext>
                </a:extLst>
              </a:tr>
              <a:tr h="639849">
                <a:tc>
                  <a:txBody>
                    <a:bodyPr/>
                    <a:lstStyle/>
                    <a:p>
                      <a:r>
                        <a:rPr lang="pl-PL" sz="1400" dirty="0"/>
                        <a:t>Informacja i promocja projektu.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Tak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100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612029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94B78C19-A5BD-442F-A146-EA891206E9F9}"/>
              </a:ext>
            </a:extLst>
          </p:cNvPr>
          <p:cNvSpPr txBox="1"/>
          <p:nvPr/>
        </p:nvSpPr>
        <p:spPr>
          <a:xfrm>
            <a:off x="248092" y="6195439"/>
            <a:ext cx="116958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Aneks nr 4 podpisany w dniu 16.07.2021 do Umowy o Dofinasowanie zmienił planowane terminy osiągnięcia niektórych etapów projektu.</a:t>
            </a: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49284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B0BD9B57-3C29-4F3C-9F66-2DA8CEAF5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02076"/>
              </p:ext>
            </p:extLst>
          </p:nvPr>
        </p:nvGraphicFramePr>
        <p:xfrm>
          <a:off x="623393" y="2325987"/>
          <a:ext cx="11061787" cy="334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621">
                  <a:extLst>
                    <a:ext uri="{9D8B030D-6E8A-4147-A177-3AD203B41FA5}">
                      <a16:colId xmlns:a16="http://schemas.microsoft.com/office/drawing/2014/main" xmlns="" val="1141315070"/>
                    </a:ext>
                  </a:extLst>
                </a:gridCol>
                <a:gridCol w="2445488">
                  <a:extLst>
                    <a:ext uri="{9D8B030D-6E8A-4147-A177-3AD203B41FA5}">
                      <a16:colId xmlns:a16="http://schemas.microsoft.com/office/drawing/2014/main" xmlns="" val="2948454862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xmlns="" val="2035057948"/>
                    </a:ext>
                  </a:extLst>
                </a:gridCol>
                <a:gridCol w="1967022">
                  <a:extLst>
                    <a:ext uri="{9D8B030D-6E8A-4147-A177-3AD203B41FA5}">
                      <a16:colId xmlns:a16="http://schemas.microsoft.com/office/drawing/2014/main" xmlns="" val="275669848"/>
                    </a:ext>
                  </a:extLst>
                </a:gridCol>
              </a:tblGrid>
              <a:tr h="6682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Nazwa produktu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Planowany termin wdrożenia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Faktyczny termin wdrożenia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6509475"/>
                  </a:ext>
                </a:extLst>
              </a:tr>
              <a:tr h="6682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Digitalizacja 47 444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2021-07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8501064"/>
                  </a:ext>
                </a:extLst>
              </a:tr>
              <a:tr h="6682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Aktualizacja API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2019-02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2019-02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0799249"/>
                  </a:ext>
                </a:extLst>
              </a:tr>
              <a:tr h="6682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Dostosowanie bazy do standardów WCAG.2.0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2019-05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2019-05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84215"/>
                  </a:ext>
                </a:extLst>
              </a:tr>
              <a:tr h="6682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Udostępniono online 208 224 szt. dokumentów zawierających informacje sektora publicznego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2021-07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2021-03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149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C5B1C195-DB9E-4BB1-AEB6-B5CBD4D1B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429" y="2486800"/>
            <a:ext cx="57150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37299" y="1149285"/>
            <a:ext cx="8509677" cy="20105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0306FB6D-7A70-4D06-97D1-232142C4A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73029"/>
              </p:ext>
            </p:extLst>
          </p:nvPr>
        </p:nvGraphicFramePr>
        <p:xfrm>
          <a:off x="232144" y="1757726"/>
          <a:ext cx="11727712" cy="494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986">
                  <a:extLst>
                    <a:ext uri="{9D8B030D-6E8A-4147-A177-3AD203B41FA5}">
                      <a16:colId xmlns:a16="http://schemas.microsoft.com/office/drawing/2014/main" xmlns="" val="1259150152"/>
                    </a:ext>
                  </a:extLst>
                </a:gridCol>
                <a:gridCol w="1201479">
                  <a:extLst>
                    <a:ext uri="{9D8B030D-6E8A-4147-A177-3AD203B41FA5}">
                      <a16:colId xmlns:a16="http://schemas.microsoft.com/office/drawing/2014/main" xmlns="" val="2019620068"/>
                    </a:ext>
                  </a:extLst>
                </a:gridCol>
                <a:gridCol w="1180214">
                  <a:extLst>
                    <a:ext uri="{9D8B030D-6E8A-4147-A177-3AD203B41FA5}">
                      <a16:colId xmlns:a16="http://schemas.microsoft.com/office/drawing/2014/main" xmlns="" val="3171430236"/>
                    </a:ext>
                  </a:extLst>
                </a:gridCol>
                <a:gridCol w="1306033">
                  <a:extLst>
                    <a:ext uri="{9D8B030D-6E8A-4147-A177-3AD203B41FA5}">
                      <a16:colId xmlns:a16="http://schemas.microsoft.com/office/drawing/2014/main" xmlns="" val="2120965495"/>
                    </a:ext>
                  </a:extLst>
                </a:gridCol>
              </a:tblGrid>
              <a:tr h="464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2474127"/>
                  </a:ext>
                </a:extLst>
              </a:tr>
              <a:tr h="634010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165 015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208 224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8593652"/>
                  </a:ext>
                </a:extLst>
              </a:tr>
              <a:tr h="452864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2948559"/>
                  </a:ext>
                </a:extLst>
              </a:tr>
              <a:tr h="452864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4576936"/>
                  </a:ext>
                </a:extLst>
              </a:tr>
              <a:tr h="634010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 [szt.]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5278516"/>
                  </a:ext>
                </a:extLst>
              </a:tr>
              <a:tr h="634010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 [szt.]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47 444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51 827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1766912"/>
                  </a:ext>
                </a:extLst>
              </a:tr>
              <a:tr h="367323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 [szt.]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7329564"/>
                  </a:ext>
                </a:extLst>
              </a:tr>
              <a:tr h="367323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 [szt.]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868324"/>
                  </a:ext>
                </a:extLst>
              </a:tr>
              <a:tr h="801138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</a:t>
                      </a:r>
                      <a:r>
                        <a:rPr lang="pl-PL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 [szt./rok] - do realizacji. </a:t>
                      </a:r>
                    </a:p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 zostanie zmierzony za okres 1 roku bezpośrednio po zakończeniu realizacji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szt./rok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86 022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905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2561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564F0FF0-BCFE-4587-8FB5-F6A0A59C5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79995"/>
              </p:ext>
            </p:extLst>
          </p:nvPr>
        </p:nvGraphicFramePr>
        <p:xfrm>
          <a:off x="264042" y="2083982"/>
          <a:ext cx="11663916" cy="4383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872">
                  <a:extLst>
                    <a:ext uri="{9D8B030D-6E8A-4147-A177-3AD203B41FA5}">
                      <a16:colId xmlns:a16="http://schemas.microsoft.com/office/drawing/2014/main" xmlns="" val="2076961772"/>
                    </a:ext>
                  </a:extLst>
                </a:gridCol>
                <a:gridCol w="5837044">
                  <a:extLst>
                    <a:ext uri="{9D8B030D-6E8A-4147-A177-3AD203B41FA5}">
                      <a16:colId xmlns:a16="http://schemas.microsoft.com/office/drawing/2014/main" xmlns="" val="3047360962"/>
                    </a:ext>
                  </a:extLst>
                </a:gridCol>
              </a:tblGrid>
              <a:tr h="604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728598"/>
                  </a:ext>
                </a:extLst>
              </a:tr>
              <a:tr h="538434">
                <a:tc>
                  <a:txBody>
                    <a:bodyPr/>
                    <a:lstStyle/>
                    <a:p>
                      <a:r>
                        <a:rPr lang="pl-PL" sz="1400" dirty="0"/>
                        <a:t>Umożliwienie dostępu do bazy dla osób niepełnosprawnych oraz dostosowanie interfejsów systemu do zwiększenia ich dostępności,                             co przyczyni się do wzrostu liczby osób korzystających z bazy AGRO.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Polska i międzynarodowa społeczność akademicka, społeczność polskich                         i zagranicznych instytutów naukowo-badawczych, badacze, specjaliści, laboratoria naukowe, właściciele i pracownicy gospodarstw rolnych, globalna społeczność wirtualna.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6179677"/>
                  </a:ext>
                </a:extLst>
              </a:tr>
              <a:tr h="536524">
                <a:tc>
                  <a:txBody>
                    <a:bodyPr/>
                    <a:lstStyle/>
                    <a:p>
                      <a:r>
                        <a:rPr lang="pl-PL" sz="1400" dirty="0"/>
                        <a:t>Nieograniczony i bezpłatny dostęp do zasobów naukowych i branżowych.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Polska i międzynarodowa społeczność akademicka, społeczność polskich                       i zagranicznych instytutów naukowo-badawczych, badacze, specjaliści, laboratoria naukowe, właściciele i pracownicy gospodarstw rolnych, globalna społeczność wirtualna.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78038"/>
                  </a:ext>
                </a:extLst>
              </a:tr>
              <a:tr h="536524">
                <a:tc>
                  <a:txBody>
                    <a:bodyPr/>
                    <a:lstStyle/>
                    <a:p>
                      <a:r>
                        <a:rPr lang="pl-PL" sz="1400" dirty="0"/>
                        <a:t>Istotne poszerzenie bazy o 208 224 szt. udostępnionych on-line dokumentów zawierających informacje sektora publicznego – rekordów bazy.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Polska i międzynarodowa społeczność akademicka, społeczność polskich                 i zagranicznych instytutów naukowo-badawczych, badacze, specjaliści, laboratoria naukowe, właściciele i pracownicy gospodarstw rolnych, globalna społeczność wirtualna.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7128921"/>
                  </a:ext>
                </a:extLst>
              </a:tr>
              <a:tr h="753808">
                <a:tc>
                  <a:txBody>
                    <a:bodyPr/>
                    <a:lstStyle/>
                    <a:p>
                      <a:r>
                        <a:rPr lang="pl-PL" sz="1400" dirty="0"/>
                        <a:t>Poszerzenie bazy o 51 827 szt. </a:t>
                      </a:r>
                      <a:r>
                        <a:rPr lang="pl-PL" sz="1400" dirty="0" err="1"/>
                        <a:t>zdigitalizowanych</a:t>
                      </a:r>
                      <a:r>
                        <a:rPr lang="pl-PL" sz="1400" dirty="0"/>
                        <a:t> dokumentów zawierających informacje sektora publicznego.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Polska i międzynarodowa społeczność akademicka, społeczność polskich               i zagranicznych instytutów naukowo-badawczych, badacze, specjaliści, laboratoria naukowe, właściciele i pracownicy gospodarstw rolnych, globalna społeczność wirtualna.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4486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58882" y="136782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B5F648A9-A882-46A9-A4D6-6BDDEFA3F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601988"/>
              </p:ext>
            </p:extLst>
          </p:nvPr>
        </p:nvGraphicFramePr>
        <p:xfrm>
          <a:off x="170121" y="2118422"/>
          <a:ext cx="118872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xmlns="" val="3782732478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3278223287"/>
                    </a:ext>
                  </a:extLst>
                </a:gridCol>
              </a:tblGrid>
              <a:tr h="955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Zdigitalizowane artykuły</a:t>
                      </a:r>
                    </a:p>
                    <a:p>
                      <a:endParaRPr lang="pl-P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Zapewnienie bezpieczeństwa systemu realizowane jest zarówno na poziomie sprzętu, jak</a:t>
                      </a:r>
                    </a:p>
                    <a:p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i oprogramowania, w odniesieniu do wszystkich produktów projektu i przetwarzanych w nim danych zgodnie z Rozporządzeniem RM w sprawie Krajowych Ram Interoperacyjności. System wyposażony jest w firewall oraz oprogramowanie skanujące system pod kątem złośliwego oprogramowania z mechanizmem powiadamianiem administratorów systemu w przypadku wystąpienia problemów. Użytkownicy dedykowanego oprogramowania klienckiego </a:t>
                      </a:r>
                      <a:r>
                        <a:rPr lang="pl-PL" sz="1200" b="0" dirty="0" err="1">
                          <a:solidFill>
                            <a:schemeClr val="tx1"/>
                          </a:solidFill>
                        </a:rPr>
                        <a:t>DeskLight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 uwierzytelniani są na oddzielnym serwerze. Sama aplikacja sieciowa jest w całości otwarta, nie wymienia z użytkownikami żadnych danych wymagających ochrony, np. danych osobowych; nie wymaga również posiadania konta ani logowania do systemu; w związku </a:t>
                      </a:r>
                    </a:p>
                    <a:p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z czym działa wykorzystując zarówno protokół http jak i </a:t>
                      </a:r>
                      <a:r>
                        <a:rPr lang="pl-PL" sz="1200" b="0" dirty="0" err="1">
                          <a:solidFill>
                            <a:schemeClr val="tx1"/>
                          </a:solidFill>
                        </a:rPr>
                        <a:t>https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Elementy systemu mają zapewnione zasilanie awaryjne w przypadku problemów z dostawą prądu: serwerownia A - UPS, serwerownia B - DRUPS. Monitorowane są: dostępność zasobów, ruch sieciowy, działanie serwerów, środowisko funkcjonowania sprzętu komputerowego - temperatura i wilgotność. Także dostęp fizyczny do sprzętu podlega ścisłej kontroli – elektroniczny system kontroli dostępu, monitoring wizyjny. Oprogramowanie elementów systemu aktualizowane jest regularnie, a monitorowanie informacji o podatnościach pozwala na szybkie instalowanie łat bezpieczeństwa. </a:t>
                      </a:r>
                      <a:r>
                        <a:rPr lang="pl-PL" sz="1200" b="0" dirty="0" err="1">
                          <a:solidFill>
                            <a:schemeClr val="tx1"/>
                          </a:solidFill>
                        </a:rPr>
                        <a:t>Back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-end systemu YADDA znajduje się zarówno w serwerowni B (produkcyjnie) jak i w serwerowni A.                            W przypadku awarii pierwszej instancji, instancja na A służy jako kopia zapasowa. Ponadto kopie zapasowe tworzone są na dwa niezależne sposoby, pierwszy to zrzut bazy danych, drugi to tworzenie pakietów z kopiami zapasowymi przy pomocy technologii opracowanej w ramach prac projektowych, pakiety przechowywane są na klastrze w technologii S3. Ponadto kopie wymienionych pakietów danych przechowywane są na macierzy w technologii NAS </a:t>
                      </a:r>
                    </a:p>
                    <a:p>
                      <a:r>
                        <a:rPr lang="pl-PL" sz="1200" b="0" dirty="0">
                          <a:solidFill>
                            <a:schemeClr val="tx1"/>
                          </a:solidFill>
                        </a:rPr>
                        <a:t>w serwerowni A.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301253"/>
                  </a:ext>
                </a:extLst>
              </a:tr>
              <a:tr h="955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Aktualizacja API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31258"/>
                  </a:ext>
                </a:extLst>
              </a:tr>
              <a:tr h="955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Dostosowanie bazy do standardów WCAG.2.0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6984264"/>
                  </a:ext>
                </a:extLst>
              </a:tr>
              <a:tr h="955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Liczba udostępnionych online dokumentów zawierających informacje sektora publicznego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40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1135</Words>
  <Application>Microsoft Office PowerPoint</Application>
  <PresentationFormat>Panoramiczny</PresentationFormat>
  <Paragraphs>178</Paragraphs>
  <Slides>11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140</cp:revision>
  <dcterms:created xsi:type="dcterms:W3CDTF">2017-01-27T12:50:17Z</dcterms:created>
  <dcterms:modified xsi:type="dcterms:W3CDTF">2022-05-04T07:50:02Z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